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772" r:id="rId1"/>
    <p:sldMasterId id="2147487784" r:id="rId2"/>
    <p:sldMasterId id="2147487908" r:id="rId3"/>
  </p:sldMasterIdLst>
  <p:notesMasterIdLst>
    <p:notesMasterId r:id="rId22"/>
  </p:notesMasterIdLst>
  <p:handoutMasterIdLst>
    <p:handoutMasterId r:id="rId23"/>
  </p:handoutMasterIdLst>
  <p:sldIdLst>
    <p:sldId id="263" r:id="rId4"/>
    <p:sldId id="441" r:id="rId5"/>
    <p:sldId id="497" r:id="rId6"/>
    <p:sldId id="541" r:id="rId7"/>
    <p:sldId id="542" r:id="rId8"/>
    <p:sldId id="502" r:id="rId9"/>
    <p:sldId id="526" r:id="rId10"/>
    <p:sldId id="540" r:id="rId11"/>
    <p:sldId id="524" r:id="rId12"/>
    <p:sldId id="538" r:id="rId13"/>
    <p:sldId id="470" r:id="rId14"/>
    <p:sldId id="516" r:id="rId15"/>
    <p:sldId id="532" r:id="rId16"/>
    <p:sldId id="485" r:id="rId17"/>
    <p:sldId id="486" r:id="rId18"/>
    <p:sldId id="490" r:id="rId19"/>
    <p:sldId id="491" r:id="rId20"/>
    <p:sldId id="471" r:id="rId21"/>
  </p:sldIdLst>
  <p:sldSz cx="9144000" cy="6858000" type="screen4x3"/>
  <p:notesSz cx="6810375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B9"/>
    <a:srgbClr val="A50021"/>
    <a:srgbClr val="0000CC"/>
    <a:srgbClr val="0000FF"/>
    <a:srgbClr val="ECF1F8"/>
    <a:srgbClr val="000099"/>
    <a:srgbClr val="000000"/>
    <a:srgbClr val="000066"/>
    <a:srgbClr val="558ED5"/>
    <a:srgbClr val="29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5" autoAdjust="0"/>
    <p:restoredTop sz="90323" autoAdjust="0"/>
  </p:normalViewPr>
  <p:slideViewPr>
    <p:cSldViewPr>
      <p:cViewPr>
        <p:scale>
          <a:sx n="120" d="100"/>
          <a:sy n="120" d="100"/>
        </p:scale>
        <p:origin x="1716" y="84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1904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6" rIns="91734" bIns="45866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882" y="1"/>
            <a:ext cx="2951904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6" rIns="91734" bIns="458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F184BB47-A20D-4E84-BC79-096064812997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2193"/>
            <a:ext cx="2951904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6" rIns="91734" bIns="45866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882" y="9442193"/>
            <a:ext cx="2951904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6" rIns="91734" bIns="45866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3AC052C-C7D9-450E-B895-03050AC0C7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1904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6" rIns="91734" bIns="45866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882" y="1"/>
            <a:ext cx="2951904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6" rIns="91734" bIns="458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B079394-D1C8-4996-BA71-96C6801D8BDA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2" y="4723493"/>
            <a:ext cx="5448937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6" rIns="91734" bIns="458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2193"/>
            <a:ext cx="2951904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6" rIns="91734" bIns="45866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882" y="9442193"/>
            <a:ext cx="2951904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6" rIns="91734" bIns="458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A70C24-DC1B-4672-AF51-61C5D13763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0896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8101" indent="-28376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6645" indent="-22637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2576" indent="-22637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46916" indent="-22637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6037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5158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4278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3400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7CBBB32-09B6-405C-BEEE-BB5BC3C81720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8101" indent="-28376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6645" indent="-22637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2576" indent="-22637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46916" indent="-22637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6037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5158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4278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3400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615C97F-AAAB-4427-9839-A7D89B3F4DBE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11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9696" indent="-28216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1426" indent="-22477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8954" indent="-22477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3291" indent="-22477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2412" indent="-22477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535" indent="-22477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0655" indent="-22477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9776" indent="-22477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17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>
                <a:latin typeface="Arial" panose="020B0604020202020204" pitchFamily="34" charset="0"/>
              </a:rPr>
              <a:t>Тариф на 21 и 45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8101" indent="-28376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6645" indent="-22637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2576" indent="-22637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46916" indent="-22637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6037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5158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4278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3400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612529C-1F46-4AAC-8425-D68EED26A9C8}" type="slidenum">
              <a:rPr lang="ru-RU" altLang="ru-RU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ru-RU" altLang="ru-RU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9696" indent="-28376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9833" indent="-22637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8954" indent="-22637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3291" indent="-22637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2412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535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0655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9776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F6AF513-180C-4004-8623-FEAC1140C168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3702" indent="-28219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28775" indent="-22575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80284" indent="-22575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31794" indent="-22575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83302" indent="-2257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34813" indent="-2257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86324" indent="-2257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37833" indent="-2257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77F5989-1780-4C86-8D39-48053CF8B816}" type="slidenum">
              <a:rPr lang="ru-RU" altLang="ru-RU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</a:t>
            </a:fld>
            <a:endParaRPr lang="ru-RU" altLang="ru-RU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36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0C24-DC1B-4672-AF51-61C5D13763B8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3958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07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701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03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13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FF31A81-2F22-4585-A197-D7B7A5848601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7BE8F5-F1BB-41B2-9BCE-DDBF0883BA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62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571495C-30F2-421D-8BAF-B264F66550CC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4606E8-01C8-4F7D-A40C-EE93775BF3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452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8ECDB93-8468-448E-BAD1-333F7AF05E4F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9CFBD1-D1DB-4033-AA54-ADB0539E21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5662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F3542-5A54-4CFF-89B4-2C20BA268E8E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9732C-E450-4F3E-8810-035E5EB7BE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10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890BBB9-6C18-45AC-A8D6-E9DFE4FBEBA8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F7A2E0D-6AEA-4653-8CA6-0802BE2A46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735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6B611BB9-831E-4AFE-8AE8-0C0BA4DA4F94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88D4C25-5739-4D5B-AE03-1FB97F18C9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2183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0231107-FB41-4F2B-80A1-804E96D6E280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5D5C7CC-AC4C-44FC-B4F2-7F40DAC25E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1794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C6E3C36-83EC-44BE-B5ED-CFAD6F053359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1383680-2D90-46FF-9E57-3CB98F48DF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9652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02B8F38C-E917-499A-90F3-6007D9910DE6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1377C9-E6A8-453A-A7B8-560EB06BCF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444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8008434-D381-4F0B-BFC2-B875F4856CC4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FECE5E2-D5F7-4F9C-866A-01412F269C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565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EA98C9E-ECE3-40EE-8547-820CB4EF925D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6B96DD-7200-4EC2-9D17-875B2CF72E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23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36D6765-99C2-42FC-8B6C-6FDC46973292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E1DB11-768B-4C3B-9523-617251DCEF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9255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E249349-751F-477E-B7DB-84993C0CAC0B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ECDC2B3-E5CA-4074-89A4-81FE71FCFC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4534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4C419BA9-E4F4-461B-8DF6-F716222CC872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4C199CC-397B-4716-9D21-D581C30FD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7803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65F996C7-FC69-4869-ADEF-260593B7E9D1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5DEB7C-EB27-488E-BAB8-93A034FED1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379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D9082EE4-F88B-4FFA-8AF4-F1D6F9420827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8FA211-C869-47E3-909F-E3677DA2C7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543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B5B8BCB-410A-4BC3-B91A-F1264F05227F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A4E4602-8B51-4D9D-9C5F-CCD34A7EBD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758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4301BD9-8B6B-4620-B386-605CA5548716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46A0BE1-C7D2-4883-A8BB-97A032B001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0623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2676480-84B6-49B4-B9E4-03F409FCF1D1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55F6670-26CE-44C9-B046-4BF5E4F10E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035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D6F5535-EED5-4E57-BCF1-A82F0DE8C7B8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64D9F17-35FB-4DAA-960C-E2D46F3AB4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8416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FAA199B-156B-4C18-83AC-706696D874DA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D6CE7F-D774-4EBC-B78B-AE49AE5DD5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4247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96CBED2-4FC7-416E-B7D8-5EDE6576A62F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DA09A7-07D6-4741-A3C0-0B146EEF58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436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8EC6CF77-6860-4F00-9718-66DC27BFAC98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2869EBC-16C1-45C4-9CB4-6CB041E1E2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0078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9E42781-ACCD-4B32-9FF8-4ACD9D123878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8647616-D74A-4442-9BC5-680F113107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5389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EA264B7-9324-4EE6-9C78-68D38A30AA69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EDA9BF-17FC-4E52-BD74-0FF51EEBBD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4576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3F0AD6E-83E1-4029-98BF-AE16A719F079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4D2FF6-B982-4CEE-A354-A783FEF2C6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264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77357D4-81EC-4D07-B6B3-E56743B5BFBF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B3F1AFA-F3D3-4867-A06F-B9B08E9D67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3163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346B444-BED4-4C06-B174-B9883BBBE8F4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C7B653-6BFF-418B-8896-6079E1193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3323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1591ADF-F107-469A-8406-BEEB27B0752D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C8CDC17-32E4-430F-9457-6532214193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4634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5F9B47B-5B25-4216-AF2E-57D677AC7A2A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DD4527-FD89-4C2C-9761-F8693C46AC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918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F5013C5-68B2-402F-AFC0-6109FB4F13C0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5ACCBF-4424-4C37-81AA-849D18FBFF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353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EAD2C1C-14A7-476B-BBC8-FFC4B5B3F239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40D22D-7D32-4386-8412-78408739D1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14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F7A153D6-C808-4B80-A347-EA482E207DEE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333F26-9C40-4C19-9D9B-F451C6EBA1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212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D8959C6-64C4-445F-BE6F-821ECACC29DB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4A9C929-5857-4C59-A33D-B3B5A564E4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714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2600122-762D-428B-9F69-BAFF5A9329F2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9F9DDF-0F66-4F38-8720-754AEA3BFD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606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73BA4803-9CCA-415E-A421-60BAEF065BFB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DFC01D5-0D29-4813-831F-CFDD8006CD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498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580D02A-1530-4D17-83FD-811D18269184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ED04B3-0B14-41C1-AE98-6EBA397E59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937" r:id="rId1"/>
    <p:sldLayoutId id="2147497938" r:id="rId2"/>
    <p:sldLayoutId id="2147497939" r:id="rId3"/>
    <p:sldLayoutId id="2147497940" r:id="rId4"/>
    <p:sldLayoutId id="2147497941" r:id="rId5"/>
    <p:sldLayoutId id="2147497942" r:id="rId6"/>
    <p:sldLayoutId id="2147497943" r:id="rId7"/>
    <p:sldLayoutId id="2147497944" r:id="rId8"/>
    <p:sldLayoutId id="2147497945" r:id="rId9"/>
    <p:sldLayoutId id="2147497946" r:id="rId10"/>
    <p:sldLayoutId id="2147497947" r:id="rId11"/>
    <p:sldLayoutId id="214749794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D8EF222-2564-41C3-AA78-D5D0CFCA5C57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3FB995E-CE94-401D-B0E1-F7640CF2C4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949" r:id="rId1"/>
    <p:sldLayoutId id="2147497950" r:id="rId2"/>
    <p:sldLayoutId id="2147497951" r:id="rId3"/>
    <p:sldLayoutId id="2147497952" r:id="rId4"/>
    <p:sldLayoutId id="2147497953" r:id="rId5"/>
    <p:sldLayoutId id="2147497954" r:id="rId6"/>
    <p:sldLayoutId id="2147497955" r:id="rId7"/>
    <p:sldLayoutId id="2147497956" r:id="rId8"/>
    <p:sldLayoutId id="2147497957" r:id="rId9"/>
    <p:sldLayoutId id="2147497958" r:id="rId10"/>
    <p:sldLayoutId id="2147497959" r:id="rId11"/>
    <p:sldLayoutId id="21474979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A91023D-FF73-4532-964E-75C49A22577B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9794172-25C6-4837-8724-33D7BCE14A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973" r:id="rId1"/>
    <p:sldLayoutId id="2147497974" r:id="rId2"/>
    <p:sldLayoutId id="2147497975" r:id="rId3"/>
    <p:sldLayoutId id="2147497976" r:id="rId4"/>
    <p:sldLayoutId id="2147497977" r:id="rId5"/>
    <p:sldLayoutId id="2147497978" r:id="rId6"/>
    <p:sldLayoutId id="2147497979" r:id="rId7"/>
    <p:sldLayoutId id="2147497980" r:id="rId8"/>
    <p:sldLayoutId id="2147497981" r:id="rId9"/>
    <p:sldLayoutId id="2147497982" r:id="rId10"/>
    <p:sldLayoutId id="2147497983" r:id="rId11"/>
    <p:sldLayoutId id="21474979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hyperlink" Target="http://www.almatysu.kz/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18" Type="http://schemas.openxmlformats.org/officeDocument/2006/relationships/image" Target="../media/image38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" Type="http://schemas.openxmlformats.org/officeDocument/2006/relationships/image" Target="../media/image23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39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539551" y="1412777"/>
            <a:ext cx="7920881" cy="4248472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Алматы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қаласы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2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Энерготиімділік</a:t>
            </a:r>
            <a:r>
              <a:rPr lang="ru-RU" altLang="ru-RU" sz="2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инфрақұрылымдық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даму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басқармасының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шаруашылық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құқығындағы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"Алматы Су" </a:t>
            </a:r>
            <a:endParaRPr lang="ru-RU" altLang="ru-RU" sz="22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altLang="ru-RU" sz="2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коммуналдық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кәсіпорнының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2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altLang="ru-RU" sz="2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жартыжылдықтың</a:t>
            </a:r>
            <a:r>
              <a:rPr lang="ru-RU" altLang="ru-RU" sz="2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қорытындысы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endParaRPr lang="ru-RU" altLang="ru-RU" sz="22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тарифтік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сметалардың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орындалуы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altLang="ru-RU" sz="22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altLang="ru-RU" sz="2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қызметтеріне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бағдарламалардың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орындалуы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</a:t>
            </a:r>
            <a:r>
              <a:rPr lang="ru-RU" altLang="ru-RU" sz="2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беруі</a:t>
            </a:r>
            <a:endParaRPr lang="ru-RU" altLang="ru-RU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4016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80899" name="Rectangle 55"/>
          <p:cNvSpPr>
            <a:spLocks noChangeArrowheads="1"/>
          </p:cNvSpPr>
          <p:nvPr/>
        </p:nvSpPr>
        <p:spPr bwMode="auto">
          <a:xfrm>
            <a:off x="902923" y="122238"/>
            <a:ext cx="75612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Arial" panose="020B0604020202020204" pitchFamily="34" charset="0"/>
              </a:rPr>
              <a:t>2022 </a:t>
            </a:r>
            <a:r>
              <a:rPr lang="ru-RU" altLang="ru-RU" sz="1500" dirty="0" err="1">
                <a:latin typeface="Arial" panose="020B0604020202020204" pitchFamily="34" charset="0"/>
              </a:rPr>
              <a:t>жылғы</a:t>
            </a:r>
            <a:r>
              <a:rPr lang="ru-RU" altLang="ru-RU" sz="1500" dirty="0">
                <a:latin typeface="Arial" panose="020B0604020202020204" pitchFamily="34" charset="0"/>
              </a:rPr>
              <a:t> 1 </a:t>
            </a:r>
            <a:r>
              <a:rPr lang="ru-RU" altLang="ru-RU" sz="1500" dirty="0" err="1">
                <a:latin typeface="Arial" panose="020B0604020202020204" pitchFamily="34" charset="0"/>
              </a:rPr>
              <a:t>жартыжылдықтың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smtClean="0">
                <a:latin typeface="Arial" panose="020B0604020202020204" pitchFamily="34" charset="0"/>
              </a:rPr>
              <a:t>су </a:t>
            </a:r>
            <a:r>
              <a:rPr lang="ru-RU" altLang="ru-RU" sz="1500" dirty="0" err="1">
                <a:latin typeface="Arial" panose="020B0604020202020204" pitchFamily="34" charset="0"/>
              </a:rPr>
              <a:t>бұру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қызметтері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бекітілген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тарифтік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smtClean="0">
                <a:latin typeface="Arial" panose="020B0604020202020204" pitchFamily="34" charset="0"/>
              </a:rPr>
              <a:t>сметаны </a:t>
            </a:r>
            <a:r>
              <a:rPr lang="ru-RU" altLang="ru-RU" sz="1500" dirty="0" err="1">
                <a:latin typeface="Arial" panose="020B0604020202020204" pitchFamily="34" charset="0"/>
              </a:rPr>
              <a:t>баптар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орындау</a:t>
            </a:r>
            <a:r>
              <a:rPr lang="ru-RU" altLang="ru-RU" sz="1500" dirty="0">
                <a:latin typeface="Arial" panose="020B0604020202020204" pitchFamily="34" charset="0"/>
              </a:rPr>
              <a:t>, </a:t>
            </a:r>
            <a:r>
              <a:rPr lang="ru-RU" altLang="ru-RU" sz="1500" dirty="0" err="1">
                <a:latin typeface="Arial" panose="020B0604020202020204" pitchFamily="34" charset="0"/>
              </a:rPr>
              <a:t>мың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теңге</a:t>
            </a:r>
            <a:endParaRPr lang="ru-RU" altLang="ru-RU" sz="1500" dirty="0"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055927"/>
              </p:ext>
            </p:extLst>
          </p:nvPr>
        </p:nvGraphicFramePr>
        <p:xfrm>
          <a:off x="251520" y="775122"/>
          <a:ext cx="8712965" cy="5698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209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70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р/н №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Көрсеткіштердің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endParaRPr lang="ru-RU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Материалдар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қосалқы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бөлшектер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құрал-саймандар</a:t>
                      </a:r>
                      <a:endParaRPr kumimoji="0" lang="ru-RU" sz="8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</a:t>
                      </a: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50 630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Бағалардың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қажеттіліктердің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171462"/>
                  </a:ext>
                </a:extLst>
              </a:tr>
              <a:tr h="177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5.7.8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Зертхана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2 527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Екінші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жартыжылдықта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орындалуы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699406"/>
                  </a:ext>
                </a:extLst>
              </a:tr>
              <a:tr h="177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5.7.9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385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-94,8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Екінші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жартыжылдықта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орындалуы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997190"/>
                  </a:ext>
                </a:extLst>
              </a:tr>
              <a:tr h="192698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 err="1" smtClean="0">
                          <a:latin typeface="Arial" pitchFamily="34" charset="0"/>
                          <a:cs typeface="Arial" pitchFamily="34" charset="0"/>
                        </a:rPr>
                        <a:t>Кезең</a:t>
                      </a:r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latin typeface="Arial" pitchFamily="34" charset="0"/>
                          <a:cs typeface="Arial" pitchFamily="34" charset="0"/>
                        </a:rPr>
                        <a:t>шығыстары</a:t>
                      </a:r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00" b="1" dirty="0" err="1" smtClean="0">
                          <a:latin typeface="Arial" pitchFamily="34" charset="0"/>
                          <a:cs typeface="Arial" pitchFamily="34" charset="0"/>
                        </a:rPr>
                        <a:t>оның</a:t>
                      </a:r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latin typeface="Arial" pitchFamily="34" charset="0"/>
                          <a:cs typeface="Arial" pitchFamily="34" charset="0"/>
                        </a:rPr>
                        <a:t>ішінде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375 984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-32,8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841347"/>
                  </a:ext>
                </a:extLst>
              </a:tr>
              <a:tr h="177884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Жалпы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әкімшілік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375 968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872612"/>
                  </a:ext>
                </a:extLst>
              </a:tr>
              <a:tr h="17788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Жалақы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47 757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индекстелуі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689937"/>
                  </a:ext>
                </a:extLst>
              </a:tr>
              <a:tr h="17814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Әлеуметтік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салық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әлеумет.аударымдар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, МӘМС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4 030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индекстелуі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737202"/>
                  </a:ext>
                </a:extLst>
              </a:tr>
              <a:tr h="17788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Салықтар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мен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төлемдер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45 275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304 137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Объектілердің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балансына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беруге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мүлік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салығының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ұлғайуы</a:t>
                      </a:r>
                      <a:endParaRPr lang="ru-RU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443167"/>
                  </a:ext>
                </a:extLst>
              </a:tr>
              <a:tr h="17788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Өзге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де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оның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ішінде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868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18 700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184271"/>
                  </a:ext>
                </a:extLst>
              </a:tr>
              <a:tr h="17788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Амортизация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8 438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МЕА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жаңғыруы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құралдардың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жаңаруы</a:t>
                      </a:r>
                      <a:endParaRPr lang="ru-RU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946347"/>
                  </a:ext>
                </a:extLst>
              </a:tr>
              <a:tr h="17788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4.2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Техникалық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құралдарды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ұстау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көрсету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1 280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-4,2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74170"/>
                  </a:ext>
                </a:extLst>
              </a:tr>
              <a:tr h="20674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Коммуналдық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қызметтер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1 189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-19,9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Электр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энергиясына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оны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тасымалдауға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тарифтердің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34537"/>
                  </a:ext>
                </a:extLst>
              </a:tr>
              <a:tr h="20674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Бөгде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ұйымдардың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қызметтері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4 000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-51,2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839719"/>
                  </a:ext>
                </a:extLst>
              </a:tr>
              <a:tr h="17788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6.4.5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Іссапар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шығындары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-65,9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Екінші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жартыжылдықтың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аяқталуы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005920"/>
                  </a:ext>
                </a:extLst>
              </a:tr>
              <a:tr h="17788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Байланыс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қызметтері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пошталық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мерзімдік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басылым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1 849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882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-52,3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622821"/>
                  </a:ext>
                </a:extLst>
              </a:tr>
              <a:tr h="1778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6.4.7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Қызметкерлерді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міндетті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сақтандыру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770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-36,6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индекстелуі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82104"/>
                  </a:ext>
                </a:extLst>
              </a:tr>
              <a:tr h="1778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6.4.8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Материалдар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1 953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-33,8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Бағалардың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328044"/>
                  </a:ext>
                </a:extLst>
              </a:tr>
              <a:tr h="177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Сыйақы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төлеуге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шығыстар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-46,9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5941511"/>
                  </a:ext>
                </a:extLst>
              </a:tr>
              <a:tr h="177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Шығындардың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барлығы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260 069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2 731 298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-35,9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606801"/>
                  </a:ext>
                </a:extLst>
              </a:tr>
              <a:tr h="177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Пайда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-529</a:t>
                      </a:r>
                      <a:r>
                        <a:rPr lang="ru-RU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442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445300"/>
                  </a:ext>
                </a:extLst>
              </a:tr>
              <a:tr h="177884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кірістер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4 260</a:t>
                      </a:r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069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2 201 856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-48,3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1-тобының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көлемінің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ұлғаюы</a:t>
                      </a:r>
                      <a:endParaRPr lang="ru-RU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689224"/>
                  </a:ext>
                </a:extLst>
              </a:tr>
              <a:tr h="177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Көрсетілген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109 418</a:t>
                      </a: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63 899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-41,6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1-тобының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көлемінің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ұлғаюы</a:t>
                      </a:r>
                      <a:endParaRPr lang="ru-RU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645261"/>
                  </a:ext>
                </a:extLst>
              </a:tr>
              <a:tr h="3498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 (ҚҚС-</a:t>
                      </a:r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34,46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201522"/>
                  </a:ext>
                </a:extLst>
              </a:tr>
            </a:tbl>
          </a:graphicData>
        </a:graphic>
      </p:graphicFrame>
      <p:pic>
        <p:nvPicPr>
          <p:cNvPr id="811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3568" cy="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1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212013" y="6680200"/>
            <a:ext cx="1905000" cy="17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6DD0DD-CCBE-4947-9FEE-6C72579D02B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9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4450"/>
            <a:ext cx="10937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Заголовок 1"/>
          <p:cNvSpPr txBox="1">
            <a:spLocks/>
          </p:cNvSpPr>
          <p:nvPr/>
        </p:nvSpPr>
        <p:spPr bwMode="auto">
          <a:xfrm>
            <a:off x="1403648" y="404664"/>
            <a:ext cx="7200403" cy="6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err="1">
                <a:latin typeface="Arial" panose="020B0604020202020204" pitchFamily="34" charset="0"/>
              </a:rPr>
              <a:t>Қызметтердің</a:t>
            </a:r>
            <a:r>
              <a:rPr lang="ru-RU" altLang="ru-RU" sz="1500" dirty="0">
                <a:latin typeface="Arial" panose="020B0604020202020204" pitchFamily="34" charset="0"/>
              </a:rPr>
              <a:t> сапа </a:t>
            </a:r>
            <a:r>
              <a:rPr lang="ru-RU" altLang="ru-RU" sz="1500" dirty="0" err="1">
                <a:latin typeface="Arial" panose="020B0604020202020204" pitchFamily="34" charset="0"/>
              </a:rPr>
              <a:t>және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сенімділік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көрсеткіштерін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сақтау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 smtClean="0">
                <a:latin typeface="Arial" panose="020B0604020202020204" pitchFamily="34" charset="0"/>
              </a:rPr>
              <a:t>туралы</a:t>
            </a:r>
            <a:endParaRPr lang="ru-RU" altLang="ru-RU" sz="15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err="1" smtClean="0">
                <a:latin typeface="Arial" panose="020B0604020202020204" pitchFamily="34" charset="0"/>
              </a:rPr>
              <a:t>Қызмет</a:t>
            </a:r>
            <a:r>
              <a:rPr lang="ru-RU" altLang="ru-RU" sz="1500" dirty="0" smtClean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тиімділігінің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көрсеткіштеріне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қол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жеткізу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туралы</a:t>
            </a:r>
            <a:endParaRPr lang="ru-RU" altLang="ru-RU" sz="1500" dirty="0">
              <a:latin typeface="Arial" panose="020B0604020202020204" pitchFamily="34" charset="0"/>
            </a:endParaRPr>
          </a:p>
        </p:txBody>
      </p:sp>
      <p:sp>
        <p:nvSpPr>
          <p:cNvPr id="92164" name="Заголовок 1"/>
          <p:cNvSpPr txBox="1">
            <a:spLocks/>
          </p:cNvSpPr>
          <p:nvPr/>
        </p:nvSpPr>
        <p:spPr bwMode="auto">
          <a:xfrm>
            <a:off x="107504" y="1080864"/>
            <a:ext cx="8785225" cy="56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0" dirty="0">
                <a:latin typeface="Arial" panose="020B0604020202020204" pitchFamily="34" charset="0"/>
              </a:rPr>
              <a:t>   </a:t>
            </a:r>
            <a:r>
              <a:rPr lang="ru-RU" sz="1200" dirty="0" err="1">
                <a:latin typeface="Arial" panose="020B0604020202020204" pitchFamily="34" charset="0"/>
              </a:rPr>
              <a:t>Көрсетілетін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қызметтердің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сапасы</a:t>
            </a:r>
            <a:r>
              <a:rPr lang="ru-RU" sz="1200" dirty="0">
                <a:latin typeface="Arial" panose="020B0604020202020204" pitchFamily="34" charset="0"/>
              </a:rPr>
              <a:t> мен </a:t>
            </a:r>
            <a:r>
              <a:rPr lang="ru-RU" sz="1200" dirty="0" err="1">
                <a:latin typeface="Arial" panose="020B0604020202020204" pitchFamily="34" charset="0"/>
              </a:rPr>
              <a:t>сенімділігінің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көрсеткіштері</a:t>
            </a:r>
            <a:r>
              <a:rPr lang="ru-RU" sz="1200" dirty="0">
                <a:latin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</a:rPr>
              <a:t>қызмет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тиімділігінің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көрсеткіштері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ынталандыру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әдісін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қолдана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отырып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тарифтерді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бекіту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кезінде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табиғи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монополиялар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субъектілерімен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бекітіледі</a:t>
            </a:r>
            <a:r>
              <a:rPr lang="ru-RU" sz="1200" b="0" dirty="0">
                <a:latin typeface="Arial" panose="020B0604020202020204" pitchFamily="34" charset="0"/>
              </a:rPr>
              <a:t>. </a:t>
            </a:r>
            <a:r>
              <a:rPr lang="ru-RU" sz="1200" b="0" dirty="0" err="1">
                <a:latin typeface="Arial" panose="020B0604020202020204" pitchFamily="34" charset="0"/>
              </a:rPr>
              <a:t>Кәсіпорынға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тарифтер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шығынды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әдісті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қолдана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отырып</a:t>
            </a:r>
            <a:r>
              <a:rPr lang="ru-RU" sz="1200" b="0" dirty="0">
                <a:latin typeface="Arial" panose="020B0604020202020204" pitchFamily="34" charset="0"/>
              </a:rPr>
              <a:t>, бес </a:t>
            </a:r>
            <a:r>
              <a:rPr lang="ru-RU" sz="1200" b="0" dirty="0" err="1">
                <a:latin typeface="Arial" panose="020B0604020202020204" pitchFamily="34" charset="0"/>
              </a:rPr>
              <a:t>жылдық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кезеңге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бекітілді</a:t>
            </a:r>
            <a:r>
              <a:rPr lang="ru-RU" sz="1200" b="0" dirty="0">
                <a:latin typeface="Arial" panose="020B0604020202020204" pitchFamily="34" charset="0"/>
              </a:rPr>
              <a:t>, </a:t>
            </a:r>
            <a:r>
              <a:rPr lang="ru-RU" sz="1200" b="0" dirty="0" err="1">
                <a:latin typeface="Arial" panose="020B0604020202020204" pitchFamily="34" charset="0"/>
              </a:rPr>
              <a:t>онда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табиғи</a:t>
            </a:r>
            <a:r>
              <a:rPr lang="ru-RU" sz="1200" b="0" dirty="0">
                <a:latin typeface="Arial" panose="020B0604020202020204" pitchFamily="34" charset="0"/>
              </a:rPr>
              <a:t> монополия </a:t>
            </a:r>
            <a:r>
              <a:rPr lang="ru-RU" sz="1200" b="0" dirty="0" err="1">
                <a:latin typeface="Arial" panose="020B0604020202020204" pitchFamily="34" charset="0"/>
              </a:rPr>
              <a:t>субъектісіне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көрсетілетін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қызметтердің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сапасы</a:t>
            </a:r>
            <a:r>
              <a:rPr lang="ru-RU" sz="1200" b="0" dirty="0">
                <a:latin typeface="Arial" panose="020B0604020202020204" pitchFamily="34" charset="0"/>
              </a:rPr>
              <a:t> мен </a:t>
            </a:r>
            <a:r>
              <a:rPr lang="ru-RU" sz="1200" b="0" dirty="0" err="1">
                <a:latin typeface="Arial" panose="020B0604020202020204" pitchFamily="34" charset="0"/>
              </a:rPr>
              <a:t>сенімділігінің</a:t>
            </a:r>
            <a:r>
              <a:rPr lang="ru-RU" sz="1200" b="0" dirty="0">
                <a:latin typeface="Arial" panose="020B0604020202020204" pitchFamily="34" charset="0"/>
              </a:rPr>
              <a:t>, </a:t>
            </a:r>
            <a:r>
              <a:rPr lang="ru-RU" sz="1200" b="0" dirty="0" err="1">
                <a:latin typeface="Arial" panose="020B0604020202020204" pitchFamily="34" charset="0"/>
              </a:rPr>
              <a:t>қызметінің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тиімділігінің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көрсеткіштері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бекітілмейді</a:t>
            </a:r>
            <a:r>
              <a:rPr 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0" dirty="0" smtClean="0">
                <a:latin typeface="Arial" panose="020B0604020202020204" pitchFamily="34" charset="0"/>
              </a:rPr>
              <a:t>● </a:t>
            </a:r>
            <a:r>
              <a:rPr lang="ru-RU" sz="1200" dirty="0" err="1">
                <a:latin typeface="Arial" panose="020B0604020202020204" pitchFamily="34" charset="0"/>
              </a:rPr>
              <a:t>Судың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сапасы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барлық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көрсеткіштер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санитарлық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нормалардың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барлық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талаптарына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сәйкес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келеді</a:t>
            </a:r>
            <a:r>
              <a:rPr lang="ru-RU" sz="1200" b="0" dirty="0" smtClean="0">
                <a:latin typeface="Arial" panose="020B0604020202020204" pitchFamily="34" charset="0"/>
              </a:rPr>
              <a:t>. </a:t>
            </a:r>
            <a:endParaRPr lang="ru-RU" sz="1200" b="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0" dirty="0" err="1" smtClean="0">
                <a:latin typeface="Arial" panose="020B0604020202020204" pitchFamily="34" charset="0"/>
              </a:rPr>
              <a:t>Ауыз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>
                <a:latin typeface="Arial" panose="020B0604020202020204" pitchFamily="34" charset="0"/>
              </a:rPr>
              <a:t>су </a:t>
            </a:r>
            <a:r>
              <a:rPr lang="ru-RU" sz="1200" b="0" dirty="0" err="1" smtClean="0">
                <a:latin typeface="Arial" panose="020B0604020202020204" pitchFamily="34" charset="0"/>
              </a:rPr>
              <a:t>сапасының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кепілі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бақылау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жүйесін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ұйымдастыру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болып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табылады</a:t>
            </a:r>
            <a:r>
              <a:rPr lang="ru-RU" sz="1200" b="0" dirty="0">
                <a:latin typeface="Arial" panose="020B0604020202020204" pitchFamily="34" charset="0"/>
              </a:rPr>
              <a:t>. </a:t>
            </a:r>
            <a:r>
              <a:rPr lang="ru-RU" sz="1200" b="0" dirty="0" err="1">
                <a:latin typeface="Arial" panose="020B0604020202020204" pitchFamily="34" charset="0"/>
              </a:rPr>
              <a:t>Тәулік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ішінде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сумен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жабдықтау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көздерінен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алынып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тұтынушыға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дейін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жеткізілетін</a:t>
            </a:r>
            <a:r>
              <a:rPr lang="ru-RU" sz="1200" b="0" dirty="0" smtClean="0">
                <a:latin typeface="Arial" panose="020B0604020202020204" pitchFamily="34" charset="0"/>
              </a:rPr>
              <a:t> су </a:t>
            </a:r>
            <a:r>
              <a:rPr lang="ru-RU" sz="1200" b="0" dirty="0" err="1" smtClean="0">
                <a:latin typeface="Arial" panose="020B0604020202020204" pitchFamily="34" charset="0"/>
              </a:rPr>
              <a:t>барлық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тиісті</a:t>
            </a:r>
            <a:r>
              <a:rPr lang="ru-RU" sz="1200" b="0" dirty="0" smtClean="0">
                <a:latin typeface="Arial" panose="020B0604020202020204" pitchFamily="34" charset="0"/>
              </a:rPr>
              <a:t>  </a:t>
            </a:r>
            <a:r>
              <a:rPr lang="ru-RU" sz="1200" b="0" dirty="0" err="1" smtClean="0">
                <a:latin typeface="Arial" panose="020B0604020202020204" pitchFamily="34" charset="0"/>
              </a:rPr>
              <a:t>сатыларда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тексеріледі</a:t>
            </a:r>
            <a:r>
              <a:rPr lang="ru-RU" sz="1200" b="0" dirty="0">
                <a:latin typeface="Arial" panose="020B0604020202020204" pitchFamily="34" charset="0"/>
              </a:rPr>
              <a:t>. </a:t>
            </a:r>
            <a:r>
              <a:rPr lang="ru-RU" sz="1200" b="0" dirty="0" smtClean="0">
                <a:latin typeface="Arial" panose="020B0604020202020204" pitchFamily="34" charset="0"/>
              </a:rPr>
              <a:t>Осы </a:t>
            </a:r>
            <a:r>
              <a:rPr lang="ru-RU" sz="1200" b="0" dirty="0" err="1" smtClean="0">
                <a:latin typeface="Arial" panose="020B0604020202020204" pitchFamily="34" charset="0"/>
              </a:rPr>
              <a:t>мақсатта</a:t>
            </a:r>
            <a:r>
              <a:rPr lang="ru-RU" sz="1200" b="0" dirty="0" smtClean="0">
                <a:latin typeface="Arial" panose="020B0604020202020204" pitchFamily="34" charset="0"/>
              </a:rPr>
              <a:t> су </a:t>
            </a:r>
            <a:r>
              <a:rPr lang="ru-RU" sz="1200" b="0" dirty="0" err="1">
                <a:latin typeface="Arial" panose="020B0604020202020204" pitchFamily="34" charset="0"/>
              </a:rPr>
              <a:t>жинау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нүктелерінде</a:t>
            </a:r>
            <a:r>
              <a:rPr lang="ru-RU" sz="1200" b="0" dirty="0">
                <a:latin typeface="Arial" panose="020B0604020202020204" pitchFamily="34" charset="0"/>
              </a:rPr>
              <a:t>, </a:t>
            </a:r>
            <a:r>
              <a:rPr lang="ru-RU" sz="1200" b="0" dirty="0" smtClean="0">
                <a:latin typeface="Arial" panose="020B0604020202020204" pitchFamily="34" charset="0"/>
              </a:rPr>
              <a:t>су </a:t>
            </a:r>
            <a:r>
              <a:rPr lang="ru-RU" sz="1200" b="0" dirty="0" err="1">
                <a:latin typeface="Arial" panose="020B0604020202020204" pitchFamily="34" charset="0"/>
              </a:rPr>
              <a:t>дайындау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станцияларында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тазарту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сатылары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және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қала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sz="1200" b="0" dirty="0">
                <a:latin typeface="Arial" panose="020B0604020202020204" pitchFamily="34" charset="0"/>
              </a:rPr>
              <a:t> су </a:t>
            </a:r>
            <a:r>
              <a:rPr lang="ru-RU" sz="1200" b="0" dirty="0" err="1">
                <a:latin typeface="Arial" panose="020B0604020202020204" pitchFamily="34" charset="0"/>
              </a:rPr>
              <a:t>құбыры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желілерінде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орналасқан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бақылау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нүктелерінде</a:t>
            </a:r>
            <a:r>
              <a:rPr lang="ru-RU" sz="1200" b="0" dirty="0">
                <a:latin typeface="Arial" panose="020B0604020202020204" pitchFamily="34" charset="0"/>
              </a:rPr>
              <a:t> су </a:t>
            </a:r>
            <a:r>
              <a:rPr lang="ru-RU" sz="1200" b="0" dirty="0" err="1">
                <a:latin typeface="Arial" panose="020B0604020202020204" pitchFamily="34" charset="0"/>
              </a:rPr>
              <a:t>сапасын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бақылау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жүзеге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асырылады</a:t>
            </a:r>
            <a:r>
              <a:rPr lang="ru-RU" sz="1200" b="0" dirty="0">
                <a:latin typeface="Arial" panose="020B0604020202020204" pitchFamily="34" charset="0"/>
              </a:rPr>
              <a:t>. </a:t>
            </a:r>
            <a:r>
              <a:rPr lang="ru-RU" altLang="ru-RU" sz="1200" b="0" dirty="0">
                <a:latin typeface="Arial" panose="020B0604020202020204" pitchFamily="34" charset="0"/>
              </a:rPr>
              <a:t>2022 </a:t>
            </a:r>
            <a:r>
              <a:rPr lang="ru-RU" altLang="ru-RU" sz="1200" b="0" dirty="0" err="1">
                <a:latin typeface="Arial" panose="020B0604020202020204" pitchFamily="34" charset="0"/>
              </a:rPr>
              <a:t>жылғы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1-жартыжылдықтың </a:t>
            </a:r>
            <a:r>
              <a:rPr lang="ru-RU" sz="1200" b="0" dirty="0" err="1" smtClean="0">
                <a:latin typeface="Arial" panose="020B0604020202020204" pitchFamily="34" charset="0"/>
              </a:rPr>
              <a:t>ішінде</a:t>
            </a:r>
            <a:r>
              <a:rPr lang="ru-RU" sz="1200" b="0" dirty="0" smtClean="0">
                <a:latin typeface="Arial" panose="020B0604020202020204" pitchFamily="34" charset="0"/>
              </a:rPr>
              <a:t> су </a:t>
            </a:r>
            <a:r>
              <a:rPr lang="ru-RU" sz="1200" b="0" dirty="0" err="1">
                <a:latin typeface="Arial" panose="020B0604020202020204" pitchFamily="34" charset="0"/>
              </a:rPr>
              <a:t>дайындаудың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түрлі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кезеңдерінде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микробиологиялық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көрсеткіштер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smtClean="0">
                <a:latin typeface="Arial" panose="020B0604020202020204" pitchFamily="34" charset="0"/>
              </a:rPr>
              <a:t>8123 </a:t>
            </a:r>
            <a:r>
              <a:rPr lang="ru-RU" sz="1200" b="0" dirty="0">
                <a:latin typeface="Arial" panose="020B0604020202020204" pitchFamily="34" charset="0"/>
              </a:rPr>
              <a:t>су </a:t>
            </a:r>
            <a:r>
              <a:rPr lang="ru-RU" sz="1200" b="0" dirty="0" err="1">
                <a:latin typeface="Arial" panose="020B0604020202020204" pitchFamily="34" charset="0"/>
              </a:rPr>
              <a:t>сынамасы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және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химиялық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көрсеткіштер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бойынша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smtClean="0">
                <a:latin typeface="Arial" panose="020B0604020202020204" pitchFamily="34" charset="0"/>
              </a:rPr>
              <a:t>      </a:t>
            </a:r>
            <a:r>
              <a:rPr lang="ru-RU" sz="1200" b="0" dirty="0" smtClean="0">
                <a:latin typeface="Arial" panose="020B0604020202020204" pitchFamily="34" charset="0"/>
              </a:rPr>
              <a:t>199 892 </a:t>
            </a:r>
            <a:r>
              <a:rPr lang="ru-RU" sz="1200" b="0" dirty="0" err="1">
                <a:latin typeface="Arial" panose="020B0604020202020204" pitchFamily="34" charset="0"/>
              </a:rPr>
              <a:t>сынама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зерттелді</a:t>
            </a:r>
            <a:r>
              <a:rPr lang="ru-RU" sz="1200" b="0" dirty="0">
                <a:latin typeface="Arial" panose="020B0604020202020204" pitchFamily="34" charset="0"/>
              </a:rPr>
              <a:t>, </a:t>
            </a:r>
            <a:r>
              <a:rPr lang="ru-RU" sz="1200" b="0" dirty="0" err="1">
                <a:latin typeface="Arial" panose="020B0604020202020204" pitchFamily="34" charset="0"/>
              </a:rPr>
              <a:t>бұл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жартыжылдықтың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ішінде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smtClean="0">
                <a:latin typeface="Arial" panose="020B0604020202020204" pitchFamily="34" charset="0"/>
              </a:rPr>
              <a:t>333,5 </a:t>
            </a:r>
            <a:r>
              <a:rPr lang="ru-RU" sz="1200" b="0" dirty="0" err="1" smtClean="0">
                <a:latin typeface="Arial" panose="020B0604020202020204" pitchFamily="34" charset="0"/>
              </a:rPr>
              <a:t>мыңнан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астам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талдауды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құрайды</a:t>
            </a:r>
            <a:r>
              <a:rPr lang="ru-RU" sz="1200" b="0" dirty="0">
                <a:latin typeface="Arial" panose="020B0604020202020204" pitchFamily="34" charset="0"/>
              </a:rPr>
              <a:t>. Су </a:t>
            </a:r>
            <a:r>
              <a:rPr lang="ru-RU" sz="1200" b="0" dirty="0" err="1">
                <a:latin typeface="Arial" panose="020B0604020202020204" pitchFamily="34" charset="0"/>
              </a:rPr>
              <a:t>сапасын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бақылау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процесін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кәсіпорынның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зертханасы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жүзеге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асырады</a:t>
            </a:r>
            <a:r>
              <a:rPr lang="ru-RU" sz="1200" b="0" dirty="0">
                <a:latin typeface="Arial" panose="020B0604020202020204" pitchFamily="34" charset="0"/>
              </a:rPr>
              <a:t>. Суды </a:t>
            </a:r>
            <a:r>
              <a:rPr lang="ru-RU" sz="1200" b="0" dirty="0" err="1">
                <a:latin typeface="Arial" panose="020B0604020202020204" pitchFamily="34" charset="0"/>
              </a:rPr>
              <a:t>зарарсыздандыру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процесінде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сұйық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smtClean="0">
                <a:latin typeface="Arial" panose="020B0604020202020204" pitchFamily="34" charset="0"/>
              </a:rPr>
              <a:t>хлор </a:t>
            </a:r>
            <a:r>
              <a:rPr lang="ru-RU" sz="1200" b="0" dirty="0" err="1">
                <a:latin typeface="Arial" panose="020B0604020202020204" pitchFamily="34" charset="0"/>
              </a:rPr>
              <a:t>өндірістегі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қауіпсіз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және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уытты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емес</a:t>
            </a:r>
            <a:r>
              <a:rPr lang="ru-RU" sz="1200" b="0" dirty="0">
                <a:latin typeface="Arial" panose="020B0604020202020204" pitchFamily="34" charset="0"/>
              </a:rPr>
              <a:t> натрий </a:t>
            </a:r>
            <a:r>
              <a:rPr lang="ru-RU" sz="1200" b="0" dirty="0" err="1">
                <a:latin typeface="Arial" panose="020B0604020202020204" pitchFamily="34" charset="0"/>
              </a:rPr>
              <a:t>гипохлоритімен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алмастырылды</a:t>
            </a:r>
            <a:r>
              <a:rPr 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0" dirty="0" smtClean="0">
                <a:latin typeface="Arial" panose="020B0604020202020204" pitchFamily="34" charset="0"/>
              </a:rPr>
              <a:t>● </a:t>
            </a:r>
            <a:r>
              <a:rPr lang="ru-RU" sz="1200" dirty="0" err="1">
                <a:latin typeface="Arial" panose="020B0604020202020204" pitchFamily="34" charset="0"/>
              </a:rPr>
              <a:t>Кәріз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тазарту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қондырғыларындағы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 smtClean="0">
                <a:latin typeface="Arial" panose="020B0604020202020204" pitchFamily="34" charset="0"/>
              </a:rPr>
              <a:t>ағынды</a:t>
            </a:r>
            <a:r>
              <a:rPr lang="ru-RU" sz="1200" dirty="0" smtClean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суларды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тазарту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 smtClean="0">
                <a:latin typeface="Arial" panose="020B0604020202020204" pitchFamily="34" charset="0"/>
              </a:rPr>
              <a:t>сапасы</a:t>
            </a:r>
            <a:r>
              <a:rPr lang="ru-RU" sz="1200" dirty="0" smtClean="0">
                <a:latin typeface="Arial" panose="020B0604020202020204" pitchFamily="34" charset="0"/>
              </a:rPr>
              <a:t> </a:t>
            </a:r>
            <a:endParaRPr lang="ru-RU" sz="12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0" dirty="0" smtClean="0">
                <a:latin typeface="Arial" panose="020B0604020202020204" pitchFamily="34" charset="0"/>
              </a:rPr>
              <a:t>Алматы </a:t>
            </a:r>
            <a:r>
              <a:rPr lang="ru-RU" sz="1200" b="0" dirty="0" err="1">
                <a:latin typeface="Arial" panose="020B0604020202020204" pitchFamily="34" charset="0"/>
              </a:rPr>
              <a:t>қаласының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және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оған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іргелес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кенттердің</a:t>
            </a:r>
            <a:r>
              <a:rPr lang="ru-RU" sz="1200" b="0" dirty="0">
                <a:latin typeface="Arial" panose="020B0604020202020204" pitchFamily="34" charset="0"/>
              </a:rPr>
              <a:t> (</a:t>
            </a:r>
            <a:r>
              <a:rPr lang="ru-RU" sz="1200" b="0" dirty="0" err="1">
                <a:latin typeface="Arial" panose="020B0604020202020204" pitchFamily="34" charset="0"/>
              </a:rPr>
              <a:t>Талғар</a:t>
            </a:r>
            <a:r>
              <a:rPr lang="ru-RU" sz="1200" b="0" dirty="0">
                <a:latin typeface="Arial" panose="020B0604020202020204" pitchFamily="34" charset="0"/>
              </a:rPr>
              <a:t> қ., </a:t>
            </a:r>
            <a:r>
              <a:rPr lang="ru-RU" sz="1200" b="0" dirty="0" err="1">
                <a:latin typeface="Arial" panose="020B0604020202020204" pitchFamily="34" charset="0"/>
              </a:rPr>
              <a:t>Қаскелең</a:t>
            </a:r>
            <a:r>
              <a:rPr lang="ru-RU" sz="1200" b="0" dirty="0">
                <a:latin typeface="Arial" panose="020B0604020202020204" pitchFamily="34" charset="0"/>
              </a:rPr>
              <a:t> қ., </a:t>
            </a:r>
            <a:r>
              <a:rPr lang="ru-RU" sz="1200" b="0" dirty="0" err="1">
                <a:latin typeface="Arial" panose="020B0604020202020204" pitchFamily="34" charset="0"/>
              </a:rPr>
              <a:t>Өтеген</a:t>
            </a:r>
            <a:r>
              <a:rPr lang="ru-RU" sz="1200" b="0" dirty="0">
                <a:latin typeface="Arial" panose="020B0604020202020204" pitchFamily="34" charset="0"/>
              </a:rPr>
              <a:t> батыр к.) </a:t>
            </a:r>
            <a:r>
              <a:rPr lang="ru-RU" sz="1200" b="0" dirty="0" err="1">
                <a:latin typeface="Arial" panose="020B0604020202020204" pitchFamily="34" charset="0"/>
              </a:rPr>
              <a:t>барлық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сарқынды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сулары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толық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биологиялық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тазартудан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өтеді</a:t>
            </a:r>
            <a:r>
              <a:rPr lang="ru-RU" sz="1200" b="0" dirty="0">
                <a:latin typeface="Arial" panose="020B0604020202020204" pitchFamily="34" charset="0"/>
              </a:rPr>
              <a:t>. </a:t>
            </a:r>
            <a:r>
              <a:rPr lang="ru-RU" sz="1200" b="0" dirty="0" err="1">
                <a:latin typeface="Arial" panose="020B0604020202020204" pitchFamily="34" charset="0"/>
              </a:rPr>
              <a:t>Ағынды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суларды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тазарту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сапасы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кәсіпорынның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сынақ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зертханасымен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бақыланады</a:t>
            </a:r>
            <a:r>
              <a:rPr lang="ru-RU" sz="1200" b="0" dirty="0">
                <a:latin typeface="Arial" panose="020B0604020202020204" pitchFamily="34" charset="0"/>
              </a:rPr>
              <a:t>. </a:t>
            </a:r>
            <a:r>
              <a:rPr lang="ru-RU" sz="1200" b="0" dirty="0" err="1">
                <a:latin typeface="Arial" panose="020B0604020202020204" pitchFamily="34" charset="0"/>
              </a:rPr>
              <a:t>Күн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сайын</a:t>
            </a:r>
            <a:r>
              <a:rPr lang="ru-RU" sz="1200" b="0" dirty="0">
                <a:latin typeface="Arial" panose="020B0604020202020204" pitchFamily="34" charset="0"/>
              </a:rPr>
              <a:t> аэрация </a:t>
            </a:r>
            <a:r>
              <a:rPr lang="ru-RU" sz="1200" b="0" dirty="0" err="1">
                <a:latin typeface="Arial" panose="020B0604020202020204" pitchFamily="34" charset="0"/>
              </a:rPr>
              <a:t>станциясына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келіп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түсетін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сарқынды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суларды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тазартудың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барлық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кезеңдерінде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химиялық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және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бактериологиялық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көрсеткіштер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талдау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жүргізіледі</a:t>
            </a:r>
            <a:r>
              <a:rPr lang="ru-RU" sz="1200" b="0" dirty="0">
                <a:latin typeface="Arial" panose="020B0604020202020204" pitchFamily="34" charset="0"/>
              </a:rPr>
              <a:t>. </a:t>
            </a:r>
            <a:r>
              <a:rPr lang="ru-RU" sz="1200" b="0" dirty="0" err="1">
                <a:latin typeface="Arial" panose="020B0604020202020204" pitchFamily="34" charset="0"/>
              </a:rPr>
              <a:t>Тоқсан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сайын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жинауыштар</a:t>
            </a:r>
            <a:r>
              <a:rPr lang="ru-RU" sz="1200" b="0" dirty="0">
                <a:latin typeface="Arial" panose="020B0604020202020204" pitchFamily="34" charset="0"/>
              </a:rPr>
              <a:t> мен су </a:t>
            </a:r>
            <a:r>
              <a:rPr lang="ru-RU" sz="1200" b="0" dirty="0" err="1">
                <a:latin typeface="Arial" panose="020B0604020202020204" pitchFamily="34" charset="0"/>
              </a:rPr>
              <a:t>қоймаларында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тазартылған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сарқынды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сулардың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мониторингі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жүргізіледі</a:t>
            </a:r>
            <a:r>
              <a:rPr lang="ru-RU" sz="1200" b="0" dirty="0">
                <a:latin typeface="Arial" panose="020B0604020202020204" pitchFamily="34" charset="0"/>
              </a:rPr>
              <a:t>. </a:t>
            </a:r>
            <a:endParaRPr lang="ru-RU" sz="1200" b="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dirty="0" smtClean="0">
                <a:latin typeface="Arial" panose="020B0604020202020204" pitchFamily="34" charset="0"/>
              </a:rPr>
              <a:t>● </a:t>
            </a:r>
            <a:r>
              <a:rPr lang="ru-RU" sz="1200" dirty="0" err="1">
                <a:latin typeface="Arial" panose="020B0604020202020204" pitchFamily="34" charset="0"/>
              </a:rPr>
              <a:t>Тұтынушыларға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қызмет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көрсету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сапасын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арттыру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 smtClean="0">
                <a:latin typeface="Arial" panose="020B0604020202020204" pitchFamily="34" charset="0"/>
              </a:rPr>
              <a:t>мақсатында</a:t>
            </a:r>
            <a:endParaRPr lang="ru-RU" sz="12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0" dirty="0" err="1" smtClean="0">
                <a:latin typeface="Arial" panose="020B0604020202020204" pitchFamily="34" charset="0"/>
              </a:rPr>
              <a:t>Тұтынушыларға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қызмет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көрсетудің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төрт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орталығы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жұмыс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істейді</a:t>
            </a:r>
            <a:r>
              <a:rPr 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0" dirty="0" err="1" smtClean="0">
                <a:latin typeface="Arial" panose="020B0604020202020204" pitchFamily="34" charset="0"/>
              </a:rPr>
              <a:t>Тұтынушыларға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ыңғайлы</a:t>
            </a:r>
            <a:r>
              <a:rPr lang="ru-RU" sz="1200" b="0" dirty="0">
                <a:latin typeface="Arial" panose="020B0604020202020204" pitchFamily="34" charset="0"/>
              </a:rPr>
              <a:t> болу </a:t>
            </a:r>
            <a:r>
              <a:rPr lang="ru-RU" sz="1200" b="0" dirty="0" err="1">
                <a:latin typeface="Arial" panose="020B0604020202020204" pitchFamily="34" charset="0"/>
              </a:rPr>
              <a:t>үшін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тұтынушының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жеке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кабинетінің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мобильді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қосымшасы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жұмыс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істейді</a:t>
            </a:r>
            <a:r>
              <a:rPr lang="ru-RU" sz="1200" b="0" dirty="0">
                <a:latin typeface="Arial" panose="020B0604020202020204" pitchFamily="34" charset="0"/>
              </a:rPr>
              <a:t>, </a:t>
            </a:r>
            <a:r>
              <a:rPr lang="ru-RU" sz="1200" b="0" dirty="0" err="1">
                <a:latin typeface="Arial" panose="020B0604020202020204" pitchFamily="34" charset="0"/>
              </a:rPr>
              <a:t>онда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мынадай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функциялар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көзделген</a:t>
            </a:r>
            <a:r>
              <a:rPr lang="ru-RU" sz="1200" b="0" dirty="0">
                <a:latin typeface="Arial" panose="020B0604020202020204" pitchFamily="34" charset="0"/>
              </a:rPr>
              <a:t>: </a:t>
            </a:r>
            <a:r>
              <a:rPr lang="ru-RU" sz="1200" b="0" dirty="0" err="1">
                <a:latin typeface="Arial" panose="020B0604020202020204" pitchFamily="34" charset="0"/>
              </a:rPr>
              <a:t>жеке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есептеу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аспаптарының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көрсеткіштерін</a:t>
            </a:r>
            <a:r>
              <a:rPr lang="ru-RU" sz="1200" b="0" dirty="0">
                <a:latin typeface="Arial" panose="020B0604020202020204" pitchFamily="34" charset="0"/>
              </a:rPr>
              <a:t> беру (ЖЕА); ЖЕА </a:t>
            </a:r>
            <a:r>
              <a:rPr lang="ru-RU" sz="1200" b="0" dirty="0" err="1">
                <a:latin typeface="Arial" panose="020B0604020202020204" pitchFamily="34" charset="0"/>
              </a:rPr>
              <a:t>пломбалау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және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пломбалау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өтінімі</a:t>
            </a:r>
            <a:r>
              <a:rPr lang="ru-RU" sz="1200" b="0" dirty="0">
                <a:latin typeface="Arial" panose="020B0604020202020204" pitchFamily="34" charset="0"/>
              </a:rPr>
              <a:t>; </a:t>
            </a:r>
            <a:r>
              <a:rPr lang="ru-RU" sz="1200" b="0" dirty="0" err="1">
                <a:latin typeface="Arial" panose="020B0604020202020204" pitchFamily="34" charset="0"/>
              </a:rPr>
              <a:t>тексеру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аралық</a:t>
            </a:r>
            <a:r>
              <a:rPr lang="ru-RU" sz="1200" b="0" dirty="0">
                <a:latin typeface="Arial" panose="020B0604020202020204" pitchFamily="34" charset="0"/>
              </a:rPr>
              <a:t> интервал; </a:t>
            </a:r>
            <a:r>
              <a:rPr lang="ru-RU" sz="1200" b="0" dirty="0" err="1">
                <a:latin typeface="Arial" panose="020B0604020202020204" pitchFamily="34" charset="0"/>
              </a:rPr>
              <a:t>есептеулерді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түсіндіру</a:t>
            </a:r>
            <a:r>
              <a:rPr lang="ru-RU" sz="1200" b="0" dirty="0">
                <a:latin typeface="Arial" panose="020B0604020202020204" pitchFamily="34" charset="0"/>
              </a:rPr>
              <a:t>; </a:t>
            </a:r>
            <a:r>
              <a:rPr lang="ru-RU" sz="1200" b="0" dirty="0" err="1">
                <a:latin typeface="Arial" panose="020B0604020202020204" pitchFamily="34" charset="0"/>
              </a:rPr>
              <a:t>төлемдерді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түсіндіру</a:t>
            </a:r>
            <a:r>
              <a:rPr 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0" dirty="0" err="1" smtClean="0">
                <a:latin typeface="Arial" panose="020B0604020202020204" pitchFamily="34" charset="0"/>
              </a:rPr>
              <a:t>Қарыз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сомасы</a:t>
            </a:r>
            <a:r>
              <a:rPr lang="ru-RU" sz="1200" b="0" dirty="0">
                <a:latin typeface="Arial" panose="020B0604020202020204" pitchFamily="34" charset="0"/>
              </a:rPr>
              <a:t>, </a:t>
            </a:r>
            <a:r>
              <a:rPr lang="ru-RU" sz="1200" b="0" dirty="0" err="1">
                <a:latin typeface="Arial" panose="020B0604020202020204" pitchFamily="34" charset="0"/>
              </a:rPr>
              <a:t>төлем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және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басқа</a:t>
            </a:r>
            <a:r>
              <a:rPr lang="ru-RU" sz="1200" b="0" dirty="0">
                <a:latin typeface="Arial" panose="020B0604020202020204" pitchFamily="34" charset="0"/>
              </a:rPr>
              <a:t> да </a:t>
            </a:r>
            <a:r>
              <a:rPr lang="ru-RU" sz="1200" b="0" dirty="0" err="1">
                <a:latin typeface="Arial" panose="020B0604020202020204" pitchFamily="34" charset="0"/>
              </a:rPr>
              <a:t>деректер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көрсетілген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берешектің</a:t>
            </a:r>
            <a:r>
              <a:rPr lang="ru-RU" sz="1200" b="0" dirty="0">
                <a:latin typeface="Arial" panose="020B0604020202020204" pitchFamily="34" charset="0"/>
              </a:rPr>
              <a:t> бар </a:t>
            </a:r>
            <a:r>
              <a:rPr lang="ru-RU" sz="1200" b="0" dirty="0" err="1">
                <a:latin typeface="Arial" panose="020B0604020202020204" pitchFamily="34" charset="0"/>
              </a:rPr>
              <a:t>екендігі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туралы</a:t>
            </a:r>
            <a:r>
              <a:rPr lang="ru-RU" sz="1200" b="0" dirty="0">
                <a:latin typeface="Arial" panose="020B0604020202020204" pitchFamily="34" charset="0"/>
              </a:rPr>
              <a:t> СМС </a:t>
            </a:r>
            <a:r>
              <a:rPr lang="ru-RU" sz="1200" b="0" dirty="0" err="1">
                <a:latin typeface="Arial" panose="020B0604020202020204" pitchFamily="34" charset="0"/>
              </a:rPr>
              <a:t>хабарламалар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таратылады</a:t>
            </a:r>
            <a:r>
              <a:rPr 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ru-RU" sz="12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ru-RU" altLang="ru-RU" sz="12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sp>
        <p:nvSpPr>
          <p:cNvPr id="9216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4F23B7C5-F0C2-4538-A7D9-B723D5209630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11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4106" y="6381328"/>
            <a:ext cx="2133600" cy="365125"/>
          </a:xfrm>
        </p:spPr>
        <p:txBody>
          <a:bodyPr/>
          <a:lstStyle/>
          <a:p>
            <a:pPr>
              <a:defRPr/>
            </a:pPr>
            <a:fld id="{74A9C929-5857-4C59-A33D-B3B5A564E4DA}" type="slidenum">
              <a:rPr lang="ru-RU" altLang="ru-RU" sz="900" b="0" smtClean="0">
                <a:latin typeface="Arial" panose="020B0604020202020204" pitchFamily="34" charset="0"/>
              </a:rPr>
              <a:pPr>
                <a:defRPr/>
              </a:pPr>
              <a:t>12</a:t>
            </a:fld>
            <a:endParaRPr lang="ru-RU" altLang="ru-RU" sz="900" b="0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04298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30288" y="390525"/>
            <a:ext cx="78621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1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жартыжылдығының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 2022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жылдың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қызметтің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негізгі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қаржы-экономикалық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көрсеткіштері</a:t>
            </a:r>
            <a:r>
              <a:rPr lang="ru-RU" altLang="ru-RU" sz="15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1500" dirty="0" smtClean="0">
                <a:solidFill>
                  <a:schemeClr val="tx1"/>
                </a:solidFill>
                <a:latin typeface="Arial" panose="020B0604020202020204" pitchFamily="34" charset="0"/>
              </a:rPr>
              <a:t>(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кірістер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 мен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шығындар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есеп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ru-RU" sz="15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417813"/>
              </p:ext>
            </p:extLst>
          </p:nvPr>
        </p:nvGraphicFramePr>
        <p:xfrm>
          <a:off x="457200" y="1600200"/>
          <a:ext cx="8153400" cy="3629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407">
                  <a:extLst>
                    <a:ext uri="{9D8B030D-6E8A-4147-A177-3AD203B41FA5}">
                      <a16:colId xmlns:a16="http://schemas.microsoft.com/office/drawing/2014/main" val="497709223"/>
                    </a:ext>
                  </a:extLst>
                </a:gridCol>
                <a:gridCol w="5683240">
                  <a:extLst>
                    <a:ext uri="{9D8B030D-6E8A-4147-A177-3AD203B41FA5}">
                      <a16:colId xmlns:a16="http://schemas.microsoft.com/office/drawing/2014/main" val="1782054504"/>
                    </a:ext>
                  </a:extLst>
                </a:gridCol>
                <a:gridCol w="1766753">
                  <a:extLst>
                    <a:ext uri="{9D8B030D-6E8A-4147-A177-3AD203B41FA5}">
                      <a16:colId xmlns:a16="http://schemas.microsoft.com/office/drawing/2014/main" val="2353911618"/>
                    </a:ext>
                  </a:extLst>
                </a:gridCol>
              </a:tblGrid>
              <a:tr h="10777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р/н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Есепті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кезеңде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жедел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мың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теңге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13278"/>
                  </a:ext>
                </a:extLst>
              </a:tr>
              <a:tr h="41092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Сумен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жабдықтау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су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бұру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қызметтерін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көрсетуден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түскен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кіріс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түсім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7 683 040</a:t>
                      </a: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873124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Сатылған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қызметтердің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өзіндік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құны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7 546 331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950498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Іске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асыру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бойынша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729 738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055962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Әкімшілік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654 007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390841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Өзге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де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143 903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953136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Басқа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кірістер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61 183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71194"/>
                  </a:ext>
                </a:extLst>
              </a:tr>
              <a:tr h="43630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Қаржылық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нәтиже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шығын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- 1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329 756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608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6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379760"/>
              </p:ext>
            </p:extLst>
          </p:nvPr>
        </p:nvGraphicFramePr>
        <p:xfrm>
          <a:off x="395535" y="951158"/>
          <a:ext cx="8424936" cy="5479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4466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4579377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385351">
                  <a:extLst>
                    <a:ext uri="{9D8B030D-6E8A-4147-A177-3AD203B41FA5}">
                      <a16:colId xmlns:a16="http://schemas.microsoft.com/office/drawing/2014/main" val="3405235182"/>
                    </a:ext>
                  </a:extLst>
                </a:gridCol>
                <a:gridCol w="1166611">
                  <a:extLst>
                    <a:ext uri="{9D8B030D-6E8A-4147-A177-3AD203B41FA5}">
                      <a16:colId xmlns:a16="http://schemas.microsoft.com/office/drawing/2014/main" val="318283007"/>
                    </a:ext>
                  </a:extLst>
                </a:gridCol>
                <a:gridCol w="729131">
                  <a:extLst>
                    <a:ext uri="{9D8B030D-6E8A-4147-A177-3AD203B41FA5}">
                      <a16:colId xmlns:a16="http://schemas.microsoft.com/office/drawing/2014/main" val="1733662079"/>
                    </a:ext>
                  </a:extLst>
                </a:gridCol>
              </a:tblGrid>
              <a:tr h="823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Тобы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Тұтынушылар</a:t>
                      </a:r>
                      <a:r>
                        <a:rPr lang="kk-KZ" sz="1200" b="1" i="0" u="none" strike="noStrike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 атауы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Бекітілген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тарифтік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смета,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мың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м3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Қызметтердің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нақты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көлемі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,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мың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м3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Ауытқу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, %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263178">
                <a:tc gridSpan="2">
                  <a:txBody>
                    <a:bodyPr/>
                    <a:lstStyle/>
                    <a:p>
                      <a:pPr algn="ctr" fontAlgn="ctr">
                        <a:tabLst/>
                      </a:pP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сату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көлемі-барлығы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143 260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81 869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-42,9</a:t>
                      </a:r>
                      <a:endParaRPr lang="ru-RU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301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</a:t>
                      </a: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901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41 174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-36,6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1318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ысыраптар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;;                                                               -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23 568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-48,3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4707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fontAlgn="b"/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екінші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топтарына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кірмейтін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</a:t>
                      </a: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753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17 127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-47,7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24830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сату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көлемі-барлығы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109 418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63 899</a:t>
                      </a:r>
                      <a:endParaRPr lang="ru-RU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-41,6</a:t>
                      </a:r>
                      <a:endParaRPr lang="ru-RU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2317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r>
                        <a:rPr lang="en-US" sz="10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704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43 108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-34,4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13222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ысыраптар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;;                                                               -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7 715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3 336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-56,8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4707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fontAlgn="b"/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екінші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топтарына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кірмейтін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35 999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17 455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-51,5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669360"/>
            <a:ext cx="683568" cy="171656"/>
          </a:xfrm>
        </p:spPr>
        <p:txBody>
          <a:bodyPr/>
          <a:lstStyle/>
          <a:p>
            <a:pPr>
              <a:defRPr/>
            </a:pPr>
            <a:fld id="{2AE1DB11-768B-4C3B-9523-617251DCEFE1}" type="slidenum">
              <a:rPr lang="ru-RU" altLang="ru-RU" sz="900" b="0" smtClean="0">
                <a:latin typeface="Arial" panose="020B0604020202020204" pitchFamily="34" charset="0"/>
              </a:rPr>
              <a:pPr>
                <a:defRPr/>
              </a:pPr>
              <a:t>13</a:t>
            </a:fld>
            <a:endParaRPr lang="ru-RU" altLang="ru-RU" sz="900" b="0" dirty="0"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134"/>
            <a:ext cx="864096" cy="64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58404" y="214250"/>
            <a:ext cx="7643812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alt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alt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жартыжылдықтың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көрсетілген</a:t>
            </a:r>
            <a:r>
              <a:rPr lang="ru-RU" altLang="ru-RU" sz="15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5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5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Arial" panose="020B0604020202020204" pitchFamily="34" charset="0"/>
              </a:rPr>
              <a:t>қызметтерінің</a:t>
            </a:r>
            <a:r>
              <a:rPr lang="ru-RU" alt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көлемі</a:t>
            </a:r>
            <a:endParaRPr lang="ru-RU" altLang="ru-RU" sz="15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8137525" cy="596900"/>
          </a:xfrm>
        </p:spPr>
        <p:txBody>
          <a:bodyPr/>
          <a:lstStyle/>
          <a:p>
            <a:pPr eaLnBrk="1" hangingPunct="1"/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қызметтерінің</a:t>
            </a:r>
            <a:r>
              <a:rPr lang="ru-RU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тұтынушыларымен</a:t>
            </a:r>
            <a:r>
              <a:rPr lang="ru-RU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жүргізілетін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жұмыстар</a:t>
            </a:r>
            <a:endParaRPr lang="ru-RU" alt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5" name="Прямоугольник 11"/>
          <p:cNvSpPr>
            <a:spLocks noChangeArrowheads="1"/>
          </p:cNvSpPr>
          <p:nvPr/>
        </p:nvSpPr>
        <p:spPr bwMode="auto">
          <a:xfrm>
            <a:off x="196850" y="765839"/>
            <a:ext cx="8607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ru-RU" altLang="ru-RU" sz="1400" dirty="0" err="1">
                <a:latin typeface="Arial" panose="020B0604020202020204" pitchFamily="34" charset="0"/>
              </a:rPr>
              <a:t>Кәсіпорын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қызметінің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мәселелері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бұқаралық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ақпарат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құралдарында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және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 smtClean="0">
                <a:latin typeface="Arial" panose="020B0604020202020204" pitchFamily="34" charset="0"/>
              </a:rPr>
              <a:t>Кәсіпорынның</a:t>
            </a:r>
            <a:r>
              <a:rPr lang="ru-RU" altLang="ru-RU" sz="1400" dirty="0" smtClean="0">
                <a:latin typeface="Arial" panose="020B0604020202020204" pitchFamily="34" charset="0"/>
              </a:rPr>
              <a:t> </a:t>
            </a:r>
            <a:r>
              <a:rPr lang="en-US" altLang="ru-RU" sz="1400" i="1" dirty="0" smtClean="0">
                <a:latin typeface="Arial" panose="020B0604020202020204" pitchFamily="34" charset="0"/>
                <a:hlinkClick r:id="rId2"/>
              </a:rPr>
              <a:t>www.almatysu.kz</a:t>
            </a:r>
            <a:r>
              <a:rPr lang="ru-RU" altLang="ru-RU" sz="500" dirty="0" smtClean="0">
                <a:latin typeface="Arial" panose="020B0604020202020204" pitchFamily="34" charset="0"/>
              </a:rPr>
              <a:t> </a:t>
            </a:r>
            <a:r>
              <a:rPr lang="ru-RU" altLang="ru-RU" sz="500" dirty="0" smtClean="0">
                <a:latin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</a:rPr>
              <a:t>веб-</a:t>
            </a:r>
            <a:r>
              <a:rPr lang="ru-RU" altLang="ru-RU" sz="1400" dirty="0" err="1" smtClean="0">
                <a:latin typeface="Arial" panose="020B0604020202020204" pitchFamily="34" charset="0"/>
              </a:rPr>
              <a:t>сайтында</a:t>
            </a:r>
            <a:r>
              <a:rPr lang="ru-RU" altLang="ru-RU" sz="1400" dirty="0" smtClean="0">
                <a:latin typeface="Arial" panose="020B0604020202020204" pitchFamily="34" charset="0"/>
              </a:rPr>
              <a:t> </a:t>
            </a:r>
            <a:r>
              <a:rPr lang="ru-RU" altLang="ru-RU" sz="1400" dirty="0" err="1" smtClean="0">
                <a:latin typeface="Arial" panose="020B0604020202020204" pitchFamily="34" charset="0"/>
              </a:rPr>
              <a:t>жарияланады</a:t>
            </a:r>
            <a:endParaRPr lang="ru-RU" altLang="ru-RU" sz="500" dirty="0">
              <a:latin typeface="Arial" panose="020B0604020202020204" pitchFamily="34" charset="0"/>
            </a:endParaRP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0325"/>
            <a:ext cx="7556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58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1E995072-4669-40A2-9111-694C8897C275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14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0724" y="1934641"/>
            <a:ext cx="36308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200" dirty="0" err="1">
                <a:solidFill>
                  <a:srgbClr val="0000CC"/>
                </a:solidFill>
                <a:latin typeface="Arial" pitchFamily="34" charset="0"/>
              </a:rPr>
              <a:t>Тұтынушыларға</a:t>
            </a: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altLang="ru-RU" sz="1200" dirty="0" err="1">
                <a:solidFill>
                  <a:srgbClr val="0000CC"/>
                </a:solidFill>
                <a:latin typeface="Arial" pitchFamily="34" charset="0"/>
              </a:rPr>
              <a:t>қызмет</a:t>
            </a: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altLang="ru-RU" sz="1200" dirty="0" err="1">
                <a:solidFill>
                  <a:srgbClr val="0000CC"/>
                </a:solidFill>
                <a:latin typeface="Arial" pitchFamily="34" charset="0"/>
              </a:rPr>
              <a:t>көрсету</a:t>
            </a: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altLang="ru-RU" sz="1200" dirty="0" err="1">
                <a:solidFill>
                  <a:srgbClr val="0000CC"/>
                </a:solidFill>
                <a:latin typeface="Arial" pitchFamily="34" charset="0"/>
              </a:rPr>
              <a:t>орталықтары</a:t>
            </a: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altLang="ru-RU" sz="1200" dirty="0" smtClean="0">
                <a:solidFill>
                  <a:srgbClr val="0000CC"/>
                </a:solidFill>
                <a:latin typeface="Arial" pitchFamily="34" charset="0"/>
              </a:rPr>
              <a:t>(ТҚКО</a:t>
            </a:r>
            <a:r>
              <a:rPr lang="ru-RU" altLang="ru-RU" sz="1200" dirty="0" smtClean="0">
                <a:solidFill>
                  <a:srgbClr val="0000CC"/>
                </a:solidFill>
                <a:latin typeface="Arial" pitchFamily="34" charset="0"/>
              </a:rPr>
              <a:t>)</a:t>
            </a:r>
          </a:p>
          <a:p>
            <a:pPr algn="ctr">
              <a:defRPr/>
            </a:pPr>
            <a:endParaRPr lang="ru-RU" altLang="ru-RU" sz="1200" dirty="0" smtClean="0">
              <a:solidFill>
                <a:srgbClr val="0000CC"/>
              </a:solidFill>
              <a:latin typeface="Arial" pitchFamily="34" charset="0"/>
            </a:endParaRPr>
          </a:p>
          <a:p>
            <a:pPr marL="228600" indent="-228600">
              <a:buAutoNum type="arabicPeriod"/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"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Орталық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"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ТҚКО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Жароков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 к-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сі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196      </a:t>
            </a:r>
            <a:endParaRPr lang="ru-RU" altLang="ru-RU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defRPr/>
            </a:pPr>
            <a:endParaRPr lang="ru-RU" altLang="ru-RU" sz="1200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2. "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Шығыс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"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ТҚКО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Ботаническая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к-</a:t>
            </a:r>
            <a:r>
              <a:rPr lang="ru-RU" altLang="ru-RU" sz="1200" dirty="0" err="1" smtClean="0">
                <a:solidFill>
                  <a:schemeClr val="tx1"/>
                </a:solidFill>
                <a:latin typeface="Arial" pitchFamily="34" charset="0"/>
              </a:rPr>
              <a:t>сі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, 29А</a:t>
            </a:r>
          </a:p>
          <a:p>
            <a:pPr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  </a:t>
            </a:r>
            <a:endParaRPr lang="ru-RU" altLang="ru-RU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3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. "</a:t>
            </a:r>
            <a:r>
              <a:rPr lang="ru-RU" altLang="ru-RU" sz="1200" dirty="0" err="1" smtClean="0">
                <a:solidFill>
                  <a:schemeClr val="tx1"/>
                </a:solidFill>
                <a:latin typeface="Arial" pitchFamily="34" charset="0"/>
              </a:rPr>
              <a:t>Батыс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"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ТҚКО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"Жетісу-3" </a:t>
            </a:r>
            <a:r>
              <a:rPr lang="ru-RU" altLang="ru-RU" sz="1200" dirty="0" err="1" smtClean="0">
                <a:solidFill>
                  <a:schemeClr val="tx1"/>
                </a:solidFill>
                <a:latin typeface="Arial" pitchFamily="34" charset="0"/>
              </a:rPr>
              <a:t>шағын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ауданы,37</a:t>
            </a:r>
          </a:p>
          <a:p>
            <a:pPr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    </a:t>
            </a:r>
          </a:p>
          <a:p>
            <a:pPr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4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. "Алатау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"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ТҚКО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Чуланов к-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сі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109</a:t>
            </a:r>
            <a:endParaRPr lang="ru-RU" altLang="ru-RU" sz="12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52277" y="2003428"/>
            <a:ext cx="364013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200" dirty="0">
                <a:solidFill>
                  <a:srgbClr val="A50021"/>
                </a:solidFill>
                <a:latin typeface="Arial" pitchFamily="34" charset="0"/>
              </a:rPr>
              <a:t>"</a:t>
            </a:r>
            <a:r>
              <a:rPr lang="ru-RU" altLang="ru-RU" sz="1200" dirty="0" err="1">
                <a:solidFill>
                  <a:srgbClr val="A50021"/>
                </a:solidFill>
                <a:latin typeface="Arial" pitchFamily="34" charset="0"/>
              </a:rPr>
              <a:t>АлТС</a:t>
            </a:r>
            <a:r>
              <a:rPr lang="ru-RU" altLang="ru-RU" sz="1200" dirty="0">
                <a:solidFill>
                  <a:srgbClr val="A50021"/>
                </a:solidFill>
                <a:latin typeface="Arial" pitchFamily="34" charset="0"/>
              </a:rPr>
              <a:t>" ЖШС</a:t>
            </a: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-мен </a:t>
            </a:r>
            <a:r>
              <a:rPr lang="ru-RU" altLang="ru-RU" sz="1200" dirty="0" err="1">
                <a:solidFill>
                  <a:srgbClr val="0000CC"/>
                </a:solidFill>
                <a:latin typeface="Arial" pitchFamily="34" charset="0"/>
              </a:rPr>
              <a:t>біріктірілген</a:t>
            </a: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altLang="ru-RU" sz="1200" dirty="0" err="1">
                <a:solidFill>
                  <a:srgbClr val="0000CC"/>
                </a:solidFill>
                <a:latin typeface="Arial" pitchFamily="34" charset="0"/>
              </a:rPr>
              <a:t>тұтынушыларға</a:t>
            </a: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altLang="ru-RU" sz="1200" dirty="0" err="1">
                <a:solidFill>
                  <a:srgbClr val="0000CC"/>
                </a:solidFill>
                <a:latin typeface="Arial" pitchFamily="34" charset="0"/>
              </a:rPr>
              <a:t>қызмет</a:t>
            </a: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altLang="ru-RU" sz="1200" dirty="0" err="1">
                <a:solidFill>
                  <a:srgbClr val="0000CC"/>
                </a:solidFill>
                <a:latin typeface="Arial" pitchFamily="34" charset="0"/>
              </a:rPr>
              <a:t>көрсету</a:t>
            </a: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altLang="ru-RU" sz="1200" dirty="0" err="1">
                <a:solidFill>
                  <a:srgbClr val="0000CC"/>
                </a:solidFill>
                <a:latin typeface="Arial" pitchFamily="34" charset="0"/>
              </a:rPr>
              <a:t>орталықтары</a:t>
            </a: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altLang="ru-RU" sz="1200" dirty="0" smtClean="0">
                <a:solidFill>
                  <a:srgbClr val="0000CC"/>
                </a:solidFill>
                <a:latin typeface="Arial" pitchFamily="34" charset="0"/>
              </a:rPr>
              <a:t>(ТҚКО</a:t>
            </a:r>
            <a:r>
              <a:rPr lang="ru-RU" altLang="ru-RU" sz="1200" dirty="0" smtClean="0">
                <a:solidFill>
                  <a:srgbClr val="0000CC"/>
                </a:solidFill>
                <a:latin typeface="Arial" pitchFamily="34" charset="0"/>
              </a:rPr>
              <a:t>)</a:t>
            </a:r>
          </a:p>
          <a:p>
            <a:pPr algn="ctr">
              <a:defRPr/>
            </a:pPr>
            <a:endParaRPr lang="ru-RU" altLang="ru-RU" sz="1200" dirty="0">
              <a:latin typeface="Arial" pitchFamily="34" charset="0"/>
            </a:endParaRPr>
          </a:p>
          <a:p>
            <a:pPr>
              <a:defRPr/>
            </a:pP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   1.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«</a:t>
            </a:r>
            <a:r>
              <a:rPr lang="ru-RU" altLang="ru-RU" sz="1200" dirty="0" err="1" smtClean="0">
                <a:solidFill>
                  <a:schemeClr val="tx1"/>
                </a:solidFill>
                <a:latin typeface="Arial" pitchFamily="34" charset="0"/>
              </a:rPr>
              <a:t>Орталық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" ТҚКО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Жароков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 к-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сі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196   </a:t>
            </a:r>
            <a:endParaRPr lang="ru-RU" altLang="ru-RU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defRPr/>
            </a:pP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  </a:t>
            </a:r>
          </a:p>
          <a:p>
            <a:pPr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   2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.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«</a:t>
            </a:r>
            <a:r>
              <a:rPr lang="ru-RU" altLang="ru-RU" sz="1200" dirty="0" err="1" smtClean="0">
                <a:solidFill>
                  <a:schemeClr val="tx1"/>
                </a:solidFill>
                <a:latin typeface="Arial" pitchFamily="34" charset="0"/>
              </a:rPr>
              <a:t>Шығыс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» ТҚКО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Ботаническая к-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сі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29А  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         </a:t>
            </a:r>
          </a:p>
          <a:p>
            <a:pPr>
              <a:defRPr/>
            </a:pPr>
            <a:endParaRPr lang="ru-RU" altLang="ru-RU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   3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.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«</a:t>
            </a:r>
            <a:r>
              <a:rPr lang="ru-RU" altLang="ru-RU" sz="1200" dirty="0" err="1" smtClean="0">
                <a:solidFill>
                  <a:schemeClr val="tx1"/>
                </a:solidFill>
                <a:latin typeface="Arial" pitchFamily="34" charset="0"/>
              </a:rPr>
              <a:t>АлТС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» 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ЖШС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ТҚКО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Чокин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 к-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сі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221-В</a:t>
            </a:r>
          </a:p>
          <a:p>
            <a:pPr>
              <a:defRPr/>
            </a:pPr>
            <a:endParaRPr lang="ru-RU" altLang="ru-RU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5000" name="Прямоугольник 2"/>
          <p:cNvSpPr>
            <a:spLocks noChangeArrowheads="1"/>
          </p:cNvSpPr>
          <p:nvPr/>
        </p:nvSpPr>
        <p:spPr bwMode="auto">
          <a:xfrm>
            <a:off x="196849" y="4131739"/>
            <a:ext cx="8607425" cy="306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i="1" dirty="0" err="1">
                <a:solidFill>
                  <a:srgbClr val="A50021"/>
                </a:solidFill>
                <a:latin typeface="Arial" panose="020B0604020202020204" pitchFamily="34" charset="0"/>
              </a:rPr>
              <a:t>Орталық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i="1" dirty="0" err="1">
                <a:solidFill>
                  <a:srgbClr val="A50021"/>
                </a:solidFill>
                <a:latin typeface="Arial" panose="020B0604020202020204" pitchFamily="34" charset="0"/>
              </a:rPr>
              <a:t>диспетчерлік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i="1" dirty="0" err="1">
                <a:solidFill>
                  <a:srgbClr val="A50021"/>
                </a:solidFill>
                <a:latin typeface="Arial" panose="020B0604020202020204" pitchFamily="34" charset="0"/>
              </a:rPr>
              <a:t>қызмет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 (</a:t>
            </a:r>
            <a:r>
              <a:rPr lang="ru-RU" altLang="ru-RU" sz="1400" i="1" dirty="0" err="1">
                <a:solidFill>
                  <a:srgbClr val="A50021"/>
                </a:solidFill>
                <a:latin typeface="Arial" panose="020B0604020202020204" pitchFamily="34" charset="0"/>
              </a:rPr>
              <a:t>тәулік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i="1" dirty="0" err="1">
                <a:solidFill>
                  <a:srgbClr val="A50021"/>
                </a:solidFill>
                <a:latin typeface="Arial" panose="020B0604020202020204" pitchFamily="34" charset="0"/>
              </a:rPr>
              <a:t>бойы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) 274-66-66, 274-24-20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7975" r="815"/>
          <a:stretch/>
        </p:blipFill>
        <p:spPr>
          <a:xfrm>
            <a:off x="6948485" y="4797021"/>
            <a:ext cx="2016125" cy="163036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71" y="4797021"/>
            <a:ext cx="2124075" cy="163036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0621" y="4797021"/>
            <a:ext cx="2124075" cy="163036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7258" y="4797021"/>
            <a:ext cx="2120900" cy="163036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5005" name="Группа 8"/>
          <p:cNvGrpSpPr>
            <a:grpSpLocks/>
          </p:cNvGrpSpPr>
          <p:nvPr/>
        </p:nvGrpSpPr>
        <p:grpSpPr bwMode="auto">
          <a:xfrm>
            <a:off x="7740351" y="2787659"/>
            <a:ext cx="1224259" cy="1101794"/>
            <a:chOff x="6401824" y="3603580"/>
            <a:chExt cx="1694091" cy="1171595"/>
          </a:xfrm>
          <a:solidFill>
            <a:schemeClr val="bg1">
              <a:lumMod val="85000"/>
            </a:schemeClr>
          </a:solidFill>
        </p:grpSpPr>
        <p:pic>
          <p:nvPicPr>
            <p:cNvPr id="85006" name="Picture 10" descr="ÐÐ°ÑÑÐ¸Ð½ÐºÐ¸ Ð¿Ð¾ Ð·Ð°Ð¿ÑÐ¾ÑÑ ÑÐµÐ»ÐµÑÐ¾Ð½ Ð´Ð¾Ð²ÐµÑÐ¸Ñ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24" y="3603580"/>
              <a:ext cx="1349563" cy="7073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07" name="Прямоугольник 7"/>
            <p:cNvSpPr>
              <a:spLocks noChangeArrowheads="1"/>
            </p:cNvSpPr>
            <p:nvPr/>
          </p:nvSpPr>
          <p:spPr bwMode="auto">
            <a:xfrm>
              <a:off x="6415039" y="4420031"/>
              <a:ext cx="1680876" cy="3551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064C95"/>
                  </a:solidFill>
                  <a:latin typeface="Arial" panose="020B0604020202020204" pitchFamily="34" charset="0"/>
                </a:rPr>
                <a:t>245-95-28</a:t>
              </a:r>
              <a:r>
                <a:rPr lang="ru-RU" altLang="ru-RU" sz="2000" dirty="0">
                  <a:solidFill>
                    <a:srgbClr val="064C95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285750" y="1491684"/>
            <a:ext cx="8607425" cy="306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i="1" dirty="0" err="1">
                <a:solidFill>
                  <a:srgbClr val="A50021"/>
                </a:solidFill>
                <a:latin typeface="Arial" panose="020B0604020202020204" pitchFamily="34" charset="0"/>
              </a:rPr>
              <a:t>Анықтамалық-ақпараттық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i="1" dirty="0" err="1">
                <a:solidFill>
                  <a:srgbClr val="A50021"/>
                </a:solidFill>
                <a:latin typeface="Arial" panose="020B0604020202020204" pitchFamily="34" charset="0"/>
              </a:rPr>
              <a:t>қызмет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 (</a:t>
            </a:r>
            <a:r>
              <a:rPr lang="en-US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Call-</a:t>
            </a:r>
            <a:r>
              <a:rPr lang="ru-RU" altLang="ru-RU" sz="1400" i="1" dirty="0" err="1">
                <a:solidFill>
                  <a:srgbClr val="A50021"/>
                </a:solidFill>
                <a:latin typeface="Arial" panose="020B0604020202020204" pitchFamily="34" charset="0"/>
              </a:rPr>
              <a:t>орталық</a:t>
            </a:r>
            <a:r>
              <a:rPr lang="ru-RU" altLang="ru-RU" sz="1400" i="1" dirty="0" smtClean="0">
                <a:solidFill>
                  <a:srgbClr val="A50021"/>
                </a:solidFill>
                <a:latin typeface="Arial" panose="020B0604020202020204" pitchFamily="34" charset="0"/>
              </a:rPr>
              <a:t>) </a:t>
            </a:r>
            <a:r>
              <a:rPr lang="ru-RU" altLang="ru-RU" sz="1400" i="1" dirty="0" smtClean="0">
                <a:solidFill>
                  <a:srgbClr val="A50021"/>
                </a:solidFill>
                <a:latin typeface="Arial" panose="020B0604020202020204" pitchFamily="34" charset="0"/>
              </a:rPr>
              <a:t>                                                3 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777 444</a:t>
            </a:r>
            <a:endParaRPr lang="ru-RU" altLang="ru-RU" sz="140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9" y="3749425"/>
            <a:ext cx="972988" cy="97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Прямоугольник 7"/>
          <p:cNvSpPr>
            <a:spLocks noChangeArrowheads="1"/>
          </p:cNvSpPr>
          <p:nvPr/>
        </p:nvSpPr>
        <p:spPr bwMode="auto">
          <a:xfrm>
            <a:off x="1940325" y="5020529"/>
            <a:ext cx="18926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 err="1">
                <a:latin typeface="Arial" panose="020B0604020202020204" pitchFamily="34" charset="0"/>
              </a:rPr>
              <a:t>Кәсіпорынның</a:t>
            </a:r>
            <a:r>
              <a:rPr lang="ru-RU" altLang="ru-RU" sz="900" dirty="0">
                <a:latin typeface="Arial" panose="020B0604020202020204" pitchFamily="34" charset="0"/>
              </a:rPr>
              <a:t> веб-</a:t>
            </a:r>
            <a:r>
              <a:rPr lang="ru-RU" altLang="ru-RU" sz="900" dirty="0" err="1">
                <a:latin typeface="Arial" panose="020B0604020202020204" pitchFamily="34" charset="0"/>
              </a:rPr>
              <a:t>порталына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кіру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және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дербес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шот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арқылы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тіркелу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және</a:t>
            </a:r>
            <a:r>
              <a:rPr lang="ru-RU" altLang="ru-RU" sz="900" dirty="0">
                <a:latin typeface="Arial" panose="020B0604020202020204" pitchFamily="34" charset="0"/>
              </a:rPr>
              <a:t> аутентификация </a:t>
            </a:r>
            <a:r>
              <a:rPr lang="ru-RU" altLang="ru-RU" sz="900" dirty="0" err="1">
                <a:latin typeface="Arial" panose="020B0604020202020204" pitchFamily="34" charset="0"/>
              </a:rPr>
              <a:t>үшін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бірнеше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сұрақтарға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жауап</a:t>
            </a:r>
            <a:r>
              <a:rPr lang="ru-RU" altLang="ru-RU" sz="900" dirty="0">
                <a:latin typeface="Arial" panose="020B0604020202020204" pitchFamily="34" charset="0"/>
              </a:rPr>
              <a:t> беру </a:t>
            </a:r>
            <a:r>
              <a:rPr lang="ru-RU" altLang="ru-RU" sz="900" dirty="0" err="1">
                <a:latin typeface="Arial" panose="020B0604020202020204" pitchFamily="34" charset="0"/>
              </a:rPr>
              <a:t>арқылы</a:t>
            </a:r>
            <a:endParaRPr lang="ru-RU" altLang="ru-RU" sz="900" dirty="0">
              <a:latin typeface="Arial" panose="020B0604020202020204" pitchFamily="34" charset="0"/>
            </a:endParaRPr>
          </a:p>
        </p:txBody>
      </p:sp>
      <p:sp>
        <p:nvSpPr>
          <p:cNvPr id="86020" name="Прямоугольник 10"/>
          <p:cNvSpPr>
            <a:spLocks noChangeArrowheads="1"/>
          </p:cNvSpPr>
          <p:nvPr/>
        </p:nvSpPr>
        <p:spPr bwMode="auto">
          <a:xfrm>
            <a:off x="2167419" y="2244318"/>
            <a:ext cx="216135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900" dirty="0" err="1">
                <a:latin typeface="Arial" panose="020B0604020202020204" pitchFamily="34" charset="0"/>
              </a:rPr>
              <a:t>Түбіртекті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электронды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түрдегі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таратылымына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жазылу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арқылы</a:t>
            </a:r>
            <a:r>
              <a:rPr lang="ru-RU" altLang="ru-RU" sz="900" dirty="0">
                <a:latin typeface="Arial" panose="020B0604020202020204" pitchFamily="34" charset="0"/>
              </a:rPr>
              <a:t>. </a:t>
            </a:r>
            <a:r>
              <a:rPr lang="ru-RU" altLang="ru-RU" sz="900" dirty="0" err="1">
                <a:latin typeface="Arial" panose="020B0604020202020204" pitchFamily="34" charset="0"/>
              </a:rPr>
              <a:t>Түбіртекті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электрондық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пошта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арқылы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алу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үшін</a:t>
            </a:r>
            <a:r>
              <a:rPr lang="ru-RU" altLang="ru-RU" sz="900" dirty="0">
                <a:latin typeface="Arial" panose="020B0604020202020204" pitchFamily="34" charset="0"/>
              </a:rPr>
              <a:t> "</a:t>
            </a:r>
            <a:r>
              <a:rPr lang="ru-RU" altLang="ru-RU" sz="900" dirty="0" err="1">
                <a:latin typeface="Arial" panose="020B0604020202020204" pitchFamily="34" charset="0"/>
              </a:rPr>
              <a:t>Алсеко</a:t>
            </a:r>
            <a:r>
              <a:rPr lang="ru-RU" altLang="ru-RU" sz="900" dirty="0">
                <a:latin typeface="Arial" panose="020B0604020202020204" pitchFamily="34" charset="0"/>
              </a:rPr>
              <a:t>" АҚ-</a:t>
            </a:r>
            <a:r>
              <a:rPr lang="ru-RU" altLang="ru-RU" sz="900" dirty="0" err="1">
                <a:latin typeface="Arial" panose="020B0604020202020204" pitchFamily="34" charset="0"/>
              </a:rPr>
              <a:t>ға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жүгіну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қажет</a:t>
            </a:r>
            <a:r>
              <a:rPr lang="ru-RU" altLang="ru-RU" sz="900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86021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002" y="3717032"/>
            <a:ext cx="11715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Прямоугольник 15"/>
          <p:cNvSpPr>
            <a:spLocks noChangeArrowheads="1"/>
          </p:cNvSpPr>
          <p:nvPr/>
        </p:nvSpPr>
        <p:spPr bwMode="auto">
          <a:xfrm>
            <a:off x="4880191" y="2208016"/>
            <a:ext cx="19240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 err="1" smtClean="0">
                <a:latin typeface="Arial" panose="020B0604020202020204" pitchFamily="34" charset="0"/>
              </a:rPr>
              <a:t>Әр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айдың</a:t>
            </a:r>
            <a:r>
              <a:rPr lang="ru-RU" altLang="ru-RU" sz="900" dirty="0" smtClean="0">
                <a:latin typeface="Arial" panose="020B0604020202020204" pitchFamily="34" charset="0"/>
              </a:rPr>
              <a:t> 20-на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дейін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түбіртекті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тұрғын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үй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абоненттерінің</a:t>
            </a:r>
            <a:r>
              <a:rPr lang="ru-RU" altLang="ru-RU" sz="900" dirty="0" smtClean="0">
                <a:latin typeface="Arial" panose="020B0604020202020204" pitchFamily="34" charset="0"/>
              </a:rPr>
              <a:t> «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есігіне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дейін</a:t>
            </a:r>
            <a:r>
              <a:rPr lang="ru-RU" altLang="ru-RU" sz="900" dirty="0" smtClean="0">
                <a:latin typeface="Arial" panose="020B0604020202020204" pitchFamily="34" charset="0"/>
              </a:rPr>
              <a:t>»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жеткізу</a:t>
            </a:r>
            <a:r>
              <a:rPr lang="ru-RU" altLang="ru-RU" sz="900" dirty="0" smtClean="0">
                <a:latin typeface="Arial" panose="020B0604020202020204" pitchFamily="34" charset="0"/>
              </a:rPr>
              <a:t>. </a:t>
            </a:r>
            <a:endParaRPr lang="ru-RU" altLang="ru-RU" sz="9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 err="1">
                <a:latin typeface="Arial" panose="020B0604020202020204" pitchFamily="34" charset="0"/>
              </a:rPr>
              <a:t>Бұл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қызметті</a:t>
            </a:r>
            <a:r>
              <a:rPr lang="ru-RU" altLang="ru-RU" sz="900" dirty="0">
                <a:latin typeface="Arial" panose="020B0604020202020204" pitchFamily="34" charset="0"/>
              </a:rPr>
              <a:t> "</a:t>
            </a:r>
            <a:r>
              <a:rPr lang="ru-RU" altLang="ru-RU" sz="900" dirty="0" err="1">
                <a:latin typeface="Arial" panose="020B0604020202020204" pitchFamily="34" charset="0"/>
              </a:rPr>
              <a:t>Алсеко</a:t>
            </a:r>
            <a:r>
              <a:rPr lang="ru-RU" altLang="ru-RU" sz="900" dirty="0">
                <a:latin typeface="Arial" panose="020B0604020202020204" pitchFamily="34" charset="0"/>
              </a:rPr>
              <a:t>" АҚ </a:t>
            </a:r>
            <a:r>
              <a:rPr lang="ru-RU" altLang="ru-RU" sz="900" dirty="0" err="1">
                <a:latin typeface="Arial" panose="020B0604020202020204" pitchFamily="34" charset="0"/>
              </a:rPr>
              <a:t>жүзеге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асырады</a:t>
            </a:r>
            <a:endParaRPr lang="ru-RU" altLang="ru-RU" sz="900" dirty="0">
              <a:latin typeface="Arial" panose="020B0604020202020204" pitchFamily="34" charset="0"/>
            </a:endParaRPr>
          </a:p>
        </p:txBody>
      </p:sp>
      <p:sp>
        <p:nvSpPr>
          <p:cNvPr id="86023" name="Прямоугольник 21"/>
          <p:cNvSpPr>
            <a:spLocks noChangeArrowheads="1"/>
          </p:cNvSpPr>
          <p:nvPr/>
        </p:nvSpPr>
        <p:spPr bwMode="auto">
          <a:xfrm>
            <a:off x="213839" y="2243156"/>
            <a:ext cx="169227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 err="1">
                <a:latin typeface="Arial" panose="020B0604020202020204" pitchFamily="34" charset="0"/>
              </a:rPr>
              <a:t>Келесі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мекен-жайлардағы</a:t>
            </a:r>
            <a:r>
              <a:rPr lang="ru-RU" altLang="ru-RU" sz="900" dirty="0">
                <a:latin typeface="Arial" panose="020B0604020202020204" pitchFamily="34" charset="0"/>
              </a:rPr>
              <a:t> ТҚКО </a:t>
            </a:r>
            <a:r>
              <a:rPr lang="ru-RU" altLang="ru-RU" sz="900" dirty="0" err="1">
                <a:latin typeface="Arial" panose="020B0604020202020204" pitchFamily="34" charset="0"/>
              </a:rPr>
              <a:t>абоненттік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бөлімдерінде</a:t>
            </a:r>
            <a:r>
              <a:rPr lang="ru-RU" altLang="ru-RU" sz="900" dirty="0" smtClean="0">
                <a:latin typeface="Arial" panose="020B0604020202020204" pitchFamily="34" charset="0"/>
              </a:rPr>
              <a:t>:</a:t>
            </a:r>
          </a:p>
          <a:p>
            <a:pPr marL="171450" indent="-171450" algn="ctr">
              <a:spcBef>
                <a:spcPct val="0"/>
              </a:spcBef>
              <a:buFontTx/>
              <a:buChar char="-"/>
            </a:pPr>
            <a:r>
              <a:rPr lang="ru-RU" altLang="ru-RU" sz="900" dirty="0" err="1" smtClean="0">
                <a:latin typeface="Arial" panose="020B0604020202020204" pitchFamily="34" charset="0"/>
              </a:rPr>
              <a:t>Жароков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>
                <a:latin typeface="Arial" panose="020B0604020202020204" pitchFamily="34" charset="0"/>
              </a:rPr>
              <a:t>к-сі,196</a:t>
            </a:r>
            <a:r>
              <a:rPr lang="ru-RU" altLang="ru-RU" sz="900" dirty="0" smtClean="0">
                <a:latin typeface="Arial" panose="020B0604020202020204" pitchFamily="34" charset="0"/>
              </a:rPr>
              <a:t>;</a:t>
            </a:r>
          </a:p>
          <a:p>
            <a:pPr marL="171450" indent="-171450" algn="ctr">
              <a:spcBef>
                <a:spcPct val="0"/>
              </a:spcBef>
              <a:buFontTx/>
              <a:buChar char="-"/>
            </a:pPr>
            <a:r>
              <a:rPr lang="ru-RU" altLang="ru-RU" sz="900" dirty="0" smtClean="0">
                <a:latin typeface="Arial" panose="020B0604020202020204" pitchFamily="34" charset="0"/>
              </a:rPr>
              <a:t>-</a:t>
            </a:r>
            <a:r>
              <a:rPr lang="ru-RU" altLang="ru-RU" sz="900" dirty="0">
                <a:latin typeface="Arial" panose="020B0604020202020204" pitchFamily="34" charset="0"/>
              </a:rPr>
              <a:t>Жетісу-3 </a:t>
            </a:r>
            <a:r>
              <a:rPr lang="ru-RU" altLang="ru-RU" sz="900" dirty="0" err="1">
                <a:latin typeface="Arial" panose="020B0604020202020204" pitchFamily="34" charset="0"/>
              </a:rPr>
              <a:t>шағын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ауданы</a:t>
            </a:r>
            <a:r>
              <a:rPr lang="ru-RU" altLang="ru-RU" sz="900" dirty="0">
                <a:latin typeface="Arial" panose="020B0604020202020204" pitchFamily="34" charset="0"/>
              </a:rPr>
              <a:t>, 37</a:t>
            </a:r>
            <a:r>
              <a:rPr lang="ru-RU" altLang="ru-RU" sz="900" dirty="0" smtClean="0">
                <a:latin typeface="Arial" panose="020B0604020202020204" pitchFamily="34" charset="0"/>
              </a:rPr>
              <a:t>;</a:t>
            </a:r>
          </a:p>
          <a:p>
            <a:pPr marL="171450" indent="-171450" algn="ctr">
              <a:spcBef>
                <a:spcPct val="0"/>
              </a:spcBef>
              <a:buFontTx/>
              <a:buChar char="-"/>
            </a:pPr>
            <a:r>
              <a:rPr lang="ru-RU" altLang="ru-RU" sz="900" dirty="0" smtClean="0">
                <a:latin typeface="Arial" panose="020B0604020202020204" pitchFamily="34" charset="0"/>
              </a:rPr>
              <a:t>Ботаническая </a:t>
            </a:r>
            <a:r>
              <a:rPr lang="ru-RU" altLang="ru-RU" sz="900" dirty="0" err="1">
                <a:latin typeface="Arial" panose="020B0604020202020204" pitchFamily="34" charset="0"/>
              </a:rPr>
              <a:t>көшесі</a:t>
            </a:r>
            <a:r>
              <a:rPr lang="ru-RU" altLang="ru-RU" sz="900" dirty="0">
                <a:latin typeface="Arial" panose="020B0604020202020204" pitchFamily="34" charset="0"/>
              </a:rPr>
              <a:t>, 29а</a:t>
            </a:r>
            <a:r>
              <a:rPr lang="ru-RU" altLang="ru-RU" sz="900" dirty="0" smtClean="0">
                <a:latin typeface="Arial" panose="020B0604020202020204" pitchFamily="34" charset="0"/>
              </a:rPr>
              <a:t>;</a:t>
            </a:r>
          </a:p>
          <a:p>
            <a:pPr marL="171450" indent="-171450" algn="ctr">
              <a:spcBef>
                <a:spcPct val="0"/>
              </a:spcBef>
              <a:buFontTx/>
              <a:buChar char="-"/>
            </a:pPr>
            <a:r>
              <a:rPr lang="ru-RU" altLang="ru-RU" sz="900" dirty="0" smtClean="0">
                <a:latin typeface="Arial" panose="020B0604020202020204" pitchFamily="34" charset="0"/>
              </a:rPr>
              <a:t>Чуланов </a:t>
            </a:r>
            <a:r>
              <a:rPr lang="ru-RU" altLang="ru-RU" sz="900" dirty="0" err="1">
                <a:latin typeface="Arial" panose="020B0604020202020204" pitchFamily="34" charset="0"/>
              </a:rPr>
              <a:t>көшесі</a:t>
            </a:r>
            <a:r>
              <a:rPr lang="ru-RU" altLang="ru-RU" sz="900" dirty="0">
                <a:latin typeface="Arial" panose="020B0604020202020204" pitchFamily="34" charset="0"/>
              </a:rPr>
              <a:t>, 109.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43288" y="5020529"/>
            <a:ext cx="169703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Байзақов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к-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сі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, 221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мекен-жайындағы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"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Алсеко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" АҚ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абоненттік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бөлімінде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5" name="Прямоугольник 26"/>
          <p:cNvSpPr>
            <a:spLocks noChangeArrowheads="1"/>
          </p:cNvSpPr>
          <p:nvPr/>
        </p:nvSpPr>
        <p:spPr bwMode="auto">
          <a:xfrm>
            <a:off x="7308903" y="2208016"/>
            <a:ext cx="155934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660066"/>
                </a:solidFill>
                <a:latin typeface="Arial" panose="020B0604020202020204" pitchFamily="34" charset="0"/>
              </a:rPr>
              <a:t>ҚҚС </a:t>
            </a:r>
            <a:r>
              <a:rPr lang="ru-RU" altLang="ru-RU" sz="900" dirty="0" err="1">
                <a:solidFill>
                  <a:srgbClr val="660066"/>
                </a:solidFill>
                <a:latin typeface="Arial" panose="020B0604020202020204" pitchFamily="34" charset="0"/>
              </a:rPr>
              <a:t>төлеушілер</a:t>
            </a:r>
            <a:r>
              <a:rPr lang="ru-RU" altLang="ru-RU" sz="9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solidFill>
                  <a:srgbClr val="660066"/>
                </a:solidFill>
                <a:latin typeface="Arial" panose="020B0604020202020204" pitchFamily="34" charset="0"/>
              </a:rPr>
              <a:t>үшін</a:t>
            </a:r>
            <a:r>
              <a:rPr lang="ru-RU" altLang="ru-RU" sz="900" dirty="0" smtClean="0">
                <a:solidFill>
                  <a:srgbClr val="660066"/>
                </a:solidFill>
                <a:latin typeface="Arial" panose="020B0604020202020204" pitchFamily="34" charset="0"/>
              </a:rPr>
              <a:t>! </a:t>
            </a:r>
            <a:r>
              <a:rPr lang="ru-RU" altLang="ru-RU" sz="900" dirty="0" smtClean="0">
                <a:latin typeface="Arial" panose="020B0604020202020204" pitchFamily="34" charset="0"/>
              </a:rPr>
              <a:t>Ай </a:t>
            </a:r>
            <a:r>
              <a:rPr lang="ru-RU" altLang="ru-RU" sz="900" dirty="0" err="1">
                <a:latin typeface="Arial" panose="020B0604020202020204" pitchFamily="34" charset="0"/>
              </a:rPr>
              <a:t>сайын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абоненттердің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шот-фактуралары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Мемлекеттік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кірістер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комитетінің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серверіне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автоматты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түрде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түсіріледі</a:t>
            </a:r>
            <a:r>
              <a:rPr lang="ru-RU" altLang="ru-RU" sz="900" dirty="0">
                <a:latin typeface="Arial" panose="020B0604020202020204" pitchFamily="34" charset="0"/>
              </a:rPr>
              <a:t>. Комитет </a:t>
            </a:r>
            <a:r>
              <a:rPr lang="ru-RU" altLang="ru-RU" sz="900" dirty="0" err="1">
                <a:latin typeface="Arial" panose="020B0604020202020204" pitchFamily="34" charset="0"/>
              </a:rPr>
              <a:t>сайтында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авторизацияланған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тұтынушыларға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шот-фактураның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электрондық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нұсқасын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алуға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болады</a:t>
            </a:r>
            <a:endParaRPr lang="ru-RU" altLang="ru-RU" sz="900" dirty="0"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95548" y="5007510"/>
            <a:ext cx="147982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Алсеко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"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тегін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мобильді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қосымшасын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жүктеу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Авторизация </a:t>
            </a:r>
            <a:r>
              <a:rPr lang="ru-RU" sz="9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жасап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 "Жеке </a:t>
            </a:r>
            <a:r>
              <a:rPr lang="ru-RU" sz="9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кабинетке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" </a:t>
            </a:r>
            <a:r>
              <a:rPr lang="ru-RU" sz="9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өту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773113" y="272057"/>
            <a:ext cx="8043862" cy="312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r>
              <a:rPr lang="ru-RU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Шот-түбіртекті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endParaRPr lang="ru-RU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92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C648028D-6050-40AD-BCE8-A5464A604C4C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15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86029" name="Picture 2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28" y="835645"/>
            <a:ext cx="1733324" cy="125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0325"/>
            <a:ext cx="7556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1" name="Picture 2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47" y="3781771"/>
            <a:ext cx="13811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8877" y="836712"/>
            <a:ext cx="1587500" cy="1190625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560" y="919313"/>
            <a:ext cx="1570038" cy="1177925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6034" name="Picture 2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2"/>
          <a:stretch>
            <a:fillRect/>
          </a:stretch>
        </p:blipFill>
        <p:spPr bwMode="auto">
          <a:xfrm>
            <a:off x="7283455" y="719703"/>
            <a:ext cx="146593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049185" y="5014431"/>
            <a:ext cx="153012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Kaspi</a:t>
            </a:r>
            <a:r>
              <a:rPr lang="kk-K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US" sz="9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kz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қызметі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халыққа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"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Алсеко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" АҚ </a:t>
            </a:r>
            <a:r>
              <a:rPr lang="ru-RU" sz="9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бірыңғай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төлем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құжатын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алуға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мүмкіндік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береді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ru-RU" altLang="ru-RU" sz="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86036" name="Группа 17"/>
          <p:cNvGrpSpPr>
            <a:grpSpLocks/>
          </p:cNvGrpSpPr>
          <p:nvPr/>
        </p:nvGrpSpPr>
        <p:grpSpPr bwMode="auto">
          <a:xfrm>
            <a:off x="4239773" y="3749425"/>
            <a:ext cx="1124316" cy="1047060"/>
            <a:chOff x="5014291" y="619125"/>
            <a:chExt cx="1969095" cy="3263428"/>
          </a:xfrm>
        </p:grpSpPr>
        <p:grpSp>
          <p:nvGrpSpPr>
            <p:cNvPr id="86037" name="Группа 14"/>
            <p:cNvGrpSpPr>
              <a:grpSpLocks/>
            </p:cNvGrpSpPr>
            <p:nvPr/>
          </p:nvGrpSpPr>
          <p:grpSpPr bwMode="auto">
            <a:xfrm>
              <a:off x="5014291" y="619125"/>
              <a:ext cx="1969095" cy="3263428"/>
              <a:chOff x="3117256" y="-19050"/>
              <a:chExt cx="2831292" cy="4723967"/>
            </a:xfrm>
          </p:grpSpPr>
          <p:pic>
            <p:nvPicPr>
              <p:cNvPr id="86039" name="Рисунок 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208"/>
              <a:stretch>
                <a:fillRect/>
              </a:stretch>
            </p:blipFill>
            <p:spPr bwMode="auto">
              <a:xfrm>
                <a:off x="3117256" y="-19050"/>
                <a:ext cx="2831292" cy="4618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040" name="Рисунок 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227" b="57086"/>
              <a:stretch>
                <a:fillRect/>
              </a:stretch>
            </p:blipFill>
            <p:spPr bwMode="auto">
              <a:xfrm>
                <a:off x="3612354" y="2305715"/>
                <a:ext cx="1869040" cy="125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041" name="Рисунок 2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81" t="64754" r="681" b="6071"/>
              <a:stretch>
                <a:fillRect/>
              </a:stretch>
            </p:blipFill>
            <p:spPr bwMode="auto">
              <a:xfrm>
                <a:off x="3607464" y="3553739"/>
                <a:ext cx="1869040" cy="115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Овал 28"/>
              <p:cNvSpPr/>
              <p:nvPr/>
            </p:nvSpPr>
            <p:spPr>
              <a:xfrm>
                <a:off x="3525206" y="4043194"/>
                <a:ext cx="1083806" cy="47791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25"/>
              </a:p>
            </p:txBody>
          </p:sp>
        </p:grpSp>
        <p:pic>
          <p:nvPicPr>
            <p:cNvPr id="86038" name="Picture 2" descr="ÐÐ°ÑÑÐ¸Ð½ÐºÐ¸ Ð¿Ð¾ Ð·Ð°Ð¿ÑÐ¾ÑÑ kaspi kz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366" y="972360"/>
              <a:ext cx="983354" cy="492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9" descr="ÐÐ°ÑÑÐ¸Ð½ÐºÐ¸ Ð¿Ð¾ Ð·Ð°Ð¿ÑÐ¾ÑÑ ÐµÐ²ÑÐ°Ð·Ð¸Ð¹ÑÐºÐ¸Ð¹ Ð±Ð°Ð½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18" y="1442449"/>
            <a:ext cx="1064226" cy="54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55" y="1870885"/>
            <a:ext cx="719137" cy="50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Прямоугольник 5"/>
          <p:cNvSpPr>
            <a:spLocks noChangeArrowheads="1"/>
          </p:cNvSpPr>
          <p:nvPr/>
        </p:nvSpPr>
        <p:spPr bwMode="auto">
          <a:xfrm>
            <a:off x="75132" y="2669064"/>
            <a:ext cx="1692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 err="1" smtClean="0">
                <a:latin typeface="Arial" panose="020B0604020202020204" pitchFamily="34" charset="0"/>
              </a:rPr>
              <a:t>Келесі</a:t>
            </a:r>
            <a:r>
              <a:rPr lang="ru-RU" altLang="ru-RU" sz="800" dirty="0" smtClean="0">
                <a:latin typeface="Arial" panose="020B0604020202020204" pitchFamily="34" charset="0"/>
              </a:rPr>
              <a:t> </a:t>
            </a:r>
            <a:r>
              <a:rPr lang="ru-RU" altLang="ru-RU" sz="800" dirty="0" err="1" smtClean="0">
                <a:latin typeface="Arial" panose="020B0604020202020204" pitchFamily="34" charset="0"/>
              </a:rPr>
              <a:t>мекен</a:t>
            </a:r>
            <a:r>
              <a:rPr lang="ru-RU" altLang="ru-RU" sz="800" dirty="0" smtClean="0">
                <a:latin typeface="Arial" panose="020B0604020202020204" pitchFamily="34" charset="0"/>
              </a:rPr>
              <a:t> – </a:t>
            </a:r>
            <a:r>
              <a:rPr lang="ru-RU" altLang="ru-RU" sz="800" dirty="0" err="1" smtClean="0">
                <a:latin typeface="Arial" panose="020B0604020202020204" pitchFamily="34" charset="0"/>
              </a:rPr>
              <a:t>жайлардағы</a:t>
            </a:r>
            <a:r>
              <a:rPr lang="ru-RU" altLang="ru-RU" sz="800" dirty="0" smtClean="0">
                <a:latin typeface="Arial" panose="020B0604020202020204" pitchFamily="34" charset="0"/>
              </a:rPr>
              <a:t> ТҚКО </a:t>
            </a:r>
            <a:r>
              <a:rPr lang="ru-RU" altLang="ru-RU" sz="800" dirty="0" err="1">
                <a:latin typeface="Arial" panose="020B0604020202020204" pitchFamily="34" charset="0"/>
              </a:rPr>
              <a:t>кассаларында</a:t>
            </a:r>
            <a:r>
              <a:rPr lang="ru-RU" altLang="ru-RU" sz="800" dirty="0">
                <a:latin typeface="Arial" panose="020B0604020202020204" pitchFamily="34" charset="0"/>
              </a:rPr>
              <a:t>:- </a:t>
            </a:r>
            <a:r>
              <a:rPr lang="ru-RU" altLang="ru-RU" sz="800" dirty="0" err="1">
                <a:latin typeface="Arial" panose="020B0604020202020204" pitchFamily="34" charset="0"/>
              </a:rPr>
              <a:t>Жароков</a:t>
            </a:r>
            <a:r>
              <a:rPr lang="ru-RU" altLang="ru-RU" sz="800" dirty="0">
                <a:latin typeface="Arial" panose="020B0604020202020204" pitchFamily="34" charset="0"/>
              </a:rPr>
              <a:t> к-сі,196;- ш.а.Жетісу-3, 37; Ботаническая </a:t>
            </a:r>
            <a:r>
              <a:rPr lang="ru-RU" altLang="ru-RU" sz="800" dirty="0" err="1">
                <a:latin typeface="Arial" panose="020B0604020202020204" pitchFamily="34" charset="0"/>
              </a:rPr>
              <a:t>көшесі</a:t>
            </a:r>
            <a:r>
              <a:rPr lang="ru-RU" altLang="ru-RU" sz="800" dirty="0">
                <a:latin typeface="Arial" panose="020B0604020202020204" pitchFamily="34" charset="0"/>
              </a:rPr>
              <a:t>, 29а</a:t>
            </a:r>
            <a:r>
              <a:rPr lang="ru-RU" altLang="ru-RU" sz="800" dirty="0" smtClean="0">
                <a:latin typeface="Arial" panose="020B0604020202020204" pitchFamily="34" charset="0"/>
              </a:rPr>
              <a:t>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 smtClean="0">
                <a:latin typeface="Arial" panose="020B0604020202020204" pitchFamily="34" charset="0"/>
              </a:rPr>
              <a:t>Чуланов </a:t>
            </a:r>
            <a:r>
              <a:rPr lang="ru-RU" altLang="ru-RU" sz="800" dirty="0" err="1">
                <a:latin typeface="Arial" panose="020B0604020202020204" pitchFamily="34" charset="0"/>
              </a:rPr>
              <a:t>көшесі</a:t>
            </a:r>
            <a:r>
              <a:rPr lang="ru-RU" altLang="ru-RU" sz="800" dirty="0">
                <a:latin typeface="Arial" panose="020B0604020202020204" pitchFamily="34" charset="0"/>
              </a:rPr>
              <a:t>, 109</a:t>
            </a:r>
          </a:p>
        </p:txBody>
      </p:sp>
      <p:sp>
        <p:nvSpPr>
          <p:cNvPr id="87045" name="Прямоугольник 7"/>
          <p:cNvSpPr>
            <a:spLocks noChangeArrowheads="1"/>
          </p:cNvSpPr>
          <p:nvPr/>
        </p:nvSpPr>
        <p:spPr bwMode="auto">
          <a:xfrm>
            <a:off x="1782763" y="2638425"/>
            <a:ext cx="18399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 smtClean="0">
                <a:latin typeface="Arial" panose="020B0604020202020204" pitchFamily="34" charset="0"/>
              </a:rPr>
              <a:t>ТҚКО </a:t>
            </a:r>
            <a:r>
              <a:rPr lang="ru-RU" altLang="ru-RU" sz="800" dirty="0" err="1">
                <a:latin typeface="Arial" panose="020B0604020202020204" pitchFamily="34" charset="0"/>
              </a:rPr>
              <a:t>орналасқан</a:t>
            </a:r>
            <a:r>
              <a:rPr lang="ru-RU" altLang="ru-RU" sz="800" dirty="0">
                <a:latin typeface="Arial" panose="020B0604020202020204" pitchFamily="34" charset="0"/>
              </a:rPr>
              <a:t> </a:t>
            </a:r>
            <a:r>
              <a:rPr lang="ru-RU" altLang="ru-RU" sz="800" dirty="0" err="1" smtClean="0">
                <a:latin typeface="Arial" panose="020B0604020202020204" pitchFamily="34" charset="0"/>
              </a:rPr>
              <a:t>Кәсіпорынның</a:t>
            </a:r>
            <a:r>
              <a:rPr lang="ru-RU" altLang="ru-RU" sz="800" dirty="0" smtClean="0">
                <a:latin typeface="Arial" panose="020B0604020202020204" pitchFamily="34" charset="0"/>
              </a:rPr>
              <a:t> </a:t>
            </a:r>
            <a:r>
              <a:rPr lang="ru-RU" altLang="ru-RU" sz="800" dirty="0" err="1">
                <a:latin typeface="Arial" panose="020B0604020202020204" pitchFamily="34" charset="0"/>
              </a:rPr>
              <a:t>төлем</a:t>
            </a:r>
            <a:r>
              <a:rPr lang="ru-RU" altLang="ru-RU" sz="800" dirty="0">
                <a:latin typeface="Arial" panose="020B0604020202020204" pitchFamily="34" charset="0"/>
              </a:rPr>
              <a:t> </a:t>
            </a:r>
            <a:r>
              <a:rPr lang="ru-RU" altLang="ru-RU" sz="800" dirty="0" err="1">
                <a:latin typeface="Arial" panose="020B0604020202020204" pitchFamily="34" charset="0"/>
              </a:rPr>
              <a:t>терминалдары</a:t>
            </a:r>
            <a:r>
              <a:rPr lang="ru-RU" altLang="ru-RU" sz="800" dirty="0">
                <a:latin typeface="Arial" panose="020B0604020202020204" pitchFamily="34" charset="0"/>
              </a:rPr>
              <a:t> </a:t>
            </a:r>
            <a:r>
              <a:rPr lang="ru-RU" altLang="ru-RU" sz="800" dirty="0" err="1">
                <a:latin typeface="Arial" panose="020B0604020202020204" pitchFamily="34" charset="0"/>
              </a:rPr>
              <a:t>арқылы</a:t>
            </a:r>
            <a:r>
              <a:rPr lang="ru-RU" altLang="ru-RU" sz="800" dirty="0">
                <a:latin typeface="Arial" panose="020B0604020202020204" pitchFamily="34" charset="0"/>
              </a:rPr>
              <a:t>:  - </a:t>
            </a:r>
            <a:r>
              <a:rPr lang="ru-RU" altLang="ru-RU" sz="800" dirty="0" err="1">
                <a:latin typeface="Arial" panose="020B0604020202020204" pitchFamily="34" charset="0"/>
              </a:rPr>
              <a:t>Жароков</a:t>
            </a:r>
            <a:r>
              <a:rPr lang="ru-RU" altLang="ru-RU" sz="800" dirty="0">
                <a:latin typeface="Arial" panose="020B0604020202020204" pitchFamily="34" charset="0"/>
              </a:rPr>
              <a:t> к-сі,196</a:t>
            </a:r>
            <a:r>
              <a:rPr lang="ru-RU" altLang="ru-RU" sz="800" dirty="0" smtClean="0">
                <a:latin typeface="Arial" panose="020B0604020202020204" pitchFamily="34" charset="0"/>
              </a:rPr>
              <a:t>;</a:t>
            </a:r>
          </a:p>
          <a:p>
            <a:pPr marL="171450" indent="-171450" algn="ctr">
              <a:spcBef>
                <a:spcPct val="0"/>
              </a:spcBef>
              <a:buFontTx/>
              <a:buChar char="-"/>
            </a:pPr>
            <a:r>
              <a:rPr lang="ru-RU" altLang="ru-RU" sz="800" dirty="0" smtClean="0">
                <a:latin typeface="Arial" panose="020B0604020202020204" pitchFamily="34" charset="0"/>
              </a:rPr>
              <a:t>Жетісу-3 </a:t>
            </a:r>
            <a:r>
              <a:rPr lang="ru-RU" altLang="ru-RU" sz="800" dirty="0" err="1" smtClean="0">
                <a:latin typeface="Arial" panose="020B0604020202020204" pitchFamily="34" charset="0"/>
              </a:rPr>
              <a:t>шағын</a:t>
            </a:r>
            <a:r>
              <a:rPr lang="ru-RU" altLang="ru-RU" sz="800" dirty="0" smtClean="0">
                <a:latin typeface="Arial" panose="020B0604020202020204" pitchFamily="34" charset="0"/>
              </a:rPr>
              <a:t> </a:t>
            </a:r>
            <a:r>
              <a:rPr lang="ru-RU" altLang="ru-RU" sz="800" dirty="0" err="1" smtClean="0">
                <a:latin typeface="Arial" panose="020B0604020202020204" pitchFamily="34" charset="0"/>
              </a:rPr>
              <a:t>ауданы</a:t>
            </a:r>
            <a:r>
              <a:rPr lang="ru-RU" altLang="ru-RU" sz="800" dirty="0" smtClean="0">
                <a:latin typeface="Arial" panose="020B0604020202020204" pitchFamily="34" charset="0"/>
              </a:rPr>
              <a:t>, </a:t>
            </a:r>
            <a:r>
              <a:rPr lang="ru-RU" altLang="ru-RU" sz="800" dirty="0">
                <a:latin typeface="Arial" panose="020B0604020202020204" pitchFamily="34" charset="0"/>
              </a:rPr>
              <a:t>37; Ботаническая </a:t>
            </a:r>
            <a:r>
              <a:rPr lang="ru-RU" altLang="ru-RU" sz="800" dirty="0" err="1">
                <a:latin typeface="Arial" panose="020B0604020202020204" pitchFamily="34" charset="0"/>
              </a:rPr>
              <a:t>көшесі</a:t>
            </a:r>
            <a:r>
              <a:rPr lang="ru-RU" altLang="ru-RU" sz="800" dirty="0">
                <a:latin typeface="Arial" panose="020B0604020202020204" pitchFamily="34" charset="0"/>
              </a:rPr>
              <a:t>, 29а</a:t>
            </a:r>
            <a:r>
              <a:rPr lang="ru-RU" altLang="ru-RU" sz="800" dirty="0" smtClean="0">
                <a:latin typeface="Arial" panose="020B0604020202020204" pitchFamily="34" charset="0"/>
              </a:rPr>
              <a:t>;</a:t>
            </a:r>
          </a:p>
          <a:p>
            <a:pPr marL="171450" indent="-171450" algn="ctr">
              <a:spcBef>
                <a:spcPct val="0"/>
              </a:spcBef>
              <a:buFontTx/>
              <a:buChar char="-"/>
            </a:pPr>
            <a:r>
              <a:rPr lang="ru-RU" altLang="ru-RU" sz="800" dirty="0" smtClean="0">
                <a:latin typeface="Arial" panose="020B0604020202020204" pitchFamily="34" charset="0"/>
              </a:rPr>
              <a:t>Чуланов </a:t>
            </a:r>
            <a:r>
              <a:rPr lang="ru-RU" altLang="ru-RU" sz="800" dirty="0" err="1">
                <a:latin typeface="Arial" panose="020B0604020202020204" pitchFamily="34" charset="0"/>
              </a:rPr>
              <a:t>көшесі</a:t>
            </a:r>
            <a:r>
              <a:rPr lang="ru-RU" altLang="ru-RU" sz="800" dirty="0">
                <a:latin typeface="Arial" panose="020B0604020202020204" pitchFamily="34" charset="0"/>
              </a:rPr>
              <a:t>, 109</a:t>
            </a:r>
            <a:endParaRPr lang="ru-RU" alt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65570" y="2630096"/>
            <a:ext cx="1624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</a:rPr>
              <a:t>kaspi.kz</a:t>
            </a:r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</a:rPr>
              <a:t>on-line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режимінде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әлемнің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кез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келген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нүктесінде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кез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келген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компьютерден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смартфоннан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тәулігіне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24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сағат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аптасына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7 </a:t>
            </a:r>
            <a:r>
              <a:rPr lang="ru-RU" sz="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күнде</a:t>
            </a:r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қызметтерге</a:t>
            </a:r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төлем</a:t>
            </a:r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жасауға</a:t>
            </a:r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мүмкіндік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береді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20838" y="2635675"/>
            <a:ext cx="1671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Екінші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деңгейдегі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банктердің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есеп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айырысу-кассалық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бөлімшелері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90890" y="4661353"/>
            <a:ext cx="21994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Халық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пен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заңды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тұлғаларға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арналған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Юрта, Касса 24, </a:t>
            </a:r>
            <a:r>
              <a:rPr lang="en-US" sz="800" dirty="0" err="1">
                <a:solidFill>
                  <a:schemeClr val="tx1"/>
                </a:solidFill>
                <a:latin typeface="Arial" panose="020B0604020202020204" pitchFamily="34" charset="0"/>
              </a:rPr>
              <a:t>Qiwi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жедел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төлем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жүйелері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арқылы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Төлемнің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бұл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нұсқасы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нақты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уақыт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режимінде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жүргізілген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төлемдер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туралы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ақпарат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алуға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мүмкіндік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береді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.  (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қалада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жоғарыда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көрсетілген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жеткізушілердің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5200-ден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астам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терминалы бар)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09415" y="4726714"/>
            <a:ext cx="1637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түбіртекті"Қазпочта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" АҚ "Алматы почтамты" Алматы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филиалында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төлеу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91050" y="6257931"/>
            <a:ext cx="5241925" cy="395287"/>
          </a:xfrm>
          <a:prstGeom prst="round2Same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006BB7"/>
              </a:gs>
              <a:gs pos="100000">
                <a:srgbClr val="00ADE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КОМИССИЯСЫЗ</a:t>
            </a:r>
            <a:endParaRPr lang="ru-RU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5437753" y="6257931"/>
            <a:ext cx="3509962" cy="395287"/>
          </a:xfrm>
          <a:prstGeom prst="round2Same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006BB7"/>
              </a:gs>
              <a:gs pos="100000">
                <a:srgbClr val="00ADE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КОМИССИЯЛАР ҚАРАСТЫРЫЛҒАН</a:t>
            </a:r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algn="ctr">
              <a:defRPr/>
            </a:pPr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 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біздің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кәсіпорынмен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ұсталмайды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7056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7" y="1112226"/>
            <a:ext cx="1298575" cy="93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7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5" t="6194" r="32362" b="6377"/>
          <a:stretch>
            <a:fillRect/>
          </a:stretch>
        </p:blipFill>
        <p:spPr bwMode="auto">
          <a:xfrm>
            <a:off x="8359905" y="3608922"/>
            <a:ext cx="460245" cy="94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8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7" b="27008"/>
          <a:stretch>
            <a:fillRect/>
          </a:stretch>
        </p:blipFill>
        <p:spPr bwMode="auto">
          <a:xfrm>
            <a:off x="5362972" y="3709230"/>
            <a:ext cx="1380952" cy="51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59" name="Группа 17"/>
          <p:cNvGrpSpPr>
            <a:grpSpLocks/>
          </p:cNvGrpSpPr>
          <p:nvPr/>
        </p:nvGrpSpPr>
        <p:grpSpPr bwMode="auto">
          <a:xfrm>
            <a:off x="3634781" y="1003623"/>
            <a:ext cx="981075" cy="1374452"/>
            <a:chOff x="5014291" y="619125"/>
            <a:chExt cx="1969095" cy="3263428"/>
          </a:xfrm>
        </p:grpSpPr>
        <p:grpSp>
          <p:nvGrpSpPr>
            <p:cNvPr id="87072" name="Группа 14"/>
            <p:cNvGrpSpPr>
              <a:grpSpLocks/>
            </p:cNvGrpSpPr>
            <p:nvPr/>
          </p:nvGrpSpPr>
          <p:grpSpPr bwMode="auto">
            <a:xfrm>
              <a:off x="5014291" y="619125"/>
              <a:ext cx="1969095" cy="3263428"/>
              <a:chOff x="3117256" y="-19050"/>
              <a:chExt cx="2831292" cy="4723967"/>
            </a:xfrm>
          </p:grpSpPr>
          <p:pic>
            <p:nvPicPr>
              <p:cNvPr id="87074" name="Рисунок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208"/>
              <a:stretch>
                <a:fillRect/>
              </a:stretch>
            </p:blipFill>
            <p:spPr bwMode="auto">
              <a:xfrm>
                <a:off x="3117256" y="-19050"/>
                <a:ext cx="2831292" cy="4618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075" name="Рисунок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227" b="57086"/>
              <a:stretch>
                <a:fillRect/>
              </a:stretch>
            </p:blipFill>
            <p:spPr bwMode="auto">
              <a:xfrm>
                <a:off x="3612354" y="2305715"/>
                <a:ext cx="1869040" cy="125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076" name="Рисунок 2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81" t="64754" r="681" b="6071"/>
              <a:stretch>
                <a:fillRect/>
              </a:stretch>
            </p:blipFill>
            <p:spPr bwMode="auto">
              <a:xfrm>
                <a:off x="3607464" y="3553739"/>
                <a:ext cx="1869040" cy="115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Овал 12"/>
              <p:cNvSpPr/>
              <p:nvPr/>
            </p:nvSpPr>
            <p:spPr>
              <a:xfrm>
                <a:off x="3525206" y="4043194"/>
                <a:ext cx="1083806" cy="47791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25"/>
              </a:p>
            </p:txBody>
          </p:sp>
        </p:grpSp>
        <p:pic>
          <p:nvPicPr>
            <p:cNvPr id="87073" name="Picture 2" descr="ÐÐ°ÑÑÐ¸Ð½ÐºÐ¸ Ð¿Ð¾ Ð·Ð°Ð¿ÑÐ¾ÑÑ kaspi kz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366" y="972360"/>
              <a:ext cx="983354" cy="492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7060" name="Прямоугольник 71"/>
          <p:cNvSpPr>
            <a:spLocks noChangeArrowheads="1"/>
          </p:cNvSpPr>
          <p:nvPr/>
        </p:nvSpPr>
        <p:spPr bwMode="auto">
          <a:xfrm>
            <a:off x="1517212" y="4797152"/>
            <a:ext cx="2519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k-KZ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Келесі </a:t>
            </a:r>
            <a:r>
              <a:rPr lang="ru-RU" altLang="ru-RU" sz="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мекен-жайлардағы</a:t>
            </a: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  ТҚКО </a:t>
            </a:r>
            <a:r>
              <a:rPr lang="ru-RU" altLang="ru-RU" sz="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кассаларындағы</a:t>
            </a: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ru-RU" sz="800" dirty="0" err="1">
                <a:latin typeface="Arial" panose="020B0604020202020204" pitchFamily="34" charset="0"/>
                <a:ea typeface="Calibri" panose="020F0502020204030204" pitchFamily="34" charset="0"/>
              </a:rPr>
              <a:t>pos</a:t>
            </a:r>
            <a:r>
              <a:rPr lang="en-US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ru-RU" altLang="ru-RU" sz="800" dirty="0" err="1">
                <a:latin typeface="Arial" panose="020B0604020202020204" pitchFamily="34" charset="0"/>
                <a:ea typeface="Calibri" panose="020F0502020204030204" pitchFamily="34" charset="0"/>
              </a:rPr>
              <a:t>терминалдардың</a:t>
            </a: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altLang="ru-RU" sz="800" dirty="0" err="1">
                <a:latin typeface="Arial" panose="020B0604020202020204" pitchFamily="34" charset="0"/>
                <a:ea typeface="Calibri" panose="020F0502020204030204" pitchFamily="34" charset="0"/>
              </a:rPr>
              <a:t>көмегімен</a:t>
            </a: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:- </a:t>
            </a:r>
            <a:r>
              <a:rPr lang="ru-RU" altLang="ru-RU" sz="800" dirty="0" err="1">
                <a:latin typeface="Arial" panose="020B0604020202020204" pitchFamily="34" charset="0"/>
                <a:ea typeface="Calibri" panose="020F0502020204030204" pitchFamily="34" charset="0"/>
              </a:rPr>
              <a:t>Жароков</a:t>
            </a: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 к-сі,196</a:t>
            </a: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</a:p>
          <a:p>
            <a:pPr marL="171450" indent="-171450" algn="ctr">
              <a:spcBef>
                <a:spcPct val="0"/>
              </a:spcBef>
              <a:buFontTx/>
              <a:buChar char="-"/>
            </a:pP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Жетісу-3 </a:t>
            </a:r>
            <a:r>
              <a:rPr lang="ru-RU" altLang="ru-RU" sz="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шағын</a:t>
            </a: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altLang="ru-RU" sz="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ауд</a:t>
            </a: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37</a:t>
            </a: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</a:p>
          <a:p>
            <a:pPr marL="171450" indent="-171450" algn="ctr">
              <a:spcBef>
                <a:spcPct val="0"/>
              </a:spcBef>
              <a:buFontTx/>
              <a:buChar char="-"/>
            </a:pP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Ботаническая </a:t>
            </a:r>
            <a:r>
              <a:rPr lang="ru-RU" altLang="ru-RU" sz="800" dirty="0" err="1">
                <a:latin typeface="Arial" panose="020B0604020202020204" pitchFamily="34" charset="0"/>
                <a:ea typeface="Calibri" panose="020F0502020204030204" pitchFamily="34" charset="0"/>
              </a:rPr>
              <a:t>көшесі</a:t>
            </a: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, 29а</a:t>
            </a: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</a:p>
          <a:p>
            <a:pPr marL="171450" indent="-171450" algn="ctr">
              <a:spcBef>
                <a:spcPct val="0"/>
              </a:spcBef>
              <a:buFontTx/>
              <a:buChar char="-"/>
            </a:pP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Чуланов </a:t>
            </a:r>
            <a:r>
              <a:rPr lang="ru-RU" altLang="ru-RU" sz="800" dirty="0" err="1">
                <a:latin typeface="Arial" panose="020B0604020202020204" pitchFamily="34" charset="0"/>
                <a:ea typeface="Calibri" panose="020F0502020204030204" pitchFamily="34" charset="0"/>
              </a:rPr>
              <a:t>көшесі</a:t>
            </a: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, 109</a:t>
            </a:r>
            <a:endParaRPr lang="ru-RU" altLang="ru-RU" sz="9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7061" name="Picture 2" descr="Картинки по запросу автономные пос терминалы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81" y="3916756"/>
            <a:ext cx="13620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 flipH="1">
            <a:off x="776288" y="247650"/>
            <a:ext cx="8043862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r>
              <a:rPr lang="ru-RU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қызметтеріне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жасау</a:t>
            </a:r>
            <a:r>
              <a:rPr lang="ru-RU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тәсілдері</a:t>
            </a:r>
            <a:endParaRPr lang="ru-RU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63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4960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34B6EA19-8FFF-41EC-A441-4F2F89AE1864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16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87064" name="Picture 29" descr="ÐÐ°ÑÑÐ¸Ð½ÐºÐ¸ Ð¿Ð¾ Ð·Ð°Ð¿ÑÐ¾ÑÑ Ð»Ð¾Ð³Ð¾ÑÐ¸Ð¿Ñ Ð±Ð°Ð½ÐºÐ¾Ð² ÐºÐ°Ð·Ð°ÑÑÑÐ°Ð½Ð°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938211"/>
            <a:ext cx="980181" cy="4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5" name="Picture 31" descr="ÐÐ°ÑÑÐ¸Ð½ÐºÐ¸ Ð¿Ð¾ Ð·Ð°Ð¿ÑÐ¾ÑÑ Ð°ÑÑ Ð±Ð°Ð½Ðº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54" y="932120"/>
            <a:ext cx="914991" cy="45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6" name="Picture 33" descr="ÐÐ°ÑÑÐ¸Ð½ÐºÐ¸ Ð¿Ð¾ Ð·Ð°Ð¿ÑÐ¾ÑÑ ÑÐ¾ÑÑÐµ Ð±Ð°Ð½Ðº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72" y="1548530"/>
            <a:ext cx="830560" cy="1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7" name="Picture 35" descr="ÐÐ°ÑÑÐ¸Ð½ÐºÐ¸ Ð¿Ð¾ Ð·Ð°Ð¿ÑÐ¾ÑÑ ÑÐ±ÐµÑÐ±Ð°Ð½Ðº ÐºÐ°Ð·Ð°ÑÑÑÐ°Ð½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2" y="1907650"/>
            <a:ext cx="774701" cy="30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0325"/>
            <a:ext cx="7556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9" name="Picture 2" descr="QIWI Терминал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37" y="3664619"/>
            <a:ext cx="601830" cy="100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0" name="Рисунок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14301" r="21544" b="15350"/>
          <a:stretch>
            <a:fillRect/>
          </a:stretch>
        </p:blipFill>
        <p:spPr bwMode="auto">
          <a:xfrm>
            <a:off x="7876348" y="3632409"/>
            <a:ext cx="345110" cy="87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1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14301" r="21544" b="15350"/>
          <a:stretch>
            <a:fillRect/>
          </a:stretch>
        </p:blipFill>
        <p:spPr bwMode="auto">
          <a:xfrm>
            <a:off x="2164637" y="1031968"/>
            <a:ext cx="708738" cy="113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212925" y="375999"/>
            <a:ext cx="73437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err="1">
                <a:latin typeface="Arial" panose="020B0604020202020204" pitchFamily="34" charset="0"/>
              </a:rPr>
              <a:t>Берешектің</a:t>
            </a:r>
            <a:r>
              <a:rPr lang="ru-RU" altLang="ru-RU" sz="1500" dirty="0">
                <a:latin typeface="Arial" panose="020B0604020202020204" pitchFamily="34" charset="0"/>
              </a:rPr>
              <a:t> бар </a:t>
            </a:r>
            <a:r>
              <a:rPr lang="ru-RU" altLang="ru-RU" sz="1500" dirty="0" err="1">
                <a:latin typeface="Arial" panose="020B0604020202020204" pitchFamily="34" charset="0"/>
              </a:rPr>
              <a:t>екендігі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туралы</a:t>
            </a:r>
            <a:r>
              <a:rPr lang="ru-RU" altLang="ru-RU" sz="1500" dirty="0">
                <a:latin typeface="Arial" panose="020B0604020202020204" pitchFamily="34" charset="0"/>
              </a:rPr>
              <a:t> СМС </a:t>
            </a:r>
            <a:r>
              <a:rPr lang="ru-RU" altLang="ru-RU" sz="1500" dirty="0" err="1">
                <a:latin typeface="Arial" panose="020B0604020202020204" pitchFamily="34" charset="0"/>
              </a:rPr>
              <a:t>хабарлама</a:t>
            </a:r>
            <a:endParaRPr lang="ru-RU" altLang="ru-RU" sz="1500" dirty="0">
              <a:latin typeface="Arial" panose="020B0604020202020204" pitchFamily="34" charset="0"/>
            </a:endParaRP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0324"/>
            <a:ext cx="1038090" cy="7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Заголовок 1"/>
          <p:cNvSpPr txBox="1">
            <a:spLocks/>
          </p:cNvSpPr>
          <p:nvPr/>
        </p:nvSpPr>
        <p:spPr bwMode="auto">
          <a:xfrm>
            <a:off x="971550" y="3019425"/>
            <a:ext cx="73437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err="1">
                <a:latin typeface="Arial" panose="020B0604020202020204" pitchFamily="34" charset="0"/>
              </a:rPr>
              <a:t>Тұтынушының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жеке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кабинетінің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мобильді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қосымшасы</a:t>
            </a:r>
            <a:endParaRPr lang="ru-RU" altLang="ru-RU" sz="1500" dirty="0">
              <a:latin typeface="Arial" panose="020B0604020202020204" pitchFamily="34" charset="0"/>
            </a:endParaRPr>
          </a:p>
        </p:txBody>
      </p:sp>
      <p:grpSp>
        <p:nvGrpSpPr>
          <p:cNvPr id="90117" name="Группа 7"/>
          <p:cNvGrpSpPr>
            <a:grpSpLocks/>
          </p:cNvGrpSpPr>
          <p:nvPr/>
        </p:nvGrpSpPr>
        <p:grpSpPr bwMode="auto">
          <a:xfrm>
            <a:off x="3676574" y="3344973"/>
            <a:ext cx="1296988" cy="2271712"/>
            <a:chOff x="2267744" y="586145"/>
            <a:chExt cx="1635125" cy="3144837"/>
          </a:xfrm>
        </p:grpSpPr>
        <p:grpSp>
          <p:nvGrpSpPr>
            <p:cNvPr id="90138" name="Группа 11"/>
            <p:cNvGrpSpPr>
              <a:grpSpLocks/>
            </p:cNvGrpSpPr>
            <p:nvPr/>
          </p:nvGrpSpPr>
          <p:grpSpPr bwMode="auto">
            <a:xfrm>
              <a:off x="2267744" y="586145"/>
              <a:ext cx="1635125" cy="3144837"/>
              <a:chOff x="-3876413" y="86298"/>
              <a:chExt cx="3819525" cy="6452615"/>
            </a:xfrm>
          </p:grpSpPr>
          <p:pic>
            <p:nvPicPr>
              <p:cNvPr id="90140" name="Рисунок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449343" y="607175"/>
                <a:ext cx="2931281" cy="5211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141" name="Picture 6" descr="ÐÐ°ÑÑÐ¸Ð½ÐºÐ¸ Ð¿Ð¾ Ð·Ð°Ð¿ÑÐ¾ÑÑ ÑÐµÐ»ÐµÑÐ¾Ð½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876413" y="86298"/>
                <a:ext cx="3819525" cy="6452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39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68" y="836712"/>
              <a:ext cx="1268373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118" name="Группа 20"/>
          <p:cNvGrpSpPr>
            <a:grpSpLocks/>
          </p:cNvGrpSpPr>
          <p:nvPr/>
        </p:nvGrpSpPr>
        <p:grpSpPr bwMode="auto">
          <a:xfrm>
            <a:off x="4867839" y="3527664"/>
            <a:ext cx="1303337" cy="2197100"/>
            <a:chOff x="3414270" y="937749"/>
            <a:chExt cx="1304309" cy="2246199"/>
          </a:xfrm>
        </p:grpSpPr>
        <p:pic>
          <p:nvPicPr>
            <p:cNvPr id="90134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270" y="937749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35" name="Группа 8"/>
            <p:cNvGrpSpPr>
              <a:grpSpLocks/>
            </p:cNvGrpSpPr>
            <p:nvPr/>
          </p:nvGrpSpPr>
          <p:grpSpPr bwMode="auto">
            <a:xfrm>
              <a:off x="3545065" y="1119069"/>
              <a:ext cx="1016030" cy="1951579"/>
              <a:chOff x="3545065" y="1119069"/>
              <a:chExt cx="1016030" cy="1951579"/>
            </a:xfrm>
          </p:grpSpPr>
          <p:pic>
            <p:nvPicPr>
              <p:cNvPr id="90136" name="Рисунок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108" y="1119070"/>
                <a:ext cx="1000987" cy="1814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137" name="Рисунок 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5065" y="1119069"/>
                <a:ext cx="1005902" cy="1951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0119" name="Группа 17"/>
          <p:cNvGrpSpPr>
            <a:grpSpLocks/>
          </p:cNvGrpSpPr>
          <p:nvPr/>
        </p:nvGrpSpPr>
        <p:grpSpPr bwMode="auto">
          <a:xfrm>
            <a:off x="6053314" y="3707765"/>
            <a:ext cx="1304925" cy="2295525"/>
            <a:chOff x="7046482" y="514796"/>
            <a:chExt cx="1304309" cy="2246199"/>
          </a:xfrm>
        </p:grpSpPr>
        <p:pic>
          <p:nvPicPr>
            <p:cNvPr id="90128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482" y="514796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29" name="Группа 16"/>
            <p:cNvGrpSpPr>
              <a:grpSpLocks/>
            </p:cNvGrpSpPr>
            <p:nvPr/>
          </p:nvGrpSpPr>
          <p:grpSpPr bwMode="auto">
            <a:xfrm>
              <a:off x="7164288" y="707933"/>
              <a:ext cx="1031163" cy="1928979"/>
              <a:chOff x="5389883" y="746118"/>
              <a:chExt cx="1078518" cy="2276872"/>
            </a:xfrm>
          </p:grpSpPr>
          <p:pic>
            <p:nvPicPr>
              <p:cNvPr id="90130" name="Рисунок 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3" y="746118"/>
                <a:ext cx="1078518" cy="227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5507311" y="1269901"/>
                <a:ext cx="793299" cy="2145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5507311" y="1700783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507311" y="2025321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pSp>
        <p:nvGrpSpPr>
          <p:cNvPr id="90120" name="Группа 21"/>
          <p:cNvGrpSpPr>
            <a:grpSpLocks/>
          </p:cNvGrpSpPr>
          <p:nvPr/>
        </p:nvGrpSpPr>
        <p:grpSpPr bwMode="auto">
          <a:xfrm>
            <a:off x="7409058" y="3986371"/>
            <a:ext cx="1304925" cy="2376488"/>
            <a:chOff x="4788024" y="3792543"/>
            <a:chExt cx="1304309" cy="2246199"/>
          </a:xfrm>
        </p:grpSpPr>
        <p:pic>
          <p:nvPicPr>
            <p:cNvPr id="90126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792543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7" name="Рисунок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215" y="3949724"/>
              <a:ext cx="1027938" cy="1964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121" name="Группа 24"/>
          <p:cNvGrpSpPr>
            <a:grpSpLocks/>
          </p:cNvGrpSpPr>
          <p:nvPr/>
        </p:nvGrpSpPr>
        <p:grpSpPr bwMode="auto">
          <a:xfrm>
            <a:off x="1259632" y="1112884"/>
            <a:ext cx="2328193" cy="1469975"/>
            <a:chOff x="155575" y="950491"/>
            <a:chExt cx="3336305" cy="1821284"/>
          </a:xfrm>
        </p:grpSpPr>
        <p:pic>
          <p:nvPicPr>
            <p:cNvPr id="90124" name="Picture 2" descr="SMS оповещение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950491"/>
              <a:ext cx="3336305" cy="182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412641" y="1828581"/>
              <a:ext cx="1174532" cy="431900"/>
            </a:xfrm>
            <a:prstGeom prst="rect">
              <a:avLst/>
            </a:prstGeom>
            <a:solidFill>
              <a:srgbClr val="E5E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600" dirty="0">
                  <a:solidFill>
                    <a:schemeClr val="tx1"/>
                  </a:solidFill>
                </a:rPr>
                <a:t>Уважаемый потребитель, у Вас имеется задолженность перед ГКП «Алматы Су» в сумме ….. тенге </a:t>
              </a:r>
            </a:p>
          </p:txBody>
        </p:sp>
      </p:grpSp>
      <p:sp>
        <p:nvSpPr>
          <p:cNvPr id="90122" name="Прямоугольник 21"/>
          <p:cNvSpPr>
            <a:spLocks noChangeArrowheads="1"/>
          </p:cNvSpPr>
          <p:nvPr/>
        </p:nvSpPr>
        <p:spPr bwMode="auto">
          <a:xfrm>
            <a:off x="4108401" y="1078972"/>
            <a:ext cx="309711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2019 </a:t>
            </a:r>
            <a:r>
              <a:rPr lang="ru-RU" altLang="ru-RU" sz="1100" dirty="0" err="1">
                <a:latin typeface="Arial" panose="020B0604020202020204" pitchFamily="34" charset="0"/>
              </a:rPr>
              <a:t>жылдан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бастап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қарыз</a:t>
            </a:r>
            <a:r>
              <a:rPr lang="ru-RU" altLang="ru-RU" sz="1100" dirty="0">
                <a:latin typeface="Arial" panose="020B0604020202020204" pitchFamily="34" charset="0"/>
              </a:rPr>
              <a:t>, </a:t>
            </a:r>
            <a:r>
              <a:rPr lang="ru-RU" altLang="ru-RU" sz="1100" dirty="0" err="1">
                <a:latin typeface="Arial" panose="020B0604020202020204" pitchFamily="34" charset="0"/>
              </a:rPr>
              <a:t>төлем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сомасы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және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басқа</a:t>
            </a:r>
            <a:r>
              <a:rPr lang="ru-RU" altLang="ru-RU" sz="1100" dirty="0">
                <a:latin typeface="Arial" panose="020B0604020202020204" pitchFamily="34" charset="0"/>
              </a:rPr>
              <a:t> да </a:t>
            </a:r>
            <a:r>
              <a:rPr lang="ru-RU" altLang="ru-RU" sz="1100" dirty="0" err="1">
                <a:latin typeface="Arial" panose="020B0604020202020204" pitchFamily="34" charset="0"/>
              </a:rPr>
              <a:t>деректер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көрсетілген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берешектің</a:t>
            </a:r>
            <a:r>
              <a:rPr lang="ru-RU" altLang="ru-RU" sz="1100" dirty="0">
                <a:latin typeface="Arial" panose="020B0604020202020204" pitchFamily="34" charset="0"/>
              </a:rPr>
              <a:t> бар </a:t>
            </a:r>
            <a:r>
              <a:rPr lang="ru-RU" altLang="ru-RU" sz="1100" dirty="0" err="1">
                <a:latin typeface="Arial" panose="020B0604020202020204" pitchFamily="34" charset="0"/>
              </a:rPr>
              <a:t>екендігі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туралы</a:t>
            </a:r>
            <a:r>
              <a:rPr lang="ru-RU" altLang="ru-RU" sz="1100" dirty="0">
                <a:latin typeface="Arial" panose="020B0604020202020204" pitchFamily="34" charset="0"/>
              </a:rPr>
              <a:t> СМС </a:t>
            </a:r>
            <a:r>
              <a:rPr lang="ru-RU" altLang="ru-RU" sz="1100" dirty="0" err="1">
                <a:latin typeface="Arial" panose="020B0604020202020204" pitchFamily="34" charset="0"/>
              </a:rPr>
              <a:t>хабарлама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жобасы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жұмыс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істейді</a:t>
            </a:r>
            <a:r>
              <a:rPr lang="ru-RU" altLang="ru-RU" sz="11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0123" name="Прямоугольник 21"/>
          <p:cNvSpPr>
            <a:spLocks noChangeArrowheads="1"/>
          </p:cNvSpPr>
          <p:nvPr/>
        </p:nvSpPr>
        <p:spPr bwMode="auto">
          <a:xfrm>
            <a:off x="17463" y="3781425"/>
            <a:ext cx="38100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 smtClean="0"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 err="1">
                <a:latin typeface="Arial" panose="020B0604020202020204" pitchFamily="34" charset="0"/>
              </a:rPr>
              <a:t>Мобильді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қосымшада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келесі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функциялар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қарастырылған:ЖЕҚ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көрсеткіштерін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тапсыру;ЖЕҚ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пломбалауға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арналған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өтінім;ЖЕҚ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пломбасын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алып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тастауға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арналған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өтінім;қолданыстағы</a:t>
            </a:r>
            <a:r>
              <a:rPr lang="ru-RU" altLang="ru-RU" sz="1100" dirty="0">
                <a:latin typeface="Arial" panose="020B0604020202020204" pitchFamily="34" charset="0"/>
              </a:rPr>
              <a:t> ЖЕҚ </a:t>
            </a:r>
            <a:r>
              <a:rPr lang="ru-RU" altLang="ru-RU" sz="1100" dirty="0" err="1">
                <a:latin typeface="Arial" panose="020B0604020202020204" pitchFamily="34" charset="0"/>
              </a:rPr>
              <a:t>тізілімі;есептеулерді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ашып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жазу;төлемдер</a:t>
            </a:r>
            <a:r>
              <a:rPr lang="ru-RU" altLang="ru-RU" sz="1100" dirty="0">
                <a:latin typeface="Arial" panose="020B0604020202020204" pitchFamily="34" charset="0"/>
              </a:rPr>
              <a:t> мен </a:t>
            </a:r>
            <a:r>
              <a:rPr lang="ru-RU" altLang="ru-RU" sz="1100" dirty="0" err="1">
                <a:latin typeface="Arial" panose="020B0604020202020204" pitchFamily="34" charset="0"/>
              </a:rPr>
              <a:t>т.б</a:t>
            </a:r>
            <a:r>
              <a:rPr lang="ru-RU" altLang="ru-RU" sz="1100" dirty="0">
                <a:latin typeface="Arial" panose="020B0604020202020204" pitchFamily="34" charset="0"/>
              </a:rPr>
              <a:t>. </a:t>
            </a:r>
            <a:r>
              <a:rPr lang="ru-RU" altLang="ru-RU" sz="1100" dirty="0" err="1">
                <a:latin typeface="Arial" panose="020B0604020202020204" pitchFamily="34" charset="0"/>
              </a:rPr>
              <a:t>құжаттарды</a:t>
            </a:r>
            <a:r>
              <a:rPr lang="ru-RU" altLang="ru-RU" sz="1100" dirty="0">
                <a:latin typeface="Arial" panose="020B0604020202020204" pitchFamily="34" charset="0"/>
              </a:rPr>
              <a:t>  </a:t>
            </a:r>
            <a:r>
              <a:rPr lang="ru-RU" altLang="ru-RU" sz="1100" dirty="0" err="1">
                <a:latin typeface="Arial" panose="020B0604020202020204" pitchFamily="34" charset="0"/>
              </a:rPr>
              <a:t>ашып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жазу</a:t>
            </a:r>
            <a:endParaRPr lang="ru-RU" altLang="ru-RU" sz="1100" dirty="0"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4720" y="6462451"/>
            <a:ext cx="2133600" cy="365125"/>
          </a:xfrm>
        </p:spPr>
        <p:txBody>
          <a:bodyPr/>
          <a:lstStyle/>
          <a:p>
            <a:pPr>
              <a:defRPr/>
            </a:pPr>
            <a:fld id="{74A9C929-5857-4C59-A33D-B3B5A564E4DA}" type="slidenum">
              <a:rPr lang="ru-RU" altLang="ru-RU" sz="900" b="0" smtClean="0">
                <a:latin typeface="Arial" panose="020B0604020202020204" pitchFamily="34" charset="0"/>
              </a:rPr>
              <a:pPr>
                <a:defRPr/>
              </a:pPr>
              <a:t>17</a:t>
            </a:fld>
            <a:endParaRPr lang="ru-RU" altLang="ru-RU" sz="9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>
            <a:spLocks noGrp="1"/>
          </p:cNvSpPr>
          <p:nvPr>
            <p:ph type="title"/>
          </p:nvPr>
        </p:nvSpPr>
        <p:spPr>
          <a:xfrm>
            <a:off x="1259632" y="300683"/>
            <a:ext cx="7253287" cy="603250"/>
          </a:xfrm>
        </p:spPr>
        <p:txBody>
          <a:bodyPr/>
          <a:lstStyle/>
          <a:p>
            <a:pPr eaLnBrk="1" hangingPunct="1"/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мен </a:t>
            </a:r>
            <a:r>
              <a:rPr lang="ru-RU" altLang="ru-RU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тарифтерінің</a:t>
            </a:r>
            <a:r>
              <a:rPr lang="ru-RU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көріністері</a:t>
            </a:r>
            <a:r>
              <a:rPr lang="ru-RU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47" name="TextBox 6"/>
          <p:cNvSpPr txBox="1">
            <a:spLocks noChangeArrowheads="1"/>
          </p:cNvSpPr>
          <p:nvPr/>
        </p:nvSpPr>
        <p:spPr bwMode="auto">
          <a:xfrm>
            <a:off x="323528" y="1556792"/>
            <a:ext cx="8568952" cy="2769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▪ 2020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жылдан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бастап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 smtClean="0">
                <a:solidFill>
                  <a:schemeClr val="tx1"/>
                </a:solidFill>
                <a:latin typeface="Arial" charset="0"/>
              </a:rPr>
              <a:t>Кәсіпорынға</a:t>
            </a:r>
            <a:r>
              <a:rPr lang="ru-RU" altLang="ru-RU" sz="13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тұтынушылардың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үш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тобы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халық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;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сумен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жабдықтау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 smtClean="0">
                <a:solidFill>
                  <a:schemeClr val="tx1"/>
                </a:solidFill>
                <a:latin typeface="Arial" charset="0"/>
              </a:rPr>
              <a:t>және</a:t>
            </a:r>
            <a:r>
              <a:rPr lang="ru-RU" altLang="ru-RU" sz="1300" b="0" dirty="0" smtClean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немесе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) су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бұру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қызметтерін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ұсынатын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жылумен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жабдықтаушы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кәсіпорындар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мен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ұйымдар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;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бюджеттік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ұйымдар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және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өзге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де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тұтынушылар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)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бойынша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сараланған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rgbClr val="3A3AB9"/>
                </a:solidFill>
                <a:latin typeface="Arial" charset="0"/>
              </a:rPr>
              <a:t>сумен</a:t>
            </a:r>
            <a:r>
              <a:rPr lang="ru-RU" altLang="ru-RU" sz="1300" b="0" dirty="0">
                <a:solidFill>
                  <a:srgbClr val="3A3AB9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rgbClr val="3A3AB9"/>
                </a:solidFill>
                <a:latin typeface="Arial" charset="0"/>
              </a:rPr>
              <a:t>жабдықтау</a:t>
            </a:r>
            <a:r>
              <a:rPr lang="ru-RU" altLang="ru-RU" sz="1300" b="0" dirty="0">
                <a:solidFill>
                  <a:srgbClr val="3A3AB9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rgbClr val="3A3AB9"/>
                </a:solidFill>
                <a:latin typeface="Arial" charset="0"/>
              </a:rPr>
              <a:t>және</a:t>
            </a:r>
            <a:r>
              <a:rPr lang="ru-RU" altLang="ru-RU" sz="1300" b="0" dirty="0">
                <a:solidFill>
                  <a:srgbClr val="3A3AB9"/>
                </a:solidFill>
                <a:latin typeface="Arial" charset="0"/>
              </a:rPr>
              <a:t> су </a:t>
            </a:r>
            <a:r>
              <a:rPr lang="ru-RU" altLang="ru-RU" sz="1300" b="0" dirty="0" err="1">
                <a:solidFill>
                  <a:srgbClr val="3A3AB9"/>
                </a:solidFill>
                <a:latin typeface="Arial" charset="0"/>
              </a:rPr>
              <a:t>бұру</a:t>
            </a:r>
            <a:r>
              <a:rPr lang="ru-RU" altLang="ru-RU" sz="1300" b="0" dirty="0">
                <a:solidFill>
                  <a:srgbClr val="3A3AB9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rgbClr val="3A3AB9"/>
                </a:solidFill>
                <a:latin typeface="Arial" charset="0"/>
              </a:rPr>
              <a:t>қызметтерінің</a:t>
            </a:r>
            <a:r>
              <a:rPr lang="ru-RU" altLang="ru-RU" sz="1300" b="0" dirty="0">
                <a:solidFill>
                  <a:srgbClr val="3A3AB9"/>
                </a:solidFill>
                <a:latin typeface="Arial" charset="0"/>
              </a:rPr>
              <a:t> </a:t>
            </a:r>
            <a:r>
              <a:rPr lang="ru-RU" altLang="ru-RU" sz="1300" dirty="0">
                <a:solidFill>
                  <a:srgbClr val="3A3AB9"/>
                </a:solidFill>
                <a:latin typeface="Arial" charset="0"/>
              </a:rPr>
              <a:t>2020-2024</a:t>
            </a:r>
            <a:r>
              <a:rPr lang="ru-RU" altLang="ru-RU" sz="1300" b="0" dirty="0">
                <a:solidFill>
                  <a:srgbClr val="3A3AB9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rgbClr val="3A3AB9"/>
                </a:solidFill>
                <a:latin typeface="Arial" charset="0"/>
              </a:rPr>
              <a:t>жылдарға</a:t>
            </a:r>
            <a:r>
              <a:rPr lang="ru-RU" altLang="ru-RU" sz="1300" b="0" dirty="0">
                <a:solidFill>
                  <a:srgbClr val="3A3AB9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rgbClr val="3A3AB9"/>
                </a:solidFill>
                <a:latin typeface="Arial" charset="0"/>
              </a:rPr>
              <a:t>арналған</a:t>
            </a:r>
            <a:r>
              <a:rPr lang="ru-RU" altLang="ru-RU" sz="1300" b="0" dirty="0">
                <a:solidFill>
                  <a:srgbClr val="3A3AB9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rgbClr val="3A3AB9"/>
                </a:solidFill>
                <a:latin typeface="Arial" charset="0"/>
              </a:rPr>
              <a:t>тарифтері</a:t>
            </a:r>
            <a:r>
              <a:rPr lang="ru-RU" altLang="ru-RU" sz="1300" b="0" dirty="0">
                <a:solidFill>
                  <a:srgbClr val="3A3AB9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бекітілді</a:t>
            </a:r>
            <a:r>
              <a:rPr lang="ru-RU" altLang="ru-RU" sz="1300" b="0" dirty="0" smtClean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altLang="ru-RU" sz="1300" b="0" dirty="0" smtClean="0">
                <a:solidFill>
                  <a:schemeClr val="tx1"/>
                </a:solidFill>
                <a:latin typeface="Arial" charset="0"/>
              </a:rPr>
              <a:t>▪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Кәсіпорынға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сумен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жабдықтау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және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су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бұру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қызметтері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бойынша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dirty="0">
                <a:solidFill>
                  <a:srgbClr val="3A3AB9"/>
                </a:solidFill>
                <a:latin typeface="Arial" charset="0"/>
              </a:rPr>
              <a:t>2020-2024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жылдарға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арналған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жалпы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сомасы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14 183 млн.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теңге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оның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ішінде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2022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жылға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- 3 739 млн.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теңге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сомасында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rgbClr val="3A3AB9"/>
                </a:solidFill>
                <a:latin typeface="Arial" charset="0"/>
              </a:rPr>
              <a:t>инвестициялық</a:t>
            </a:r>
            <a:r>
              <a:rPr lang="ru-RU" altLang="ru-RU" sz="1300" b="0" dirty="0">
                <a:solidFill>
                  <a:srgbClr val="3A3AB9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rgbClr val="3A3AB9"/>
                </a:solidFill>
                <a:latin typeface="Arial" charset="0"/>
              </a:rPr>
              <a:t>бағдарлама</a:t>
            </a:r>
            <a:r>
              <a:rPr lang="ru-RU" altLang="ru-RU" sz="1300" b="0" dirty="0">
                <a:solidFill>
                  <a:srgbClr val="3A3AB9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rgbClr val="3A3AB9"/>
                </a:solidFill>
                <a:latin typeface="Arial" charset="0"/>
              </a:rPr>
              <a:t>бекітілді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оның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ішінде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endParaRPr lang="ru-RU" altLang="ru-RU" sz="1300" b="0" dirty="0" smtClean="0">
              <a:solidFill>
                <a:schemeClr val="tx1"/>
              </a:solidFill>
              <a:latin typeface="Arial" charset="0"/>
            </a:endParaRP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altLang="ru-RU" sz="1300" b="0" dirty="0" err="1" smtClean="0">
                <a:solidFill>
                  <a:schemeClr val="tx1"/>
                </a:solidFill>
                <a:latin typeface="Arial" charset="0"/>
              </a:rPr>
              <a:t>сумен</a:t>
            </a:r>
            <a:r>
              <a:rPr lang="ru-RU" altLang="ru-RU" sz="13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жабдықтау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 smtClean="0">
                <a:solidFill>
                  <a:schemeClr val="tx1"/>
                </a:solidFill>
                <a:latin typeface="Arial" charset="0"/>
              </a:rPr>
              <a:t>қызметтеріне</a:t>
            </a:r>
            <a:r>
              <a:rPr lang="ru-RU" altLang="ru-RU" sz="1300" b="0" dirty="0" smtClean="0">
                <a:solidFill>
                  <a:schemeClr val="tx1"/>
                </a:solidFill>
                <a:latin typeface="Arial" charset="0"/>
              </a:rPr>
              <a:t> - 2 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789 млн.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теңге</a:t>
            </a:r>
            <a:r>
              <a:rPr lang="ru-RU" altLang="ru-RU" sz="1300" b="0" dirty="0" smtClean="0">
                <a:solidFill>
                  <a:schemeClr val="tx1"/>
                </a:solidFill>
                <a:latin typeface="Arial" charset="0"/>
              </a:rPr>
              <a:t>,</a:t>
            </a:r>
          </a:p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300" b="0" dirty="0" smtClean="0">
                <a:solidFill>
                  <a:schemeClr val="tx1"/>
                </a:solidFill>
                <a:latin typeface="Arial" charset="0"/>
              </a:rPr>
              <a:t>су </a:t>
            </a:r>
            <a:r>
              <a:rPr lang="ru-RU" altLang="ru-RU" sz="1300" b="0" dirty="0" err="1">
                <a:solidFill>
                  <a:schemeClr val="tx1"/>
                </a:solidFill>
                <a:latin typeface="Arial" charset="0"/>
              </a:rPr>
              <a:t>бұру</a:t>
            </a: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300" b="0" dirty="0" err="1" smtClean="0">
                <a:solidFill>
                  <a:schemeClr val="tx1"/>
                </a:solidFill>
                <a:latin typeface="Arial" charset="0"/>
              </a:rPr>
              <a:t>қызметіне</a:t>
            </a:r>
            <a:r>
              <a:rPr lang="ru-RU" altLang="ru-RU" sz="1300" b="0" dirty="0" smtClean="0">
                <a:solidFill>
                  <a:schemeClr val="tx1"/>
                </a:solidFill>
                <a:latin typeface="Arial" charset="0"/>
              </a:rPr>
              <a:t> – </a:t>
            </a:r>
            <a:r>
              <a:rPr lang="ru-RU" altLang="ru-RU" sz="1300" b="0" dirty="0" smtClean="0">
                <a:solidFill>
                  <a:schemeClr val="tx1"/>
                </a:solidFill>
                <a:latin typeface="Arial" charset="0"/>
              </a:rPr>
              <a:t>950 </a:t>
            </a:r>
            <a:r>
              <a:rPr lang="ru-RU" altLang="ru-RU" sz="1300" b="0" dirty="0" err="1" smtClean="0">
                <a:solidFill>
                  <a:schemeClr val="tx1"/>
                </a:solidFill>
                <a:latin typeface="Arial" charset="0"/>
              </a:rPr>
              <a:t>млн.теңге</a:t>
            </a:r>
            <a:r>
              <a:rPr lang="ru-RU" altLang="ru-RU" sz="1300" b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ru-RU" altLang="ru-RU" sz="1300" b="0" dirty="0" smtClean="0">
              <a:solidFill>
                <a:schemeClr val="tx1"/>
              </a:solidFill>
              <a:latin typeface="Arial" charset="0"/>
            </a:endParaRPr>
          </a:p>
          <a:p>
            <a:pPr algn="just" eaLnBrk="1" hangingPunct="1">
              <a:spcAft>
                <a:spcPts val="600"/>
              </a:spcAft>
              <a:defRPr/>
            </a:pPr>
            <a:endParaRPr lang="ru-RU" altLang="ru-RU" sz="1300" b="0" dirty="0">
              <a:solidFill>
                <a:schemeClr val="tx1"/>
              </a:solidFill>
              <a:latin typeface="Arial" charset="0"/>
            </a:endParaRPr>
          </a:p>
          <a:p>
            <a:pPr algn="just" eaLnBrk="1" hangingPunct="1">
              <a:spcAft>
                <a:spcPts val="600"/>
              </a:spcAft>
              <a:defRPr/>
            </a:pPr>
            <a:endParaRPr lang="ru-RU" altLang="ru-RU" sz="1200" b="0" dirty="0">
              <a:solidFill>
                <a:schemeClr val="tx1"/>
              </a:solidFill>
              <a:latin typeface="Arial" charset="0"/>
            </a:endParaRPr>
          </a:p>
          <a:p>
            <a:pPr algn="just" eaLnBrk="1" hangingPunct="1">
              <a:spcAft>
                <a:spcPts val="600"/>
              </a:spcAft>
              <a:defRPr/>
            </a:pPr>
            <a:endParaRPr lang="ru-RU" altLang="ru-RU" sz="12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4212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1116641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994525" y="647541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446B322D-6F0D-491F-BA51-1A43D8704E9D}" type="slidenum">
              <a:rPr lang="ru-RU" altLang="ru-RU" sz="900" b="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18</a:t>
            </a:fld>
            <a:endParaRPr lang="ru-RU" altLang="ru-RU" sz="900" b="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395536" y="1340768"/>
            <a:ext cx="8280400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Алматы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қаласы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Энерготиімділік</a:t>
            </a:r>
            <a:r>
              <a:rPr lang="ru-RU" altLang="ru-RU" sz="15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5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инфрақұрылымдық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даму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басқармасының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шаруашылық</a:t>
            </a:r>
            <a:r>
              <a:rPr lang="ru-RU" altLang="ru-RU" sz="15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жүргізу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құқығындағы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"Алматы Су" </a:t>
            </a:r>
            <a:r>
              <a:rPr lang="ru-RU" altLang="ru-RU" sz="15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sz="15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коммуналдық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кәсіпорны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Алматы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қаласы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мен Алматы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облысының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елді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мекендерін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саласында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қызметтер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көрсетеді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.        </a:t>
            </a:r>
            <a:endParaRPr lang="ru-RU" altLang="ru-RU" sz="1500" b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altLang="ru-RU" sz="15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Қызметінің</a:t>
            </a:r>
            <a:r>
              <a:rPr lang="ru-RU" altLang="ru-RU" sz="15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мақсаты</a:t>
            </a:r>
            <a:r>
              <a:rPr lang="ru-RU" altLang="ru-RU" sz="15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елді</a:t>
            </a:r>
            <a:r>
              <a:rPr lang="ru-RU" altLang="ru-RU" sz="15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мекендердің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тіршілігін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қамтамасыз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ету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объектілерін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күтіп</a:t>
            </a:r>
            <a:r>
              <a:rPr lang="ru-RU" altLang="ru-RU" sz="15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ұстау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пайдалану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оларға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техникалық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қызмет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көрсету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саласындағы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қызметті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жүзеге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асыру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сондай-ақ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Алматы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қаласы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Алматы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облысының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елді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мекендері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меншіктегі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шаруашылығы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жүйелері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мен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құрылыстарының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қауіпсіздігін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қамтамасыз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ету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болып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табылады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.        </a:t>
            </a:r>
            <a:endParaRPr lang="ru-RU" altLang="ru-RU" sz="1500" b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altLang="ru-RU" sz="15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Қазақстан</a:t>
            </a:r>
            <a:r>
              <a:rPr lang="ru-RU" altLang="ru-RU" sz="15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Республикасы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Ұлттық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экономика </a:t>
            </a:r>
            <a:r>
              <a:rPr lang="ru-RU" altLang="ru-RU" sz="15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министрлігінің</a:t>
            </a:r>
            <a:r>
              <a:rPr lang="ru-RU" altLang="ru-RU" sz="15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Табиғи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монополияларды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реттеу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бәсекелестікті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тұтынушылардың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құқықтарын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қорғау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Комитетінің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2017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жылғы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30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қарашадағы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№296-НҚ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бұйрығымен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Кәсіпорын</a:t>
            </a:r>
            <a:r>
              <a:rPr lang="ru-RU" altLang="ru-RU" sz="15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саласындағы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табиғи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монополиялар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субъектілерінің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тіркелімінің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республикалық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бөліміне</a:t>
            </a:r>
            <a:r>
              <a:rPr lang="ru-RU" altLang="ru-RU" sz="15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енгізілді</a:t>
            </a:r>
            <a:r>
              <a:rPr lang="ru-RU" altLang="ru-RU" sz="15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32625" y="64849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E23832-45C5-4442-A5C4-D608591B4037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691680" y="576162"/>
            <a:ext cx="65246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Алматы Су "МКК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жалпы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ақпарат</a:t>
            </a:r>
            <a:endParaRPr lang="ru-RU" altLang="ru-RU" sz="15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978133"/>
              </p:ext>
            </p:extLst>
          </p:nvPr>
        </p:nvGraphicFramePr>
        <p:xfrm>
          <a:off x="2267744" y="557014"/>
          <a:ext cx="6768752" cy="6277190"/>
        </p:xfrm>
        <a:graphic>
          <a:graphicData uri="http://schemas.openxmlformats.org/drawingml/2006/table">
            <a:tbl>
              <a:tblPr/>
              <a:tblGrid>
                <a:gridCol w="241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108">
                  <a:extLst>
                    <a:ext uri="{9D8B030D-6E8A-4147-A177-3AD203B41FA5}">
                      <a16:colId xmlns:a16="http://schemas.microsoft.com/office/drawing/2014/main" val="4284699974"/>
                    </a:ext>
                  </a:extLst>
                </a:gridCol>
                <a:gridCol w="736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 fontAlgn="ctr"/>
                      <a:r>
                        <a:rPr lang="ru-RU" sz="1400" b="1" i="0" u="none" strike="noStrike" dirty="0" err="1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400" b="1" i="0" u="none" strike="noStrike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400" b="1" i="0" u="none" strike="noStrike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endParaRPr lang="ru-RU" sz="1600" b="1" i="0" u="none" strike="noStrike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91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Жер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асты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көздерінің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::</a:t>
                      </a:r>
                      <a:r>
                        <a:rPr lang="ru-RU" sz="1200" b="0" i="0" u="sng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b="0" i="0" u="sng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Талғар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Алматы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090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Тәулігіне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мың.м³/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50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Жер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үсті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көздерінің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тазарту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құрылыстары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Үлкен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өзені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Медеу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",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Ақсай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",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Қарағайлы"сүзгі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тәулігінемың.м³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407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желілерінің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ұзындығы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381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құдықтары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287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59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Бекіту-реттеу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арматурасы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8704635"/>
                  </a:ext>
                </a:extLst>
              </a:tr>
              <a:tr h="39346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көтерілімдегі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051">
                <a:tc>
                  <a:txBody>
                    <a:bodyPr/>
                    <a:lstStyle/>
                    <a:p>
                      <a:pPr algn="ctr" fontAlgn="auto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384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400" b="1" i="0" u="none" strike="noStrike" dirty="0" err="1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400" b="1" i="0" u="none" strike="noStrike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endParaRPr lang="ru-RU" sz="1400" b="1" i="0" u="none" strike="noStrike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399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Кәріздік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тазарту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құрылыстары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механикалық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биологиялық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тазарту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тәулігінемың.м³/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8628105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желілерінің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ұзындығы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909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құдықтары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камералар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70 467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7774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Сорбұлақ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жинақтауышы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1 000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Сорбұлақ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каналының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оң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жағалау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жинақтауыштары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7195">
                <a:tc>
                  <a:txBody>
                    <a:bodyPr/>
                    <a:lstStyle/>
                    <a:p>
                      <a:pPr algn="ctr" fontAlgn="auto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3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105979"/>
                  </a:ext>
                </a:extLst>
              </a:tr>
            </a:tbl>
          </a:graphicData>
        </a:graphic>
      </p:graphicFrame>
      <p:sp>
        <p:nvSpPr>
          <p:cNvPr id="60488" name="TextBox 10"/>
          <p:cNvSpPr txBox="1">
            <a:spLocks noChangeArrowheads="1"/>
          </p:cNvSpPr>
          <p:nvPr/>
        </p:nvSpPr>
        <p:spPr bwMode="auto">
          <a:xfrm>
            <a:off x="2051050" y="233363"/>
            <a:ext cx="65246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жүйелері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ақпарат</a:t>
            </a:r>
            <a:endParaRPr lang="ru-RU" altLang="ru-RU" sz="15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04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39688"/>
            <a:ext cx="96837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3" y="766763"/>
            <a:ext cx="2073275" cy="1247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 descr="Подающие эрлифты DSC059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8" y="5087936"/>
            <a:ext cx="2048787" cy="1509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0492" name="Picture 134" descr="C:\Users\User\Desktop\20190123_1401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59184"/>
            <a:ext cx="2074862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 descr="E:\DSC0983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461" y="3640700"/>
            <a:ext cx="2043139" cy="1368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049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43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F97E6EC4-BB06-4775-8364-F9FE5E11AC4A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3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76864" cy="638774"/>
          </a:xfrm>
        </p:spPr>
        <p:txBody>
          <a:bodyPr/>
          <a:lstStyle/>
          <a:p>
            <a:pPr eaLnBrk="1" hangingPunct="1"/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2022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жартыжылдықтың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бағдарламаның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орындалуы</a:t>
            </a:r>
            <a:endParaRPr lang="ru-RU" alt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1008111" cy="63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71C552-8EC4-410F-B746-FAC29B8B8960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316603"/>
              </p:ext>
            </p:extLst>
          </p:nvPr>
        </p:nvGraphicFramePr>
        <p:xfrm>
          <a:off x="467544" y="836713"/>
          <a:ext cx="8568949" cy="5842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635">
                  <a:extLst>
                    <a:ext uri="{9D8B030D-6E8A-4147-A177-3AD203B41FA5}">
                      <a16:colId xmlns:a16="http://schemas.microsoft.com/office/drawing/2014/main" val="1097845183"/>
                    </a:ext>
                  </a:extLst>
                </a:gridCol>
                <a:gridCol w="2090627">
                  <a:extLst>
                    <a:ext uri="{9D8B030D-6E8A-4147-A177-3AD203B41FA5}">
                      <a16:colId xmlns:a16="http://schemas.microsoft.com/office/drawing/2014/main" val="218520518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8098158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79602769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367475916"/>
                    </a:ext>
                  </a:extLst>
                </a:gridCol>
                <a:gridCol w="892900">
                  <a:extLst>
                    <a:ext uri="{9D8B030D-6E8A-4147-A177-3AD203B41FA5}">
                      <a16:colId xmlns:a16="http://schemas.microsoft.com/office/drawing/2014/main" val="351857664"/>
                    </a:ext>
                  </a:extLst>
                </a:gridCol>
                <a:gridCol w="928303">
                  <a:extLst>
                    <a:ext uri="{9D8B030D-6E8A-4147-A177-3AD203B41FA5}">
                      <a16:colId xmlns:a16="http://schemas.microsoft.com/office/drawing/2014/main" val="2754328259"/>
                    </a:ext>
                  </a:extLst>
                </a:gridCol>
                <a:gridCol w="714079">
                  <a:extLst>
                    <a:ext uri="{9D8B030D-6E8A-4147-A177-3AD203B41FA5}">
                      <a16:colId xmlns:a16="http://schemas.microsoft.com/office/drawing/2014/main" val="585241809"/>
                    </a:ext>
                  </a:extLst>
                </a:gridCol>
                <a:gridCol w="1785197">
                  <a:extLst>
                    <a:ext uri="{9D8B030D-6E8A-4147-A177-3AD203B41FA5}">
                      <a16:colId xmlns:a16="http://schemas.microsoft.com/office/drawing/2014/main" val="126883920"/>
                    </a:ext>
                  </a:extLst>
                </a:gridCol>
              </a:tblGrid>
              <a:tr h="29967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р/н№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жоспарлы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бағдарламаның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779943"/>
                  </a:ext>
                </a:extLst>
              </a:tr>
              <a:tr h="444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аумақ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іс-шаралардың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бірлігі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Заттай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көрсеткіштердегі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(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шарт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себептері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28530"/>
                  </a:ext>
                </a:extLst>
              </a:tr>
              <a:tr h="151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181200"/>
                  </a:ext>
                </a:extLst>
              </a:tr>
              <a:tr h="5910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Алматы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қаласы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облысы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143 260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81 869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2 789 031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1 166 110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- 1 622 921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89169"/>
                  </a:ext>
                </a:extLst>
              </a:tr>
              <a:tr h="292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Құрылыстарды</a:t>
                      </a:r>
                      <a:r>
                        <a:rPr lang="ru-RU" sz="8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8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622 246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251 960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- 370 286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8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8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алуды</a:t>
                      </a:r>
                      <a:r>
                        <a:rPr lang="ru-RU" sz="8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өткізу</a:t>
                      </a:r>
                      <a:r>
                        <a:rPr lang="ru-RU" sz="8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8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материалдардың</a:t>
                      </a:r>
                      <a:r>
                        <a:rPr lang="ru-RU" sz="8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ru-RU" sz="8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жұмыстар</a:t>
                      </a:r>
                      <a:r>
                        <a:rPr lang="ru-RU" sz="8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8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8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көрсетулердің</a:t>
                      </a:r>
                      <a:r>
                        <a:rPr lang="ru-RU" sz="8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қымбаттау</a:t>
                      </a:r>
                      <a:r>
                        <a:rPr lang="ru-RU" sz="8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85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85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46377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8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Объектілерді</a:t>
                      </a:r>
                      <a:r>
                        <a:rPr lang="ru-RU" sz="8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газдандыру</a:t>
                      </a:r>
                      <a:endParaRPr lang="en-US" sz="8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жоба</a:t>
                      </a:r>
                      <a:endParaRPr lang="ru-RU" sz="8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42 046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43 306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1 260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480659"/>
                  </a:ext>
                </a:extLst>
              </a:tr>
              <a:tr h="2147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Ұңғымаларды</a:t>
                      </a:r>
                      <a:r>
                        <a:rPr lang="ru-RU" sz="8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бұрғылау</a:t>
                      </a:r>
                      <a:endParaRPr lang="en-US" sz="8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72 004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- 72 004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415835"/>
                  </a:ext>
                </a:extLst>
              </a:tr>
              <a:tr h="7376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Құрылыстарды</a:t>
                      </a:r>
                      <a:r>
                        <a:rPr lang="ru-RU" sz="8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8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жаңартуға</a:t>
                      </a:r>
                      <a:r>
                        <a:rPr lang="ru-RU" sz="8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объектілерді</a:t>
                      </a:r>
                      <a:r>
                        <a:rPr lang="ru-RU" sz="8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газдандыруға</a:t>
                      </a:r>
                      <a:r>
                        <a:rPr lang="ru-RU" sz="8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ұңғымаларды</a:t>
                      </a:r>
                      <a:r>
                        <a:rPr lang="ru-RU" sz="8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бұрғылауға</a:t>
                      </a:r>
                      <a:r>
                        <a:rPr lang="ru-RU" sz="8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8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8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авторлық</a:t>
                      </a:r>
                      <a:r>
                        <a:rPr lang="ru-RU" sz="8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қадағалау</a:t>
                      </a:r>
                      <a:endParaRPr lang="en-US" sz="8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8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11 923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3 647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- 8 276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094043"/>
                  </a:ext>
                </a:extLst>
              </a:tr>
              <a:tr h="297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м.б</a:t>
                      </a:r>
                      <a:r>
                        <a:rPr lang="ru-RU" sz="8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30 261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19 885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1 518 184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813 946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- 704 238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134537"/>
                  </a:ext>
                </a:extLst>
              </a:tr>
              <a:tr h="532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жаңартуға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авторлық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қадағалау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8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endParaRPr lang="ru-RU" sz="8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8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32 491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8 012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- 24 479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181127"/>
                  </a:ext>
                </a:extLst>
              </a:tr>
              <a:tr h="299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станцияларын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жөндеу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</a:t>
                      </a:r>
                      <a:r>
                        <a:rPr lang="ru-RU" sz="8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117 000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- 117 000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648847"/>
                  </a:ext>
                </a:extLst>
              </a:tr>
              <a:tr h="297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Аудандық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пайдалану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учаскесінің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үй-жайларын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жөндеу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</a:t>
                      </a:r>
                      <a:r>
                        <a:rPr lang="ru-RU" sz="8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8 897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- 8 897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926435"/>
                  </a:ext>
                </a:extLst>
              </a:tr>
              <a:tr h="297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Жобалау-сметалық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құжаттаманы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әзірлеу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67 996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- 67 996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487715"/>
                  </a:ext>
                </a:extLst>
              </a:tr>
              <a:tr h="355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құралдарды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70 874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21 789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- 49 085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885309"/>
                  </a:ext>
                </a:extLst>
              </a:tr>
              <a:tr h="355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процесті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басқару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жүйелерін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автоматтандыру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бірлік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91 682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23 450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- 68 232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622268"/>
                  </a:ext>
                </a:extLst>
              </a:tr>
              <a:tr h="355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Арнайы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техниканы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бірлік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133 688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- 133 688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122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6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259632" y="164814"/>
            <a:ext cx="7730132" cy="836255"/>
          </a:xfrm>
        </p:spPr>
        <p:txBody>
          <a:bodyPr/>
          <a:lstStyle/>
          <a:p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2022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жартыжылдықтың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бағдарламаның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орындалуы</a:t>
            </a:r>
            <a:endParaRPr lang="ru-RU" altLang="ru-RU" sz="1500" dirty="0"/>
          </a:p>
        </p:txBody>
      </p:sp>
      <p:sp>
        <p:nvSpPr>
          <p:cNvPr id="2048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956550" y="6577013"/>
            <a:ext cx="1187450" cy="23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4980FB-1F64-4F30-8AC8-6E0283BB30B0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11138"/>
            <a:ext cx="9413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728889"/>
              </p:ext>
            </p:extLst>
          </p:nvPr>
        </p:nvGraphicFramePr>
        <p:xfrm>
          <a:off x="179512" y="1268761"/>
          <a:ext cx="8640960" cy="5308251"/>
        </p:xfrm>
        <a:graphic>
          <a:graphicData uri="http://schemas.openxmlformats.org/drawingml/2006/table">
            <a:tbl>
              <a:tblPr/>
              <a:tblGrid>
                <a:gridCol w="308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06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07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748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82920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р/н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жоспарлы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бағдарламаның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аумақ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іс-шаралардың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бірлігі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Заттай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көрсеткіштердегі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(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шарт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себептері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120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Алматы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қаласы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облысы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жөнінде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көлемі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мың.м³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109 418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63 899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949 676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891 956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- 57 720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7198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282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85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құру</a:t>
                      </a:r>
                      <a:endParaRPr lang="ru-RU" sz="8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 б.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3 567</a:t>
                      </a:r>
                      <a:endParaRPr lang="ru-RU" sz="8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2 706</a:t>
                      </a:r>
                      <a:endParaRPr lang="ru-RU" sz="8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677 492</a:t>
                      </a:r>
                      <a:endParaRPr lang="ru-RU" sz="8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744 784</a:t>
                      </a:r>
                      <a:endParaRPr lang="ru-RU" sz="8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67 292</a:t>
                      </a:r>
                      <a:endParaRPr lang="en-US" sz="8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8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8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8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алуды</a:t>
                      </a:r>
                      <a:r>
                        <a:rPr lang="ru-RU" sz="8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өткізу</a:t>
                      </a:r>
                      <a:r>
                        <a:rPr lang="ru-RU" sz="8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8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материалдардың</a:t>
                      </a:r>
                      <a:r>
                        <a:rPr lang="ru-RU" sz="8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ru-RU" sz="8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жұмыстар</a:t>
                      </a:r>
                      <a:r>
                        <a:rPr lang="ru-RU" sz="8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8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8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көрсетулердің</a:t>
                      </a:r>
                      <a:r>
                        <a:rPr lang="ru-RU" sz="8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қымбаттау</a:t>
                      </a:r>
                      <a:r>
                        <a:rPr lang="ru-RU" sz="8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8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294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85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құруға</a:t>
                      </a: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авторлық</a:t>
                      </a: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қадағалау</a:t>
                      </a:r>
                      <a:endParaRPr lang="ru-RU" sz="8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 көрсету</a:t>
                      </a:r>
                      <a:endParaRPr lang="ru-RU" sz="8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8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8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23 071</a:t>
                      </a:r>
                      <a:endParaRPr lang="ru-RU" sz="8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5 970</a:t>
                      </a:r>
                      <a:endParaRPr lang="ru-RU" sz="8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- 17 101</a:t>
                      </a:r>
                      <a:endParaRPr lang="ru-RU" sz="8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991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85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Жобалау-сметалық</a:t>
                      </a: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құжаттама</a:t>
                      </a: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әзірлеу</a:t>
                      </a:r>
                      <a:endParaRPr lang="ru-RU" sz="8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жоба</a:t>
                      </a:r>
                      <a:endParaRPr lang="ru-RU" sz="8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  <a:endParaRPr lang="ru-RU" sz="8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16 672</a:t>
                      </a:r>
                      <a:endParaRPr lang="ru-RU" sz="8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- 16 672</a:t>
                      </a:r>
                      <a:endParaRPr lang="ru-RU" sz="8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0275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85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құралдарды</a:t>
                      </a: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алу</a:t>
                      </a:r>
                      <a:endParaRPr lang="ru-RU" sz="8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бірлік</a:t>
                      </a:r>
                      <a:endParaRPr lang="ru-RU" sz="8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ru-RU" sz="8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8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232 441</a:t>
                      </a:r>
                      <a:endParaRPr lang="ru-RU" sz="8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141 202</a:t>
                      </a:r>
                      <a:endParaRPr lang="ru-RU" sz="8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- 91 239</a:t>
                      </a:r>
                      <a:endParaRPr lang="ru-RU" sz="8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2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қызметтерінің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тарифтері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266796"/>
              </p:ext>
            </p:extLst>
          </p:nvPr>
        </p:nvGraphicFramePr>
        <p:xfrm>
          <a:off x="611560" y="802184"/>
          <a:ext cx="8075240" cy="5613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280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5463400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18658869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val="2969006118"/>
                    </a:ext>
                  </a:extLst>
                </a:gridCol>
              </a:tblGrid>
              <a:tr h="4897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Тобы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Қолданыстағы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662505"/>
                  </a:ext>
                </a:extLst>
              </a:tr>
              <a:tr h="192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1м3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ҚҚС-мен 1м3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2791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287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48,00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11523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Tx/>
                        <a:buChar char="-"/>
                      </a:pP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ысыраптар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indent="-171450" algn="just" fontAlgn="ctr">
                        <a:buFontTx/>
                        <a:buChar char="-"/>
                      </a:pP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53,02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59,38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4647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екінші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топтарына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кірмейтін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144,03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161,31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35044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05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2354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23,10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25,87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1381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өз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су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ұсыну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ашық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ысыраптар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бөлумен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су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бұру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ұйымдар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31,48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35,26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5097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бюджет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екінші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топтарына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кірмейтін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да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тұтынушылар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63,08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70,65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43664"/>
          </a:xfrm>
        </p:spPr>
        <p:txBody>
          <a:bodyPr/>
          <a:lstStyle/>
          <a:p>
            <a:pPr>
              <a:defRPr/>
            </a:pPr>
            <a:fld id="{2AE1DB11-768B-4C3B-9523-617251DCEFE1}" type="slidenum">
              <a:rPr lang="ru-RU" altLang="ru-RU" sz="900" b="0" smtClean="0">
                <a:latin typeface="Arial" panose="020B0604020202020204" pitchFamily="34" charset="0"/>
              </a:rPr>
              <a:pPr>
                <a:defRPr/>
              </a:pPr>
              <a:t>6</a:t>
            </a:fld>
            <a:endParaRPr lang="ru-RU" altLang="ru-RU" sz="900" b="0" dirty="0"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134"/>
            <a:ext cx="864096" cy="64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87525" y="6381328"/>
            <a:ext cx="8532946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ru-RU" sz="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80899" name="Rectangle 55"/>
          <p:cNvSpPr>
            <a:spLocks noChangeArrowheads="1"/>
          </p:cNvSpPr>
          <p:nvPr/>
        </p:nvSpPr>
        <p:spPr bwMode="auto">
          <a:xfrm>
            <a:off x="971599" y="122238"/>
            <a:ext cx="7492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2022 </a:t>
            </a:r>
            <a:r>
              <a:rPr lang="ru-RU" altLang="ru-RU" sz="1400" dirty="0" err="1">
                <a:latin typeface="Arial" panose="020B0604020202020204" pitchFamily="34" charset="0"/>
              </a:rPr>
              <a:t>жылғы</a:t>
            </a:r>
            <a:r>
              <a:rPr lang="ru-RU" altLang="ru-RU" sz="1400" dirty="0">
                <a:latin typeface="Arial" panose="020B0604020202020204" pitchFamily="34" charset="0"/>
              </a:rPr>
              <a:t> 1 </a:t>
            </a:r>
            <a:r>
              <a:rPr lang="ru-RU" altLang="ru-RU" sz="1400" dirty="0" err="1">
                <a:latin typeface="Arial" panose="020B0604020202020204" pitchFamily="34" charset="0"/>
              </a:rPr>
              <a:t>жартыжылдықтың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 smtClean="0">
                <a:latin typeface="Arial" panose="020B0604020202020204" pitchFamily="34" charset="0"/>
              </a:rPr>
              <a:t>сумен</a:t>
            </a:r>
            <a:r>
              <a:rPr lang="ru-RU" altLang="ru-RU" sz="1400" dirty="0" smtClean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жабдықтау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қызметтері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бекітілген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тарифтік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 smtClean="0">
                <a:latin typeface="Arial" panose="020B0604020202020204" pitchFamily="34" charset="0"/>
              </a:rPr>
              <a:t>сметалы</a:t>
            </a:r>
            <a:r>
              <a:rPr lang="ru-RU" altLang="ru-RU" sz="1400" dirty="0" smtClean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баптар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орындау</a:t>
            </a:r>
            <a:r>
              <a:rPr lang="ru-RU" altLang="ru-RU" sz="1400" dirty="0">
                <a:latin typeface="Arial" panose="020B0604020202020204" pitchFamily="34" charset="0"/>
              </a:rPr>
              <a:t>, </a:t>
            </a:r>
            <a:r>
              <a:rPr lang="ru-RU" altLang="ru-RU" sz="1400" dirty="0" err="1">
                <a:latin typeface="Arial" panose="020B0604020202020204" pitchFamily="34" charset="0"/>
              </a:rPr>
              <a:t>мың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теңге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170231"/>
              </p:ext>
            </p:extLst>
          </p:nvPr>
        </p:nvGraphicFramePr>
        <p:xfrm>
          <a:off x="395536" y="764704"/>
          <a:ext cx="8424938" cy="5941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603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0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р/н №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Көрсеткіштердің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endParaRPr lang="ru-RU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30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Өндіріске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9 468 696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5 751 695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-39,3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979"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75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Материалдық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1 961 011</a:t>
                      </a:r>
                      <a:endParaRPr lang="ru-RU" sz="75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1 275 774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-34,9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691"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ru-RU" sz="75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Шикізат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материалдар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135 270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69 495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-48,6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Бағалардың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603"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ru-RU" sz="75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ЖЖМ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185 688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152 038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-18,1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Бағаның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қажеттіліктің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артуы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507">
                <a:tc>
                  <a:txBody>
                    <a:bodyPr/>
                    <a:lstStyle/>
                    <a:p>
                      <a:pPr algn="ctr"/>
                      <a:r>
                        <a:rPr lang="en-US" sz="75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75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Отын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7 636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3 913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-48,8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604882"/>
                  </a:ext>
                </a:extLst>
              </a:tr>
              <a:tr h="136419"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  <a:endParaRPr lang="ru-RU" sz="75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1 632 417</a:t>
                      </a:r>
                      <a:endParaRPr lang="ru-RU" sz="7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1 050 328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-35,7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оны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тасымалдау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тарифтерінің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көлемінің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331"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7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Еңбек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ақы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төлеу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3 817 683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2 220 825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-41,8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индекстелуі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243"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7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Амортизация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2 291 648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1 442 052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-37,1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ТС-да амортизация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толық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емес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бағдарламаның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сомасына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ескерілді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Орындау-нақты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есептеу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155"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7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Жөндеу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жұмыстары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354 289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157 702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-55,5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жартыжылдықта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жөндеу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жұмыстарын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аяқтау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9187"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7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Басқа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1 044 065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655 342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-37,2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3971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5.1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Күзет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қызметтері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21 108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14 108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-33,2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бағасының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883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5.2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Еңбекті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қорғау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және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қауіпсіздік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техникасы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62 060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ru-RU" sz="7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870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-34,1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Бағалардың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7787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Табиғи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ресурстарды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пайдалану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төлемдері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9 297</a:t>
                      </a: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4 757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-48,8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Суды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5699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Жер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асты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суларын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өндіруге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салынатын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салық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328 507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229 855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-30,0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Мөлшерлеменің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ұлғаюы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көлемдердің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3611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Коммуналдық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қызметтер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35 476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22 446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-36,7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энергиясына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газға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тауарлық-тұрмыстық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қалдықтарды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шығаруға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санитариялық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қорғау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аймақтары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тарифтердің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523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Сақтандырудың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міндетті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түрлері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63 527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39 258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-38,2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индекстелуі</a:t>
                      </a:r>
                      <a:endParaRPr lang="ru-RU" sz="75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7427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Қоршаған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ортаны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қорғау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1 950 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1 517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-22,2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АЕК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өсімі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7347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5.8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Түбіртектерді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ресімдеуге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арналған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шығыстар</a:t>
                      </a:r>
                      <a:endParaRPr lang="ru-RU" sz="7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r>
                        <a:rPr lang="en-US" sz="7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7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7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76 152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-41,7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санының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артуы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5.9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Басқа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шығындар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барлығы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оның</a:t>
                      </a:r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ішінде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391 455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226 379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-42,2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726237"/>
                  </a:ext>
                </a:extLst>
              </a:tr>
              <a:tr h="1619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5.9.1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Байланыс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қызметтері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пошталық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шығыстар</a:t>
                      </a:r>
                      <a:endParaRPr lang="ru-RU" sz="7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14 734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8 671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-41,1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Ғаламтор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қызметтеріне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шығындардың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ұлғаюы</a:t>
                      </a:r>
                      <a:endParaRPr lang="ru-RU" sz="75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098094"/>
                  </a:ext>
                </a:extLst>
              </a:tr>
              <a:tr h="1466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5.9.2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en-US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ссапар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шығыстары</a:t>
                      </a:r>
                      <a:endParaRPr lang="ru-RU" sz="7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623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1 110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78,2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551608"/>
                  </a:ext>
                </a:extLst>
              </a:tr>
              <a:tr h="1466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5.9.3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Кадрларды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даярлау</a:t>
                      </a:r>
                      <a:endParaRPr lang="ru-RU" sz="7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2 204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-88,2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жартыжылдықтың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аяқталуы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259238"/>
                  </a:ext>
                </a:extLst>
              </a:tr>
              <a:tr h="1466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5.9.4</a:t>
                      </a:r>
                      <a:endParaRPr lang="ru-RU" sz="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Су</a:t>
                      </a:r>
                      <a:r>
                        <a:rPr lang="ru-RU" sz="75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ө</a:t>
                      </a:r>
                      <a:r>
                        <a:rPr lang="ru-RU" sz="75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ткізу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арнасын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күтіп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ұстау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endParaRPr lang="ru-RU" sz="7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7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3 175</a:t>
                      </a:r>
                      <a:endParaRPr lang="ru-RU" sz="7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-100,0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Қызметтерге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алуды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қаласының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активтер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басқармасың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жүргізуі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919781"/>
                  </a:ext>
                </a:extLst>
              </a:tr>
              <a:tr h="222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5.9.5</a:t>
                      </a:r>
                      <a:endParaRPr lang="ru-RU" sz="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Су беру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қызметтері</a:t>
                      </a:r>
                      <a:endParaRPr lang="ru-RU" sz="7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40 032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29 790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-25,6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беру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қызметтеріне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409489"/>
                  </a:ext>
                </a:extLst>
              </a:tr>
              <a:tr h="285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5.9.6</a:t>
                      </a:r>
                      <a:endParaRPr lang="ru-RU" sz="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Жер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қойнауын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пайдалануға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арналған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келісімшарттар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7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шығындар</a:t>
                      </a:r>
                      <a:endParaRPr lang="ru-RU" sz="75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11 695 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-100,0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Арнайы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пайдалануға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рұқсат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193170"/>
                  </a:ext>
                </a:extLst>
              </a:tr>
            </a:tbl>
          </a:graphicData>
        </a:graphic>
      </p:graphicFrame>
      <p:pic>
        <p:nvPicPr>
          <p:cNvPr id="811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238"/>
            <a:ext cx="792087" cy="64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1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212013" y="6680200"/>
            <a:ext cx="1905000" cy="17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6DD0DD-CCBE-4947-9FEE-6C72579D02B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9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80899" name="Rectangle 55"/>
          <p:cNvSpPr>
            <a:spLocks noChangeArrowheads="1"/>
          </p:cNvSpPr>
          <p:nvPr/>
        </p:nvSpPr>
        <p:spPr bwMode="auto">
          <a:xfrm>
            <a:off x="1547664" y="122238"/>
            <a:ext cx="7416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2022 </a:t>
            </a:r>
            <a:r>
              <a:rPr lang="ru-RU" altLang="ru-RU" sz="1400" dirty="0" err="1" smtClean="0">
                <a:latin typeface="Arial" panose="020B0604020202020204" pitchFamily="34" charset="0"/>
              </a:rPr>
              <a:t>жылғы</a:t>
            </a:r>
            <a:r>
              <a:rPr lang="ru-RU" altLang="ru-RU" sz="1400" dirty="0" smtClean="0">
                <a:latin typeface="Arial" panose="020B0604020202020204" pitchFamily="34" charset="0"/>
              </a:rPr>
              <a:t> 1 </a:t>
            </a:r>
            <a:r>
              <a:rPr lang="ru-RU" altLang="ru-RU" sz="1400" dirty="0" err="1" smtClean="0">
                <a:latin typeface="Arial" panose="020B0604020202020204" pitchFamily="34" charset="0"/>
              </a:rPr>
              <a:t>жартыжылдықтың</a:t>
            </a:r>
            <a:r>
              <a:rPr lang="ru-RU" altLang="ru-RU" sz="1400" dirty="0" smtClean="0">
                <a:latin typeface="Arial" panose="020B0604020202020204" pitchFamily="34" charset="0"/>
              </a:rPr>
              <a:t> </a:t>
            </a:r>
            <a:r>
              <a:rPr lang="ru-RU" altLang="ru-RU" sz="1400" dirty="0" err="1" smtClean="0">
                <a:latin typeface="Arial" panose="020B0604020202020204" pitchFamily="34" charset="0"/>
              </a:rPr>
              <a:t>сумен</a:t>
            </a:r>
            <a:r>
              <a:rPr lang="ru-RU" altLang="ru-RU" sz="1400" dirty="0" smtClean="0">
                <a:latin typeface="Arial" panose="020B0604020202020204" pitchFamily="34" charset="0"/>
              </a:rPr>
              <a:t> </a:t>
            </a:r>
            <a:r>
              <a:rPr lang="ru-RU" altLang="ru-RU" sz="1400" dirty="0" err="1" smtClean="0">
                <a:latin typeface="Arial" panose="020B0604020202020204" pitchFamily="34" charset="0"/>
              </a:rPr>
              <a:t>жабдықтау</a:t>
            </a:r>
            <a:r>
              <a:rPr lang="ru-RU" altLang="ru-RU" sz="1400" dirty="0" smtClean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қызметтері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 smtClean="0">
                <a:latin typeface="Arial" panose="020B0604020202020204" pitchFamily="34" charset="0"/>
              </a:rPr>
              <a:t>бекітілген</a:t>
            </a:r>
            <a:r>
              <a:rPr lang="ru-RU" altLang="ru-RU" sz="1400" dirty="0" smtClean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тарифтік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 smtClean="0">
                <a:latin typeface="Arial" panose="020B0604020202020204" pitchFamily="34" charset="0"/>
              </a:rPr>
              <a:t>сметалы</a:t>
            </a:r>
            <a:r>
              <a:rPr lang="ru-RU" altLang="ru-RU" sz="1400" dirty="0" smtClean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баптар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орындау</a:t>
            </a:r>
            <a:r>
              <a:rPr lang="ru-RU" altLang="ru-RU" sz="1400" dirty="0">
                <a:latin typeface="Arial" panose="020B0604020202020204" pitchFamily="34" charset="0"/>
              </a:rPr>
              <a:t>, </a:t>
            </a:r>
            <a:r>
              <a:rPr lang="ru-RU" altLang="ru-RU" sz="1400" dirty="0" err="1">
                <a:latin typeface="Arial" panose="020B0604020202020204" pitchFamily="34" charset="0"/>
              </a:rPr>
              <a:t>мың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теңге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789837"/>
              </p:ext>
            </p:extLst>
          </p:nvPr>
        </p:nvGraphicFramePr>
        <p:xfrm>
          <a:off x="251520" y="725069"/>
          <a:ext cx="8784976" cy="616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0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348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р/н №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Көрсеткіштердің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0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5.9.7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Персоналдың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жолақысын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төлеу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ru-RU" sz="7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890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7 557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-52,4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5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75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қажеттілік</a:t>
                      </a:r>
                      <a:r>
                        <a:rPr lang="ru-RU" sz="75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endParaRPr lang="ru-RU" sz="75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0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5.9.8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кәсіптік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зейнетақы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жарналары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18 000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10 598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-41,1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индекстелуі</a:t>
                      </a:r>
                      <a:endParaRPr lang="ru-RU" sz="75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0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5.9.9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құралдарды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күтіп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ұстау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көрсету</a:t>
                      </a:r>
                      <a:endParaRPr lang="ru-RU" sz="75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81 032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31 951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-60,6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жұмыстардың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екінші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жартыжылдықта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аяқталуы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5.9.10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Материалдар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қосалқы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бөлшектер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құрал-саймандар</a:t>
                      </a:r>
                      <a:endParaRPr lang="ru-RU" sz="75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198 264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135 346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-31,7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Бағалардың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қажеттіліктердің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7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5.9.11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Зертхана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75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3 378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-80,4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рәсіміне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сәйкес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сертификаттауға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жұмсалатын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шығындарды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үнемдеу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екінші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жарты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жылдықта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аяқталуы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604882"/>
                  </a:ext>
                </a:extLst>
              </a:tr>
              <a:tr h="212027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5.9.12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75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2 428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-82,1</a:t>
                      </a:r>
                      <a:endParaRPr lang="ru-RU" sz="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Екінші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жартыжылдықта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жұмыстардың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аяқталуы</a:t>
                      </a:r>
                      <a:endParaRPr lang="ru-RU" sz="75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0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Кезең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шығыстары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461 132</a:t>
                      </a:r>
                      <a:endParaRPr lang="ru-RU" sz="8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248 320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-46,1</a:t>
                      </a:r>
                      <a:endParaRPr lang="ru-RU" sz="8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428">
                <a:tc>
                  <a:txBody>
                    <a:bodyPr/>
                    <a:lstStyle/>
                    <a:p>
                      <a:pPr algn="ctr"/>
                      <a:r>
                        <a:rPr lang="ru-RU" sz="7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Жалпы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әкімшілік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шығыстар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460 923</a:t>
                      </a:r>
                      <a:endParaRPr lang="ru-RU" sz="7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248 200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-46,2</a:t>
                      </a:r>
                      <a:endParaRPr lang="ru-RU" sz="75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065440"/>
                  </a:ext>
                </a:extLst>
              </a:tr>
              <a:tr h="204428"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latin typeface="Arial" pitchFamily="34" charset="0"/>
                          <a:cs typeface="Arial" pitchFamily="34" charset="0"/>
                        </a:rPr>
                        <a:t>6.1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Жалақы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235 044</a:t>
                      </a:r>
                      <a:endParaRPr lang="ru-RU" sz="75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118 644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-49,5</a:t>
                      </a:r>
                      <a:endParaRPr lang="ru-RU" sz="75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индекстелуі</a:t>
                      </a:r>
                      <a:endParaRPr lang="ru-RU" sz="75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660984"/>
                  </a:ext>
                </a:extLst>
              </a:tr>
              <a:tr h="232055"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latin typeface="Arial" pitchFamily="34" charset="0"/>
                          <a:cs typeface="Arial" pitchFamily="34" charset="0"/>
                        </a:rPr>
                        <a:t>6.2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салық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әлеумет.аударымдар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МӘМС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26 442 </a:t>
                      </a:r>
                      <a:endParaRPr lang="ru-RU" sz="75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13 328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-49,6</a:t>
                      </a:r>
                      <a:endParaRPr lang="ru-RU" sz="75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индекстелуі</a:t>
                      </a:r>
                      <a:endParaRPr lang="ru-RU" sz="75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230593"/>
                  </a:ext>
                </a:extLst>
              </a:tr>
              <a:tr h="227180"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latin typeface="Arial" pitchFamily="34" charset="0"/>
                          <a:cs typeface="Arial" pitchFamily="34" charset="0"/>
                        </a:rPr>
                        <a:t>6.3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Салықтар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төлемдер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124 749</a:t>
                      </a:r>
                      <a:endParaRPr lang="ru-RU" sz="75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69 304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-44,4</a:t>
                      </a:r>
                      <a:endParaRPr lang="ru-RU" sz="75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Объектілердің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балансына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беруге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мүлік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салығының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ұлғайуы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428"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latin typeface="Arial" pitchFamily="34" charset="0"/>
                          <a:cs typeface="Arial" pitchFamily="34" charset="0"/>
                        </a:rPr>
                        <a:t>6.4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де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шығыстар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барлығы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ішінде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r>
                        <a:rPr lang="ru-RU" sz="75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5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688</a:t>
                      </a:r>
                      <a:endParaRPr lang="ru-RU" sz="75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46 924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-37,2</a:t>
                      </a:r>
                      <a:endParaRPr lang="ru-RU" sz="75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428"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latin typeface="Arial" pitchFamily="34" charset="0"/>
                          <a:cs typeface="Arial" pitchFamily="34" charset="0"/>
                        </a:rPr>
                        <a:t>6.4.1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Амортизация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27 837</a:t>
                      </a:r>
                      <a:endParaRPr lang="ru-RU" sz="75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20 962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-24,7</a:t>
                      </a:r>
                      <a:endParaRPr lang="ru-RU" sz="75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МЕА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жаңғыруы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құралдардың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жаңаруы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602"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latin typeface="Arial" pitchFamily="34" charset="0"/>
                          <a:cs typeface="Arial" pitchFamily="34" charset="0"/>
                        </a:rPr>
                        <a:t>6.4.2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құралдарды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ұстау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көрсету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3 904</a:t>
                      </a:r>
                      <a:r>
                        <a:rPr lang="ru-RU" sz="75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75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3 181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-18,5</a:t>
                      </a:r>
                      <a:endParaRPr lang="ru-RU" sz="75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428"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latin typeface="Arial" pitchFamily="34" charset="0"/>
                          <a:cs typeface="Arial" pitchFamily="34" charset="0"/>
                        </a:rPr>
                        <a:t>6.4.3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Коммуналдық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4 430</a:t>
                      </a:r>
                      <a:endParaRPr lang="ru-RU" sz="75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2 952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-33,4</a:t>
                      </a:r>
                      <a:endParaRPr lang="ru-RU" sz="75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энергиясына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оны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тасымалдауға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тарифтердің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428"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latin typeface="Arial" pitchFamily="34" charset="0"/>
                          <a:cs typeface="Arial" pitchFamily="34" charset="0"/>
                        </a:rPr>
                        <a:t>6.4.4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Бөгде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ұйымдардың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қызметтері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22 141</a:t>
                      </a:r>
                      <a:endParaRPr lang="ru-RU" sz="75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10 406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-53,0</a:t>
                      </a:r>
                      <a:endParaRPr lang="ru-RU" sz="75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373086"/>
                  </a:ext>
                </a:extLst>
              </a:tr>
              <a:tr h="204428"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latin typeface="Arial" pitchFamily="34" charset="0"/>
                          <a:cs typeface="Arial" pitchFamily="34" charset="0"/>
                        </a:rPr>
                        <a:t>6.4.5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Іссапар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шығыстары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1 285</a:t>
                      </a:r>
                      <a:endParaRPr lang="ru-RU" sz="75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468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-63,6</a:t>
                      </a:r>
                      <a:endParaRPr lang="ru-RU" sz="75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75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қажеттілік</a:t>
                      </a:r>
                      <a:r>
                        <a:rPr lang="ru-RU" sz="75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endParaRPr lang="ru-RU" sz="750" b="0" i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9983070"/>
                  </a:ext>
                </a:extLst>
              </a:tr>
              <a:tr h="204428"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latin typeface="Arial" pitchFamily="34" charset="0"/>
                          <a:cs typeface="Arial" pitchFamily="34" charset="0"/>
                        </a:rPr>
                        <a:t>6.4.6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Байланыс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қызметтері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пошталық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мерзімдік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баслымдар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75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150</a:t>
                      </a:r>
                      <a:endParaRPr lang="ru-RU" sz="75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2 191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-47,5</a:t>
                      </a:r>
                      <a:endParaRPr lang="ru-RU" sz="75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Пошта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шығыстарының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762692"/>
                  </a:ext>
                </a:extLst>
              </a:tr>
              <a:tr h="204428"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latin typeface="Arial" pitchFamily="34" charset="0"/>
                          <a:cs typeface="Arial" pitchFamily="34" charset="0"/>
                        </a:rPr>
                        <a:t>6.4.7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Қызметкерлерді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сақтандыру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3 643</a:t>
                      </a:r>
                      <a:endParaRPr lang="ru-RU" sz="75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1 914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-47,5</a:t>
                      </a:r>
                      <a:endParaRPr lang="ru-RU" sz="75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индекстелуі</a:t>
                      </a:r>
                      <a:endParaRPr lang="ru-RU" sz="75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50822"/>
                  </a:ext>
                </a:extLst>
              </a:tr>
              <a:tr h="204428"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latin typeface="Arial" pitchFamily="34" charset="0"/>
                          <a:cs typeface="Arial" pitchFamily="34" charset="0"/>
                        </a:rPr>
                        <a:t>6.4.8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Материалдар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7 298</a:t>
                      </a:r>
                      <a:endParaRPr lang="ru-RU" sz="75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4 850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-33,5</a:t>
                      </a:r>
                      <a:endParaRPr lang="ru-RU" sz="75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Бағалардың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75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281400"/>
                  </a:ext>
                </a:extLst>
              </a:tr>
              <a:tr h="2044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ru-RU" sz="75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Сыйақы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төлеуге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7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шығыстар</a:t>
                      </a:r>
                      <a:endParaRPr lang="ru-RU" sz="7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5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209</a:t>
                      </a:r>
                      <a:endParaRPr lang="ru-RU" sz="75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-42,6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360362"/>
                  </a:ext>
                </a:extLst>
              </a:tr>
              <a:tr h="2044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7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7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Шығындардың</a:t>
                      </a:r>
                      <a:r>
                        <a:rPr lang="ru-RU" sz="7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endParaRPr lang="ru-RU" sz="7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ru-RU" sz="7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929 829</a:t>
                      </a:r>
                      <a:endParaRPr lang="ru-RU" sz="7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6 000 015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-39,6</a:t>
                      </a:r>
                      <a:endParaRPr lang="ru-RU" sz="7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362640"/>
                  </a:ext>
                </a:extLst>
              </a:tr>
              <a:tr h="2060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ru-RU" sz="7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7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Пайда</a:t>
                      </a:r>
                      <a:endParaRPr lang="ru-RU" sz="7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43 192</a:t>
                      </a:r>
                      <a:endParaRPr lang="ru-RU" sz="7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-518 832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7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9553"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7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</a:t>
                      </a:r>
                      <a:r>
                        <a:rPr lang="ru-RU" sz="7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кірістер</a:t>
                      </a:r>
                      <a:endParaRPr lang="ru-RU" sz="7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ru-RU" sz="7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973 021</a:t>
                      </a:r>
                      <a:endParaRPr lang="ru-RU" sz="7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5 481 183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-45,0</a:t>
                      </a:r>
                      <a:endParaRPr lang="ru-RU" sz="7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Көлемдердің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ұлғаюы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144977"/>
                  </a:ext>
                </a:extLst>
              </a:tr>
              <a:tr h="2595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ru-RU" sz="7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7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7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7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7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м3</a:t>
                      </a:r>
                      <a:endParaRPr lang="ru-RU" sz="7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143 260</a:t>
                      </a:r>
                      <a:endParaRPr lang="ru-RU" sz="7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81 869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-42,9</a:t>
                      </a:r>
                      <a:endParaRPr lang="ru-RU" sz="7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1-тобының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көлемінің</a:t>
                      </a: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ұлғаюы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201525"/>
                  </a:ext>
                </a:extLst>
              </a:tr>
              <a:tr h="2595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ru-RU" sz="7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7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 (ҚҚС-</a:t>
                      </a:r>
                      <a:r>
                        <a:rPr lang="ru-RU" sz="7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7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7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7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69,61</a:t>
                      </a:r>
                      <a:endParaRPr lang="ru-RU" sz="7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66,95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7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193766"/>
                  </a:ext>
                </a:extLst>
              </a:tr>
            </a:tbl>
          </a:graphicData>
        </a:graphic>
      </p:graphicFrame>
      <p:pic>
        <p:nvPicPr>
          <p:cNvPr id="811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22238"/>
            <a:ext cx="1080120" cy="5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1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212013" y="6680200"/>
            <a:ext cx="1905000" cy="17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6DD0DD-CCBE-4947-9FEE-6C72579D02B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9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4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80899" name="Rectangle 55"/>
          <p:cNvSpPr>
            <a:spLocks noChangeArrowheads="1"/>
          </p:cNvSpPr>
          <p:nvPr/>
        </p:nvSpPr>
        <p:spPr bwMode="auto">
          <a:xfrm>
            <a:off x="1403647" y="122238"/>
            <a:ext cx="7416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2022 </a:t>
            </a:r>
            <a:r>
              <a:rPr lang="ru-RU" altLang="ru-RU" sz="1400" dirty="0" err="1">
                <a:latin typeface="Arial" panose="020B0604020202020204" pitchFamily="34" charset="0"/>
              </a:rPr>
              <a:t>жылғы</a:t>
            </a:r>
            <a:r>
              <a:rPr lang="ru-RU" altLang="ru-RU" sz="1400" dirty="0">
                <a:latin typeface="Arial" panose="020B0604020202020204" pitchFamily="34" charset="0"/>
              </a:rPr>
              <a:t> 1 </a:t>
            </a:r>
            <a:r>
              <a:rPr lang="ru-RU" altLang="ru-RU" sz="1400" dirty="0" err="1">
                <a:latin typeface="Arial" panose="020B0604020202020204" pitchFamily="34" charset="0"/>
              </a:rPr>
              <a:t>жартыжылдықтың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</a:rPr>
              <a:t>су </a:t>
            </a:r>
            <a:r>
              <a:rPr lang="ru-RU" altLang="ru-RU" sz="1400" dirty="0" err="1">
                <a:latin typeface="Arial" panose="020B0604020202020204" pitchFamily="34" charset="0"/>
              </a:rPr>
              <a:t>бұру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қызметтері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бекітілген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тарифтік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</a:rPr>
              <a:t>сметаны </a:t>
            </a:r>
            <a:r>
              <a:rPr lang="ru-RU" altLang="ru-RU" sz="1400" dirty="0" err="1">
                <a:latin typeface="Arial" panose="020B0604020202020204" pitchFamily="34" charset="0"/>
              </a:rPr>
              <a:t>баптар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орындау</a:t>
            </a:r>
            <a:r>
              <a:rPr lang="ru-RU" altLang="ru-RU" sz="1400" dirty="0">
                <a:latin typeface="Arial" panose="020B0604020202020204" pitchFamily="34" charset="0"/>
              </a:rPr>
              <a:t>, </a:t>
            </a:r>
            <a:r>
              <a:rPr lang="ru-RU" altLang="ru-RU" sz="1400" dirty="0" err="1">
                <a:latin typeface="Arial" panose="020B0604020202020204" pitchFamily="34" charset="0"/>
              </a:rPr>
              <a:t>мың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теңге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315474"/>
              </p:ext>
            </p:extLst>
          </p:nvPr>
        </p:nvGraphicFramePr>
        <p:xfrm>
          <a:off x="107504" y="657221"/>
          <a:ext cx="8856983" cy="5946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0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326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р/н №</a:t>
                      </a:r>
                      <a:r>
                        <a:rPr lang="ru-RU" sz="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Көрсеткіштердің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 smtClean="0"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endParaRPr lang="ru-RU" sz="8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663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Өндіріске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арналған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700 714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2 355 314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-36,4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33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Материалдық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78 247</a:t>
                      </a:r>
                      <a:endParaRPr lang="ru-RU" sz="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309 531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-46,5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81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Шикізат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және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материалдар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1 353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-49,1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49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ЖЖМ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74 404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60 080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-19,3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Бағаның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қажеттіліктің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Отын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1 009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-89,2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Газбен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жылытуға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ауыстыру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604882"/>
                  </a:ext>
                </a:extLst>
              </a:tr>
              <a:tr h="19049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Энергия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491 871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247 089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Еңбекке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ақы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төлеу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шығыстары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670 580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1 112 149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-33,4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индекстелуі</a:t>
                      </a:r>
                      <a:endParaRPr lang="ru-RU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8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Амортизация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806 436 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598 672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-25,8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ТС-да амортизация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толық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емес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бағдарламаның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сомасына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ескерілді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Орындау-нақты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есептеу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8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Жөндеу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269 064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37 638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-86,0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Екінші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жартыжылдықта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жұмыстардың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аяқталуы</a:t>
                      </a:r>
                      <a:endParaRPr lang="ru-RU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647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8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Басқа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376 387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297 324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5.1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Күзет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қызметтері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4 722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84,7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бағасының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512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5.2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Еңбекті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қорғау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және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қауіпсіздік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техникасы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31 772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24 685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-22,3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Бағалардың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Коммуналдық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қызметтер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7 176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10 476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энергиясына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оны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тасымалдауға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газбен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жылытуға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ауыстыруға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тарифтердің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Сақтандырудың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міндетті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түрлері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26 544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18 263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-31,2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индекстелуі</a:t>
                      </a:r>
                      <a:endParaRPr lang="ru-RU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Қоршаған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ортаны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қорғау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137 985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130 214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АЕК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өсімі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Түбіртектерді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ресімдеуге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арналған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шығыстар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56 008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30 653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санының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артуы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66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0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Басқа</a:t>
                      </a:r>
                      <a:r>
                        <a:rPr kumimoji="0" lang="ru-RU" sz="8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шығындар</a:t>
                      </a:r>
                      <a:r>
                        <a:rPr kumimoji="0" lang="ru-RU" sz="8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80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барлығы</a:t>
                      </a:r>
                      <a:r>
                        <a:rPr kumimoji="0" lang="ru-RU" sz="8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80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оның</a:t>
                      </a:r>
                      <a:r>
                        <a:rPr kumimoji="0" lang="ru-RU" sz="8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ішінде</a:t>
                      </a:r>
                      <a:endParaRPr kumimoji="0" lang="ru-RU" sz="800" b="1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114 345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78 311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-31,5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813565"/>
                  </a:ext>
                </a:extLst>
              </a:tr>
              <a:tr h="25681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5.7.1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қызметтері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пошталық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шығыстар</a:t>
                      </a:r>
                      <a:endParaRPr kumimoji="0" lang="ru-RU" sz="800" b="0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2 420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-44,4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Интернет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қызметтеріне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шығындарды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ұлғайту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280428"/>
                  </a:ext>
                </a:extLst>
              </a:tr>
              <a:tr h="2568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5.7.2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Іссапар</a:t>
                      </a:r>
                      <a:r>
                        <a:rPr kumimoji="0" lang="ru-RU" sz="8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шығындары</a:t>
                      </a:r>
                      <a:endParaRPr kumimoji="0" lang="ru-RU" sz="800" b="0" i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-32,1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қажеттілік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738664"/>
                  </a:ext>
                </a:extLst>
              </a:tr>
              <a:tr h="190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Кадрлар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даярлау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-89,5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Екінші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жартыжылдықтың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аяқталуы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657265"/>
                  </a:ext>
                </a:extLst>
              </a:tr>
              <a:tr h="1625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Жұмыскерлердің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жол</a:t>
                      </a:r>
                      <a:r>
                        <a:rPr kumimoji="0" lang="ru-RU" sz="8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жүру</a:t>
                      </a:r>
                      <a:r>
                        <a:rPr kumimoji="0" lang="ru-RU" sz="8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ақысын</a:t>
                      </a:r>
                      <a:r>
                        <a:rPr kumimoji="0" lang="ru-RU" sz="8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төлеу</a:t>
                      </a:r>
                      <a:endParaRPr kumimoji="0" lang="ru-RU" sz="800" b="0" i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5 536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2 965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-46,4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Тұтынушылар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санының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артуы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262506"/>
                  </a:ext>
                </a:extLst>
              </a:tr>
              <a:tr h="1652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5.7.5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Міндетті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кәсіптік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зейнетақы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жарналары</a:t>
                      </a:r>
                      <a:endParaRPr kumimoji="0" lang="ru-RU" sz="800" b="0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16 366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11 567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-29,3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индекстелуі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663416"/>
                  </a:ext>
                </a:extLst>
              </a:tr>
              <a:tr h="2568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5.7.6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Техникалық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құралдарды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ұстау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</a:t>
                      </a: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көрсету</a:t>
                      </a:r>
                      <a:endParaRPr kumimoji="0" lang="ru-RU" sz="8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21 213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10 078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-52,5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Тарифтік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смета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шегінде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284024"/>
                  </a:ext>
                </a:extLst>
              </a:tr>
            </a:tbl>
          </a:graphicData>
        </a:graphic>
      </p:graphicFrame>
      <p:pic>
        <p:nvPicPr>
          <p:cNvPr id="811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352"/>
            <a:ext cx="864095" cy="46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1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212013" y="6680200"/>
            <a:ext cx="1905000" cy="17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6DD0DD-CCBE-4947-9FEE-6C72579D02B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9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46704</TotalTime>
  <Words>3707</Words>
  <Application>Microsoft Office PowerPoint</Application>
  <PresentationFormat>Экран (4:3)</PresentationFormat>
  <Paragraphs>1050</Paragraphs>
  <Slides>18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Wingdings</vt:lpstr>
      <vt:lpstr>Wingdings 3</vt:lpstr>
      <vt:lpstr>Тема Office</vt:lpstr>
      <vt:lpstr>1_Тема Office</vt:lpstr>
      <vt:lpstr>5_Тема Office</vt:lpstr>
      <vt:lpstr>Презентация PowerPoint</vt:lpstr>
      <vt:lpstr>Презентация PowerPoint</vt:lpstr>
      <vt:lpstr>Презентация PowerPoint</vt:lpstr>
      <vt:lpstr>Сумен жабдықтау қызметтері бойынша 2022 жылғы 1 жартыжылдықтың арналған инвестициялық бағдарламаның орындалуы</vt:lpstr>
      <vt:lpstr>Су бұру қызметі бойынша 2022 жылғы 1 жартыжылдықтың арналған инвестициялық бағдарламаның орындалуы</vt:lpstr>
      <vt:lpstr>Сумен жабдықтау және су бұру қызметтерінің тарифтері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2022 жылғы 1 жартыжылдықтың көрсетілген сумен жабдықтау және су бұру қызметтерінің көлемі</vt:lpstr>
      <vt:lpstr>Сумен жабдықтау және су бұру қызметтерінің тұтынушыларымен жүргізілетін жұмыстар</vt:lpstr>
      <vt:lpstr>Презентация PowerPoint</vt:lpstr>
      <vt:lpstr>Презентация PowerPoint</vt:lpstr>
      <vt:lpstr>Презентация PowerPoint</vt:lpstr>
      <vt:lpstr>Сумен жабдықтау және су бұру қызметтері мен тарифтерінің көріністері </vt:lpstr>
    </vt:vector>
  </TitlesOfParts>
  <Company>agpo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plan1</dc:creator>
  <cp:lastModifiedBy>Сексембаева Алия Сенбаевна</cp:lastModifiedBy>
  <cp:revision>3902</cp:revision>
  <cp:lastPrinted>2022-04-26T10:17:08Z</cp:lastPrinted>
  <dcterms:created xsi:type="dcterms:W3CDTF">2008-12-02T10:26:55Z</dcterms:created>
  <dcterms:modified xsi:type="dcterms:W3CDTF">2022-07-20T08:59:01Z</dcterms:modified>
</cp:coreProperties>
</file>