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772" r:id="rId1"/>
    <p:sldMasterId id="2147487784" r:id="rId2"/>
    <p:sldMasterId id="2147487908" r:id="rId3"/>
  </p:sldMasterIdLst>
  <p:notesMasterIdLst>
    <p:notesMasterId r:id="rId23"/>
  </p:notesMasterIdLst>
  <p:handoutMasterIdLst>
    <p:handoutMasterId r:id="rId24"/>
  </p:handoutMasterIdLst>
  <p:sldIdLst>
    <p:sldId id="263" r:id="rId4"/>
    <p:sldId id="441" r:id="rId5"/>
    <p:sldId id="497" r:id="rId6"/>
    <p:sldId id="533" r:id="rId7"/>
    <p:sldId id="534" r:id="rId8"/>
    <p:sldId id="535" r:id="rId9"/>
    <p:sldId id="502" r:id="rId10"/>
    <p:sldId id="526" r:id="rId11"/>
    <p:sldId id="527" r:id="rId12"/>
    <p:sldId id="524" r:id="rId13"/>
    <p:sldId id="525" r:id="rId14"/>
    <p:sldId id="470" r:id="rId15"/>
    <p:sldId id="516" r:id="rId16"/>
    <p:sldId id="532" r:id="rId17"/>
    <p:sldId id="485" r:id="rId18"/>
    <p:sldId id="486" r:id="rId19"/>
    <p:sldId id="490" r:id="rId20"/>
    <p:sldId id="491" r:id="rId21"/>
    <p:sldId id="471" r:id="rId22"/>
  </p:sldIdLst>
  <p:sldSz cx="9144000" cy="6858000" type="screen4x3"/>
  <p:notesSz cx="6810375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A50021"/>
    <a:srgbClr val="000099"/>
    <a:srgbClr val="ECF1F8"/>
    <a:srgbClr val="0000FF"/>
    <a:srgbClr val="000000"/>
    <a:srgbClr val="000066"/>
    <a:srgbClr val="558ED5"/>
    <a:srgbClr val="29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5" autoAdjust="0"/>
    <p:restoredTop sz="96408" autoAdjust="0"/>
  </p:normalViewPr>
  <p:slideViewPr>
    <p:cSldViewPr>
      <p:cViewPr varScale="1">
        <p:scale>
          <a:sx n="83" d="100"/>
          <a:sy n="83" d="100"/>
        </p:scale>
        <p:origin x="90" y="62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84BB47-A20D-4E84-BC79-096064812997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AC052C-C7D9-450E-B895-03050AC0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2" y="1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079394-D1C8-4996-BA71-96C6801D8BDA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2" y="4723493"/>
            <a:ext cx="5448937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2" y="9442193"/>
            <a:ext cx="2951904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A70C24-DC1B-4672-AF51-61C5D1376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101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645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57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91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037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515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427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400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101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645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57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91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037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515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427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400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5C97F-AAAB-4427-9839-A7D89B3F4D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96" indent="-28216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426" indent="-22477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954" indent="-22477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291" indent="-22477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412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535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655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776" indent="-22477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Тариф на 21 и 45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8101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645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57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916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037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515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4278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3400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12529C-1F46-4AAC-8425-D68EED26A9C8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696" indent="-283761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833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954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3291" indent="-22637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2412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535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0655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9776" indent="-22637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F6AF513-180C-4004-8623-FEAC1140C16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702" indent="-28219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775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284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794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302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813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6324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833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7F5989-1780-4C86-8D39-48053CF8B81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702" indent="-28219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775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284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794" indent="-2257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302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813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6324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833" indent="-2257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429741-986A-446F-84D6-EC274E5010B7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2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6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3542-5A54-4CFF-89B4-2C20BA268E8E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732C-E450-4F3E-8810-035E5EB7B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90BBB9-6C18-45AC-A8D6-E9DFE4FBEBA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A2E0D-6AEA-4653-8CA6-0802BE2A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611BB9-831E-4AFE-8AE8-0C0BA4DA4F9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D4C25-5739-4D5B-AE03-1FB97F18C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8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231107-FB41-4F2B-80A1-804E96D6E280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5C7CC-AC4C-44FC-B4F2-7F40DAC2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6E3C36-83EC-44BE-B5ED-CFAD6F05335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83680-2D90-46FF-9E57-3CB98F48D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5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2B8F38C-E917-499A-90F3-6007D9910DE6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377C9-E6A8-453A-A7B8-560EB06B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4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008434-D381-4F0B-BFC2-B875F4856CC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ECE5E2-D5F7-4F9C-866A-01412F269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A98C9E-ECE3-40EE-8547-820CB4EF925D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B96DD-7200-4EC2-9D17-875B2CF7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5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249349-751F-477E-B7DB-84993C0CAC0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CDC2B3-E5CA-4074-89A4-81FE71FCF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5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C419BA9-E4F4-461B-8DF6-F716222CC872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99CC-397B-4716-9D21-D581C30F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0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5F996C7-FC69-4869-ADEF-260593B7E9D1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5DEB7C-EB27-488E-BAB8-93A034FED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9082EE4-F88B-4FFA-8AF4-F1D6F9420827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FA211-C869-47E3-909F-E3677DA2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4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5B8BCB-410A-4BC3-B91A-F1264F05227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E4602-8B51-4D9D-9C5F-CCD34A7EB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5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301BD9-8B6B-4620-B386-605CA5548716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6A0BE1-C7D2-4883-A8BB-97A032B00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62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76480-84B6-49B4-B9E4-03F409FCF1D1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5F6670-26CE-44C9-B046-4BF5E4F1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3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6F5535-EED5-4E57-BCF1-A82F0DE8C7B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D9F17-35FB-4DAA-960C-E2D46F3AB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41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FAA199B-156B-4C18-83AC-706696D874DA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6CE7F-D774-4EBC-B78B-AE49AE5D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4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6CBED2-4FC7-416E-B7D8-5EDE6576A62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A09A7-07D6-4741-A3C0-0B146EEF5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07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E42781-ACCD-4B32-9FF8-4ACD9D12387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647616-D74A-4442-9BC5-680F11310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8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EA264B7-9324-4EE6-9C78-68D38A30AA6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EDA9BF-17FC-4E52-BD74-0FF51EEBB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F0AD6E-83E1-4029-98BF-AE16A719F07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D2FF6-B982-4CEE-A354-A783FEF2C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6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7357D4-81EC-4D07-B6B3-E56743B5BFB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F1AFA-F3D3-4867-A06F-B9B08E9D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46B444-BED4-4C06-B174-B9883BBBE8F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C7B653-6BFF-418B-8896-6079E119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2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591ADF-F107-469A-8406-BEEB27B0752D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CDC17-32E4-430F-9457-653221419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F9B47B-5B25-4216-AF2E-57D677AC7A2A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DD4527-FD89-4C2C-9761-F8693C46A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1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37" r:id="rId1"/>
    <p:sldLayoutId id="2147497938" r:id="rId2"/>
    <p:sldLayoutId id="2147497939" r:id="rId3"/>
    <p:sldLayoutId id="2147497940" r:id="rId4"/>
    <p:sldLayoutId id="2147497941" r:id="rId5"/>
    <p:sldLayoutId id="2147497942" r:id="rId6"/>
    <p:sldLayoutId id="2147497943" r:id="rId7"/>
    <p:sldLayoutId id="2147497944" r:id="rId8"/>
    <p:sldLayoutId id="2147497945" r:id="rId9"/>
    <p:sldLayoutId id="2147497946" r:id="rId10"/>
    <p:sldLayoutId id="2147497947" r:id="rId11"/>
    <p:sldLayoutId id="21474979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8EF222-2564-41C3-AA78-D5D0CFCA5C57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B995E-CE94-401D-B0E1-F7640CF2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49" r:id="rId1"/>
    <p:sldLayoutId id="2147497950" r:id="rId2"/>
    <p:sldLayoutId id="2147497951" r:id="rId3"/>
    <p:sldLayoutId id="2147497952" r:id="rId4"/>
    <p:sldLayoutId id="2147497953" r:id="rId5"/>
    <p:sldLayoutId id="2147497954" r:id="rId6"/>
    <p:sldLayoutId id="2147497955" r:id="rId7"/>
    <p:sldLayoutId id="2147497956" r:id="rId8"/>
    <p:sldLayoutId id="2147497957" r:id="rId9"/>
    <p:sldLayoutId id="2147497958" r:id="rId10"/>
    <p:sldLayoutId id="2147497959" r:id="rId11"/>
    <p:sldLayoutId id="2147497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023D-FF73-4532-964E-75C49A22577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94172-25C6-4837-8724-33D7BCE1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73" r:id="rId1"/>
    <p:sldLayoutId id="2147497974" r:id="rId2"/>
    <p:sldLayoutId id="2147497975" r:id="rId3"/>
    <p:sldLayoutId id="2147497976" r:id="rId4"/>
    <p:sldLayoutId id="2147497977" r:id="rId5"/>
    <p:sldLayoutId id="2147497978" r:id="rId6"/>
    <p:sldLayoutId id="2147497979" r:id="rId7"/>
    <p:sldLayoutId id="2147497980" r:id="rId8"/>
    <p:sldLayoutId id="2147497981" r:id="rId9"/>
    <p:sldLayoutId id="2147497982" r:id="rId10"/>
    <p:sldLayoutId id="2147497983" r:id="rId11"/>
    <p:sldLayoutId id="21474979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://www.almatysu.kz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1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1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93479" y="1268760"/>
            <a:ext cx="8964612" cy="461168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басқармасының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құқығындағы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"Алматы Су"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коммуналдық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кәсіпорнының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тарифтік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сметалардың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sz="22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бағдарламалардың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731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02923" y="32588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 err="1">
                <a:latin typeface="Arial" panose="020B0604020202020204" pitchFamily="34" charset="0"/>
              </a:rPr>
              <a:t>жылға</a:t>
            </a:r>
            <a:r>
              <a:rPr lang="ru-RU" altLang="ru-RU" sz="1300" dirty="0">
                <a:latin typeface="Arial" panose="020B0604020202020204" pitchFamily="34" charset="0"/>
              </a:rPr>
              <a:t> су </a:t>
            </a:r>
            <a:r>
              <a:rPr lang="ru-RU" altLang="ru-RU" sz="1300" dirty="0" err="1">
                <a:latin typeface="Arial" panose="020B0604020202020204" pitchFamily="34" charset="0"/>
              </a:rPr>
              <a:t>бұру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</a:rPr>
              <a:t>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10355"/>
              </p:ext>
            </p:extLst>
          </p:nvPr>
        </p:nvGraphicFramePr>
        <p:xfrm>
          <a:off x="188477" y="548364"/>
          <a:ext cx="8773529" cy="625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34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80"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6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4 495 888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5 147 954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6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578 247</a:t>
                      </a:r>
                      <a:endParaRPr lang="ru-RU" sz="6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593 329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kk-KZ" sz="6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2,6</a:t>
                      </a:r>
                      <a:endParaRPr lang="ru-RU" sz="6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548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3 079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Сынақ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зертханасы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74 404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74 404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800">
                <a:tc>
                  <a:txBody>
                    <a:bodyPr/>
                    <a:lstStyle/>
                    <a:p>
                      <a:pPr algn="ctr"/>
                      <a:r>
                        <a:rPr lang="en-US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9 316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9 093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үнемделуі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491 871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506 753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Еңбекке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ақы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2 386 775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2 558 127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892">
                <a:tc>
                  <a:txBody>
                    <a:bodyPr/>
                    <a:lstStyle/>
                    <a:p>
                      <a:pPr algn="ctr"/>
                      <a:r>
                        <a:rPr lang="kk-KZ" sz="65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Өндірістік</a:t>
                      </a:r>
                      <a:r>
                        <a:rPr lang="kk-KZ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персоналдың жалақысы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2 142 527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2 297 035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Инфляцияның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324486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/>
                      <a:r>
                        <a:rPr lang="kk-KZ" sz="65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Әлеуметтік салық және әлеуметтікаударымдар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183 186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193 571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842277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61 062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67 521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1612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806 436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1 221 013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ТС-да амортизация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ескерілген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Орындауда-жарғылық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әкімдігінің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қаулыларына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теңгерімге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берілген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мүлікті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есептелуі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868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269 064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257 173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00">
                <a:tc>
                  <a:txBody>
                    <a:bodyPr/>
                    <a:lstStyle/>
                    <a:p>
                      <a:pPr algn="ctr"/>
                      <a:r>
                        <a:rPr lang="ru-RU" sz="6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65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455 366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5 886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456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31 772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31 772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988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жылыту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26 544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36 514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424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Қоршаған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ортаны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қорғау</a:t>
                      </a:r>
                      <a:endParaRPr kumimoji="0" lang="ru-RU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220 282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237 761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эмиссиялар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АЕК-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сарқынды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суларды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қағидаларынан-тұтынушыларға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зиянды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заттардың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шоғырлануынан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асып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кеткені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есептеу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ережелердің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алып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тасталынуы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268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56 008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60 172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65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111 027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131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65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157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183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Жұмыскерлердің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</a:t>
                      </a:r>
                      <a:r>
                        <a:rPr kumimoji="0" lang="ru-RU" sz="65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жүру</a:t>
                      </a:r>
                      <a:r>
                        <a:rPr kumimoji="0" lang="ru-RU" sz="65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ақысын</a:t>
                      </a:r>
                      <a:r>
                        <a:rPr kumimoji="0" lang="ru-RU" sz="65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5 536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Тұтынушылар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санының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ұлғайуы</a:t>
                      </a:r>
                      <a:endParaRPr lang="ru-RU" sz="6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136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16 366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28 065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Жалақының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21 213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32 401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қажеттілікке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байланысты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59 425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59 425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98700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545109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030661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36613" y="196850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 err="1">
                <a:latin typeface="Arial" panose="020B0604020202020204" pitchFamily="34" charset="0"/>
              </a:rPr>
              <a:t>жылға</a:t>
            </a:r>
            <a:r>
              <a:rPr lang="ru-RU" altLang="ru-RU" sz="1300" dirty="0">
                <a:latin typeface="Arial" panose="020B0604020202020204" pitchFamily="34" charset="0"/>
              </a:rPr>
              <a:t> су </a:t>
            </a:r>
            <a:r>
              <a:rPr lang="ru-RU" altLang="ru-RU" sz="1300" dirty="0" err="1">
                <a:latin typeface="Arial" panose="020B0604020202020204" pitchFamily="34" charset="0"/>
              </a:rPr>
              <a:t>бұру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</a:rPr>
              <a:t>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50015"/>
              </p:ext>
            </p:extLst>
          </p:nvPr>
        </p:nvGraphicFramePr>
        <p:xfrm>
          <a:off x="251520" y="668630"/>
          <a:ext cx="8712968" cy="606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1209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6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6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739 808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768 932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17427">
                <a:tc>
                  <a:txBody>
                    <a:bodyPr/>
                    <a:lstStyle/>
                    <a:p>
                      <a:pPr algn="ctr"/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739 759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768 879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Жалақы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78 348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100 251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бөлу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коэффициенттерінің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өзгеруі</a:t>
                      </a:r>
                      <a:endParaRPr kumimoji="0" lang="ru-RU" sz="6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186287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МӘМС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8 815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11 265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626 096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624 025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26 500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33 338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3333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9 279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12 931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жаңғыртылуы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жаңаруы</a:t>
                      </a:r>
                      <a:endParaRPr lang="ru-RU" sz="6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30911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57423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182995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8 205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10 326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орындалуына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сараптама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есептілік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аудитін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жүргізуге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12889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Іс-сапар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154463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2 474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174266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Сыйақы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жол"бағдарламасы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6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65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5 235 696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5 915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886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-1 243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5 235 696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4 672 393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белгіленген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бірыңғай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асу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төмендеуі</a:t>
                      </a:r>
                      <a:endParaRPr lang="ru-RU" sz="6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Көрсетілген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134 490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07632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38,93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-10,0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6090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Анықтама: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5024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6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саны, адам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1 085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95866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6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адам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243815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адам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коэффициенттерінің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өзгеруі</a:t>
                      </a:r>
                      <a:endParaRPr lang="ru-RU" sz="6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09128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ішінде, теңге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170 574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173 279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576392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6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6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169 076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180 755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87091"/>
                  </a:ext>
                </a:extLst>
              </a:tr>
              <a:tr h="212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теңге</a:t>
                      </a:r>
                      <a:endParaRPr lang="ru-RU" sz="6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225 138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266 127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868684"/>
                  </a:ext>
                </a:extLst>
              </a:tr>
            </a:tbl>
          </a:graphicData>
        </a:graphic>
      </p:graphicFrame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Заголовок 1"/>
          <p:cNvSpPr txBox="1">
            <a:spLocks/>
          </p:cNvSpPr>
          <p:nvPr/>
        </p:nvSpPr>
        <p:spPr bwMode="auto">
          <a:xfrm>
            <a:off x="1403648" y="404664"/>
            <a:ext cx="7200403" cy="6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Қызметтердің</a:t>
            </a:r>
            <a:r>
              <a:rPr lang="ru-RU" altLang="ru-RU" sz="1500" dirty="0">
                <a:latin typeface="Arial" panose="020B0604020202020204" pitchFamily="34" charset="0"/>
              </a:rPr>
              <a:t> сапа </a:t>
            </a:r>
            <a:r>
              <a:rPr lang="ru-RU" altLang="ru-RU" sz="1500" dirty="0" err="1">
                <a:latin typeface="Arial" panose="020B0604020202020204" pitchFamily="34" charset="0"/>
              </a:rPr>
              <a:t>және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сенімділік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сақтау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туралыҚызмет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тиімділігінің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көрсеткіштеріне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қол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жеткізу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sp>
        <p:nvSpPr>
          <p:cNvPr id="92164" name="Заголовок 1"/>
          <p:cNvSpPr txBox="1">
            <a:spLocks/>
          </p:cNvSpPr>
          <p:nvPr/>
        </p:nvSpPr>
        <p:spPr bwMode="auto">
          <a:xfrm>
            <a:off x="179512" y="1080864"/>
            <a:ext cx="8785225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085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dirty="0" err="1" smtClean="0">
                <a:latin typeface="Arial" panose="020B0604020202020204" pitchFamily="34" charset="0"/>
              </a:rPr>
              <a:t>Көрсетілетін</a:t>
            </a:r>
            <a:r>
              <a:rPr lang="ru-RU" sz="1200" dirty="0" smtClean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қызметтердің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</a:t>
            </a:r>
            <a:r>
              <a:rPr lang="ru-RU" sz="1200" dirty="0">
                <a:latin typeface="Arial" panose="020B0604020202020204" pitchFamily="34" charset="0"/>
              </a:rPr>
              <a:t> мен </a:t>
            </a:r>
            <a:r>
              <a:rPr lang="ru-RU" sz="1200" dirty="0" err="1">
                <a:latin typeface="Arial" panose="020B0604020202020204" pitchFamily="34" charset="0"/>
              </a:rPr>
              <a:t>сенімділігінің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dirty="0">
                <a:latin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</a:rPr>
              <a:t>қызмет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тиімділігінің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ынталандыру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әдісін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қолдана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тарифтерді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табиғи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монополиялар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субъектілерімен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Кәсіпорынға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тарифтер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шығынды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әдісті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қолдана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sz="1200" b="0" dirty="0">
                <a:latin typeface="Arial" panose="020B0604020202020204" pitchFamily="34" charset="0"/>
              </a:rPr>
              <a:t>, бес </a:t>
            </a:r>
            <a:r>
              <a:rPr lang="ru-RU" sz="1200" b="0" dirty="0" err="1">
                <a:latin typeface="Arial" panose="020B0604020202020204" pitchFamily="34" charset="0"/>
              </a:rPr>
              <a:t>жылдық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онда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табиғи</a:t>
            </a:r>
            <a:r>
              <a:rPr lang="ru-RU" sz="1200" b="0" dirty="0">
                <a:latin typeface="Arial" panose="020B0604020202020204" pitchFamily="34" charset="0"/>
              </a:rPr>
              <a:t> монополия </a:t>
            </a:r>
            <a:r>
              <a:rPr lang="ru-RU" sz="1200" b="0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көрсетілетін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мен </a:t>
            </a:r>
            <a:r>
              <a:rPr lang="ru-RU" sz="1200" b="0" dirty="0" err="1">
                <a:latin typeface="Arial" panose="020B0604020202020204" pitchFamily="34" charset="0"/>
              </a:rPr>
              <a:t>сенімділігінің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қызметінің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тиімділігінің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бекітілмейді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Судың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келеді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Ауыз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>
                <a:latin typeface="Arial" panose="020B0604020202020204" pitchFamily="34" charset="0"/>
              </a:rPr>
              <a:t>су </a:t>
            </a:r>
            <a:r>
              <a:rPr lang="ru-RU" sz="1200" b="0" dirty="0" err="1" smtClean="0">
                <a:latin typeface="Arial" panose="020B0604020202020204" pitchFamily="34" charset="0"/>
              </a:rPr>
              <a:t>сапасының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кепілі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бақылау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жүйесін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ұйымдастыру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болып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табылады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Тәулік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сумен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жабдықтау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көздерінен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алынып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тұтынушыға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дейін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жеткізілетін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 smtClean="0">
                <a:latin typeface="Arial" panose="020B0604020202020204" pitchFamily="34" charset="0"/>
              </a:rPr>
              <a:t>барлық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тиісті</a:t>
            </a:r>
            <a:r>
              <a:rPr lang="ru-RU" sz="1200" b="0" dirty="0" smtClean="0">
                <a:latin typeface="Arial" panose="020B0604020202020204" pitchFamily="34" charset="0"/>
              </a:rPr>
              <a:t>  </a:t>
            </a:r>
            <a:r>
              <a:rPr lang="ru-RU" sz="1200" b="0" dirty="0" err="1" smtClean="0">
                <a:latin typeface="Arial" panose="020B0604020202020204" pitchFamily="34" charset="0"/>
              </a:rPr>
              <a:t>сатыларда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тексеріледі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smtClean="0">
                <a:latin typeface="Arial" panose="020B0604020202020204" pitchFamily="34" charset="0"/>
              </a:rPr>
              <a:t>Осы </a:t>
            </a:r>
            <a:r>
              <a:rPr lang="ru-RU" sz="1200" b="0" dirty="0" err="1" smtClean="0">
                <a:latin typeface="Arial" panose="020B0604020202020204" pitchFamily="34" charset="0"/>
              </a:rPr>
              <a:t>мақсатта</a:t>
            </a:r>
            <a:r>
              <a:rPr lang="ru-RU" sz="1200" b="0" dirty="0" smtClean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жинау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нүктелерінде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sz="1200" b="0" dirty="0" err="1">
                <a:latin typeface="Arial" panose="020B0604020202020204" pitchFamily="34" charset="0"/>
              </a:rPr>
              <a:t>дайындау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станцияларында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сатылары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қала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құбыры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желілерінде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орналасқан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нүктелерінде</a:t>
            </a:r>
            <a:r>
              <a:rPr lang="ru-RU" sz="1200" b="0" dirty="0">
                <a:latin typeface="Arial" panose="020B0604020202020204" pitchFamily="34" charset="0"/>
              </a:rPr>
              <a:t> су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асырылады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Бір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жыл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ішінде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су </a:t>
            </a:r>
            <a:r>
              <a:rPr lang="ru-RU" sz="1200" b="0" dirty="0" err="1">
                <a:latin typeface="Arial" panose="020B0604020202020204" pitchFamily="34" charset="0"/>
              </a:rPr>
              <a:t>дайындаудың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түрлі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микробиологиялық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14 364 су </a:t>
            </a:r>
            <a:r>
              <a:rPr lang="ru-RU" sz="1200" b="0" dirty="0" err="1">
                <a:latin typeface="Arial" panose="020B0604020202020204" pitchFamily="34" charset="0"/>
              </a:rPr>
              <a:t>сынамасы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305 001 </a:t>
            </a:r>
            <a:r>
              <a:rPr lang="ru-RU" sz="1200" b="0" dirty="0" err="1" smtClean="0">
                <a:latin typeface="Arial" panose="020B0604020202020204" pitchFamily="34" charset="0"/>
              </a:rPr>
              <a:t>сынама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зерттелді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бұл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жылына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541,8 </a:t>
            </a:r>
            <a:r>
              <a:rPr lang="ru-RU" sz="1200" b="0" dirty="0" err="1">
                <a:latin typeface="Arial" panose="020B0604020202020204" pitchFamily="34" charset="0"/>
              </a:rPr>
              <a:t>мыңнан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астам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талдауды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құрайды</a:t>
            </a:r>
            <a:r>
              <a:rPr lang="ru-RU" sz="1200" b="0" dirty="0">
                <a:latin typeface="Arial" panose="020B0604020202020204" pitchFamily="34" charset="0"/>
              </a:rPr>
              <a:t>. Су </a:t>
            </a:r>
            <a:r>
              <a:rPr 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sz="1200" b="0" dirty="0">
                <a:latin typeface="Arial" panose="020B0604020202020204" pitchFamily="34" charset="0"/>
              </a:rPr>
              <a:t>. Суды </a:t>
            </a:r>
            <a:r>
              <a:rPr lang="ru-RU" sz="1200" b="0" dirty="0" err="1">
                <a:latin typeface="Arial" panose="020B0604020202020204" pitchFamily="34" charset="0"/>
              </a:rPr>
              <a:t>зарарсыздандыру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сұйық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smtClean="0">
                <a:latin typeface="Arial" panose="020B0604020202020204" pitchFamily="34" charset="0"/>
              </a:rPr>
              <a:t>хлор </a:t>
            </a:r>
            <a:r>
              <a:rPr lang="ru-RU" sz="1200" b="0" dirty="0" err="1">
                <a:latin typeface="Arial" panose="020B0604020202020204" pitchFamily="34" charset="0"/>
              </a:rPr>
              <a:t>өндірістегі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уытты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емес</a:t>
            </a:r>
            <a:r>
              <a:rPr lang="ru-RU" sz="1200" b="0" dirty="0">
                <a:latin typeface="Arial" panose="020B0604020202020204" pitchFamily="34" charset="0"/>
              </a:rPr>
              <a:t> натрий </a:t>
            </a:r>
            <a:r>
              <a:rPr lang="ru-RU" sz="1200" b="0" dirty="0" err="1">
                <a:latin typeface="Arial" panose="020B0604020202020204" pitchFamily="34" charset="0"/>
              </a:rPr>
              <a:t>гипохлоритімен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 smtClean="0">
                <a:latin typeface="Arial" panose="020B0604020202020204" pitchFamily="34" charset="0"/>
              </a:rPr>
              <a:t>алмастырылды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Кәріз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тазарту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қондырғыларындағы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</a:rPr>
              <a:t>ағынды</a:t>
            </a:r>
            <a:r>
              <a:rPr lang="ru-RU" sz="1200" dirty="0" smtClean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суларды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тазарту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</a:rPr>
              <a:t>сапасы</a:t>
            </a:r>
            <a:r>
              <a:rPr lang="ru-RU" sz="1200" dirty="0" smtClean="0"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Алматы </a:t>
            </a:r>
            <a:r>
              <a:rPr lang="ru-RU" sz="1200" b="0" dirty="0" err="1">
                <a:latin typeface="Arial" panose="020B0604020202020204" pitchFamily="34" charset="0"/>
              </a:rPr>
              <a:t>қаласының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оған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іргелес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кенттердің</a:t>
            </a:r>
            <a:r>
              <a:rPr lang="ru-RU" sz="1200" b="0" dirty="0">
                <a:latin typeface="Arial" panose="020B0604020202020204" pitchFamily="34" charset="0"/>
              </a:rPr>
              <a:t> (</a:t>
            </a:r>
            <a:r>
              <a:rPr lang="ru-RU" sz="1200" b="0" dirty="0" err="1">
                <a:latin typeface="Arial" panose="020B0604020202020204" pitchFamily="34" charset="0"/>
              </a:rPr>
              <a:t>Талғар</a:t>
            </a:r>
            <a:r>
              <a:rPr lang="ru-RU" sz="1200" b="0" dirty="0">
                <a:latin typeface="Arial" panose="020B0604020202020204" pitchFamily="34" charset="0"/>
              </a:rPr>
              <a:t> қ., </a:t>
            </a:r>
            <a:r>
              <a:rPr lang="ru-RU" sz="1200" b="0" dirty="0" err="1">
                <a:latin typeface="Arial" panose="020B0604020202020204" pitchFamily="34" charset="0"/>
              </a:rPr>
              <a:t>Қаскелең</a:t>
            </a:r>
            <a:r>
              <a:rPr lang="ru-RU" sz="1200" b="0" dirty="0">
                <a:latin typeface="Arial" panose="020B0604020202020204" pitchFamily="34" charset="0"/>
              </a:rPr>
              <a:t> қ., </a:t>
            </a:r>
            <a:r>
              <a:rPr lang="ru-RU" sz="1200" b="0" dirty="0" err="1">
                <a:latin typeface="Arial" panose="020B0604020202020204" pitchFamily="34" charset="0"/>
              </a:rPr>
              <a:t>Өтеген</a:t>
            </a:r>
            <a:r>
              <a:rPr lang="ru-RU" sz="1200" b="0" dirty="0">
                <a:latin typeface="Arial" panose="020B0604020202020204" pitchFamily="34" charset="0"/>
              </a:rPr>
              <a:t> батыр к.)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сапасы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зертханасымен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бақыланады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Күн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sz="1200" b="0" dirty="0">
                <a:latin typeface="Arial" panose="020B0604020202020204" pitchFamily="34" charset="0"/>
              </a:rPr>
              <a:t> аэрация </a:t>
            </a:r>
            <a:r>
              <a:rPr 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келіп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r>
              <a:rPr 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жинауыштар</a:t>
            </a:r>
            <a:r>
              <a:rPr lang="ru-RU" sz="1200" b="0" dirty="0">
                <a:latin typeface="Arial" panose="020B0604020202020204" pitchFamily="34" charset="0"/>
              </a:rPr>
              <a:t> мен су </a:t>
            </a:r>
            <a:r>
              <a:rPr lang="ru-RU" sz="1200" b="0" dirty="0" err="1">
                <a:latin typeface="Arial" panose="020B0604020202020204" pitchFamily="34" charset="0"/>
              </a:rPr>
              <a:t>қоймаларында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сулардың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мониторингі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sz="1200" b="0" dirty="0">
                <a:latin typeface="Arial" panose="020B0604020202020204" pitchFamily="34" charset="0"/>
              </a:rPr>
              <a:t>. </a:t>
            </a:r>
            <a:endParaRPr 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smtClean="0">
                <a:latin typeface="Arial" panose="020B0604020202020204" pitchFamily="34" charset="0"/>
              </a:rPr>
              <a:t>● </a:t>
            </a:r>
            <a:r>
              <a:rPr lang="ru-RU" sz="1200" dirty="0" err="1">
                <a:latin typeface="Arial" panose="020B0604020202020204" pitchFamily="34" charset="0"/>
              </a:rPr>
              <a:t>Тұтынушыларға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қызмет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көрсету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сапасын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арттыру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</a:rPr>
              <a:t>мақсатында</a:t>
            </a:r>
            <a:r>
              <a:rPr lang="ru-RU" sz="1200" dirty="0" smtClean="0"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Тұтынушыларға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көрсетудің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төрт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Тұтынушыларға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sz="1200" b="0" dirty="0">
                <a:latin typeface="Arial" panose="020B0604020202020204" pitchFamily="34" charset="0"/>
              </a:rPr>
              <a:t> болу </a:t>
            </a:r>
            <a:r>
              <a:rPr lang="ru-RU" sz="1200" b="0" dirty="0" err="1">
                <a:latin typeface="Arial" panose="020B0604020202020204" pitchFamily="34" charset="0"/>
              </a:rPr>
              <a:t>үшін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жеке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мобильді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онда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sz="1200" b="0" dirty="0">
                <a:latin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</a:rPr>
              <a:t>жеке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есептеу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sz="1200" b="0" dirty="0">
                <a:latin typeface="Arial" panose="020B0604020202020204" pitchFamily="34" charset="0"/>
              </a:rPr>
              <a:t> беру (ЖЕА); ЖЕА </a:t>
            </a:r>
            <a:r>
              <a:rPr lang="ru-RU" sz="1200" b="0" dirty="0" err="1">
                <a:latin typeface="Arial" panose="020B0604020202020204" pitchFamily="34" charset="0"/>
              </a:rPr>
              <a:t>пломбалау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пломбалау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өтінімі</a:t>
            </a:r>
            <a:r>
              <a:rPr lang="ru-RU" sz="1200" b="0" dirty="0">
                <a:latin typeface="Arial" panose="020B0604020202020204" pitchFamily="34" charset="0"/>
              </a:rPr>
              <a:t>; </a:t>
            </a:r>
            <a:r>
              <a:rPr lang="ru-RU" sz="1200" b="0" dirty="0" err="1">
                <a:latin typeface="Arial" panose="020B0604020202020204" pitchFamily="34" charset="0"/>
              </a:rPr>
              <a:t>тексеру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аралық</a:t>
            </a:r>
            <a:r>
              <a:rPr lang="ru-RU" sz="1200" b="0" dirty="0">
                <a:latin typeface="Arial" panose="020B0604020202020204" pitchFamily="34" charset="0"/>
              </a:rPr>
              <a:t> интервал; </a:t>
            </a:r>
            <a:r>
              <a:rPr lang="ru-RU" sz="1200" b="0" dirty="0" err="1">
                <a:latin typeface="Arial" panose="020B0604020202020204" pitchFamily="34" charset="0"/>
              </a:rPr>
              <a:t>есептеулерді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түсіндіру</a:t>
            </a:r>
            <a:r>
              <a:rPr lang="ru-RU" sz="1200" b="0" dirty="0">
                <a:latin typeface="Arial" panose="020B0604020202020204" pitchFamily="34" charset="0"/>
              </a:rPr>
              <a:t>; </a:t>
            </a:r>
            <a:r>
              <a:rPr lang="ru-RU" sz="1200" b="0" dirty="0" err="1">
                <a:latin typeface="Arial" panose="020B0604020202020204" pitchFamily="34" charset="0"/>
              </a:rPr>
              <a:t>төлемдерді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түсіндіру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b="0" dirty="0" err="1" smtClean="0">
                <a:latin typeface="Arial" panose="020B0604020202020204" pitchFamily="34" charset="0"/>
              </a:rPr>
              <a:t>Қарыз</a:t>
            </a:r>
            <a:r>
              <a:rPr lang="ru-RU" sz="1200" b="0" dirty="0" smtClean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сомасы</a:t>
            </a:r>
            <a:r>
              <a:rPr lang="ru-RU" sz="1200" b="0" dirty="0">
                <a:latin typeface="Arial" panose="020B0604020202020204" pitchFamily="34" charset="0"/>
              </a:rPr>
              <a:t>, </a:t>
            </a:r>
            <a:r>
              <a:rPr lang="ru-RU" sz="1200" b="0" dirty="0" err="1">
                <a:latin typeface="Arial" panose="020B0604020202020204" pitchFamily="34" charset="0"/>
              </a:rPr>
              <a:t>төлем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және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sz="1200" b="0" dirty="0">
                <a:latin typeface="Arial" panose="020B0604020202020204" pitchFamily="34" charset="0"/>
              </a:rPr>
              <a:t> да </a:t>
            </a:r>
            <a:r>
              <a:rPr lang="ru-RU" sz="1200" b="0" dirty="0" err="1">
                <a:latin typeface="Arial" panose="020B0604020202020204" pitchFamily="34" charset="0"/>
              </a:rPr>
              <a:t>деректер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көрсетілген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sz="1200" b="0" dirty="0">
                <a:latin typeface="Arial" panose="020B0604020202020204" pitchFamily="34" charset="0"/>
              </a:rPr>
              <a:t> бар </a:t>
            </a:r>
            <a:r>
              <a:rPr 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sz="1200" b="0" dirty="0">
                <a:latin typeface="Arial" panose="020B0604020202020204" pitchFamily="34" charset="0"/>
              </a:rPr>
              <a:t> СМС </a:t>
            </a:r>
            <a:r>
              <a:rPr 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sz="1200" b="0" dirty="0">
                <a:latin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</a:rPr>
              <a:t>таратылады</a:t>
            </a:r>
            <a:r>
              <a:rPr lang="ru-RU" sz="1200" b="0" dirty="0" smtClean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921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F23B7C5-F0C2-4538-A7D9-B723D520963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106" y="6381328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288" y="390525"/>
            <a:ext cx="7862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2022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қаржы-экономикалық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көрсеткіштері</a:t>
            </a:r>
            <a:endParaRPr lang="ru-RU" altLang="ru-RU" sz="15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5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мен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шығындар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32255"/>
              </p:ext>
            </p:extLst>
          </p:nvPr>
        </p:nvGraphicFramePr>
        <p:xfrm>
          <a:off x="457200" y="1600200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Есепті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кезеңде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Сумен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жабдықтау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су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бұру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көрсетуден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түсім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16 251 138</a:t>
                      </a:r>
                      <a:endParaRPr lang="ru-RU" sz="11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Сатылған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өзіндік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17 613 054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асыру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kk-K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729 993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1 434 253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1 248 336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3 430 281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шығын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- 2 344 217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527192"/>
              </p:ext>
            </p:extLst>
          </p:nvPr>
        </p:nvGraphicFramePr>
        <p:xfrm>
          <a:off x="323529" y="668220"/>
          <a:ext cx="8496942" cy="5762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29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61851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97191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76582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735363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Топ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87009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174 227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28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85 618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43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;;                                                               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50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40 566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36 757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707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134 490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82 806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41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;;                                                               -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94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105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44 685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669360"/>
            <a:ext cx="683568" cy="171656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sp>
        <p:nvSpPr>
          <p:cNvPr id="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2988" y="242679"/>
            <a:ext cx="7643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2022 </a:t>
            </a:r>
            <a:r>
              <a:rPr lang="ru-RU" altLang="ru-RU" sz="1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жылда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көлемі</a:t>
            </a:r>
            <a:endParaRPr lang="ru-RU" altLang="ru-RU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37525" cy="596900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тұтынушыларымен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жүргізілетін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Прямоугольник 11"/>
          <p:cNvSpPr>
            <a:spLocks noChangeArrowheads="1"/>
          </p:cNvSpPr>
          <p:nvPr/>
        </p:nvSpPr>
        <p:spPr bwMode="auto">
          <a:xfrm>
            <a:off x="196850" y="765839"/>
            <a:ext cx="860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және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en-US" altLang="ru-RU" sz="1400" i="1" dirty="0" smtClean="0">
                <a:latin typeface="Arial" panose="020B0604020202020204" pitchFamily="34" charset="0"/>
                <a:hlinkClick r:id="rId2"/>
              </a:rPr>
              <a:t>www.almatysu.kz</a:t>
            </a:r>
            <a:r>
              <a:rPr lang="ru-RU" altLang="ru-RU" sz="500" dirty="0" smtClean="0">
                <a:latin typeface="Arial" panose="020B0604020202020204" pitchFamily="34" charset="0"/>
              </a:rPr>
              <a:t>  </a:t>
            </a:r>
            <a:r>
              <a:rPr lang="ru-RU" altLang="ru-RU" sz="1400" dirty="0" smtClean="0">
                <a:latin typeface="Arial" panose="020B0604020202020204" pitchFamily="34" charset="0"/>
              </a:rPr>
              <a:t>веб-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сайтында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жарияланады</a:t>
            </a:r>
            <a:endParaRPr lang="ru-RU" altLang="ru-RU" sz="500" dirty="0">
              <a:latin typeface="Arial" panose="020B0604020202020204" pitchFamily="34" charset="0"/>
            </a:endParaRPr>
          </a:p>
        </p:txBody>
      </p:sp>
      <p:sp>
        <p:nvSpPr>
          <p:cNvPr id="849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5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1E995072-4669-40A2-9111-694C8897C275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52" y="2097348"/>
            <a:ext cx="6871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Тұтынушыларға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қызмет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көрсету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err="1">
                <a:solidFill>
                  <a:srgbClr val="0000CC"/>
                </a:solidFill>
                <a:latin typeface="Arial" pitchFamily="34" charset="0"/>
              </a:rPr>
              <a:t>орталықтары</a:t>
            </a: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00CC"/>
                </a:solidFill>
                <a:latin typeface="Arial" pitchFamily="34" charset="0"/>
              </a:rPr>
              <a:t>(ТҚКО)</a:t>
            </a:r>
          </a:p>
          <a:p>
            <a:pPr algn="ctr">
              <a:defRPr/>
            </a:pPr>
            <a:endParaRPr lang="ru-RU" altLang="ru-RU" sz="1200" dirty="0" smtClean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1. "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Жароков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196 </a:t>
            </a:r>
          </a:p>
          <a:p>
            <a:pPr marL="228600" indent="-228600" algn="ctr">
              <a:buAutoNum type="arabicPeriod"/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2. "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Ботаническая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к-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, 29А</a:t>
            </a:r>
          </a:p>
          <a:p>
            <a:pPr marL="228600" indent="-228600" algn="ctr">
              <a:buAutoNum type="arabicPeriod"/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3. "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Батыс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"Жетісу-3" </a:t>
            </a:r>
            <a:r>
              <a:rPr lang="ru-RU" altLang="ru-RU" sz="1200" dirty="0" err="1" smtClean="0">
                <a:solidFill>
                  <a:schemeClr val="tx1"/>
                </a:solidFill>
                <a:latin typeface="Arial" pitchFamily="34" charset="0"/>
              </a:rPr>
              <a:t>шағын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 ауданы,37    </a:t>
            </a:r>
          </a:p>
          <a:p>
            <a:pPr algn="ctr"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4. "Алатау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"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ТҚКО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Чуланов к-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сі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</a:rPr>
              <a:t>109</a:t>
            </a:r>
          </a:p>
          <a:p>
            <a:pPr marL="342900" indent="-342900" algn="ctr">
              <a:defRPr/>
            </a:pPr>
            <a:endParaRPr lang="ru-RU" altLang="ru-RU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5000" name="Прямоугольник 2"/>
          <p:cNvSpPr>
            <a:spLocks noChangeArrowheads="1"/>
          </p:cNvSpPr>
          <p:nvPr/>
        </p:nvSpPr>
        <p:spPr bwMode="auto">
          <a:xfrm>
            <a:off x="192767" y="4308375"/>
            <a:ext cx="870771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Орталық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диспетчерлік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тәулік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бойы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) 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                                                 274-66-66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, 274-24-20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975" r="815"/>
          <a:stretch/>
        </p:blipFill>
        <p:spPr>
          <a:xfrm>
            <a:off x="6884352" y="4967288"/>
            <a:ext cx="2016125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4967288"/>
            <a:ext cx="2124075" cy="16303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88" y="4967288"/>
            <a:ext cx="2124075" cy="163036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5" y="4967288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005" name="Группа 8"/>
          <p:cNvGrpSpPr>
            <a:grpSpLocks/>
          </p:cNvGrpSpPr>
          <p:nvPr/>
        </p:nvGrpSpPr>
        <p:grpSpPr bwMode="auto">
          <a:xfrm>
            <a:off x="7430229" y="2569519"/>
            <a:ext cx="1470248" cy="1319934"/>
            <a:chOff x="6401824" y="3603580"/>
            <a:chExt cx="1694091" cy="1171595"/>
          </a:xfrm>
          <a:solidFill>
            <a:schemeClr val="bg1">
              <a:lumMod val="85000"/>
            </a:schemeClr>
          </a:solidFill>
        </p:grpSpPr>
        <p:pic>
          <p:nvPicPr>
            <p:cNvPr id="85006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03580"/>
              <a:ext cx="1349563" cy="707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7" name="Прямоугольник 7"/>
            <p:cNvSpPr>
              <a:spLocks noChangeArrowheads="1"/>
            </p:cNvSpPr>
            <p:nvPr/>
          </p:nvSpPr>
          <p:spPr bwMode="auto">
            <a:xfrm>
              <a:off x="6415039" y="4420031"/>
              <a:ext cx="1680876" cy="355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93052" y="1720850"/>
            <a:ext cx="860742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Анықтамалық-ақпараттық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(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Call-</a:t>
            </a:r>
            <a:r>
              <a:rPr lang="ru-RU" altLang="ru-RU" sz="1400" i="1" dirty="0" err="1">
                <a:solidFill>
                  <a:srgbClr val="A50021"/>
                </a:solidFill>
                <a:latin typeface="Arial" panose="020B0604020202020204" pitchFamily="34" charset="0"/>
              </a:rPr>
              <a:t>орталық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)                                                           3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777 444</a:t>
            </a:r>
            <a:endParaRPr lang="ru-RU" altLang="ru-RU" sz="14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" y="3749425"/>
            <a:ext cx="972988" cy="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Прямоугольник 7"/>
          <p:cNvSpPr>
            <a:spLocks noChangeArrowheads="1"/>
          </p:cNvSpPr>
          <p:nvPr/>
        </p:nvSpPr>
        <p:spPr bwMode="auto">
          <a:xfrm>
            <a:off x="1940325" y="5020529"/>
            <a:ext cx="18926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900" dirty="0">
                <a:latin typeface="Arial" panose="020B0604020202020204" pitchFamily="34" charset="0"/>
              </a:rPr>
              <a:t> веб-</a:t>
            </a:r>
            <a:r>
              <a:rPr lang="ru-RU" altLang="ru-RU" sz="900" dirty="0" err="1">
                <a:latin typeface="Arial" panose="020B0604020202020204" pitchFamily="34" charset="0"/>
              </a:rPr>
              <a:t>порталына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кіру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және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дербес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тіркелу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және</a:t>
            </a:r>
            <a:r>
              <a:rPr lang="ru-RU" altLang="ru-RU" sz="900" dirty="0">
                <a:latin typeface="Arial" panose="020B0604020202020204" pitchFamily="34" charset="0"/>
              </a:rPr>
              <a:t> аутентификация </a:t>
            </a:r>
            <a:r>
              <a:rPr lang="ru-RU" altLang="ru-RU" sz="900" dirty="0" err="1">
                <a:latin typeface="Arial" panose="020B0604020202020204" pitchFamily="34" charset="0"/>
              </a:rPr>
              <a:t>үшін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бірнеше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сұрақтарға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жауап</a:t>
            </a:r>
            <a:r>
              <a:rPr lang="ru-RU" altLang="ru-RU" sz="900" dirty="0">
                <a:latin typeface="Arial" panose="020B0604020202020204" pitchFamily="34" charset="0"/>
              </a:rPr>
              <a:t> беру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6020" name="Прямоугольник 10"/>
          <p:cNvSpPr>
            <a:spLocks noChangeArrowheads="1"/>
          </p:cNvSpPr>
          <p:nvPr/>
        </p:nvSpPr>
        <p:spPr bwMode="auto">
          <a:xfrm>
            <a:off x="2167419" y="2244318"/>
            <a:ext cx="216135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түрдегі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таратылымына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жазылу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. </a:t>
            </a:r>
            <a:r>
              <a:rPr lang="ru-RU" altLang="ru-RU" sz="900" dirty="0" err="1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электрондық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пошта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арқылы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алу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үшін</a:t>
            </a:r>
            <a:r>
              <a:rPr lang="ru-RU" altLang="ru-RU" sz="900" dirty="0">
                <a:latin typeface="Arial" panose="020B0604020202020204" pitchFamily="34" charset="0"/>
              </a:rPr>
              <a:t> "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" АҚ-</a:t>
            </a:r>
            <a:r>
              <a:rPr lang="ru-RU" altLang="ru-RU" sz="900" dirty="0" err="1">
                <a:latin typeface="Arial" panose="020B0604020202020204" pitchFamily="34" charset="0"/>
              </a:rPr>
              <a:t>ға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жүгіну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қажет</a:t>
            </a:r>
            <a:r>
              <a:rPr lang="ru-RU" altLang="ru-RU" sz="9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8602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2" y="3717032"/>
            <a:ext cx="1171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15"/>
          <p:cNvSpPr>
            <a:spLocks noChangeArrowheads="1"/>
          </p:cNvSpPr>
          <p:nvPr/>
        </p:nvSpPr>
        <p:spPr bwMode="auto">
          <a:xfrm>
            <a:off x="4880191" y="2208016"/>
            <a:ext cx="1924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 smtClean="0">
                <a:latin typeface="Arial" panose="020B0604020202020204" pitchFamily="34" charset="0"/>
              </a:rPr>
              <a:t>Әр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айдың</a:t>
            </a:r>
            <a:r>
              <a:rPr lang="ru-RU" altLang="ru-RU" sz="900" dirty="0" smtClean="0">
                <a:latin typeface="Arial" panose="020B0604020202020204" pitchFamily="34" charset="0"/>
              </a:rPr>
              <a:t> 20-на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дейін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түбіртекті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тұрғын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үй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абоненттерінің</a:t>
            </a:r>
            <a:r>
              <a:rPr lang="ru-RU" altLang="ru-RU" sz="900" dirty="0" smtClean="0">
                <a:latin typeface="Arial" panose="020B0604020202020204" pitchFamily="34" charset="0"/>
              </a:rPr>
              <a:t> «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есігіне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дейін</a:t>
            </a:r>
            <a:r>
              <a:rPr lang="ru-RU" altLang="ru-RU" sz="900" dirty="0" smtClean="0">
                <a:latin typeface="Arial" panose="020B0604020202020204" pitchFamily="34" charset="0"/>
              </a:rPr>
              <a:t>»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жеткізу</a:t>
            </a:r>
            <a:r>
              <a:rPr lang="ru-RU" altLang="ru-RU" sz="900" dirty="0" smtClean="0">
                <a:latin typeface="Arial" panose="020B0604020202020204" pitchFamily="34" charset="0"/>
              </a:rPr>
              <a:t>. 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Бұл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қызметті</a:t>
            </a:r>
            <a:r>
              <a:rPr lang="ru-RU" altLang="ru-RU" sz="900" dirty="0">
                <a:latin typeface="Arial" panose="020B0604020202020204" pitchFamily="34" charset="0"/>
              </a:rPr>
              <a:t> "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" АҚ </a:t>
            </a:r>
            <a:r>
              <a:rPr lang="ru-RU" altLang="ru-RU" sz="900" dirty="0" err="1">
                <a:latin typeface="Arial" panose="020B0604020202020204" pitchFamily="34" charset="0"/>
              </a:rPr>
              <a:t>жүзеге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асырады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6023" name="Прямоугольник 21"/>
          <p:cNvSpPr>
            <a:spLocks noChangeArrowheads="1"/>
          </p:cNvSpPr>
          <p:nvPr/>
        </p:nvSpPr>
        <p:spPr bwMode="auto">
          <a:xfrm>
            <a:off x="107504" y="2254877"/>
            <a:ext cx="2020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Arial" panose="020B0604020202020204" pitchFamily="34" charset="0"/>
              </a:rPr>
              <a:t>Келесі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мекен-жайлардағы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</a:rPr>
              <a:t>ТҚКО </a:t>
            </a:r>
            <a:r>
              <a:rPr lang="ru-RU" altLang="ru-RU" sz="900" dirty="0" err="1">
                <a:latin typeface="Arial" panose="020B0604020202020204" pitchFamily="34" charset="0"/>
              </a:rPr>
              <a:t>абоненттік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бөлімдерінде</a:t>
            </a:r>
            <a:r>
              <a:rPr lang="ru-RU" altLang="ru-RU" sz="9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900" dirty="0" smtClean="0">
                <a:latin typeface="Arial" panose="020B0604020202020204" pitchFamily="34" charset="0"/>
              </a:rPr>
              <a:t>-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Жароков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>
                <a:latin typeface="Arial" panose="020B0604020202020204" pitchFamily="34" charset="0"/>
              </a:rPr>
              <a:t>к-сі,196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900" dirty="0" smtClean="0">
                <a:latin typeface="Arial" panose="020B0604020202020204" pitchFamily="34" charset="0"/>
              </a:rPr>
              <a:t>- Жетісу-3 </a:t>
            </a:r>
            <a:r>
              <a:rPr lang="ru-RU" altLang="ru-RU" sz="900" dirty="0" err="1">
                <a:latin typeface="Arial" panose="020B0604020202020204" pitchFamily="34" charset="0"/>
              </a:rPr>
              <a:t>шағын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ауданы</a:t>
            </a:r>
            <a:r>
              <a:rPr lang="ru-RU" altLang="ru-RU" sz="900" dirty="0">
                <a:latin typeface="Arial" panose="020B0604020202020204" pitchFamily="34" charset="0"/>
              </a:rPr>
              <a:t>, 37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900" dirty="0" smtClean="0">
                <a:latin typeface="Arial" panose="020B0604020202020204" pitchFamily="34" charset="0"/>
              </a:rPr>
              <a:t>- Ботаническая </a:t>
            </a:r>
            <a:r>
              <a:rPr lang="ru-RU" altLang="ru-RU" sz="900" dirty="0" err="1">
                <a:latin typeface="Arial" panose="020B0604020202020204" pitchFamily="34" charset="0"/>
              </a:rPr>
              <a:t>көшесі</a:t>
            </a:r>
            <a:r>
              <a:rPr lang="ru-RU" altLang="ru-RU" sz="900" dirty="0">
                <a:latin typeface="Arial" panose="020B0604020202020204" pitchFamily="34" charset="0"/>
              </a:rPr>
              <a:t>, 29а</a:t>
            </a:r>
            <a:r>
              <a:rPr lang="ru-RU" altLang="ru-RU" sz="9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900" dirty="0" smtClean="0">
                <a:latin typeface="Arial" panose="020B0604020202020204" pitchFamily="34" charset="0"/>
              </a:rPr>
              <a:t>- Чуланов </a:t>
            </a:r>
            <a:r>
              <a:rPr lang="ru-RU" altLang="ru-RU" sz="900" dirty="0" err="1">
                <a:latin typeface="Arial" panose="020B0604020202020204" pitchFamily="34" charset="0"/>
              </a:rPr>
              <a:t>көшесі</a:t>
            </a:r>
            <a:r>
              <a:rPr lang="ru-RU" altLang="ru-RU" sz="900" dirty="0">
                <a:latin typeface="Arial" panose="020B0604020202020204" pitchFamily="34" charset="0"/>
              </a:rPr>
              <a:t>, 109.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3288" y="5020529"/>
            <a:ext cx="1697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Байзақов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к-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сі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, 221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мекен-жайындағы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"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 АҚ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абоненттік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бөлімінде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25" name="Прямоугольник 26"/>
          <p:cNvSpPr>
            <a:spLocks noChangeArrowheads="1"/>
          </p:cNvSpPr>
          <p:nvPr/>
        </p:nvSpPr>
        <p:spPr bwMode="auto">
          <a:xfrm>
            <a:off x="7308903" y="2208016"/>
            <a:ext cx="155934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ҚҚС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төлеушілер</a:t>
            </a: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solidFill>
                  <a:srgbClr val="660066"/>
                </a:solidFill>
                <a:latin typeface="Arial" panose="020B0604020202020204" pitchFamily="34" charset="0"/>
              </a:rPr>
              <a:t>үшін</a:t>
            </a:r>
            <a:r>
              <a:rPr lang="ru-RU" altLang="ru-RU" sz="900" dirty="0" smtClean="0">
                <a:solidFill>
                  <a:srgbClr val="660066"/>
                </a:solidFill>
                <a:latin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 smtClean="0">
                <a:latin typeface="Arial" panose="020B0604020202020204" pitchFamily="34" charset="0"/>
              </a:rPr>
              <a:t>Ай </a:t>
            </a:r>
            <a:r>
              <a:rPr lang="ru-RU" altLang="ru-RU" sz="900" dirty="0" err="1">
                <a:latin typeface="Arial" panose="020B0604020202020204" pitchFamily="34" charset="0"/>
              </a:rPr>
              <a:t>сайын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абоненттердің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шот-фактуралары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Мемлекеттік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кірістер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комитетінің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серверіне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автоматты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түрде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түсіріледі</a:t>
            </a:r>
            <a:r>
              <a:rPr lang="ru-RU" altLang="ru-RU" sz="900" dirty="0">
                <a:latin typeface="Arial" panose="020B0604020202020204" pitchFamily="34" charset="0"/>
              </a:rPr>
              <a:t>. Комитет </a:t>
            </a:r>
            <a:r>
              <a:rPr lang="ru-RU" altLang="ru-RU" sz="9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авторизацияланған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тұтынушыларға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шот-фактураның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электрондық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>
                <a:latin typeface="Arial" panose="020B0604020202020204" pitchFamily="34" charset="0"/>
              </a:rPr>
              <a:t>нұсқасын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алуға</a:t>
            </a:r>
            <a:r>
              <a:rPr lang="ru-RU" altLang="ru-RU" sz="900" dirty="0" smtClean="0">
                <a:latin typeface="Arial" panose="020B0604020202020204" pitchFamily="34" charset="0"/>
              </a:rPr>
              <a:t> </a:t>
            </a:r>
            <a:r>
              <a:rPr lang="ru-RU" altLang="ru-RU" sz="900" dirty="0" err="1" smtClean="0">
                <a:latin typeface="Arial" panose="020B0604020202020204" pitchFamily="34" charset="0"/>
              </a:rPr>
              <a:t>болады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5548" y="5007510"/>
            <a:ext cx="14798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"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тегін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мобильді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қосымшасын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жүктеу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Авторизация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жасап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"Жеке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кабинетке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"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өту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773113" y="272057"/>
            <a:ext cx="8043862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Шот-түбіртекті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9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C648028D-6050-40AD-BCE8-A5464A604C4C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6029" name="Picture 2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8" y="835645"/>
            <a:ext cx="173332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3781771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877" y="836712"/>
            <a:ext cx="1587500" cy="1190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60" y="919313"/>
            <a:ext cx="1570038" cy="11779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2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2"/>
          <a:stretch>
            <a:fillRect/>
          </a:stretch>
        </p:blipFill>
        <p:spPr bwMode="auto">
          <a:xfrm>
            <a:off x="7283455" y="719703"/>
            <a:ext cx="146593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49185" y="5014431"/>
            <a:ext cx="15301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Kaspi</a:t>
            </a:r>
            <a:r>
              <a:rPr lang="kk-K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kz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қызметі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халыққа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" АҚ </a:t>
            </a:r>
            <a:r>
              <a:rPr lang="ru-RU" sz="9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бірыңғай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құжатын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алуға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6036" name="Группа 17"/>
          <p:cNvGrpSpPr>
            <a:grpSpLocks/>
          </p:cNvGrpSpPr>
          <p:nvPr/>
        </p:nvGrpSpPr>
        <p:grpSpPr bwMode="auto">
          <a:xfrm>
            <a:off x="4239773" y="3749425"/>
            <a:ext cx="1124316" cy="1047060"/>
            <a:chOff x="5014291" y="619125"/>
            <a:chExt cx="1969095" cy="3263428"/>
          </a:xfrm>
        </p:grpSpPr>
        <p:grpSp>
          <p:nvGrpSpPr>
            <p:cNvPr id="86037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6039" name="Рисунок 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1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6038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9" descr="ÐÐ°ÑÑÐ¸Ð½ÐºÐ¸ Ð¿Ð¾ Ð·Ð°Ð¿ÑÐ¾ÑÑ ÐµÐ²ÑÐ°Ð·Ð¸Ð¹ÑÐºÐ¸Ð¹ Ð±Ð°Ð½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8" y="1442449"/>
            <a:ext cx="1064226" cy="5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5" y="1870885"/>
            <a:ext cx="719137" cy="5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Прямоугольник 5"/>
          <p:cNvSpPr>
            <a:spLocks noChangeArrowheads="1"/>
          </p:cNvSpPr>
          <p:nvPr/>
        </p:nvSpPr>
        <p:spPr bwMode="auto">
          <a:xfrm>
            <a:off x="75132" y="266906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err="1" smtClean="0">
                <a:latin typeface="Arial" panose="020B0604020202020204" pitchFamily="34" charset="0"/>
              </a:rPr>
              <a:t>Келесі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мекен</a:t>
            </a:r>
            <a:r>
              <a:rPr lang="ru-RU" altLang="ru-RU" sz="800" dirty="0" smtClean="0">
                <a:latin typeface="Arial" panose="020B0604020202020204" pitchFamily="34" charset="0"/>
              </a:rPr>
              <a:t> –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жайлардағы</a:t>
            </a:r>
            <a:r>
              <a:rPr lang="ru-RU" altLang="ru-RU" sz="800" dirty="0" smtClean="0">
                <a:latin typeface="Arial" panose="020B0604020202020204" pitchFamily="34" charset="0"/>
              </a:rPr>
              <a:t> ТҚКО </a:t>
            </a:r>
            <a:r>
              <a:rPr lang="ru-RU" altLang="ru-RU" sz="800" dirty="0" err="1">
                <a:latin typeface="Arial" panose="020B0604020202020204" pitchFamily="34" charset="0"/>
              </a:rPr>
              <a:t>кассаларында</a:t>
            </a:r>
            <a:r>
              <a:rPr lang="ru-RU" altLang="ru-RU" sz="8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Жароков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>
                <a:latin typeface="Arial" panose="020B0604020202020204" pitchFamily="34" charset="0"/>
              </a:rPr>
              <a:t>к-сі,196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Жетісу-3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ш.а</a:t>
            </a:r>
            <a:r>
              <a:rPr lang="ru-RU" altLang="ru-RU" sz="800" dirty="0" smtClean="0">
                <a:latin typeface="Arial" panose="020B0604020202020204" pitchFamily="34" charset="0"/>
              </a:rPr>
              <a:t>. </a:t>
            </a:r>
            <a:r>
              <a:rPr lang="ru-RU" altLang="ru-RU" sz="800" dirty="0">
                <a:latin typeface="Arial" panose="020B0604020202020204" pitchFamily="34" charset="0"/>
              </a:rPr>
              <a:t>37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Ботаническая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</a:t>
            </a:r>
            <a:r>
              <a:rPr lang="ru-RU" altLang="ru-RU" sz="800" dirty="0" smtClean="0">
                <a:latin typeface="Arial" panose="020B0604020202020204" pitchFamily="34" charset="0"/>
              </a:rPr>
              <a:t>29а;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Чуланов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</p:txBody>
      </p:sp>
      <p:sp>
        <p:nvSpPr>
          <p:cNvPr id="87045" name="Прямоугольник 7"/>
          <p:cNvSpPr>
            <a:spLocks noChangeArrowheads="1"/>
          </p:cNvSpPr>
          <p:nvPr/>
        </p:nvSpPr>
        <p:spPr bwMode="auto">
          <a:xfrm>
            <a:off x="1782763" y="2638425"/>
            <a:ext cx="1839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ТҚКО </a:t>
            </a:r>
            <a:r>
              <a:rPr lang="ru-RU" altLang="ru-RU" sz="800" dirty="0" err="1">
                <a:latin typeface="Arial" panose="020B0604020202020204" pitchFamily="34" charset="0"/>
              </a:rPr>
              <a:t>орналасқан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Кәсіпорынның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төлем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терминалдары</a:t>
            </a: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err="1">
                <a:latin typeface="Arial" panose="020B0604020202020204" pitchFamily="34" charset="0"/>
              </a:rPr>
              <a:t>арқылы</a:t>
            </a:r>
            <a:r>
              <a:rPr lang="ru-RU" altLang="ru-RU" sz="800" dirty="0">
                <a:latin typeface="Arial" panose="020B0604020202020204" pitchFamily="34" charset="0"/>
              </a:rPr>
              <a:t>: </a:t>
            </a:r>
            <a:endParaRPr lang="ru-RU" altLang="ru-RU" sz="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Жароков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>
                <a:latin typeface="Arial" panose="020B0604020202020204" pitchFamily="34" charset="0"/>
              </a:rPr>
              <a:t>к-сі,196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Жетісу-3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шағын</a:t>
            </a:r>
            <a:r>
              <a:rPr lang="ru-RU" altLang="ru-RU" sz="800" dirty="0" smtClean="0">
                <a:latin typeface="Arial" panose="020B060402020202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</a:rPr>
              <a:t>ауданы</a:t>
            </a:r>
            <a:r>
              <a:rPr lang="ru-RU" altLang="ru-RU" sz="800" dirty="0" smtClean="0">
                <a:latin typeface="Arial" panose="020B0604020202020204" pitchFamily="34" charset="0"/>
              </a:rPr>
              <a:t>, </a:t>
            </a:r>
            <a:r>
              <a:rPr lang="ru-RU" altLang="ru-RU" sz="800" dirty="0">
                <a:latin typeface="Arial" panose="020B0604020202020204" pitchFamily="34" charset="0"/>
              </a:rPr>
              <a:t>37;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Ботаническая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29а</a:t>
            </a:r>
            <a:r>
              <a:rPr lang="ru-RU" altLang="ru-RU" sz="8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</a:rPr>
              <a:t>- Чуланов </a:t>
            </a:r>
            <a:r>
              <a:rPr lang="ru-RU" altLang="ru-RU" sz="800" dirty="0" err="1">
                <a:latin typeface="Arial" panose="020B0604020202020204" pitchFamily="34" charset="0"/>
              </a:rPr>
              <a:t>көшесі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5570" y="2630096"/>
            <a:ext cx="1624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kaspi.kzon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-line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режимінде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әлемнің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кез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нүктесінде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кез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келген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компьютерден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смартфоннан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тәулігіне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24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сағат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аптасына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7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күнде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қызметтерге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жасауға</a:t>
            </a:r>
            <a:r>
              <a:rPr lang="ru-RU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0838" y="2635675"/>
            <a:ext cx="1671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Екінші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деңгейдегі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банктердің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есеп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айырысу-кассалық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бөлімшелері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0890" y="4661353"/>
            <a:ext cx="2199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Халық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пен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заңды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тұлғаларға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арналған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Юрта, Касса 24, </a:t>
            </a: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Qiwi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жедел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жүйелері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арқылы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Төлемнің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бұл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нұсқасы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нақты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уақыт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режимінде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жүргізілген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төлемдер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туралы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ақпарат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алуға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мүмкіндік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береді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.  (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қалада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жоғарыда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жеткізушілердің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5200-ден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астам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терминалы бар)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09415" y="4726714"/>
            <a:ext cx="1637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түбіртекті"Қазпочта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" АҚ "Алматы почтамты" Алматы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филиалында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төлеу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91050" y="6257931"/>
            <a:ext cx="5241925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КОМИССИЯСЫЗ</a:t>
            </a:r>
            <a:endParaRPr lang="ru-RU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437753" y="6257931"/>
            <a:ext cx="3509962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КОМИССИЯЛАР ҚАРАСТЫРЫЛҒАН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біздің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кәсіпорынмен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ұсталмайды</a:t>
            </a: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705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" y="1112226"/>
            <a:ext cx="1298575" cy="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6194" r="32362" b="6377"/>
          <a:stretch>
            <a:fillRect/>
          </a:stretch>
        </p:blipFill>
        <p:spPr bwMode="auto">
          <a:xfrm>
            <a:off x="8359905" y="3608922"/>
            <a:ext cx="460245" cy="9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7008"/>
          <a:stretch>
            <a:fillRect/>
          </a:stretch>
        </p:blipFill>
        <p:spPr bwMode="auto">
          <a:xfrm>
            <a:off x="5362972" y="3709230"/>
            <a:ext cx="1380952" cy="5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9" name="Группа 17"/>
          <p:cNvGrpSpPr>
            <a:grpSpLocks/>
          </p:cNvGrpSpPr>
          <p:nvPr/>
        </p:nvGrpSpPr>
        <p:grpSpPr bwMode="auto">
          <a:xfrm>
            <a:off x="3876836" y="1003623"/>
            <a:ext cx="1049927" cy="1374452"/>
            <a:chOff x="5014291" y="619125"/>
            <a:chExt cx="1969095" cy="3263428"/>
          </a:xfrm>
        </p:grpSpPr>
        <p:grpSp>
          <p:nvGrpSpPr>
            <p:cNvPr id="87072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707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5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6" name="Рисунок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7073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Прямоугольник 71"/>
          <p:cNvSpPr>
            <a:spLocks noChangeArrowheads="1"/>
          </p:cNvSpPr>
          <p:nvPr/>
        </p:nvSpPr>
        <p:spPr bwMode="auto">
          <a:xfrm>
            <a:off x="1767407" y="4795594"/>
            <a:ext cx="2088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kk-KZ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Келесі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мекен-жайлардағы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 ТҚКО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кассаларындағы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pos</a:t>
            </a:r>
            <a:r>
              <a:rPr lang="en-US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терминалдардың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көмегімен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Жароков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к-сі,196;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- Жетісу-3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шағын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ауд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, 37;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- Ботаническая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көшесі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, 29а;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- Чуланов </a:t>
            </a:r>
            <a:r>
              <a:rPr lang="ru-RU" altLang="ru-RU" sz="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көшесі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, 109</a:t>
            </a:r>
            <a:endParaRPr lang="ru-RU" altLang="ru-RU" sz="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061" name="Picture 2" descr="Картинки по запросу автономные пос терминал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916756"/>
            <a:ext cx="1362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776288" y="247650"/>
            <a:ext cx="8043862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тәсілдері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6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34B6EA19-8FFF-41EC-A441-4F2F89AE1864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17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7064" name="Picture 29" descr="ÐÐ°ÑÑÐ¸Ð½ÐºÐ¸ Ð¿Ð¾ Ð·Ð°Ð¿ÑÐ¾ÑÑ Ð»Ð¾Ð³Ð¾ÑÐ¸Ð¿Ñ Ð±Ð°Ð½ÐºÐ¾Ð² ÐºÐ°Ð·Ð°ÑÑÑÐ°Ð½Ð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38211"/>
            <a:ext cx="980181" cy="4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31" descr="ÐÐ°ÑÑÐ¸Ð½ÐºÐ¸ Ð¿Ð¾ Ð·Ð°Ð¿ÑÐ¾ÑÑ Ð°ÑÑ Ð±Ð°Ð½Ð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4" y="932120"/>
            <a:ext cx="914991" cy="4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33" descr="ÐÐ°ÑÑÐ¸Ð½ÐºÐ¸ Ð¿Ð¾ Ð·Ð°Ð¿ÑÐ¾ÑÑ ÑÐ¾ÑÑÐµ Ð±Ð°Ð½Ð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72" y="1548530"/>
            <a:ext cx="830560" cy="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5" descr="ÐÐ°ÑÑÐ¸Ð½ÐºÐ¸ Ð¿Ð¾ Ð·Ð°Ð¿ÑÐ¾ÑÑ ÑÐ±ÐµÑÐ±Ð°Ð½Ðº ÐºÐ°Ð·Ð°ÑÑÑÐ°Ð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2" y="1907650"/>
            <a:ext cx="774701" cy="3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" descr="QIWI Терминал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3664619"/>
            <a:ext cx="601830" cy="10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7876348" y="3632409"/>
            <a:ext cx="345110" cy="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2164637" y="1031968"/>
            <a:ext cx="708738" cy="11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2925" y="375999"/>
            <a:ext cx="7343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500" dirty="0">
                <a:latin typeface="Arial" panose="020B0604020202020204" pitchFamily="34" charset="0"/>
              </a:rPr>
              <a:t> бар </a:t>
            </a:r>
            <a:r>
              <a:rPr lang="ru-RU" altLang="ru-RU" sz="15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latin typeface="Arial" panose="020B0604020202020204" pitchFamily="34" charset="0"/>
              </a:rPr>
              <a:t> СМС </a:t>
            </a:r>
            <a:r>
              <a:rPr lang="ru-RU" altLang="ru-RU" sz="1500" dirty="0" err="1">
                <a:latin typeface="Arial" panose="020B0604020202020204" pitchFamily="34" charset="0"/>
              </a:rPr>
              <a:t>хабарлама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sp>
        <p:nvSpPr>
          <p:cNvPr id="90116" name="Заголовок 1"/>
          <p:cNvSpPr txBox="1">
            <a:spLocks/>
          </p:cNvSpPr>
          <p:nvPr/>
        </p:nvSpPr>
        <p:spPr bwMode="auto">
          <a:xfrm>
            <a:off x="971550" y="3019425"/>
            <a:ext cx="7343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жеке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мобильді</a:t>
            </a:r>
            <a:r>
              <a:rPr lang="ru-RU" altLang="ru-RU" sz="1500" dirty="0"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latin typeface="Arial" panose="020B0604020202020204" pitchFamily="34" charset="0"/>
              </a:rPr>
              <a:t>қосымшасы</a:t>
            </a:r>
            <a:endParaRPr lang="ru-RU" altLang="ru-RU" sz="1500" dirty="0">
              <a:latin typeface="Arial" panose="020B0604020202020204" pitchFamily="34" charset="0"/>
            </a:endParaRPr>
          </a:p>
        </p:txBody>
      </p:sp>
      <p:grpSp>
        <p:nvGrpSpPr>
          <p:cNvPr id="90117" name="Группа 7"/>
          <p:cNvGrpSpPr>
            <a:grpSpLocks/>
          </p:cNvGrpSpPr>
          <p:nvPr/>
        </p:nvGrpSpPr>
        <p:grpSpPr bwMode="auto">
          <a:xfrm>
            <a:off x="3676574" y="3344973"/>
            <a:ext cx="1296988" cy="2271712"/>
            <a:chOff x="2267744" y="586145"/>
            <a:chExt cx="1635125" cy="3144837"/>
          </a:xfrm>
        </p:grpSpPr>
        <p:grpSp>
          <p:nvGrpSpPr>
            <p:cNvPr id="90138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90140" name="Рисунок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41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39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Группа 20"/>
          <p:cNvGrpSpPr>
            <a:grpSpLocks/>
          </p:cNvGrpSpPr>
          <p:nvPr/>
        </p:nvGrpSpPr>
        <p:grpSpPr bwMode="auto">
          <a:xfrm>
            <a:off x="4867839" y="3527664"/>
            <a:ext cx="1303337" cy="2197100"/>
            <a:chOff x="3414270" y="937749"/>
            <a:chExt cx="1304309" cy="2246199"/>
          </a:xfrm>
        </p:grpSpPr>
        <p:pic>
          <p:nvPicPr>
            <p:cNvPr id="90134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35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90136" name="Рисунок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37" name="Рисунок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0119" name="Группа 17"/>
          <p:cNvGrpSpPr>
            <a:grpSpLocks/>
          </p:cNvGrpSpPr>
          <p:nvPr/>
        </p:nvGrpSpPr>
        <p:grpSpPr bwMode="auto">
          <a:xfrm>
            <a:off x="6053314" y="3707765"/>
            <a:ext cx="1304925" cy="2295525"/>
            <a:chOff x="7046482" y="514796"/>
            <a:chExt cx="1304309" cy="2246199"/>
          </a:xfrm>
        </p:grpSpPr>
        <p:pic>
          <p:nvPicPr>
            <p:cNvPr id="90128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9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90130" name="Рисунок 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90120" name="Группа 21"/>
          <p:cNvGrpSpPr>
            <a:grpSpLocks/>
          </p:cNvGrpSpPr>
          <p:nvPr/>
        </p:nvGrpSpPr>
        <p:grpSpPr bwMode="auto">
          <a:xfrm>
            <a:off x="7409058" y="3986371"/>
            <a:ext cx="1304925" cy="2376488"/>
            <a:chOff x="4788024" y="3792543"/>
            <a:chExt cx="1304309" cy="2246199"/>
          </a:xfrm>
        </p:grpSpPr>
        <p:pic>
          <p:nvPicPr>
            <p:cNvPr id="9012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Рисунок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1" name="Группа 24"/>
          <p:cNvGrpSpPr>
            <a:grpSpLocks/>
          </p:cNvGrpSpPr>
          <p:nvPr/>
        </p:nvGrpSpPr>
        <p:grpSpPr bwMode="auto">
          <a:xfrm>
            <a:off x="1259632" y="1112884"/>
            <a:ext cx="2328193" cy="1469975"/>
            <a:chOff x="155575" y="950491"/>
            <a:chExt cx="3336305" cy="1821284"/>
          </a:xfrm>
        </p:grpSpPr>
        <p:pic>
          <p:nvPicPr>
            <p:cNvPr id="90124" name="Picture 2" descr="SMS оповещени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12641" y="1828581"/>
              <a:ext cx="1174532" cy="431900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90122" name="Прямоугольник 21"/>
          <p:cNvSpPr>
            <a:spLocks noChangeArrowheads="1"/>
          </p:cNvSpPr>
          <p:nvPr/>
        </p:nvSpPr>
        <p:spPr bwMode="auto">
          <a:xfrm>
            <a:off x="4108401" y="1078972"/>
            <a:ext cx="30971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2019 </a:t>
            </a:r>
            <a:r>
              <a:rPr lang="ru-RU" altLang="ru-RU" sz="1100" dirty="0" err="1">
                <a:latin typeface="Arial" panose="020B0604020202020204" pitchFamily="34" charset="0"/>
              </a:rPr>
              <a:t>жылдан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бастап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қарыз</a:t>
            </a:r>
            <a:r>
              <a:rPr lang="ru-RU" altLang="ru-RU" sz="1100" dirty="0">
                <a:latin typeface="Arial" panose="020B0604020202020204" pitchFamily="34" charset="0"/>
              </a:rPr>
              <a:t>, </a:t>
            </a:r>
            <a:r>
              <a:rPr lang="ru-RU" altLang="ru-RU" sz="1100" dirty="0" err="1">
                <a:latin typeface="Arial" panose="020B0604020202020204" pitchFamily="34" charset="0"/>
              </a:rPr>
              <a:t>төлем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сомасы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және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басқа</a:t>
            </a:r>
            <a:r>
              <a:rPr lang="ru-RU" altLang="ru-RU" sz="1100" dirty="0">
                <a:latin typeface="Arial" panose="020B0604020202020204" pitchFamily="34" charset="0"/>
              </a:rPr>
              <a:t> да </a:t>
            </a:r>
            <a:r>
              <a:rPr lang="ru-RU" altLang="ru-RU" sz="11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көрсетілген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100" dirty="0">
                <a:latin typeface="Arial" panose="020B0604020202020204" pitchFamily="34" charset="0"/>
              </a:rPr>
              <a:t> бар </a:t>
            </a:r>
            <a:r>
              <a:rPr lang="ru-RU" altLang="ru-RU" sz="11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туралы</a:t>
            </a:r>
            <a:r>
              <a:rPr lang="ru-RU" altLang="ru-RU" sz="1100" dirty="0">
                <a:latin typeface="Arial" panose="020B0604020202020204" pitchFamily="34" charset="0"/>
              </a:rPr>
              <a:t> СМС </a:t>
            </a:r>
            <a:r>
              <a:rPr lang="ru-RU" altLang="ru-RU" sz="11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жобасы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жұмыс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1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0123" name="Прямоугольник 21"/>
          <p:cNvSpPr>
            <a:spLocks noChangeArrowheads="1"/>
          </p:cNvSpPr>
          <p:nvPr/>
        </p:nvSpPr>
        <p:spPr bwMode="auto">
          <a:xfrm>
            <a:off x="251519" y="3781425"/>
            <a:ext cx="357594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err="1">
                <a:latin typeface="Arial" panose="020B0604020202020204" pitchFamily="34" charset="0"/>
              </a:rPr>
              <a:t>Мобильді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қосымшада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endParaRPr lang="ru-RU" altLang="ru-RU" sz="11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err="1" smtClean="0">
                <a:latin typeface="Arial" panose="020B0604020202020204" pitchFamily="34" charset="0"/>
              </a:rPr>
              <a:t>келесі</a:t>
            </a: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қарастырылған</a:t>
            </a:r>
            <a:r>
              <a:rPr lang="ru-RU" altLang="ru-RU" sz="11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ЖЕҚ </a:t>
            </a:r>
            <a:r>
              <a:rPr lang="ru-RU" altLang="ru-RU" sz="110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тапсыру</a:t>
            </a:r>
            <a:r>
              <a:rPr lang="ru-RU" altLang="ru-RU" sz="11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ЖЕҚ </a:t>
            </a:r>
            <a:r>
              <a:rPr lang="ru-RU" altLang="ru-RU" sz="1100" dirty="0" err="1">
                <a:latin typeface="Arial" panose="020B0604020202020204" pitchFamily="34" charset="0"/>
              </a:rPr>
              <a:t>пломбалауға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өтінім</a:t>
            </a:r>
            <a:r>
              <a:rPr lang="ru-RU" altLang="ru-RU" sz="11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ЖЕҚ </a:t>
            </a:r>
            <a:r>
              <a:rPr lang="ru-RU" altLang="ru-RU" sz="1100" dirty="0" err="1">
                <a:latin typeface="Arial" panose="020B0604020202020204" pitchFamily="34" charset="0"/>
              </a:rPr>
              <a:t>пломбасын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алып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тастауға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өтінім</a:t>
            </a:r>
            <a:r>
              <a:rPr lang="ru-RU" altLang="ru-RU" sz="11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</a:t>
            </a:r>
            <a:r>
              <a:rPr lang="ru-RU" altLang="ru-RU" sz="1100" dirty="0" err="1" smtClean="0">
                <a:latin typeface="Arial" panose="020B0604020202020204" pitchFamily="34" charset="0"/>
              </a:rPr>
              <a:t>қолданыстағы</a:t>
            </a: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ЖЕҚ </a:t>
            </a:r>
            <a:r>
              <a:rPr lang="ru-RU" altLang="ru-RU" sz="1100" dirty="0" err="1">
                <a:latin typeface="Arial" panose="020B0604020202020204" pitchFamily="34" charset="0"/>
              </a:rPr>
              <a:t>тізілімі</a:t>
            </a:r>
            <a:r>
              <a:rPr lang="ru-RU" altLang="ru-RU" sz="11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</a:t>
            </a:r>
            <a:r>
              <a:rPr lang="ru-RU" altLang="ru-RU" sz="1100" dirty="0" err="1" smtClean="0">
                <a:latin typeface="Arial" panose="020B0604020202020204" pitchFamily="34" charset="0"/>
              </a:rPr>
              <a:t>есептеулерді</a:t>
            </a: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ашып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жазу</a:t>
            </a:r>
            <a:r>
              <a:rPr lang="ru-RU" altLang="ru-RU" sz="1100" dirty="0" smtClean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</a:t>
            </a:r>
            <a:r>
              <a:rPr lang="ru-RU" altLang="ru-RU" sz="1100" dirty="0" err="1" smtClean="0">
                <a:latin typeface="Arial" panose="020B0604020202020204" pitchFamily="34" charset="0"/>
              </a:rPr>
              <a:t>төлемдер</a:t>
            </a:r>
            <a:r>
              <a:rPr lang="ru-RU" altLang="ru-RU" sz="1100" dirty="0" smtClean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мен </a:t>
            </a:r>
            <a:r>
              <a:rPr lang="ru-RU" altLang="ru-RU" sz="1100" dirty="0" err="1">
                <a:latin typeface="Arial" panose="020B0604020202020204" pitchFamily="34" charset="0"/>
              </a:rPr>
              <a:t>т.б</a:t>
            </a:r>
            <a:r>
              <a:rPr lang="ru-RU" altLang="ru-RU" sz="1100" dirty="0">
                <a:latin typeface="Arial" panose="020B0604020202020204" pitchFamily="34" charset="0"/>
              </a:rPr>
              <a:t>. </a:t>
            </a:r>
            <a:r>
              <a:rPr lang="ru-RU" altLang="ru-RU" sz="1100" dirty="0" err="1" smtClean="0">
                <a:latin typeface="Arial" panose="020B0604020202020204" pitchFamily="34" charset="0"/>
              </a:rPr>
              <a:t>құжаттарды</a:t>
            </a:r>
            <a:r>
              <a:rPr lang="ru-RU" altLang="ru-RU" sz="1100" dirty="0" smtClean="0">
                <a:latin typeface="Arial" panose="020B0604020202020204" pitchFamily="34" charset="0"/>
              </a:rPr>
              <a:t>  </a:t>
            </a:r>
            <a:r>
              <a:rPr lang="ru-RU" altLang="ru-RU" sz="1100" dirty="0" err="1">
                <a:latin typeface="Arial" panose="020B0604020202020204" pitchFamily="34" charset="0"/>
              </a:rPr>
              <a:t>ашып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err="1">
                <a:latin typeface="Arial" panose="020B0604020202020204" pitchFamily="34" charset="0"/>
              </a:rPr>
              <a:t>жазу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20" y="6462451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259632" y="300683"/>
            <a:ext cx="7253287" cy="603250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тарифтерінің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перспективалары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TextBox 6"/>
          <p:cNvSpPr txBox="1">
            <a:spLocks noChangeArrowheads="1"/>
          </p:cNvSpPr>
          <p:nvPr/>
        </p:nvSpPr>
        <p:spPr bwMode="auto">
          <a:xfrm>
            <a:off x="323528" y="1556792"/>
            <a:ext cx="8568952" cy="3059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Aft>
                <a:spcPts val="80"/>
              </a:spcAft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▪ 2020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жылдан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бастап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Кәсіпорынға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тұтынушылардың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үш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тобы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халық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немесе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) су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қызметтерін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ұсынатын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жылумен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жабдықтаушы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кәсіпорындар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мен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ұйымдар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;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бюджеттік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ұйымдар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өзге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де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тұтынушылар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бойынша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сараланған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су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қызметтерінің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dirty="0">
                <a:solidFill>
                  <a:srgbClr val="0000CC"/>
                </a:solidFill>
                <a:latin typeface="Arial" charset="0"/>
              </a:rPr>
              <a:t>2020-2024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rgbClr val="0000CC"/>
                </a:solidFill>
                <a:latin typeface="Arial" charset="0"/>
              </a:rPr>
              <a:t>жылдарға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rgbClr val="0000CC"/>
                </a:solidFill>
                <a:latin typeface="Arial" charset="0"/>
              </a:rPr>
              <a:t>арналған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rgbClr val="0000CC"/>
                </a:solidFill>
                <a:latin typeface="Arial" charset="0"/>
              </a:rPr>
              <a:t>тарифтері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бекітілді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hangingPunct="1">
              <a:spcAft>
                <a:spcPts val="80"/>
              </a:spcAft>
              <a:defRPr/>
            </a:pPr>
            <a:endParaRPr lang="ru-RU" altLang="ru-RU" sz="1400" b="0" dirty="0" smtClean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80"/>
              </a:spcAft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▪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Кәсіпорынға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жалпы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сомасы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14 183 млн.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теңгеге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тең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және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су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қызметтері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бойынша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dirty="0">
                <a:solidFill>
                  <a:srgbClr val="0000CC"/>
                </a:solidFill>
                <a:latin typeface="Arial" charset="0"/>
              </a:rPr>
              <a:t>2020-2024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rgbClr val="0000CC"/>
                </a:solidFill>
                <a:latin typeface="Arial" charset="0"/>
              </a:rPr>
              <a:t>жылдарға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rgbClr val="0000CC"/>
                </a:solidFill>
                <a:latin typeface="Arial" charset="0"/>
              </a:rPr>
              <a:t>арналған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rgbClr val="0000CC"/>
                </a:solidFill>
                <a:latin typeface="Arial" charset="0"/>
              </a:rPr>
              <a:t>Инвестициялық</a:t>
            </a:r>
            <a:r>
              <a:rPr lang="ru-RU" altLang="ru-RU" sz="1400" b="0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rgbClr val="0000CC"/>
                </a:solidFill>
                <a:latin typeface="Arial" charset="0"/>
              </a:rPr>
              <a:t>бағдарлама</a:t>
            </a:r>
            <a:r>
              <a:rPr lang="ru-RU" altLang="ru-RU" sz="1400" b="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бекітілді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оның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ішінде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жылға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– 2 942 млн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оның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ішінде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 eaLnBrk="1" hangingPunct="1">
              <a:spcAft>
                <a:spcPts val="200"/>
              </a:spcAft>
              <a:defRPr/>
            </a:pP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сумен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жабдықтау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қызметтеріне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– 2 366 млн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теңге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algn="just" eaLnBrk="1" hangingPunct="1">
              <a:spcAft>
                <a:spcPts val="200"/>
              </a:spcAft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су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бұру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қызметіне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576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млн.теңге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3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42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46B322D-6F0D-491F-BA51-1A43D8704E9D}" type="slidenum">
              <a:rPr lang="ru-RU" altLang="ru-RU" sz="900" b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19</a:t>
            </a:fld>
            <a:endParaRPr lang="ru-RU" altLang="ru-RU" sz="900" b="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11664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395536" y="1340768"/>
            <a:ext cx="8280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Энергетика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«Алматы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Су»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мен Алматы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00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6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00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6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srgbClr val="0000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dirty="0">
                <a:solidFill>
                  <a:srgbClr val="0000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600" dirty="0" err="1">
                <a:solidFill>
                  <a:srgbClr val="0000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6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.   </a:t>
            </a:r>
            <a:endParaRPr lang="ru-RU" altLang="ru-RU" sz="16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Қызметінің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Алматы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.        </a:t>
            </a:r>
            <a:endParaRPr lang="ru-RU" altLang="ru-RU" sz="16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министрлігінің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енгізілді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32625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23832-45C5-4442-A5C4-D608591B403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73423" y="48993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rgbClr val="000000"/>
                </a:solidFill>
                <a:latin typeface="Arial" panose="020B0604020202020204" pitchFamily="34" charset="0"/>
              </a:rPr>
              <a:t>«Алматы Су» 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МКК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ақпарат</a:t>
            </a: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08219"/>
              </p:ext>
            </p:extLst>
          </p:nvPr>
        </p:nvGraphicFramePr>
        <p:xfrm>
          <a:off x="2195736" y="620713"/>
          <a:ext cx="6768752" cy="6327391"/>
        </p:xfrm>
        <a:graphic>
          <a:graphicData uri="http://schemas.openxmlformats.org/drawingml/2006/table">
            <a:tbl>
              <a:tblPr/>
              <a:tblGrid>
                <a:gridCol w="241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0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8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36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600" b="1" i="0" u="none" strike="noStrike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200" b="0" i="0" u="sng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0" i="0" u="sng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мың.м³/ </a:t>
                      </a:r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мың.м³/ </a:t>
                      </a:r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8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33 998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934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51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400" b="1" i="0" u="none" strike="noStrike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endParaRPr lang="ru-RU" sz="1400" b="1" i="0" u="none" strike="noStrike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мың.м³/ </a:t>
                      </a:r>
                      <a:r>
                        <a:rPr lang="kk-KZ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71 549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7774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95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sp>
        <p:nvSpPr>
          <p:cNvPr id="60488" name="TextBox 10"/>
          <p:cNvSpPr txBox="1">
            <a:spLocks noChangeArrowheads="1"/>
          </p:cNvSpPr>
          <p:nvPr/>
        </p:nvSpPr>
        <p:spPr bwMode="auto">
          <a:xfrm>
            <a:off x="2051050" y="23336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ақпарат</a:t>
            </a: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" y="766763"/>
            <a:ext cx="2073275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Подающие эрлифты DSC05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5087936"/>
            <a:ext cx="2048787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9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9184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61" y="3640700"/>
            <a:ext cx="2043139" cy="136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4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F97E6EC4-BB06-4775-8364-F9FE5E11AC4A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3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63688" y="179388"/>
            <a:ext cx="6443662" cy="460375"/>
          </a:xfrm>
        </p:spPr>
        <p:txBody>
          <a:bodyPr/>
          <a:lstStyle/>
          <a:p>
            <a:pPr eaLnBrk="1" hangingPunct="1"/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1C552-8EC4-410F-B746-FAC29B8B896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45276"/>
              </p:ext>
            </p:extLst>
          </p:nvPr>
        </p:nvGraphicFramePr>
        <p:xfrm>
          <a:off x="107504" y="735113"/>
          <a:ext cx="8928991" cy="5606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820892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928303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714079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1785197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897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7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35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723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2 222 609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1 624 774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- 597 835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287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148 866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37994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Нысандарды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газдандыру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8226"/>
                  </a:ext>
                </a:extLst>
              </a:tr>
              <a:tr h="379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389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24 402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22 879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1 397 025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808 302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588 723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орындалмаған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Сарбай,Луганский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Ахметов.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402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орындалмаған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Сарбай,Луганский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Ахметов.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258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ЖСҚ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38921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381 83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42499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үдерісті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107 358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107 358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64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техника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426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Бейнебақылау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периметрін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күзету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жөніндегі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5309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576" y="164814"/>
            <a:ext cx="8229600" cy="836255"/>
          </a:xfrm>
        </p:spPr>
        <p:txBody>
          <a:bodyPr/>
          <a:lstStyle/>
          <a:p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400" dirty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577013"/>
            <a:ext cx="11874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980FB-1F64-4F30-8AC8-6E0283BB30B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47475"/>
              </p:ext>
            </p:extLst>
          </p:nvPr>
        </p:nvGraphicFramePr>
        <p:xfrm>
          <a:off x="136525" y="1154461"/>
          <a:ext cx="8871073" cy="5263158"/>
        </p:xfrm>
        <a:graphic>
          <a:graphicData uri="http://schemas.openxmlformats.org/drawingml/2006/table">
            <a:tbl>
              <a:tblPr/>
              <a:tblGrid>
                <a:gridCol w="35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4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599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22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134 490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949 749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937 092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- 12 657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9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36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құру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2 696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2 306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744 784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744 784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36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Кәріз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желілерін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құруға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авторлық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 көрсету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5 969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5 969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8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36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Жобалау-сметалық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құжаттама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әзірлеу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39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36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Негізгі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құралдарды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198 546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185 889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- 12 657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4.1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36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Сорғы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жабдығын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ауыстыру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жұмыс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149 183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139 230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- 9 953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703739"/>
                  </a:ext>
                </a:extLst>
              </a:tr>
              <a:tr h="51063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4.2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3600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Басқа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жабдықтарды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1" u="none" strike="noStrike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49 363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46 659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704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648" y="314326"/>
            <a:ext cx="6864856" cy="460375"/>
          </a:xfrm>
        </p:spPr>
        <p:txBody>
          <a:bodyPr/>
          <a:lstStyle/>
          <a:p>
            <a:pPr eaLnBrk="1" hangingPunct="1"/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AD260-1C6D-493D-94D5-CFB378A333D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54514"/>
              </p:ext>
            </p:extLst>
          </p:nvPr>
        </p:nvGraphicFramePr>
        <p:xfrm>
          <a:off x="179388" y="1125538"/>
          <a:ext cx="8856661" cy="4222750"/>
        </p:xfrm>
        <a:graphic>
          <a:graphicData uri="http://schemas.openxmlformats.org/drawingml/2006/table">
            <a:tbl>
              <a:tblPr/>
              <a:tblGrid>
                <a:gridCol w="37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40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 №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Реттеліп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атауы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аумақ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орындаудың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бағдарламаларда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көрсеткіштермен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салыстыру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заттай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көріністегі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шикізат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отын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энергия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шығынын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азайту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теңге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негізгі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қорлардың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активтердің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тозуын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шығындарды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апаттылықты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ж.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ж.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ж.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ж.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Жоспар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ж.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ж.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55,0</a:t>
                      </a:r>
                      <a:endParaRPr lang="en-US" sz="105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54,64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64" name="TextBox 3"/>
          <p:cNvSpPr txBox="1">
            <a:spLocks noChangeArrowheads="1"/>
          </p:cNvSpPr>
          <p:nvPr/>
        </p:nvSpPr>
        <p:spPr bwMode="auto">
          <a:xfrm>
            <a:off x="179387" y="5589588"/>
            <a:ext cx="8856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 err="1">
                <a:latin typeface="Arial" panose="020B0604020202020204" pitchFamily="34" charset="0"/>
              </a:rPr>
              <a:t>Ескертпе</a:t>
            </a:r>
            <a:r>
              <a:rPr lang="ru-RU" altLang="ru-RU" sz="1000" b="0" i="1" dirty="0">
                <a:latin typeface="Arial" panose="020B0604020202020204" pitchFamily="34" charset="0"/>
              </a:rPr>
              <a:t>: *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Сумен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және</a:t>
            </a:r>
            <a:r>
              <a:rPr lang="ru-RU" altLang="ru-RU" sz="1000" b="0" i="1" dirty="0">
                <a:latin typeface="Arial" panose="020B0604020202020204" pitchFamily="34" charset="0"/>
              </a:rPr>
              <a:t> су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бұру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жөніндегі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инвестициялық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бағдарламалары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өз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қаражаты</a:t>
            </a:r>
            <a:r>
              <a:rPr lang="ru-RU" altLang="ru-RU" sz="1000" b="0" i="1" dirty="0">
                <a:latin typeface="Arial" panose="020B0604020202020204" pitchFamily="34" charset="0"/>
              </a:rPr>
              <a:t> -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амортизациялық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аударымдар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есебінен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іске</a:t>
            </a:r>
            <a:r>
              <a:rPr lang="ru-RU" altLang="ru-RU" sz="1000" b="0" i="1" dirty="0">
                <a:latin typeface="Arial" panose="020B0604020202020204" pitchFamily="34" charset="0"/>
              </a:rPr>
              <a:t> </a:t>
            </a:r>
            <a:r>
              <a:rPr lang="ru-RU" altLang="ru-RU" sz="1000" b="0" i="1" dirty="0" err="1">
                <a:latin typeface="Arial" panose="020B0604020202020204" pitchFamily="34" charset="0"/>
              </a:rPr>
              <a:t>асырылады</a:t>
            </a:r>
            <a:endParaRPr lang="ru-RU" altLang="ru-RU" sz="1000" b="0" i="1" dirty="0"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тарифтері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23875"/>
              </p:ext>
            </p:extLst>
          </p:nvPr>
        </p:nvGraphicFramePr>
        <p:xfrm>
          <a:off x="611560" y="802184"/>
          <a:ext cx="8075240" cy="5640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8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46340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48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Қолданыстағы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89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1м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87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52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50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5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8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ашық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ысыраптар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жылу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кәсіпорындар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су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50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бюджет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екінші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топтарына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да 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43664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7525" y="6381328"/>
            <a:ext cx="85329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35089" y="19543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 err="1" smtClean="0">
                <a:latin typeface="Arial" panose="020B0604020202020204" pitchFamily="34" charset="0"/>
              </a:rPr>
              <a:t>жылға</a:t>
            </a:r>
            <a:r>
              <a:rPr lang="ru-RU" altLang="ru-RU" sz="1300" dirty="0" smtClean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сумен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 smtClean="0">
                <a:latin typeface="Arial" panose="020B0604020202020204" pitchFamily="34" charset="0"/>
              </a:rPr>
              <a:t>сметалы</a:t>
            </a:r>
            <a:r>
              <a:rPr lang="ru-RU" altLang="ru-RU" sz="1300" dirty="0" smtClean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48832"/>
              </p:ext>
            </p:extLst>
          </p:nvPr>
        </p:nvGraphicFramePr>
        <p:xfrm>
          <a:off x="179512" y="543537"/>
          <a:ext cx="8784976" cy="625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17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333"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6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Өндіріске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11 625 288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12 505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9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Материалдық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2 665 788</a:t>
                      </a:r>
                      <a:endParaRPr lang="ru-RU" sz="65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2 824 876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6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3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Шикізат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материалдар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135 270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135 270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535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ЖЖМ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185 688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185 688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834">
                <a:tc>
                  <a:txBody>
                    <a:bodyPr/>
                    <a:lstStyle/>
                    <a:p>
                      <a:pPr algn="ctr"/>
                      <a:r>
                        <a:rPr lang="en-US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Отын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2 337 194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2 496 282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оны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тасымалдауға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68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Еңбекақы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төлеу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5 114 720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5 136 054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12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Өндірістік</a:t>
                      </a:r>
                      <a:r>
                        <a:rPr lang="kk-KZ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персоналдың жалақысы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4 594 884 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4 612 710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221644"/>
                  </a:ext>
                </a:extLst>
              </a:tr>
              <a:tr h="1714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Әлеуметтік салық және әлеуметтікаударымдар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387 967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389 118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205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131 869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134 226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02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2 291 648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2 932 862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ТС-да амортизация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ескерілген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Орындауда-жарғылық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әкімдігінің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қаулыларына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теңгерімге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берілген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мүлікті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ескере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отырып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есептелуі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65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Жөндеу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354 289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352 075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65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Басқа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шығындар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1 198 843</a:t>
                      </a:r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1 260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6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507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Күзет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36 512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36 364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Еңбекті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және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қауіпсіздік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техникасы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803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Табиғи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ресурстарды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пайдалану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төлемдері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10 670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Жер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асты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суларын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өндіруге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салынатын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салық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466 391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461 476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099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Коммуналдық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қызметтер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35 476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Сақтандырудың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түрлері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63 527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78 510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395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Қоршаған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ортаны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қорғау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эмиссиялар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АЕК-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547">
                <a:tc>
                  <a:txBody>
                    <a:bodyPr/>
                    <a:lstStyle/>
                    <a:p>
                      <a:pPr algn="ctr"/>
                      <a:r>
                        <a:rPr lang="ru-RU" sz="65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Түбіртектерді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ресімдеуге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арналған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шығыстар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130 685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148 759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6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9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65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1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endParaRPr kumimoji="0" lang="ru-RU" sz="65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392 945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152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14 734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16 721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құнының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kk-KZ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с-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сапар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шығыстары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147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кадрларды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құнының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 беру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61 588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61 588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141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5.9.5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персоналдың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жолақысын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14 663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14 891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67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міндетті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кәсіптік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зейнетақы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жарналары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26 836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жалақының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өсуіне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байланысты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33414"/>
                  </a:ext>
                </a:extLst>
              </a:tr>
              <a:tr h="136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күтіп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81 032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100 253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қажеттілікке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байланысты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758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қосалқы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бөлшектер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құрал-саймандар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198 264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198 264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442627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971600" y="48033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 err="1">
                <a:latin typeface="Arial" panose="020B0604020202020204" pitchFamily="34" charset="0"/>
              </a:rPr>
              <a:t>жылға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сумен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жабдықтау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қызметтері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бекітілген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тарифтік</a:t>
            </a:r>
            <a:r>
              <a:rPr lang="ru-RU" altLang="ru-RU" sz="1300" dirty="0">
                <a:latin typeface="Arial" panose="020B0604020202020204" pitchFamily="34" charset="0"/>
              </a:rPr>
              <a:t> сметаны </a:t>
            </a:r>
            <a:r>
              <a:rPr lang="ru-RU" altLang="ru-RU" sz="1300" dirty="0" err="1">
                <a:latin typeface="Arial" panose="020B0604020202020204" pitchFamily="34" charset="0"/>
              </a:rPr>
              <a:t>баптар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орындау</a:t>
            </a:r>
            <a:r>
              <a:rPr lang="ru-RU" altLang="ru-RU" sz="1300" dirty="0">
                <a:latin typeface="Arial" panose="020B0604020202020204" pitchFamily="34" charset="0"/>
              </a:rPr>
              <a:t>, </a:t>
            </a:r>
            <a:r>
              <a:rPr lang="ru-RU" altLang="ru-RU" sz="1300" dirty="0" err="1">
                <a:latin typeface="Arial" panose="020B0604020202020204" pitchFamily="34" charset="0"/>
              </a:rPr>
              <a:t>мың</a:t>
            </a:r>
            <a:r>
              <a:rPr lang="ru-RU" altLang="ru-RU" sz="1300" dirty="0">
                <a:latin typeface="Arial" panose="020B0604020202020204" pitchFamily="34" charset="0"/>
              </a:rPr>
              <a:t> </a:t>
            </a:r>
            <a:r>
              <a:rPr lang="ru-RU" altLang="ru-RU" sz="1300" dirty="0" err="1">
                <a:latin typeface="Arial" panose="020B0604020202020204" pitchFamily="34" charset="0"/>
              </a:rPr>
              <a:t>теңге</a:t>
            </a:r>
            <a:endParaRPr lang="ru-RU" altLang="ru-RU" sz="13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60556"/>
              </p:ext>
            </p:extLst>
          </p:nvPr>
        </p:nvGraphicFramePr>
        <p:xfrm>
          <a:off x="233605" y="626473"/>
          <a:ext cx="8712968" cy="608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4493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28224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1 565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20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1 513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02655"/>
                  </a:ext>
                </a:extLst>
              </a:tr>
              <a:tr h="207012"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6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Кезең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65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6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460 304</a:t>
                      </a:r>
                      <a:endParaRPr lang="ru-RU" sz="65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492 929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65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65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460 095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492 690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9056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қызметкерлердін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жалақысы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235 044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247 843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бөлу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коэффициенттерінің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өзгеруі</a:t>
                      </a:r>
                      <a:endParaRPr kumimoji="0" lang="ru-RU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20 096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20 946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14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Міндетті әлеуметтік медициналық сақтандыру</a:t>
                      </a:r>
                      <a:endParaRPr lang="ru-RU" sz="6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6 346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жалақының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өсуіне</a:t>
                      </a:r>
                      <a:r>
                        <a:rPr kumimoji="0" lang="ru-RU" sz="6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6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endParaRPr kumimoji="0" lang="ru-RU" sz="6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98083"/>
                  </a:ext>
                </a:extLst>
              </a:tr>
              <a:tr h="174146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Салықтар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төлемдер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124 749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133 216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120042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73 860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83 783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4560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27 837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31 970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жаңғыртылуы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жаңаруы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19056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Техникалық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ұстау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көрсету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3 904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9059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4 430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4 430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170687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22 141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25 525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орындалуына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сараптама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қаржылық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есептілік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аудитін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жүргізуге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190591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457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k-KZ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қажеттілік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19056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баслымдар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4 150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6 115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19056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6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3 643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50" dirty="0" err="1" smtClean="0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6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7 298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12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Сыйақы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төлеуге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арналған</a:t>
                      </a:r>
                      <a:r>
                        <a:rPr kumimoji="0" lang="ru-RU" sz="65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65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65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  <a:tr h="180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12 085 592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12 998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1801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43 192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</a:t>
                      </a:r>
                      <a:r>
                        <a:rPr lang="ru-RU" sz="6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420 160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180149"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12 128 784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11 578 745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белгіленген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бірыңғай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асыру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іске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асу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төмендеуі</a:t>
                      </a:r>
                      <a:endParaRPr lang="ru-RU" sz="6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04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174 227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65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69,61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1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494957"/>
                  </a:ext>
                </a:extLst>
              </a:tr>
              <a:tr h="139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6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саны, адам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2 291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706884"/>
                  </a:ext>
                </a:extLst>
              </a:tr>
              <a:tr h="146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6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адам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2 202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03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адам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коэффициенттерінің</a:t>
                      </a:r>
                      <a:r>
                        <a:rPr lang="ru-RU" sz="6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өзгеруі</a:t>
                      </a:r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063171"/>
                  </a:ext>
                </a:extLst>
              </a:tr>
              <a:tr h="140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ішінде, теңге</a:t>
                      </a:r>
                      <a:endParaRPr lang="ru-RU" sz="6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175 684,85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176 799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995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персонал,</a:t>
                      </a:r>
                      <a:r>
                        <a:rPr lang="kk-KZ" sz="65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6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173 891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173 697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90348"/>
                  </a:ext>
                </a:extLst>
              </a:tr>
              <a:tr h="204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6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персонал, теңге</a:t>
                      </a:r>
                      <a:endParaRPr lang="ru-RU" sz="65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kk-KZ" sz="6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220 079</a:t>
                      </a:r>
                      <a:endParaRPr lang="ru-RU" sz="6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266 127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000260"/>
                  </a:ext>
                </a:extLst>
              </a:tr>
            </a:tbl>
          </a:graphicData>
        </a:graphic>
      </p:graphicFrame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50538" y="6693693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3568" cy="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46021</TotalTime>
  <Words>4164</Words>
  <Application>Microsoft Office PowerPoint</Application>
  <PresentationFormat>Экран (4:3)</PresentationFormat>
  <Paragraphs>1190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Wingdings 3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Сумен жабдықтау қызметтері бойынша 2022 жылға арналған инвестициялық бағдарламаның орындалуы</vt:lpstr>
      <vt:lpstr>Су бұру қызметі бойынша 2022 жылға арналған инвестициялық бағдарламаның орындалуы</vt:lpstr>
      <vt:lpstr>2022 жылға арналған сумен жабдықтау және су бұру қызметтерінің инвестициялық бағдарламаларын орындау</vt:lpstr>
      <vt:lpstr>Сумен жабдықтау және су бұру қызметтерінің тарифтері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2022 жылда көрсетілген сумен жабдықтау және су бұру қызметтерінің көлемі</vt:lpstr>
      <vt:lpstr>Сумен жабдықтау және су бұру қызметтерінің тұтынушыларымен жүргізілетін жұмыстар</vt:lpstr>
      <vt:lpstr>Презентация PowerPoint</vt:lpstr>
      <vt:lpstr>Презентация PowerPoint</vt:lpstr>
      <vt:lpstr>Презентация PowerPoint</vt:lpstr>
      <vt:lpstr>Сумен жабдықтау және су бұру қызметтерінің қызметі мен тарифтерінің перспективалары</vt:lpstr>
    </vt:vector>
  </TitlesOfParts>
  <Company>agpo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plan1</dc:creator>
  <cp:lastModifiedBy>Режепов Жаханбек Аркенулы</cp:lastModifiedBy>
  <cp:revision>3855</cp:revision>
  <cp:lastPrinted>2022-04-26T10:17:08Z</cp:lastPrinted>
  <dcterms:created xsi:type="dcterms:W3CDTF">2008-12-02T10:26:55Z</dcterms:created>
  <dcterms:modified xsi:type="dcterms:W3CDTF">2023-04-20T04:20:26Z</dcterms:modified>
</cp:coreProperties>
</file>