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4" r:id="rId3"/>
    <p:sldId id="287" r:id="rId4"/>
    <p:sldId id="289" r:id="rId5"/>
    <p:sldId id="272" r:id="rId6"/>
    <p:sldId id="273" r:id="rId7"/>
    <p:sldId id="274" r:id="rId8"/>
    <p:sldId id="292" r:id="rId9"/>
    <p:sldId id="293" r:id="rId10"/>
    <p:sldId id="294" r:id="rId11"/>
    <p:sldId id="295" r:id="rId12"/>
    <p:sldId id="296" r:id="rId13"/>
    <p:sldId id="297" r:id="rId14"/>
    <p:sldId id="278" r:id="rId15"/>
    <p:sldId id="279" r:id="rId16"/>
    <p:sldId id="280" r:id="rId17"/>
    <p:sldId id="298" r:id="rId18"/>
    <p:sldId id="284" r:id="rId19"/>
    <p:sldId id="285" r:id="rId20"/>
    <p:sldId id="286" r:id="rId21"/>
  </p:sldIdLst>
  <p:sldSz cx="12192000" cy="6858000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754" userDrawn="1">
          <p15:clr>
            <a:srgbClr val="A4A3A4"/>
          </p15:clr>
        </p15:guide>
        <p15:guide id="4" pos="1118" userDrawn="1">
          <p15:clr>
            <a:srgbClr val="A4A3A4"/>
          </p15:clr>
        </p15:guide>
        <p15:guide id="5" orient="horz" pos="232" userDrawn="1">
          <p15:clr>
            <a:srgbClr val="A4A3A4"/>
          </p15:clr>
        </p15:guide>
        <p15:guide id="6" orient="horz" pos="618" userDrawn="1">
          <p15:clr>
            <a:srgbClr val="A4A3A4"/>
          </p15:clr>
        </p15:guide>
        <p15:guide id="7" pos="7106" userDrawn="1">
          <p15:clr>
            <a:srgbClr val="A4A3A4"/>
          </p15:clr>
        </p15:guide>
        <p15:guide id="9" orient="horz" pos="3974" userDrawn="1">
          <p15:clr>
            <a:srgbClr val="A4A3A4"/>
          </p15:clr>
        </p15:guide>
        <p15:guide id="10" orient="horz" pos="1071" userDrawn="1">
          <p15:clr>
            <a:srgbClr val="A4A3A4"/>
          </p15:clr>
        </p15:guide>
        <p15:guide id="11" pos="4384" userDrawn="1">
          <p15:clr>
            <a:srgbClr val="A4A3A4"/>
          </p15:clr>
        </p15:guide>
        <p15:guide id="12" orient="horz" pos="129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B6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93" autoAdjust="0"/>
    <p:restoredTop sz="96387" autoAdjust="0"/>
  </p:normalViewPr>
  <p:slideViewPr>
    <p:cSldViewPr snapToGrid="0" showGuides="1">
      <p:cViewPr>
        <p:scale>
          <a:sx n="70" d="100"/>
          <a:sy n="70" d="100"/>
        </p:scale>
        <p:origin x="192" y="1090"/>
      </p:cViewPr>
      <p:guideLst>
        <p:guide orient="horz" pos="2160"/>
        <p:guide pos="3840"/>
        <p:guide orient="horz" pos="754"/>
        <p:guide pos="1118"/>
        <p:guide orient="horz" pos="232"/>
        <p:guide orient="horz" pos="618"/>
        <p:guide pos="7106"/>
        <p:guide orient="horz" pos="3974"/>
        <p:guide orient="horz" pos="1071"/>
        <p:guide pos="4384"/>
        <p:guide orient="horz" pos="12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165E6F-DB48-496B-AC68-643905DFB64E}" type="doc">
      <dgm:prSet loTypeId="urn:microsoft.com/office/officeart/2005/8/layout/target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A23BC7-6E55-4C37-9093-742E49AC3974}">
      <dgm:prSet custT="1"/>
      <dgm:spPr/>
      <dgm:t>
        <a:bodyPr/>
        <a:lstStyle/>
        <a:p>
          <a:pPr rtl="0"/>
          <a:r>
            <a:rPr lang="ru-RU" altLang="ru-RU" sz="900" b="0" i="1" dirty="0" err="1" smtClean="0">
              <a:solidFill>
                <a:schemeClr val="tx1"/>
              </a:solidFill>
              <a:latin typeface="Arial" panose="020B0604020202020204" pitchFamily="34" charset="0"/>
            </a:rPr>
            <a:t>Орталық</a:t>
          </a:r>
          <a:r>
            <a:rPr lang="ru-RU" altLang="ru-RU" sz="900" b="0" i="1" dirty="0" smtClean="0">
              <a:solidFill>
                <a:schemeClr val="tx1"/>
              </a:solidFill>
              <a:latin typeface="Arial" panose="020B0604020202020204" pitchFamily="34" charset="0"/>
            </a:rPr>
            <a:t> </a:t>
          </a:r>
          <a:r>
            <a:rPr lang="ru-RU" altLang="ru-RU" sz="900" b="0" i="1" dirty="0" err="1" smtClean="0">
              <a:solidFill>
                <a:schemeClr val="tx1"/>
              </a:solidFill>
              <a:latin typeface="Arial" panose="020B0604020202020204" pitchFamily="34" charset="0"/>
            </a:rPr>
            <a:t>диспетчерлік</a:t>
          </a:r>
          <a:r>
            <a:rPr lang="ru-RU" altLang="ru-RU" sz="900" b="0" i="1" dirty="0" smtClean="0">
              <a:solidFill>
                <a:schemeClr val="tx1"/>
              </a:solidFill>
              <a:latin typeface="Arial" panose="020B0604020202020204" pitchFamily="34" charset="0"/>
            </a:rPr>
            <a:t> </a:t>
          </a:r>
          <a:r>
            <a:rPr lang="ru-RU" altLang="ru-RU" sz="900" b="0" i="1" dirty="0" err="1" smtClean="0">
              <a:solidFill>
                <a:schemeClr val="tx1"/>
              </a:solidFill>
              <a:latin typeface="Arial" panose="020B0604020202020204" pitchFamily="34" charset="0"/>
            </a:rPr>
            <a:t>қызмет</a:t>
          </a:r>
          <a:r>
            <a:rPr lang="ru-RU" altLang="ru-RU" sz="900" b="0" i="1" dirty="0" smtClean="0">
              <a:solidFill>
                <a:schemeClr val="tx1"/>
              </a:solidFill>
              <a:latin typeface="Arial" panose="020B0604020202020204" pitchFamily="34" charset="0"/>
            </a:rPr>
            <a:t> (</a:t>
          </a:r>
          <a:r>
            <a:rPr lang="ru-RU" altLang="ru-RU" sz="900" b="0" i="1" dirty="0" err="1" smtClean="0">
              <a:solidFill>
                <a:schemeClr val="tx1"/>
              </a:solidFill>
              <a:latin typeface="Arial" panose="020B0604020202020204" pitchFamily="34" charset="0"/>
            </a:rPr>
            <a:t>тәулік</a:t>
          </a:r>
          <a:r>
            <a:rPr lang="ru-RU" altLang="ru-RU" sz="900" b="0" i="1" dirty="0" smtClean="0">
              <a:solidFill>
                <a:schemeClr val="tx1"/>
              </a:solidFill>
              <a:latin typeface="Arial" panose="020B0604020202020204" pitchFamily="34" charset="0"/>
            </a:rPr>
            <a:t> </a:t>
          </a:r>
          <a:r>
            <a:rPr lang="ru-RU" altLang="ru-RU" sz="900" b="0" i="1" dirty="0" err="1" smtClean="0">
              <a:solidFill>
                <a:schemeClr val="tx1"/>
              </a:solidFill>
              <a:latin typeface="Arial" panose="020B0604020202020204" pitchFamily="34" charset="0"/>
            </a:rPr>
            <a:t>бойы</a:t>
          </a:r>
          <a:r>
            <a:rPr lang="ru-RU" sz="900" b="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r>
            <a:rPr lang="ru-RU" sz="900" b="0" i="1" dirty="0" smtClean="0">
              <a:latin typeface="Arial" panose="020B0604020202020204" pitchFamily="34" charset="0"/>
              <a:cs typeface="Arial" panose="020B0604020202020204" pitchFamily="34" charset="0"/>
            </a:rPr>
            <a:t>                                                                                                    </a:t>
          </a:r>
          <a:r>
            <a:rPr lang="ru-RU" sz="1200" b="1" i="1" dirty="0" smtClean="0">
              <a:latin typeface="Arial" panose="020B0604020202020204" pitchFamily="34" charset="0"/>
              <a:cs typeface="Arial" panose="020B0604020202020204" pitchFamily="34" charset="0"/>
            </a:rPr>
            <a:t>274-66-66, 274-24-20 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04E201-699E-4909-88E1-AE3608684800}" type="parTrans" cxnId="{FCF9C7B7-FF65-4C18-B61A-E32A851109FF}">
      <dgm:prSet/>
      <dgm:spPr/>
      <dgm:t>
        <a:bodyPr/>
        <a:lstStyle/>
        <a:p>
          <a:endParaRPr lang="ru-RU"/>
        </a:p>
      </dgm:t>
    </dgm:pt>
    <dgm:pt modelId="{8D41D6F1-9D23-47F8-8D10-982EF373FAD0}" type="sibTrans" cxnId="{FCF9C7B7-FF65-4C18-B61A-E32A851109FF}">
      <dgm:prSet/>
      <dgm:spPr/>
      <dgm:t>
        <a:bodyPr/>
        <a:lstStyle/>
        <a:p>
          <a:endParaRPr lang="ru-RU"/>
        </a:p>
      </dgm:t>
    </dgm:pt>
    <dgm:pt modelId="{BED1BE2B-D64B-4038-BC8E-394A572C1946}">
      <dgm:prSet custT="1"/>
      <dgm:spPr/>
      <dgm:t>
        <a:bodyPr/>
        <a:lstStyle/>
        <a:p>
          <a:pPr rtl="0"/>
          <a:r>
            <a:rPr lang="ru-RU" altLang="ru-RU" sz="900" b="0" i="1" dirty="0" err="1" smtClean="0">
              <a:solidFill>
                <a:schemeClr val="tx1"/>
              </a:solidFill>
              <a:latin typeface="Arial" panose="020B0604020202020204" pitchFamily="34" charset="0"/>
            </a:rPr>
            <a:t>Анықтамалық-ақпараттық</a:t>
          </a:r>
          <a:r>
            <a:rPr lang="ru-RU" altLang="ru-RU" sz="900" b="0" i="1" dirty="0" smtClean="0">
              <a:solidFill>
                <a:schemeClr val="tx1"/>
              </a:solidFill>
              <a:latin typeface="Arial" panose="020B0604020202020204" pitchFamily="34" charset="0"/>
            </a:rPr>
            <a:t> </a:t>
          </a:r>
          <a:r>
            <a:rPr lang="ru-RU" altLang="ru-RU" sz="900" b="0" i="1" dirty="0" err="1" smtClean="0">
              <a:solidFill>
                <a:schemeClr val="tx1"/>
              </a:solidFill>
              <a:latin typeface="Arial" panose="020B0604020202020204" pitchFamily="34" charset="0"/>
            </a:rPr>
            <a:t>қызмет</a:t>
          </a:r>
          <a:r>
            <a:rPr lang="ru-RU" altLang="ru-RU" sz="900" b="0" i="1" dirty="0" smtClean="0">
              <a:solidFill>
                <a:schemeClr val="tx1"/>
              </a:solidFill>
              <a:latin typeface="Arial" panose="020B0604020202020204" pitchFamily="34" charset="0"/>
            </a:rPr>
            <a:t> (</a:t>
          </a:r>
          <a:r>
            <a:rPr lang="en-US" altLang="ru-RU" sz="900" b="0" i="1" dirty="0" smtClean="0">
              <a:solidFill>
                <a:schemeClr val="tx1"/>
              </a:solidFill>
              <a:latin typeface="Arial" panose="020B0604020202020204" pitchFamily="34" charset="0"/>
            </a:rPr>
            <a:t>Call</a:t>
          </a:r>
          <a:r>
            <a:rPr lang="ru-RU" altLang="ru-RU" sz="900" b="0" i="1" dirty="0" smtClean="0">
              <a:solidFill>
                <a:schemeClr val="tx1"/>
              </a:solidFill>
              <a:latin typeface="Arial" panose="020B0604020202020204" pitchFamily="34" charset="0"/>
            </a:rPr>
            <a:t>-</a:t>
          </a:r>
          <a:r>
            <a:rPr lang="ru-RU" altLang="ru-RU" sz="900" b="0" i="1" dirty="0" err="1" smtClean="0">
              <a:solidFill>
                <a:schemeClr val="tx1"/>
              </a:solidFill>
              <a:latin typeface="Arial" panose="020B0604020202020204" pitchFamily="34" charset="0"/>
            </a:rPr>
            <a:t>орталық</a:t>
          </a:r>
          <a:r>
            <a:rPr lang="ru-RU" altLang="ru-RU" sz="900" b="0" i="1" dirty="0" smtClean="0">
              <a:solidFill>
                <a:schemeClr val="tx1"/>
              </a:solidFill>
              <a:latin typeface="Arial" panose="020B0604020202020204" pitchFamily="34" charset="0"/>
            </a:rPr>
            <a:t>)</a:t>
          </a:r>
          <a:r>
            <a:rPr lang="en-US" sz="900" b="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     </a:t>
          </a:r>
          <a:r>
            <a:rPr lang="en-US" sz="900" b="1" i="1" dirty="0" smtClean="0">
              <a:latin typeface="Arial" panose="020B0604020202020204" pitchFamily="34" charset="0"/>
              <a:cs typeface="Arial" panose="020B0604020202020204" pitchFamily="34" charset="0"/>
            </a:rPr>
            <a:t>    </a:t>
          </a:r>
          <a:r>
            <a:rPr lang="ru-RU" sz="900" b="1" i="1" dirty="0" smtClean="0">
              <a:latin typeface="Arial" panose="020B0604020202020204" pitchFamily="34" charset="0"/>
              <a:cs typeface="Arial" panose="020B0604020202020204" pitchFamily="34" charset="0"/>
            </a:rPr>
            <a:t>                                                </a:t>
          </a:r>
          <a:r>
            <a:rPr lang="ru-RU" sz="900" i="1" dirty="0" smtClean="0">
              <a:latin typeface="Arial" panose="020B0604020202020204" pitchFamily="34" charset="0"/>
              <a:cs typeface="Arial" panose="020B0604020202020204" pitchFamily="34" charset="0"/>
            </a:rPr>
            <a:t>                                                            </a:t>
          </a:r>
          <a:r>
            <a:rPr lang="ru-RU" sz="1200" b="1" i="1" dirty="0" smtClean="0">
              <a:latin typeface="Arial" panose="020B0604020202020204" pitchFamily="34" charset="0"/>
              <a:cs typeface="Arial" panose="020B0604020202020204" pitchFamily="34" charset="0"/>
            </a:rPr>
            <a:t>3 777 444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290A29-8F8A-4977-8C6A-AABFF3072345}" type="parTrans" cxnId="{C08E1EDE-BABE-4C0A-B77C-B6A1D22CCA71}">
      <dgm:prSet/>
      <dgm:spPr/>
      <dgm:t>
        <a:bodyPr/>
        <a:lstStyle/>
        <a:p>
          <a:endParaRPr lang="ru-RU"/>
        </a:p>
      </dgm:t>
    </dgm:pt>
    <dgm:pt modelId="{A3FDF4C6-AB94-4E6D-A754-8A0F7D382F5B}" type="sibTrans" cxnId="{C08E1EDE-BABE-4C0A-B77C-B6A1D22CCA71}">
      <dgm:prSet/>
      <dgm:spPr/>
      <dgm:t>
        <a:bodyPr/>
        <a:lstStyle/>
        <a:p>
          <a:endParaRPr lang="ru-RU"/>
        </a:p>
      </dgm:t>
    </dgm:pt>
    <dgm:pt modelId="{0E8280F5-0D89-4B0B-B21B-EDAD3191BA97}" type="pres">
      <dgm:prSet presAssocID="{9B165E6F-DB48-496B-AC68-643905DFB64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155AD9-C4D7-4AC3-BD36-CB0B3C154F25}" type="pres">
      <dgm:prSet presAssocID="{DCA23BC7-6E55-4C37-9093-742E49AC3974}" presName="circle1" presStyleLbl="node1" presStyleIdx="0" presStyleCnt="2"/>
      <dgm:spPr/>
    </dgm:pt>
    <dgm:pt modelId="{A6FB45DD-0A9D-4310-AFA9-99DAAC5F5B1D}" type="pres">
      <dgm:prSet presAssocID="{DCA23BC7-6E55-4C37-9093-742E49AC3974}" presName="space" presStyleCnt="0"/>
      <dgm:spPr/>
    </dgm:pt>
    <dgm:pt modelId="{4702DD6D-A14C-4244-BACF-0954A6BD8E3C}" type="pres">
      <dgm:prSet presAssocID="{DCA23BC7-6E55-4C37-9093-742E49AC3974}" presName="rect1" presStyleLbl="alignAcc1" presStyleIdx="0" presStyleCnt="2"/>
      <dgm:spPr/>
      <dgm:t>
        <a:bodyPr/>
        <a:lstStyle/>
        <a:p>
          <a:endParaRPr lang="ru-RU"/>
        </a:p>
      </dgm:t>
    </dgm:pt>
    <dgm:pt modelId="{C20AF01C-FE46-4387-9880-4453C544D58D}" type="pres">
      <dgm:prSet presAssocID="{BED1BE2B-D64B-4038-BC8E-394A572C1946}" presName="vertSpace2" presStyleLbl="node1" presStyleIdx="0" presStyleCnt="2"/>
      <dgm:spPr/>
    </dgm:pt>
    <dgm:pt modelId="{D8A56E4B-C8D5-436F-B7A0-E8B498D36C55}" type="pres">
      <dgm:prSet presAssocID="{BED1BE2B-D64B-4038-BC8E-394A572C1946}" presName="circle2" presStyleLbl="node1" presStyleIdx="1" presStyleCnt="2"/>
      <dgm:spPr/>
    </dgm:pt>
    <dgm:pt modelId="{37AAD261-44A8-48A7-BED2-FD092170B588}" type="pres">
      <dgm:prSet presAssocID="{BED1BE2B-D64B-4038-BC8E-394A572C1946}" presName="rect2" presStyleLbl="alignAcc1" presStyleIdx="1" presStyleCnt="2"/>
      <dgm:spPr/>
      <dgm:t>
        <a:bodyPr/>
        <a:lstStyle/>
        <a:p>
          <a:endParaRPr lang="ru-RU"/>
        </a:p>
      </dgm:t>
    </dgm:pt>
    <dgm:pt modelId="{1EDE8360-44D0-4746-A105-77393EA5971F}" type="pres">
      <dgm:prSet presAssocID="{DCA23BC7-6E55-4C37-9093-742E49AC3974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3AE467-71E3-42A3-B5BB-F341B7B9DF37}" type="pres">
      <dgm:prSet presAssocID="{BED1BE2B-D64B-4038-BC8E-394A572C1946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E11628-DB34-4903-9A17-4AEE954F990C}" type="presOf" srcId="{9B165E6F-DB48-496B-AC68-643905DFB64E}" destId="{0E8280F5-0D89-4B0B-B21B-EDAD3191BA97}" srcOrd="0" destOrd="0" presId="urn:microsoft.com/office/officeart/2005/8/layout/target3"/>
    <dgm:cxn modelId="{41146A61-A2AA-472A-BA02-2575B5AE0885}" type="presOf" srcId="{BED1BE2B-D64B-4038-BC8E-394A572C1946}" destId="{37AAD261-44A8-48A7-BED2-FD092170B588}" srcOrd="0" destOrd="0" presId="urn:microsoft.com/office/officeart/2005/8/layout/target3"/>
    <dgm:cxn modelId="{62765DCC-0DCB-49D6-91C9-F715F7F643F6}" type="presOf" srcId="{DCA23BC7-6E55-4C37-9093-742E49AC3974}" destId="{1EDE8360-44D0-4746-A105-77393EA5971F}" srcOrd="1" destOrd="0" presId="urn:microsoft.com/office/officeart/2005/8/layout/target3"/>
    <dgm:cxn modelId="{C08E1EDE-BABE-4C0A-B77C-B6A1D22CCA71}" srcId="{9B165E6F-DB48-496B-AC68-643905DFB64E}" destId="{BED1BE2B-D64B-4038-BC8E-394A572C1946}" srcOrd="1" destOrd="0" parTransId="{6B290A29-8F8A-4977-8C6A-AABFF3072345}" sibTransId="{A3FDF4C6-AB94-4E6D-A754-8A0F7D382F5B}"/>
    <dgm:cxn modelId="{153C8F33-0F50-4B8E-94E0-69498CB0CB54}" type="presOf" srcId="{BED1BE2B-D64B-4038-BC8E-394A572C1946}" destId="{E13AE467-71E3-42A3-B5BB-F341B7B9DF37}" srcOrd="1" destOrd="0" presId="urn:microsoft.com/office/officeart/2005/8/layout/target3"/>
    <dgm:cxn modelId="{FCF9C7B7-FF65-4C18-B61A-E32A851109FF}" srcId="{9B165E6F-DB48-496B-AC68-643905DFB64E}" destId="{DCA23BC7-6E55-4C37-9093-742E49AC3974}" srcOrd="0" destOrd="0" parTransId="{4404E201-699E-4909-88E1-AE3608684800}" sibTransId="{8D41D6F1-9D23-47F8-8D10-982EF373FAD0}"/>
    <dgm:cxn modelId="{D5C5EE16-BFBB-40C0-AC12-9F7D4C03A92A}" type="presOf" srcId="{DCA23BC7-6E55-4C37-9093-742E49AC3974}" destId="{4702DD6D-A14C-4244-BACF-0954A6BD8E3C}" srcOrd="0" destOrd="0" presId="urn:microsoft.com/office/officeart/2005/8/layout/target3"/>
    <dgm:cxn modelId="{981E27E0-7F55-431F-A434-61D4945BA493}" type="presParOf" srcId="{0E8280F5-0D89-4B0B-B21B-EDAD3191BA97}" destId="{91155AD9-C4D7-4AC3-BD36-CB0B3C154F25}" srcOrd="0" destOrd="0" presId="urn:microsoft.com/office/officeart/2005/8/layout/target3"/>
    <dgm:cxn modelId="{D2306D62-D75F-4EE4-81F3-8EFFB86745E0}" type="presParOf" srcId="{0E8280F5-0D89-4B0B-B21B-EDAD3191BA97}" destId="{A6FB45DD-0A9D-4310-AFA9-99DAAC5F5B1D}" srcOrd="1" destOrd="0" presId="urn:microsoft.com/office/officeart/2005/8/layout/target3"/>
    <dgm:cxn modelId="{BC42F655-2A83-4C92-B6EA-6AF5E44C1D8D}" type="presParOf" srcId="{0E8280F5-0D89-4B0B-B21B-EDAD3191BA97}" destId="{4702DD6D-A14C-4244-BACF-0954A6BD8E3C}" srcOrd="2" destOrd="0" presId="urn:microsoft.com/office/officeart/2005/8/layout/target3"/>
    <dgm:cxn modelId="{DED94B4B-D7BF-480B-B361-833A307913A8}" type="presParOf" srcId="{0E8280F5-0D89-4B0B-B21B-EDAD3191BA97}" destId="{C20AF01C-FE46-4387-9880-4453C544D58D}" srcOrd="3" destOrd="0" presId="urn:microsoft.com/office/officeart/2005/8/layout/target3"/>
    <dgm:cxn modelId="{BDD822FB-09F6-4226-9A80-343F22AC25D5}" type="presParOf" srcId="{0E8280F5-0D89-4B0B-B21B-EDAD3191BA97}" destId="{D8A56E4B-C8D5-436F-B7A0-E8B498D36C55}" srcOrd="4" destOrd="0" presId="urn:microsoft.com/office/officeart/2005/8/layout/target3"/>
    <dgm:cxn modelId="{606C95F7-7610-442E-8B95-25A50915BBEC}" type="presParOf" srcId="{0E8280F5-0D89-4B0B-B21B-EDAD3191BA97}" destId="{37AAD261-44A8-48A7-BED2-FD092170B588}" srcOrd="5" destOrd="0" presId="urn:microsoft.com/office/officeart/2005/8/layout/target3"/>
    <dgm:cxn modelId="{6430CD01-22DA-4EA1-951C-7B703FB9AC73}" type="presParOf" srcId="{0E8280F5-0D89-4B0B-B21B-EDAD3191BA97}" destId="{1EDE8360-44D0-4746-A105-77393EA5971F}" srcOrd="6" destOrd="0" presId="urn:microsoft.com/office/officeart/2005/8/layout/target3"/>
    <dgm:cxn modelId="{F4A7C351-30AB-4317-B26A-C9D0D76933F3}" type="presParOf" srcId="{0E8280F5-0D89-4B0B-B21B-EDAD3191BA97}" destId="{E13AE467-71E3-42A3-B5BB-F341B7B9DF37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99D3E3-4CA3-4F05-A66C-C3980C719AB9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A6F313-3FAB-41BA-8437-B94D083B3504}">
      <dgm:prSet custT="1"/>
      <dgm:spPr>
        <a:solidFill>
          <a:schemeClr val="tx2"/>
        </a:solidFill>
      </dgm:spPr>
      <dgm:t>
        <a:bodyPr/>
        <a:lstStyle/>
        <a:p>
          <a:pPr rtl="0"/>
          <a:r>
            <a:rPr lang="ru-RU" altLang="ru-RU" sz="1000" b="1" dirty="0" err="1" smtClean="0">
              <a:solidFill>
                <a:schemeClr val="bg1"/>
              </a:solidFill>
              <a:latin typeface="Arial" pitchFamily="34" charset="0"/>
            </a:rPr>
            <a:t>Тұтынушыларға</a:t>
          </a:r>
          <a:r>
            <a:rPr lang="ru-RU" altLang="ru-RU" sz="1000" b="1" dirty="0" smtClean="0">
              <a:solidFill>
                <a:schemeClr val="bg1"/>
              </a:solidFill>
              <a:latin typeface="Arial" pitchFamily="34" charset="0"/>
            </a:rPr>
            <a:t> </a:t>
          </a:r>
          <a:r>
            <a:rPr lang="ru-RU" altLang="ru-RU" sz="1000" b="1" dirty="0" err="1" smtClean="0">
              <a:solidFill>
                <a:schemeClr val="bg1"/>
              </a:solidFill>
              <a:latin typeface="Arial" pitchFamily="34" charset="0"/>
            </a:rPr>
            <a:t>қызмет</a:t>
          </a:r>
          <a:r>
            <a:rPr lang="ru-RU" altLang="ru-RU" sz="1000" b="1" dirty="0" smtClean="0">
              <a:solidFill>
                <a:schemeClr val="bg1"/>
              </a:solidFill>
              <a:latin typeface="Arial" pitchFamily="34" charset="0"/>
            </a:rPr>
            <a:t> </a:t>
          </a:r>
          <a:r>
            <a:rPr lang="ru-RU" altLang="ru-RU" sz="1000" b="1" dirty="0" err="1" smtClean="0">
              <a:solidFill>
                <a:schemeClr val="bg1"/>
              </a:solidFill>
              <a:latin typeface="Arial" pitchFamily="34" charset="0"/>
            </a:rPr>
            <a:t>көрсету</a:t>
          </a:r>
          <a:r>
            <a:rPr lang="ru-RU" altLang="ru-RU" sz="1000" b="1" dirty="0" smtClean="0">
              <a:solidFill>
                <a:schemeClr val="bg1"/>
              </a:solidFill>
              <a:latin typeface="Arial" pitchFamily="34" charset="0"/>
            </a:rPr>
            <a:t> </a:t>
          </a:r>
          <a:r>
            <a:rPr lang="ru-RU" altLang="ru-RU" sz="1000" b="1" dirty="0" err="1" smtClean="0">
              <a:solidFill>
                <a:schemeClr val="bg1"/>
              </a:solidFill>
              <a:latin typeface="Arial" pitchFamily="34" charset="0"/>
            </a:rPr>
            <a:t>орталықтары</a:t>
          </a:r>
          <a:r>
            <a:rPr lang="ru-RU" altLang="ru-RU" sz="1000" b="1" dirty="0" smtClean="0">
              <a:solidFill>
                <a:schemeClr val="bg1"/>
              </a:solidFill>
              <a:latin typeface="Arial" pitchFamily="34" charset="0"/>
            </a:rPr>
            <a:t> (ҚҚО)</a:t>
          </a:r>
          <a:endParaRPr lang="ru-RU" sz="10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523FFF-450A-4652-9017-90714F661BEE}" type="parTrans" cxnId="{FC5EAB03-8A90-46A8-8A64-7D3524CDF473}">
      <dgm:prSet/>
      <dgm:spPr/>
      <dgm:t>
        <a:bodyPr/>
        <a:lstStyle/>
        <a:p>
          <a:endParaRPr lang="ru-RU"/>
        </a:p>
      </dgm:t>
    </dgm:pt>
    <dgm:pt modelId="{2EBF90AF-5638-4FD1-8F51-8628FF69AB9B}" type="sibTrans" cxnId="{FC5EAB03-8A90-46A8-8A64-7D3524CDF473}">
      <dgm:prSet/>
      <dgm:spPr/>
      <dgm:t>
        <a:bodyPr/>
        <a:lstStyle/>
        <a:p>
          <a:endParaRPr lang="ru-RU"/>
        </a:p>
      </dgm:t>
    </dgm:pt>
    <dgm:pt modelId="{7F6D34D2-0236-48F4-8537-C8445A98AEDE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rgbClr val="336699"/>
          </a:solidFill>
        </a:ln>
      </dgm:spPr>
      <dgm:t>
        <a:bodyPr/>
        <a:lstStyle/>
        <a:p>
          <a:pPr rtl="0"/>
          <a:r>
            <a:rPr lang="ru-RU" sz="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 </a:t>
          </a:r>
          <a:r>
            <a:rPr lang="ru-RU" altLang="ru-RU" sz="900" dirty="0" smtClean="0">
              <a:solidFill>
                <a:schemeClr val="tx1"/>
              </a:solidFill>
              <a:latin typeface="Arial" pitchFamily="34" charset="0"/>
            </a:rPr>
            <a:t>ҚҚО «</a:t>
          </a:r>
          <a:r>
            <a:rPr lang="kk-KZ" altLang="ru-RU" sz="900" dirty="0" smtClean="0">
              <a:solidFill>
                <a:schemeClr val="tx1"/>
              </a:solidFill>
              <a:latin typeface="Arial" pitchFamily="34" charset="0"/>
            </a:rPr>
            <a:t>Орталық</a:t>
          </a:r>
          <a:r>
            <a:rPr lang="ru-RU" altLang="ru-RU" sz="900" dirty="0" smtClean="0">
              <a:solidFill>
                <a:schemeClr val="tx1"/>
              </a:solidFill>
              <a:latin typeface="Arial" pitchFamily="34" charset="0"/>
            </a:rPr>
            <a:t>», </a:t>
          </a:r>
          <a:r>
            <a:rPr lang="ru-RU" altLang="ru-RU" sz="900" dirty="0" err="1" smtClean="0">
              <a:solidFill>
                <a:schemeClr val="tx1"/>
              </a:solidFill>
              <a:latin typeface="Arial" pitchFamily="34" charset="0"/>
            </a:rPr>
            <a:t>Жарокова</a:t>
          </a:r>
          <a:r>
            <a:rPr lang="ru-RU" altLang="ru-RU" sz="900" dirty="0" smtClean="0">
              <a:solidFill>
                <a:schemeClr val="tx1"/>
              </a:solidFill>
              <a:latin typeface="Arial" pitchFamily="34" charset="0"/>
            </a:rPr>
            <a:t> к., 196</a:t>
          </a:r>
          <a:endParaRPr lang="ru-RU" sz="9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EACFE3-E461-4414-91C3-4F38A516282F}" type="parTrans" cxnId="{523B94E4-4052-4F82-90BC-4A0833B967AA}">
      <dgm:prSet/>
      <dgm:spPr/>
      <dgm:t>
        <a:bodyPr/>
        <a:lstStyle/>
        <a:p>
          <a:endParaRPr lang="ru-RU"/>
        </a:p>
      </dgm:t>
    </dgm:pt>
    <dgm:pt modelId="{A8A2E0DE-996A-45EB-9780-3A69C7988D22}" type="sibTrans" cxnId="{523B94E4-4052-4F82-90BC-4A0833B967AA}">
      <dgm:prSet/>
      <dgm:spPr/>
      <dgm:t>
        <a:bodyPr/>
        <a:lstStyle/>
        <a:p>
          <a:endParaRPr lang="ru-RU"/>
        </a:p>
      </dgm:t>
    </dgm:pt>
    <dgm:pt modelId="{13302648-4C6D-416B-B7C0-7C1A284EDF08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rtl="0"/>
          <a:r>
            <a:rPr lang="ru-RU" sz="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2. </a:t>
          </a:r>
          <a:r>
            <a:rPr lang="ru-RU" altLang="ru-RU" sz="900" dirty="0" smtClean="0">
              <a:solidFill>
                <a:schemeClr val="tx1"/>
              </a:solidFill>
              <a:latin typeface="Arial" pitchFamily="34" charset="0"/>
            </a:rPr>
            <a:t>ҚҚО «</a:t>
          </a:r>
          <a:r>
            <a:rPr lang="kk-KZ" altLang="ru-RU" sz="900" dirty="0" smtClean="0">
              <a:solidFill>
                <a:schemeClr val="tx1"/>
              </a:solidFill>
              <a:latin typeface="Arial" pitchFamily="34" charset="0"/>
            </a:rPr>
            <a:t>Шығыс</a:t>
          </a:r>
          <a:r>
            <a:rPr lang="ru-RU" altLang="ru-RU" sz="900" dirty="0" smtClean="0">
              <a:solidFill>
                <a:schemeClr val="tx1"/>
              </a:solidFill>
              <a:latin typeface="Arial" pitchFamily="34" charset="0"/>
            </a:rPr>
            <a:t>», Ботаническая к., 29а </a:t>
          </a:r>
          <a:endParaRPr lang="ru-RU" sz="9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3B6E63-EF28-453A-96BB-9A06EEB971EB}" type="parTrans" cxnId="{8343BA55-6DA2-4F5E-8727-0120F3A12749}">
      <dgm:prSet/>
      <dgm:spPr/>
      <dgm:t>
        <a:bodyPr/>
        <a:lstStyle/>
        <a:p>
          <a:endParaRPr lang="ru-RU"/>
        </a:p>
      </dgm:t>
    </dgm:pt>
    <dgm:pt modelId="{6D9C8B20-2C32-4A70-B787-245F5E7CA659}" type="sibTrans" cxnId="{8343BA55-6DA2-4F5E-8727-0120F3A12749}">
      <dgm:prSet/>
      <dgm:spPr/>
      <dgm:t>
        <a:bodyPr/>
        <a:lstStyle/>
        <a:p>
          <a:endParaRPr lang="ru-RU"/>
        </a:p>
      </dgm:t>
    </dgm:pt>
    <dgm:pt modelId="{610FEC30-66CF-4E2B-B084-BCF889A50406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rgbClr val="336699"/>
          </a:solidFill>
        </a:ln>
      </dgm:spPr>
      <dgm:t>
        <a:bodyPr/>
        <a:lstStyle/>
        <a:p>
          <a:pPr rtl="0"/>
          <a:r>
            <a:rPr lang="ru-RU" sz="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 </a:t>
          </a:r>
          <a:r>
            <a:rPr lang="ru-RU" altLang="ru-RU" sz="900" dirty="0" smtClean="0">
              <a:solidFill>
                <a:schemeClr val="tx1"/>
              </a:solidFill>
              <a:latin typeface="Arial" pitchFamily="34" charset="0"/>
            </a:rPr>
            <a:t>ҚҚО «</a:t>
          </a:r>
          <a:r>
            <a:rPr lang="kk-KZ" altLang="ru-RU" sz="900" dirty="0" smtClean="0">
              <a:solidFill>
                <a:schemeClr val="tx1"/>
              </a:solidFill>
              <a:latin typeface="Arial" pitchFamily="34" charset="0"/>
            </a:rPr>
            <a:t>Батыс</a:t>
          </a:r>
          <a:r>
            <a:rPr lang="ru-RU" altLang="ru-RU" sz="900" dirty="0" smtClean="0">
              <a:solidFill>
                <a:schemeClr val="tx1"/>
              </a:solidFill>
              <a:latin typeface="Arial" pitchFamily="34" charset="0"/>
            </a:rPr>
            <a:t>», мкр.«Жетысу-3», 37</a:t>
          </a:r>
          <a:endParaRPr lang="ru-RU" sz="9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387507-4340-4AF9-A513-278B2149C854}" type="parTrans" cxnId="{DCDC6521-24A4-48BC-B987-FAEE97C3E01E}">
      <dgm:prSet/>
      <dgm:spPr/>
      <dgm:t>
        <a:bodyPr/>
        <a:lstStyle/>
        <a:p>
          <a:endParaRPr lang="ru-RU"/>
        </a:p>
      </dgm:t>
    </dgm:pt>
    <dgm:pt modelId="{446C7DAE-1F04-460A-B05C-4999C056D0F0}" type="sibTrans" cxnId="{DCDC6521-24A4-48BC-B987-FAEE97C3E01E}">
      <dgm:prSet/>
      <dgm:spPr/>
      <dgm:t>
        <a:bodyPr/>
        <a:lstStyle/>
        <a:p>
          <a:endParaRPr lang="ru-RU"/>
        </a:p>
      </dgm:t>
    </dgm:pt>
    <dgm:pt modelId="{D22810D0-3B3E-493A-8572-5C2AEFA2DA8B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rgbClr val="336699"/>
          </a:solidFill>
        </a:ln>
      </dgm:spPr>
      <dgm:t>
        <a:bodyPr/>
        <a:lstStyle/>
        <a:p>
          <a:pPr rtl="0"/>
          <a:r>
            <a:rPr lang="ru-RU" sz="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4. </a:t>
          </a:r>
          <a:r>
            <a:rPr lang="ru-RU" altLang="ru-RU" sz="900" dirty="0" smtClean="0">
              <a:solidFill>
                <a:schemeClr val="tx1"/>
              </a:solidFill>
              <a:latin typeface="Arial" pitchFamily="34" charset="0"/>
            </a:rPr>
            <a:t>ҚҚО «</a:t>
          </a:r>
          <a:r>
            <a:rPr lang="kk-KZ" altLang="ru-RU" sz="900" dirty="0" smtClean="0">
              <a:solidFill>
                <a:schemeClr val="tx1"/>
              </a:solidFill>
              <a:latin typeface="Arial" pitchFamily="34" charset="0"/>
            </a:rPr>
            <a:t>Алатау</a:t>
          </a:r>
          <a:r>
            <a:rPr lang="ru-RU" altLang="ru-RU" sz="900" dirty="0" smtClean="0">
              <a:solidFill>
                <a:schemeClr val="tx1"/>
              </a:solidFill>
              <a:latin typeface="Arial" pitchFamily="34" charset="0"/>
            </a:rPr>
            <a:t>», </a:t>
          </a:r>
          <a:r>
            <a:rPr lang="ru-RU" altLang="ru-RU" sz="900" dirty="0" err="1" smtClean="0">
              <a:solidFill>
                <a:schemeClr val="tx1"/>
              </a:solidFill>
              <a:latin typeface="Arial" pitchFamily="34" charset="0"/>
            </a:rPr>
            <a:t>Чуланова</a:t>
          </a:r>
          <a:r>
            <a:rPr lang="ru-RU" altLang="ru-RU" sz="900" dirty="0" smtClean="0">
              <a:solidFill>
                <a:schemeClr val="tx1"/>
              </a:solidFill>
              <a:latin typeface="Arial" pitchFamily="34" charset="0"/>
            </a:rPr>
            <a:t> к., 109</a:t>
          </a:r>
          <a:endParaRPr lang="ru-RU" sz="9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2860F-02ED-45F2-9FCB-F671CBEC14F8}" type="parTrans" cxnId="{DB44D3C8-A1F2-4139-B072-748D9A556898}">
      <dgm:prSet/>
      <dgm:spPr/>
      <dgm:t>
        <a:bodyPr/>
        <a:lstStyle/>
        <a:p>
          <a:endParaRPr lang="ru-RU"/>
        </a:p>
      </dgm:t>
    </dgm:pt>
    <dgm:pt modelId="{E00F08D4-6A3C-4FCE-BBC4-350FA83B74FF}" type="sibTrans" cxnId="{DB44D3C8-A1F2-4139-B072-748D9A556898}">
      <dgm:prSet/>
      <dgm:spPr/>
      <dgm:t>
        <a:bodyPr/>
        <a:lstStyle/>
        <a:p>
          <a:endParaRPr lang="ru-RU"/>
        </a:p>
      </dgm:t>
    </dgm:pt>
    <dgm:pt modelId="{90D4629F-99E5-4BA7-AF30-68A1AB77F472}" type="pres">
      <dgm:prSet presAssocID="{6999D3E3-4CA3-4F05-A66C-C3980C719AB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500B10-CEB8-4F7E-BFF7-72F9B63CCF16}" type="pres">
      <dgm:prSet presAssocID="{37A6F313-3FAB-41BA-8437-B94D083B3504}" presName="centerShape" presStyleLbl="node0" presStyleIdx="0" presStyleCnt="1" custScaleX="192723"/>
      <dgm:spPr>
        <a:prstGeom prst="diamond">
          <a:avLst/>
        </a:prstGeom>
      </dgm:spPr>
      <dgm:t>
        <a:bodyPr/>
        <a:lstStyle/>
        <a:p>
          <a:endParaRPr lang="ru-RU"/>
        </a:p>
      </dgm:t>
    </dgm:pt>
    <dgm:pt modelId="{53A91F53-69D3-4378-AB1E-C4C2B1ACC750}" type="pres">
      <dgm:prSet presAssocID="{7F6D34D2-0236-48F4-8537-C8445A98AEDE}" presName="node" presStyleLbl="node1" presStyleIdx="0" presStyleCnt="4" custScaleX="172596" custRadScaleRad="1008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EB2453-B2FD-45EC-8A7D-9AE5EE63F554}" type="pres">
      <dgm:prSet presAssocID="{7F6D34D2-0236-48F4-8537-C8445A98AEDE}" presName="dummy" presStyleCnt="0"/>
      <dgm:spPr/>
    </dgm:pt>
    <dgm:pt modelId="{3B13D874-6F7B-489E-9E07-DC3FBE9F7F71}" type="pres">
      <dgm:prSet presAssocID="{A8A2E0DE-996A-45EB-9780-3A69C7988D22}" presName="sibTrans" presStyleLbl="sibTrans2D1" presStyleIdx="0" presStyleCnt="4"/>
      <dgm:spPr/>
      <dgm:t>
        <a:bodyPr/>
        <a:lstStyle/>
        <a:p>
          <a:endParaRPr lang="ru-RU"/>
        </a:p>
      </dgm:t>
    </dgm:pt>
    <dgm:pt modelId="{42BD7368-1E29-4B49-A35B-B0A1785D2D01}" type="pres">
      <dgm:prSet presAssocID="{13302648-4C6D-416B-B7C0-7C1A284EDF08}" presName="node" presStyleLbl="node1" presStyleIdx="1" presStyleCnt="4" custScaleX="178622" custRadScaleRad="1528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DCAB0F-666F-4514-952C-926A5E9FE2DC}" type="pres">
      <dgm:prSet presAssocID="{13302648-4C6D-416B-B7C0-7C1A284EDF08}" presName="dummy" presStyleCnt="0"/>
      <dgm:spPr/>
    </dgm:pt>
    <dgm:pt modelId="{CE3AFBF7-BD3B-4A65-B3DA-3E61F2EE4BD2}" type="pres">
      <dgm:prSet presAssocID="{6D9C8B20-2C32-4A70-B787-245F5E7CA659}" presName="sibTrans" presStyleLbl="sibTrans2D1" presStyleIdx="1" presStyleCnt="4"/>
      <dgm:spPr/>
      <dgm:t>
        <a:bodyPr/>
        <a:lstStyle/>
        <a:p>
          <a:endParaRPr lang="ru-RU"/>
        </a:p>
      </dgm:t>
    </dgm:pt>
    <dgm:pt modelId="{31BB7956-C278-4560-91E5-9A4CA0EE848A}" type="pres">
      <dgm:prSet presAssocID="{610FEC30-66CF-4E2B-B084-BCF889A50406}" presName="node" presStyleLbl="node1" presStyleIdx="2" presStyleCnt="4" custScaleX="167412" custRadScaleRad="1008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DFD144-A427-4067-AC34-CD1F16FD5D38}" type="pres">
      <dgm:prSet presAssocID="{610FEC30-66CF-4E2B-B084-BCF889A50406}" presName="dummy" presStyleCnt="0"/>
      <dgm:spPr/>
    </dgm:pt>
    <dgm:pt modelId="{B7BF5DCD-1652-4A0E-ABF2-BE838CBBB0F0}" type="pres">
      <dgm:prSet presAssocID="{446C7DAE-1F04-460A-B05C-4999C056D0F0}" presName="sibTrans" presStyleLbl="sibTrans2D1" presStyleIdx="2" presStyleCnt="4"/>
      <dgm:spPr/>
      <dgm:t>
        <a:bodyPr/>
        <a:lstStyle/>
        <a:p>
          <a:endParaRPr lang="ru-RU"/>
        </a:p>
      </dgm:t>
    </dgm:pt>
    <dgm:pt modelId="{098CE20A-1211-4F83-9D6E-729971C5AE3C}" type="pres">
      <dgm:prSet presAssocID="{D22810D0-3B3E-493A-8572-5C2AEFA2DA8B}" presName="node" presStyleLbl="node1" presStyleIdx="3" presStyleCnt="4" custScaleX="162023" custRadScaleRad="1492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7429E1-B0A0-434C-902E-4EED3390E528}" type="pres">
      <dgm:prSet presAssocID="{D22810D0-3B3E-493A-8572-5C2AEFA2DA8B}" presName="dummy" presStyleCnt="0"/>
      <dgm:spPr/>
    </dgm:pt>
    <dgm:pt modelId="{9A42BFB9-6D98-4C84-A899-0C0789449931}" type="pres">
      <dgm:prSet presAssocID="{E00F08D4-6A3C-4FCE-BBC4-350FA83B74FF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0B9B47D9-9876-483B-8D1B-344D8795B39B}" type="presOf" srcId="{37A6F313-3FAB-41BA-8437-B94D083B3504}" destId="{82500B10-CEB8-4F7E-BFF7-72F9B63CCF16}" srcOrd="0" destOrd="0" presId="urn:microsoft.com/office/officeart/2005/8/layout/radial6"/>
    <dgm:cxn modelId="{53C4F779-CAFE-4932-A2F1-0EB00D01D3BF}" type="presOf" srcId="{A8A2E0DE-996A-45EB-9780-3A69C7988D22}" destId="{3B13D874-6F7B-489E-9E07-DC3FBE9F7F71}" srcOrd="0" destOrd="0" presId="urn:microsoft.com/office/officeart/2005/8/layout/radial6"/>
    <dgm:cxn modelId="{8343BA55-6DA2-4F5E-8727-0120F3A12749}" srcId="{37A6F313-3FAB-41BA-8437-B94D083B3504}" destId="{13302648-4C6D-416B-B7C0-7C1A284EDF08}" srcOrd="1" destOrd="0" parTransId="{003B6E63-EF28-453A-96BB-9A06EEB971EB}" sibTransId="{6D9C8B20-2C32-4A70-B787-245F5E7CA659}"/>
    <dgm:cxn modelId="{35DAB1AF-B7CB-4B8A-8AF9-CE83C0782B3C}" type="presOf" srcId="{E00F08D4-6A3C-4FCE-BBC4-350FA83B74FF}" destId="{9A42BFB9-6D98-4C84-A899-0C0789449931}" srcOrd="0" destOrd="0" presId="urn:microsoft.com/office/officeart/2005/8/layout/radial6"/>
    <dgm:cxn modelId="{D3D76BF1-16C6-4BBA-BF65-5A12BEF21449}" type="presOf" srcId="{7F6D34D2-0236-48F4-8537-C8445A98AEDE}" destId="{53A91F53-69D3-4378-AB1E-C4C2B1ACC750}" srcOrd="0" destOrd="0" presId="urn:microsoft.com/office/officeart/2005/8/layout/radial6"/>
    <dgm:cxn modelId="{8049D9EE-C50B-42F9-B504-88742621EFF8}" type="presOf" srcId="{610FEC30-66CF-4E2B-B084-BCF889A50406}" destId="{31BB7956-C278-4560-91E5-9A4CA0EE848A}" srcOrd="0" destOrd="0" presId="urn:microsoft.com/office/officeart/2005/8/layout/radial6"/>
    <dgm:cxn modelId="{DB44D3C8-A1F2-4139-B072-748D9A556898}" srcId="{37A6F313-3FAB-41BA-8437-B94D083B3504}" destId="{D22810D0-3B3E-493A-8572-5C2AEFA2DA8B}" srcOrd="3" destOrd="0" parTransId="{D042860F-02ED-45F2-9FCB-F671CBEC14F8}" sibTransId="{E00F08D4-6A3C-4FCE-BBC4-350FA83B74FF}"/>
    <dgm:cxn modelId="{D3FD9C93-1ECD-4BD5-B388-4DD8AC784749}" type="presOf" srcId="{6999D3E3-4CA3-4F05-A66C-C3980C719AB9}" destId="{90D4629F-99E5-4BA7-AF30-68A1AB77F472}" srcOrd="0" destOrd="0" presId="urn:microsoft.com/office/officeart/2005/8/layout/radial6"/>
    <dgm:cxn modelId="{94AF83A5-A86A-4EFC-BB8C-3F30DA118191}" type="presOf" srcId="{446C7DAE-1F04-460A-B05C-4999C056D0F0}" destId="{B7BF5DCD-1652-4A0E-ABF2-BE838CBBB0F0}" srcOrd="0" destOrd="0" presId="urn:microsoft.com/office/officeart/2005/8/layout/radial6"/>
    <dgm:cxn modelId="{E573A937-E9EB-4766-A981-E65DE265428E}" type="presOf" srcId="{6D9C8B20-2C32-4A70-B787-245F5E7CA659}" destId="{CE3AFBF7-BD3B-4A65-B3DA-3E61F2EE4BD2}" srcOrd="0" destOrd="0" presId="urn:microsoft.com/office/officeart/2005/8/layout/radial6"/>
    <dgm:cxn modelId="{3DC031BB-13DB-4FD0-85CE-357611D5873D}" type="presOf" srcId="{13302648-4C6D-416B-B7C0-7C1A284EDF08}" destId="{42BD7368-1E29-4B49-A35B-B0A1785D2D01}" srcOrd="0" destOrd="0" presId="urn:microsoft.com/office/officeart/2005/8/layout/radial6"/>
    <dgm:cxn modelId="{DCDC6521-24A4-48BC-B987-FAEE97C3E01E}" srcId="{37A6F313-3FAB-41BA-8437-B94D083B3504}" destId="{610FEC30-66CF-4E2B-B084-BCF889A50406}" srcOrd="2" destOrd="0" parTransId="{E6387507-4340-4AF9-A513-278B2149C854}" sibTransId="{446C7DAE-1F04-460A-B05C-4999C056D0F0}"/>
    <dgm:cxn modelId="{523B94E4-4052-4F82-90BC-4A0833B967AA}" srcId="{37A6F313-3FAB-41BA-8437-B94D083B3504}" destId="{7F6D34D2-0236-48F4-8537-C8445A98AEDE}" srcOrd="0" destOrd="0" parTransId="{41EACFE3-E461-4414-91C3-4F38A516282F}" sibTransId="{A8A2E0DE-996A-45EB-9780-3A69C7988D22}"/>
    <dgm:cxn modelId="{6CD9D9CF-C493-4EF1-94C5-CB77301D335D}" type="presOf" srcId="{D22810D0-3B3E-493A-8572-5C2AEFA2DA8B}" destId="{098CE20A-1211-4F83-9D6E-729971C5AE3C}" srcOrd="0" destOrd="0" presId="urn:microsoft.com/office/officeart/2005/8/layout/radial6"/>
    <dgm:cxn modelId="{FC5EAB03-8A90-46A8-8A64-7D3524CDF473}" srcId="{6999D3E3-4CA3-4F05-A66C-C3980C719AB9}" destId="{37A6F313-3FAB-41BA-8437-B94D083B3504}" srcOrd="0" destOrd="0" parTransId="{69523FFF-450A-4652-9017-90714F661BEE}" sibTransId="{2EBF90AF-5638-4FD1-8F51-8628FF69AB9B}"/>
    <dgm:cxn modelId="{8FB65C63-CF8D-461D-ACF5-E982BD5B7B2D}" type="presParOf" srcId="{90D4629F-99E5-4BA7-AF30-68A1AB77F472}" destId="{82500B10-CEB8-4F7E-BFF7-72F9B63CCF16}" srcOrd="0" destOrd="0" presId="urn:microsoft.com/office/officeart/2005/8/layout/radial6"/>
    <dgm:cxn modelId="{08905026-AC0A-4522-8032-C302EB3EBCC1}" type="presParOf" srcId="{90D4629F-99E5-4BA7-AF30-68A1AB77F472}" destId="{53A91F53-69D3-4378-AB1E-C4C2B1ACC750}" srcOrd="1" destOrd="0" presId="urn:microsoft.com/office/officeart/2005/8/layout/radial6"/>
    <dgm:cxn modelId="{076A0E28-2CC8-4AAB-8687-7CFF3ED92DD8}" type="presParOf" srcId="{90D4629F-99E5-4BA7-AF30-68A1AB77F472}" destId="{14EB2453-B2FD-45EC-8A7D-9AE5EE63F554}" srcOrd="2" destOrd="0" presId="urn:microsoft.com/office/officeart/2005/8/layout/radial6"/>
    <dgm:cxn modelId="{B48FFAEA-1EDF-4835-9AC9-CBC0F3EDC83F}" type="presParOf" srcId="{90D4629F-99E5-4BA7-AF30-68A1AB77F472}" destId="{3B13D874-6F7B-489E-9E07-DC3FBE9F7F71}" srcOrd="3" destOrd="0" presId="urn:microsoft.com/office/officeart/2005/8/layout/radial6"/>
    <dgm:cxn modelId="{A5AAAFC3-2130-446E-9A93-863476DE3B09}" type="presParOf" srcId="{90D4629F-99E5-4BA7-AF30-68A1AB77F472}" destId="{42BD7368-1E29-4B49-A35B-B0A1785D2D01}" srcOrd="4" destOrd="0" presId="urn:microsoft.com/office/officeart/2005/8/layout/radial6"/>
    <dgm:cxn modelId="{B766638B-69AD-421F-95C0-9A321C149404}" type="presParOf" srcId="{90D4629F-99E5-4BA7-AF30-68A1AB77F472}" destId="{20DCAB0F-666F-4514-952C-926A5E9FE2DC}" srcOrd="5" destOrd="0" presId="urn:microsoft.com/office/officeart/2005/8/layout/radial6"/>
    <dgm:cxn modelId="{00EE0202-58FE-42AA-9E2C-9712CB7034EF}" type="presParOf" srcId="{90D4629F-99E5-4BA7-AF30-68A1AB77F472}" destId="{CE3AFBF7-BD3B-4A65-B3DA-3E61F2EE4BD2}" srcOrd="6" destOrd="0" presId="urn:microsoft.com/office/officeart/2005/8/layout/radial6"/>
    <dgm:cxn modelId="{F14244F0-58BF-4A03-AFDF-AB2555B5B257}" type="presParOf" srcId="{90D4629F-99E5-4BA7-AF30-68A1AB77F472}" destId="{31BB7956-C278-4560-91E5-9A4CA0EE848A}" srcOrd="7" destOrd="0" presId="urn:microsoft.com/office/officeart/2005/8/layout/radial6"/>
    <dgm:cxn modelId="{FA3EACBF-EBC3-40F1-9EC8-82CEEB5799A1}" type="presParOf" srcId="{90D4629F-99E5-4BA7-AF30-68A1AB77F472}" destId="{BFDFD144-A427-4067-AC34-CD1F16FD5D38}" srcOrd="8" destOrd="0" presId="urn:microsoft.com/office/officeart/2005/8/layout/radial6"/>
    <dgm:cxn modelId="{00724632-352F-413F-AB82-BAFAC6692A5D}" type="presParOf" srcId="{90D4629F-99E5-4BA7-AF30-68A1AB77F472}" destId="{B7BF5DCD-1652-4A0E-ABF2-BE838CBBB0F0}" srcOrd="9" destOrd="0" presId="urn:microsoft.com/office/officeart/2005/8/layout/radial6"/>
    <dgm:cxn modelId="{21CBE814-95CF-48FB-B79A-29AF2B7FF3A1}" type="presParOf" srcId="{90D4629F-99E5-4BA7-AF30-68A1AB77F472}" destId="{098CE20A-1211-4F83-9D6E-729971C5AE3C}" srcOrd="10" destOrd="0" presId="urn:microsoft.com/office/officeart/2005/8/layout/radial6"/>
    <dgm:cxn modelId="{8BB2DF70-7FB5-4D30-84D0-F069416D7FC9}" type="presParOf" srcId="{90D4629F-99E5-4BA7-AF30-68A1AB77F472}" destId="{C37429E1-B0A0-434C-902E-4EED3390E528}" srcOrd="11" destOrd="0" presId="urn:microsoft.com/office/officeart/2005/8/layout/radial6"/>
    <dgm:cxn modelId="{26DE4A78-16D3-4CBE-90E3-DDC7B053F0B3}" type="presParOf" srcId="{90D4629F-99E5-4BA7-AF30-68A1AB77F472}" destId="{9A42BFB9-6D98-4C84-A899-0C0789449931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155AD9-C4D7-4AC3-BD36-CB0B3C154F25}">
      <dsp:nvSpPr>
        <dsp:cNvPr id="0" name=""/>
        <dsp:cNvSpPr/>
      </dsp:nvSpPr>
      <dsp:spPr>
        <a:xfrm>
          <a:off x="0" y="0"/>
          <a:ext cx="1039231" cy="103923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02DD6D-A14C-4244-BACF-0954A6BD8E3C}">
      <dsp:nvSpPr>
        <dsp:cNvPr id="0" name=""/>
        <dsp:cNvSpPr/>
      </dsp:nvSpPr>
      <dsp:spPr>
        <a:xfrm>
          <a:off x="519615" y="0"/>
          <a:ext cx="2108766" cy="10392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900" b="0" i="1" kern="1200" dirty="0" err="1" smtClean="0">
              <a:solidFill>
                <a:schemeClr val="tx1"/>
              </a:solidFill>
              <a:latin typeface="Arial" panose="020B0604020202020204" pitchFamily="34" charset="0"/>
            </a:rPr>
            <a:t>Орталық</a:t>
          </a:r>
          <a:r>
            <a:rPr lang="ru-RU" altLang="ru-RU" sz="900" b="0" i="1" kern="1200" dirty="0" smtClean="0">
              <a:solidFill>
                <a:schemeClr val="tx1"/>
              </a:solidFill>
              <a:latin typeface="Arial" panose="020B0604020202020204" pitchFamily="34" charset="0"/>
            </a:rPr>
            <a:t> </a:t>
          </a:r>
          <a:r>
            <a:rPr lang="ru-RU" altLang="ru-RU" sz="900" b="0" i="1" kern="1200" dirty="0" err="1" smtClean="0">
              <a:solidFill>
                <a:schemeClr val="tx1"/>
              </a:solidFill>
              <a:latin typeface="Arial" panose="020B0604020202020204" pitchFamily="34" charset="0"/>
            </a:rPr>
            <a:t>диспетчерлік</a:t>
          </a:r>
          <a:r>
            <a:rPr lang="ru-RU" altLang="ru-RU" sz="900" b="0" i="1" kern="1200" dirty="0" smtClean="0">
              <a:solidFill>
                <a:schemeClr val="tx1"/>
              </a:solidFill>
              <a:latin typeface="Arial" panose="020B0604020202020204" pitchFamily="34" charset="0"/>
            </a:rPr>
            <a:t> </a:t>
          </a:r>
          <a:r>
            <a:rPr lang="ru-RU" altLang="ru-RU" sz="900" b="0" i="1" kern="1200" dirty="0" err="1" smtClean="0">
              <a:solidFill>
                <a:schemeClr val="tx1"/>
              </a:solidFill>
              <a:latin typeface="Arial" panose="020B0604020202020204" pitchFamily="34" charset="0"/>
            </a:rPr>
            <a:t>қызмет</a:t>
          </a:r>
          <a:r>
            <a:rPr lang="ru-RU" altLang="ru-RU" sz="900" b="0" i="1" kern="1200" dirty="0" smtClean="0">
              <a:solidFill>
                <a:schemeClr val="tx1"/>
              </a:solidFill>
              <a:latin typeface="Arial" panose="020B0604020202020204" pitchFamily="34" charset="0"/>
            </a:rPr>
            <a:t> (</a:t>
          </a:r>
          <a:r>
            <a:rPr lang="ru-RU" altLang="ru-RU" sz="900" b="0" i="1" kern="1200" dirty="0" err="1" smtClean="0">
              <a:solidFill>
                <a:schemeClr val="tx1"/>
              </a:solidFill>
              <a:latin typeface="Arial" panose="020B0604020202020204" pitchFamily="34" charset="0"/>
            </a:rPr>
            <a:t>тәулік</a:t>
          </a:r>
          <a:r>
            <a:rPr lang="ru-RU" altLang="ru-RU" sz="900" b="0" i="1" kern="1200" dirty="0" smtClean="0">
              <a:solidFill>
                <a:schemeClr val="tx1"/>
              </a:solidFill>
              <a:latin typeface="Arial" panose="020B0604020202020204" pitchFamily="34" charset="0"/>
            </a:rPr>
            <a:t> </a:t>
          </a:r>
          <a:r>
            <a:rPr lang="ru-RU" altLang="ru-RU" sz="900" b="0" i="1" kern="1200" dirty="0" err="1" smtClean="0">
              <a:solidFill>
                <a:schemeClr val="tx1"/>
              </a:solidFill>
              <a:latin typeface="Arial" panose="020B0604020202020204" pitchFamily="34" charset="0"/>
            </a:rPr>
            <a:t>бойы</a:t>
          </a:r>
          <a:r>
            <a:rPr lang="ru-RU" sz="900" b="0" i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r>
            <a:rPr lang="ru-RU" sz="900" b="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                                                                                                   </a:t>
          </a:r>
          <a:r>
            <a:rPr lang="ru-RU" sz="12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274-66-66, 274-24-20 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9615" y="0"/>
        <a:ext cx="2108766" cy="493634"/>
      </dsp:txXfrm>
    </dsp:sp>
    <dsp:sp modelId="{D8A56E4B-C8D5-436F-B7A0-E8B498D36C55}">
      <dsp:nvSpPr>
        <dsp:cNvPr id="0" name=""/>
        <dsp:cNvSpPr/>
      </dsp:nvSpPr>
      <dsp:spPr>
        <a:xfrm>
          <a:off x="272798" y="493634"/>
          <a:ext cx="493634" cy="49363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AAD261-44A8-48A7-BED2-FD092170B588}">
      <dsp:nvSpPr>
        <dsp:cNvPr id="0" name=""/>
        <dsp:cNvSpPr/>
      </dsp:nvSpPr>
      <dsp:spPr>
        <a:xfrm>
          <a:off x="519615" y="493634"/>
          <a:ext cx="2108766" cy="4936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900" b="0" i="1" kern="1200" dirty="0" err="1" smtClean="0">
              <a:solidFill>
                <a:schemeClr val="tx1"/>
              </a:solidFill>
              <a:latin typeface="Arial" panose="020B0604020202020204" pitchFamily="34" charset="0"/>
            </a:rPr>
            <a:t>Анықтамалық-ақпараттық</a:t>
          </a:r>
          <a:r>
            <a:rPr lang="ru-RU" altLang="ru-RU" sz="900" b="0" i="1" kern="1200" dirty="0" smtClean="0">
              <a:solidFill>
                <a:schemeClr val="tx1"/>
              </a:solidFill>
              <a:latin typeface="Arial" panose="020B0604020202020204" pitchFamily="34" charset="0"/>
            </a:rPr>
            <a:t> </a:t>
          </a:r>
          <a:r>
            <a:rPr lang="ru-RU" altLang="ru-RU" sz="900" b="0" i="1" kern="1200" dirty="0" err="1" smtClean="0">
              <a:solidFill>
                <a:schemeClr val="tx1"/>
              </a:solidFill>
              <a:latin typeface="Arial" panose="020B0604020202020204" pitchFamily="34" charset="0"/>
            </a:rPr>
            <a:t>қызмет</a:t>
          </a:r>
          <a:r>
            <a:rPr lang="ru-RU" altLang="ru-RU" sz="900" b="0" i="1" kern="1200" dirty="0" smtClean="0">
              <a:solidFill>
                <a:schemeClr val="tx1"/>
              </a:solidFill>
              <a:latin typeface="Arial" panose="020B0604020202020204" pitchFamily="34" charset="0"/>
            </a:rPr>
            <a:t> (</a:t>
          </a:r>
          <a:r>
            <a:rPr lang="en-US" altLang="ru-RU" sz="900" b="0" i="1" kern="1200" dirty="0" smtClean="0">
              <a:solidFill>
                <a:schemeClr val="tx1"/>
              </a:solidFill>
              <a:latin typeface="Arial" panose="020B0604020202020204" pitchFamily="34" charset="0"/>
            </a:rPr>
            <a:t>Call</a:t>
          </a:r>
          <a:r>
            <a:rPr lang="ru-RU" altLang="ru-RU" sz="900" b="0" i="1" kern="1200" dirty="0" smtClean="0">
              <a:solidFill>
                <a:schemeClr val="tx1"/>
              </a:solidFill>
              <a:latin typeface="Arial" panose="020B0604020202020204" pitchFamily="34" charset="0"/>
            </a:rPr>
            <a:t>-</a:t>
          </a:r>
          <a:r>
            <a:rPr lang="ru-RU" altLang="ru-RU" sz="900" b="0" i="1" kern="1200" dirty="0" err="1" smtClean="0">
              <a:solidFill>
                <a:schemeClr val="tx1"/>
              </a:solidFill>
              <a:latin typeface="Arial" panose="020B0604020202020204" pitchFamily="34" charset="0"/>
            </a:rPr>
            <a:t>орталық</a:t>
          </a:r>
          <a:r>
            <a:rPr lang="ru-RU" altLang="ru-RU" sz="900" b="0" i="1" kern="1200" dirty="0" smtClean="0">
              <a:solidFill>
                <a:schemeClr val="tx1"/>
              </a:solidFill>
              <a:latin typeface="Arial" panose="020B0604020202020204" pitchFamily="34" charset="0"/>
            </a:rPr>
            <a:t>)</a:t>
          </a:r>
          <a:r>
            <a:rPr lang="en-US" sz="900" b="0" i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     </a:t>
          </a:r>
          <a:r>
            <a:rPr lang="en-US" sz="9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   </a:t>
          </a:r>
          <a:r>
            <a:rPr lang="ru-RU" sz="9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                                               </a:t>
          </a:r>
          <a:r>
            <a:rPr lang="ru-RU" sz="9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                                                           </a:t>
          </a:r>
          <a:r>
            <a:rPr lang="ru-RU" sz="12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3 777 444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9615" y="493634"/>
        <a:ext cx="2108766" cy="4936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42BFB9-6D98-4C84-A899-0C0789449931}">
      <dsp:nvSpPr>
        <dsp:cNvPr id="0" name=""/>
        <dsp:cNvSpPr/>
      </dsp:nvSpPr>
      <dsp:spPr>
        <a:xfrm>
          <a:off x="647127" y="203097"/>
          <a:ext cx="2428894" cy="2428894"/>
        </a:xfrm>
        <a:prstGeom prst="blockArc">
          <a:avLst>
            <a:gd name="adj1" fmla="val 10332975"/>
            <a:gd name="adj2" fmla="val 18006727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BF5DCD-1652-4A0E-ABF2-BE838CBBB0F0}">
      <dsp:nvSpPr>
        <dsp:cNvPr id="0" name=""/>
        <dsp:cNvSpPr/>
      </dsp:nvSpPr>
      <dsp:spPr>
        <a:xfrm>
          <a:off x="647127" y="524420"/>
          <a:ext cx="2428894" cy="2428894"/>
        </a:xfrm>
        <a:prstGeom prst="blockArc">
          <a:avLst>
            <a:gd name="adj1" fmla="val 3593273"/>
            <a:gd name="adj2" fmla="val 11267025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3AFBF7-BD3B-4A65-B3DA-3E61F2EE4BD2}">
      <dsp:nvSpPr>
        <dsp:cNvPr id="0" name=""/>
        <dsp:cNvSpPr/>
      </dsp:nvSpPr>
      <dsp:spPr>
        <a:xfrm>
          <a:off x="1884618" y="553289"/>
          <a:ext cx="2428894" cy="2428894"/>
        </a:xfrm>
        <a:prstGeom prst="blockArc">
          <a:avLst>
            <a:gd name="adj1" fmla="val 21048387"/>
            <a:gd name="adj2" fmla="val 736709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13D874-6F7B-489E-9E07-DC3FBE9F7F71}">
      <dsp:nvSpPr>
        <dsp:cNvPr id="0" name=""/>
        <dsp:cNvSpPr/>
      </dsp:nvSpPr>
      <dsp:spPr>
        <a:xfrm>
          <a:off x="1884618" y="174229"/>
          <a:ext cx="2428894" cy="2428894"/>
        </a:xfrm>
        <a:prstGeom prst="blockArc">
          <a:avLst>
            <a:gd name="adj1" fmla="val 14232910"/>
            <a:gd name="adj2" fmla="val 551613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500B10-CEB8-4F7E-BFF7-72F9B63CCF16}">
      <dsp:nvSpPr>
        <dsp:cNvPr id="0" name=""/>
        <dsp:cNvSpPr/>
      </dsp:nvSpPr>
      <dsp:spPr>
        <a:xfrm>
          <a:off x="1379208" y="1019108"/>
          <a:ext cx="2155019" cy="1118195"/>
        </a:xfrm>
        <a:prstGeom prst="diamond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000" b="1" kern="1200" dirty="0" err="1" smtClean="0">
              <a:solidFill>
                <a:schemeClr val="bg1"/>
              </a:solidFill>
              <a:latin typeface="Arial" pitchFamily="34" charset="0"/>
            </a:rPr>
            <a:t>Тұтынушыларға</a:t>
          </a:r>
          <a:r>
            <a:rPr lang="ru-RU" altLang="ru-RU" sz="1000" b="1" kern="1200" dirty="0" smtClean="0">
              <a:solidFill>
                <a:schemeClr val="bg1"/>
              </a:solidFill>
              <a:latin typeface="Arial" pitchFamily="34" charset="0"/>
            </a:rPr>
            <a:t> </a:t>
          </a:r>
          <a:r>
            <a:rPr lang="ru-RU" altLang="ru-RU" sz="1000" b="1" kern="1200" dirty="0" err="1" smtClean="0">
              <a:solidFill>
                <a:schemeClr val="bg1"/>
              </a:solidFill>
              <a:latin typeface="Arial" pitchFamily="34" charset="0"/>
            </a:rPr>
            <a:t>қызмет</a:t>
          </a:r>
          <a:r>
            <a:rPr lang="ru-RU" altLang="ru-RU" sz="1000" b="1" kern="1200" dirty="0" smtClean="0">
              <a:solidFill>
                <a:schemeClr val="bg1"/>
              </a:solidFill>
              <a:latin typeface="Arial" pitchFamily="34" charset="0"/>
            </a:rPr>
            <a:t> </a:t>
          </a:r>
          <a:r>
            <a:rPr lang="ru-RU" altLang="ru-RU" sz="1000" b="1" kern="1200" dirty="0" err="1" smtClean="0">
              <a:solidFill>
                <a:schemeClr val="bg1"/>
              </a:solidFill>
              <a:latin typeface="Arial" pitchFamily="34" charset="0"/>
            </a:rPr>
            <a:t>көрсету</a:t>
          </a:r>
          <a:r>
            <a:rPr lang="ru-RU" altLang="ru-RU" sz="1000" b="1" kern="1200" dirty="0" smtClean="0">
              <a:solidFill>
                <a:schemeClr val="bg1"/>
              </a:solidFill>
              <a:latin typeface="Arial" pitchFamily="34" charset="0"/>
            </a:rPr>
            <a:t> </a:t>
          </a:r>
          <a:r>
            <a:rPr lang="ru-RU" altLang="ru-RU" sz="1000" b="1" kern="1200" dirty="0" err="1" smtClean="0">
              <a:solidFill>
                <a:schemeClr val="bg1"/>
              </a:solidFill>
              <a:latin typeface="Arial" pitchFamily="34" charset="0"/>
            </a:rPr>
            <a:t>орталықтары</a:t>
          </a:r>
          <a:r>
            <a:rPr lang="ru-RU" altLang="ru-RU" sz="1000" b="1" kern="1200" dirty="0" smtClean="0">
              <a:solidFill>
                <a:schemeClr val="bg1"/>
              </a:solidFill>
              <a:latin typeface="Arial" pitchFamily="34" charset="0"/>
            </a:rPr>
            <a:t> (ҚҚО)</a:t>
          </a:r>
          <a:endParaRPr lang="ru-RU" sz="10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17963" y="1298657"/>
        <a:ext cx="1077509" cy="559097"/>
      </dsp:txXfrm>
    </dsp:sp>
    <dsp:sp modelId="{53A91F53-69D3-4378-AB1E-C4C2B1ACC750}">
      <dsp:nvSpPr>
        <dsp:cNvPr id="0" name=""/>
        <dsp:cNvSpPr/>
      </dsp:nvSpPr>
      <dsp:spPr>
        <a:xfrm>
          <a:off x="1781232" y="0"/>
          <a:ext cx="1350972" cy="782736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rgbClr val="3366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 </a:t>
          </a:r>
          <a:r>
            <a:rPr lang="ru-RU" altLang="ru-RU" sz="900" kern="1200" dirty="0" smtClean="0">
              <a:solidFill>
                <a:schemeClr val="tx1"/>
              </a:solidFill>
              <a:latin typeface="Arial" pitchFamily="34" charset="0"/>
            </a:rPr>
            <a:t>ҚҚО «</a:t>
          </a:r>
          <a:r>
            <a:rPr lang="kk-KZ" altLang="ru-RU" sz="900" kern="1200" dirty="0" smtClean="0">
              <a:solidFill>
                <a:schemeClr val="tx1"/>
              </a:solidFill>
              <a:latin typeface="Arial" pitchFamily="34" charset="0"/>
            </a:rPr>
            <a:t>Орталық</a:t>
          </a:r>
          <a:r>
            <a:rPr lang="ru-RU" altLang="ru-RU" sz="900" kern="1200" dirty="0" smtClean="0">
              <a:solidFill>
                <a:schemeClr val="tx1"/>
              </a:solidFill>
              <a:latin typeface="Arial" pitchFamily="34" charset="0"/>
            </a:rPr>
            <a:t>», </a:t>
          </a:r>
          <a:r>
            <a:rPr lang="ru-RU" altLang="ru-RU" sz="900" kern="1200" dirty="0" err="1" smtClean="0">
              <a:solidFill>
                <a:schemeClr val="tx1"/>
              </a:solidFill>
              <a:latin typeface="Arial" pitchFamily="34" charset="0"/>
            </a:rPr>
            <a:t>Жарокова</a:t>
          </a:r>
          <a:r>
            <a:rPr lang="ru-RU" altLang="ru-RU" sz="900" kern="1200" dirty="0" smtClean="0">
              <a:solidFill>
                <a:schemeClr val="tx1"/>
              </a:solidFill>
              <a:latin typeface="Arial" pitchFamily="34" charset="0"/>
            </a:rPr>
            <a:t> к., 196</a:t>
          </a:r>
          <a:endParaRPr lang="ru-RU" sz="9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79077" y="114629"/>
        <a:ext cx="955282" cy="553478"/>
      </dsp:txXfrm>
    </dsp:sp>
    <dsp:sp modelId="{42BD7368-1E29-4B49-A35B-B0A1785D2D01}">
      <dsp:nvSpPr>
        <dsp:cNvPr id="0" name=""/>
        <dsp:cNvSpPr/>
      </dsp:nvSpPr>
      <dsp:spPr>
        <a:xfrm>
          <a:off x="3571026" y="1186838"/>
          <a:ext cx="1398139" cy="782736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2. </a:t>
          </a:r>
          <a:r>
            <a:rPr lang="ru-RU" altLang="ru-RU" sz="900" kern="1200" dirty="0" smtClean="0">
              <a:solidFill>
                <a:schemeClr val="tx1"/>
              </a:solidFill>
              <a:latin typeface="Arial" pitchFamily="34" charset="0"/>
            </a:rPr>
            <a:t>ҚҚО «</a:t>
          </a:r>
          <a:r>
            <a:rPr lang="kk-KZ" altLang="ru-RU" sz="900" kern="1200" dirty="0" smtClean="0">
              <a:solidFill>
                <a:schemeClr val="tx1"/>
              </a:solidFill>
              <a:latin typeface="Arial" pitchFamily="34" charset="0"/>
            </a:rPr>
            <a:t>Шығыс</a:t>
          </a:r>
          <a:r>
            <a:rPr lang="ru-RU" altLang="ru-RU" sz="900" kern="1200" dirty="0" smtClean="0">
              <a:solidFill>
                <a:schemeClr val="tx1"/>
              </a:solidFill>
              <a:latin typeface="Arial" pitchFamily="34" charset="0"/>
            </a:rPr>
            <a:t>», Ботаническая к., 29а </a:t>
          </a:r>
          <a:endParaRPr lang="ru-RU" sz="9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75779" y="1301467"/>
        <a:ext cx="988633" cy="553478"/>
      </dsp:txXfrm>
    </dsp:sp>
    <dsp:sp modelId="{31BB7956-C278-4560-91E5-9A4CA0EE848A}">
      <dsp:nvSpPr>
        <dsp:cNvPr id="0" name=""/>
        <dsp:cNvSpPr/>
      </dsp:nvSpPr>
      <dsp:spPr>
        <a:xfrm>
          <a:off x="1801520" y="2373676"/>
          <a:ext cx="1310395" cy="782736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rgbClr val="3366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 </a:t>
          </a:r>
          <a:r>
            <a:rPr lang="ru-RU" altLang="ru-RU" sz="900" kern="1200" dirty="0" smtClean="0">
              <a:solidFill>
                <a:schemeClr val="tx1"/>
              </a:solidFill>
              <a:latin typeface="Arial" pitchFamily="34" charset="0"/>
            </a:rPr>
            <a:t>ҚҚО «</a:t>
          </a:r>
          <a:r>
            <a:rPr lang="kk-KZ" altLang="ru-RU" sz="900" kern="1200" dirty="0" smtClean="0">
              <a:solidFill>
                <a:schemeClr val="tx1"/>
              </a:solidFill>
              <a:latin typeface="Arial" pitchFamily="34" charset="0"/>
            </a:rPr>
            <a:t>Батыс</a:t>
          </a:r>
          <a:r>
            <a:rPr lang="ru-RU" altLang="ru-RU" sz="900" kern="1200" dirty="0" smtClean="0">
              <a:solidFill>
                <a:schemeClr val="tx1"/>
              </a:solidFill>
              <a:latin typeface="Arial" pitchFamily="34" charset="0"/>
            </a:rPr>
            <a:t>», мкр.«Жетысу-3», 37</a:t>
          </a:r>
          <a:endParaRPr lang="ru-RU" sz="9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93423" y="2488305"/>
        <a:ext cx="926589" cy="553478"/>
      </dsp:txXfrm>
    </dsp:sp>
    <dsp:sp modelId="{098CE20A-1211-4F83-9D6E-729971C5AE3C}">
      <dsp:nvSpPr>
        <dsp:cNvPr id="0" name=""/>
        <dsp:cNvSpPr/>
      </dsp:nvSpPr>
      <dsp:spPr>
        <a:xfrm>
          <a:off x="52129" y="1186838"/>
          <a:ext cx="1268213" cy="782736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rgbClr val="3366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4. </a:t>
          </a:r>
          <a:r>
            <a:rPr lang="ru-RU" altLang="ru-RU" sz="900" kern="1200" dirty="0" smtClean="0">
              <a:solidFill>
                <a:schemeClr val="tx1"/>
              </a:solidFill>
              <a:latin typeface="Arial" pitchFamily="34" charset="0"/>
            </a:rPr>
            <a:t>ҚҚО «</a:t>
          </a:r>
          <a:r>
            <a:rPr lang="kk-KZ" altLang="ru-RU" sz="900" kern="1200" dirty="0" smtClean="0">
              <a:solidFill>
                <a:schemeClr val="tx1"/>
              </a:solidFill>
              <a:latin typeface="Arial" pitchFamily="34" charset="0"/>
            </a:rPr>
            <a:t>Алатау</a:t>
          </a:r>
          <a:r>
            <a:rPr lang="ru-RU" altLang="ru-RU" sz="900" kern="1200" dirty="0" smtClean="0">
              <a:solidFill>
                <a:schemeClr val="tx1"/>
              </a:solidFill>
              <a:latin typeface="Arial" pitchFamily="34" charset="0"/>
            </a:rPr>
            <a:t>», </a:t>
          </a:r>
          <a:r>
            <a:rPr lang="ru-RU" altLang="ru-RU" sz="900" kern="1200" dirty="0" err="1" smtClean="0">
              <a:solidFill>
                <a:schemeClr val="tx1"/>
              </a:solidFill>
              <a:latin typeface="Arial" pitchFamily="34" charset="0"/>
            </a:rPr>
            <a:t>Чуланова</a:t>
          </a:r>
          <a:r>
            <a:rPr lang="ru-RU" altLang="ru-RU" sz="900" kern="1200" dirty="0" smtClean="0">
              <a:solidFill>
                <a:schemeClr val="tx1"/>
              </a:solidFill>
              <a:latin typeface="Arial" pitchFamily="34" charset="0"/>
            </a:rPr>
            <a:t> к., 109</a:t>
          </a:r>
          <a:endParaRPr lang="ru-RU" sz="9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7854" y="1301467"/>
        <a:ext cx="896763" cy="5534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AF224D-24F9-4574-ABAB-DDA8AEB90E51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EDF41-0ED1-4DF5-A8A4-8D63C35B35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0218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C892A-AB74-46C2-9AC2-A33CEEADB936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D3646-8027-41FE-8D03-BC4276A4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9635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37953" indent="-283704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36418" indent="-226329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592257" indent="-226329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46507" indent="-226329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05536" indent="-226329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64565" indent="-226329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3593" indent="-226329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2623" indent="-226329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87CBBB32-09B6-405C-BEEE-BB5BC3C81720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/>
              <a:t>2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482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C2017-C429-4CD3-A9E5-8E572E31538D}" type="datetime1">
              <a:rPr lang="en-GB" smtClean="0"/>
              <a:t>24/07/2023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099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DB27-0A70-46BF-8476-35CF243A4359}" type="datetime1">
              <a:rPr lang="en-GB" smtClean="0"/>
              <a:t>24/07/2023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410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236C-73A7-4B48-A946-DBD9EA4298D9}" type="datetime1">
              <a:rPr lang="en-GB" smtClean="0"/>
              <a:t>24/07/2023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527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DBD2-74E1-4C71-B06A-6BFAF62193D9}" type="datetime1">
              <a:rPr lang="en-GB" smtClean="0"/>
              <a:t>24/07/2023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453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3456-C374-408A-8125-E60F2F9D3AFF}" type="datetime1">
              <a:rPr lang="en-GB" smtClean="0"/>
              <a:t>24/07/2023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20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B82B-48D0-4E89-9EB3-11E9FB2A07B5}" type="datetime1">
              <a:rPr lang="en-GB" smtClean="0"/>
              <a:t>24/07/2023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68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986C9-AE9F-40E7-81F4-DE1EE6A29C64}" type="datetime1">
              <a:rPr lang="en-GB" smtClean="0"/>
              <a:t>24/07/2023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10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9AF78-22FB-4E0D-B7CA-92CF94C20FA2}" type="datetime1">
              <a:rPr lang="en-GB" smtClean="0"/>
              <a:t>24/07/2023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979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5B5A-7B10-43D5-A592-2E14D104DDE3}" type="datetime1">
              <a:rPr lang="en-GB" smtClean="0"/>
              <a:t>24/07/2023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533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06F52-190A-4E59-B213-4D30E8F77E26}" type="datetime1">
              <a:rPr lang="en-GB" smtClean="0"/>
              <a:t>24/07/2023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217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7C56-9A09-48D2-8513-BEBB84648870}" type="datetime1">
              <a:rPr lang="en-GB" smtClean="0"/>
              <a:t>24/07/2023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34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2AFC3-FA3F-4528-AA35-DD7BBA27D131}" type="datetime1">
              <a:rPr lang="en-GB" smtClean="0"/>
              <a:t>24/07/2023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86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diagramDrawing" Target="../diagrams/drawing1.xml"/><Relationship Id="rId18" Type="http://schemas.openxmlformats.org/officeDocument/2006/relationships/diagramQuickStyle" Target="../diagrams/quickStyle2.xml"/><Relationship Id="rId3" Type="http://schemas.openxmlformats.org/officeDocument/2006/relationships/image" Target="../media/image3.emf"/><Relationship Id="rId7" Type="http://schemas.openxmlformats.org/officeDocument/2006/relationships/image" Target="../media/image17.jpeg"/><Relationship Id="rId12" Type="http://schemas.openxmlformats.org/officeDocument/2006/relationships/diagramColors" Target="../diagrams/colors1.xml"/><Relationship Id="rId17" Type="http://schemas.openxmlformats.org/officeDocument/2006/relationships/diagramLayout" Target="../diagrams/layout2.xml"/><Relationship Id="rId2" Type="http://schemas.openxmlformats.org/officeDocument/2006/relationships/image" Target="../media/image2.jpeg"/><Relationship Id="rId16" Type="http://schemas.openxmlformats.org/officeDocument/2006/relationships/diagramData" Target="../diagrams/data2.xml"/><Relationship Id="rId20" Type="http://schemas.microsoft.com/office/2007/relationships/diagramDrawing" Target="../diagrams/drawing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15.jpeg"/><Relationship Id="rId15" Type="http://schemas.openxmlformats.org/officeDocument/2006/relationships/image" Target="../media/image20.jpeg"/><Relationship Id="rId10" Type="http://schemas.openxmlformats.org/officeDocument/2006/relationships/diagramLayout" Target="../diagrams/layout1.xml"/><Relationship Id="rId19" Type="http://schemas.openxmlformats.org/officeDocument/2006/relationships/diagramColors" Target="../diagrams/colors2.xml"/><Relationship Id="rId4" Type="http://schemas.openxmlformats.org/officeDocument/2006/relationships/hyperlink" Target="http://www.almatysu.kz/" TargetMode="External"/><Relationship Id="rId9" Type="http://schemas.openxmlformats.org/officeDocument/2006/relationships/diagramData" Target="../diagrams/data1.xml"/><Relationship Id="rId1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3.emf"/><Relationship Id="rId7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1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490450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13" y="42897"/>
            <a:ext cx="557232" cy="404657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171017"/>
              </p:ext>
            </p:extLst>
          </p:nvPr>
        </p:nvGraphicFramePr>
        <p:xfrm>
          <a:off x="211594" y="623895"/>
          <a:ext cx="11712987" cy="4705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7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1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18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97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30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09727">
                  <a:extLst>
                    <a:ext uri="{9D8B030D-6E8A-4147-A177-3AD203B41FA5}">
                      <a16:colId xmlns:a16="http://schemas.microsoft.com/office/drawing/2014/main" val="913122382"/>
                    </a:ext>
                  </a:extLst>
                </a:gridCol>
              </a:tblGrid>
              <a:tr h="32756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р/н №</a:t>
                      </a:r>
                      <a:r>
                        <a:rPr lang="ru-RU" sz="9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err="1" smtClean="0">
                          <a:latin typeface="Arial" pitchFamily="34" charset="0"/>
                          <a:cs typeface="Arial" pitchFamily="34" charset="0"/>
                        </a:rPr>
                        <a:t>Көрсеткіштердің</a:t>
                      </a:r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itchFamily="34" charset="0"/>
                          <a:cs typeface="Arial" pitchFamily="34" charset="0"/>
                        </a:rPr>
                        <a:t>атауы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Тарифтік</a:t>
                      </a: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смета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Нақты</a:t>
                      </a: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көрсеткіштер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Ауытқу</a:t>
                      </a: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%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Ауытқу</a:t>
                      </a: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себептері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3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ru-RU" sz="75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Шығындардың</a:t>
                      </a:r>
                      <a:r>
                        <a:rPr lang="ru-RU" sz="7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барлығы</a:t>
                      </a:r>
                      <a:endParaRPr lang="ru-RU" sz="7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13 498 748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7 297 247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-45,9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761463"/>
                  </a:ext>
                </a:extLst>
              </a:tr>
              <a:tr h="2233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ru-RU" sz="75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Пайда</a:t>
                      </a:r>
                      <a:endParaRPr lang="ru-RU" sz="7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837 851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352 190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0912206"/>
                  </a:ext>
                </a:extLst>
              </a:tr>
              <a:tr h="357360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5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Барлық</a:t>
                      </a:r>
                      <a:r>
                        <a:rPr lang="ru-RU" sz="7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кірістер</a:t>
                      </a:r>
                      <a:endParaRPr lang="ru-RU" sz="7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95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13 528 544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5 945 057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-56,1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"Инвестиция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орнына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Тариф"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жаңа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тарифтік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саясаты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шеңберінде 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Кәсіпорынға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2023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жылғы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шілдеден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бастап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қызметтеріне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жоғары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тарифтер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бекітілді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906802"/>
                  </a:ext>
                </a:extLst>
              </a:tr>
              <a:tr h="295693"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5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</a:t>
                      </a:r>
                      <a:r>
                        <a:rPr lang="ru-RU" sz="75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жылғы</a:t>
                      </a:r>
                      <a:r>
                        <a:rPr lang="ru-RU" sz="75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75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</a:t>
                      </a:r>
                      <a:r>
                        <a:rPr lang="ru-RU" sz="75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жартыжылдық</a:t>
                      </a:r>
                      <a:r>
                        <a:rPr lang="ru-RU" sz="75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кіріс</a:t>
                      </a:r>
                      <a:endParaRPr lang="ru-RU" sz="75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95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5 963 403</a:t>
                      </a:r>
                      <a:endParaRPr lang="ru-RU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5 945 057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-0,3</a:t>
                      </a:r>
                      <a:endParaRPr lang="ru-RU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8165113"/>
                  </a:ext>
                </a:extLst>
              </a:tr>
              <a:tr h="230433"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5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</a:t>
                      </a:r>
                      <a:r>
                        <a:rPr lang="ru-RU" sz="75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жылғы</a:t>
                      </a:r>
                      <a:r>
                        <a:rPr lang="ru-RU" sz="75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75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II</a:t>
                      </a:r>
                      <a:r>
                        <a:rPr lang="ru-RU" sz="75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жартыжылдық</a:t>
                      </a:r>
                      <a:r>
                        <a:rPr lang="ru-RU" sz="75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кіріс</a:t>
                      </a:r>
                      <a:endParaRPr lang="ru-RU" sz="75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95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7 565 141</a:t>
                      </a:r>
                      <a:endParaRPr lang="ru-RU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0488244"/>
                  </a:ext>
                </a:extLst>
              </a:tr>
              <a:tr h="3299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5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7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</a:t>
                      </a:r>
                      <a:r>
                        <a:rPr lang="ru-RU" sz="7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</a:t>
                      </a:r>
                      <a:r>
                        <a:rPr lang="ru-RU" sz="7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75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7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м3</a:t>
                      </a:r>
                      <a:endParaRPr lang="ru-RU" sz="7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95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172 018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87 144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-49,3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топтарының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тұтынушыларының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көлемін</a:t>
                      </a:r>
                      <a:r>
                        <a:rPr lang="kk-KZ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ің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ұлғайту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2817698"/>
                  </a:ext>
                </a:extLst>
              </a:tr>
              <a:tr h="4764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5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Орташа</a:t>
                      </a:r>
                      <a:r>
                        <a:rPr lang="ru-RU" sz="7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Тариф (ҚҚС-</a:t>
                      </a:r>
                      <a:r>
                        <a:rPr lang="ru-RU" sz="75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сыз</a:t>
                      </a:r>
                      <a:r>
                        <a:rPr lang="ru-RU" sz="7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r>
                        <a:rPr lang="ru-RU" sz="7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7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95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78,65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68,22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-13,3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"Инвестиция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орнына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Тариф"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жаңа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тарифтік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саясаты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шеңберінде 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Кәсіпорынға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2023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жылғы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шілдеден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бастап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қызметтеріне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жоғары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тарифтер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бекітілді</a:t>
                      </a:r>
                      <a:endParaRPr lang="ru-RU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b"/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6371546"/>
                  </a:ext>
                </a:extLst>
              </a:tr>
              <a:tr h="2759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5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</a:t>
                      </a:r>
                      <a:r>
                        <a:rPr lang="ru-RU" sz="75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жылғы</a:t>
                      </a:r>
                      <a:r>
                        <a:rPr lang="ru-RU" sz="75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75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</a:t>
                      </a:r>
                      <a:r>
                        <a:rPr lang="ru-RU" sz="75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жартыжылдыққа</a:t>
                      </a:r>
                      <a:r>
                        <a:rPr lang="ru-RU" sz="75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орташа</a:t>
                      </a:r>
                      <a:r>
                        <a:rPr lang="ru-RU" sz="75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тариф</a:t>
                      </a:r>
                      <a:endParaRPr lang="ru-RU" sz="75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95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69,23</a:t>
                      </a:r>
                      <a:endParaRPr lang="ru-RU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68,22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- 1,5</a:t>
                      </a:r>
                      <a:endParaRPr lang="ru-RU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2960179"/>
                  </a:ext>
                </a:extLst>
              </a:tr>
              <a:tr h="2393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5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</a:t>
                      </a:r>
                      <a:r>
                        <a:rPr lang="ru-RU" sz="75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жылғы</a:t>
                      </a:r>
                      <a:r>
                        <a:rPr lang="ru-RU" sz="75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75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II</a:t>
                      </a:r>
                      <a:r>
                        <a:rPr lang="ru-RU" sz="75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жартыжылдыққа</a:t>
                      </a:r>
                      <a:r>
                        <a:rPr lang="ru-RU" sz="75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орташа</a:t>
                      </a:r>
                      <a:r>
                        <a:rPr lang="ru-RU" sz="75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тариф</a:t>
                      </a:r>
                    </a:p>
                  </a:txBody>
                  <a:tcPr marL="35995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88,09</a:t>
                      </a:r>
                      <a:endParaRPr lang="ru-RU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5798244"/>
                  </a:ext>
                </a:extLst>
              </a:tr>
              <a:tr h="2233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Анықтама</a:t>
                      </a:r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1039366"/>
                  </a:ext>
                </a:extLst>
              </a:tr>
              <a:tr h="4764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900" b="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Орташа</a:t>
                      </a:r>
                      <a:r>
                        <a:rPr lang="ru-RU" sz="9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айлық</a:t>
                      </a:r>
                      <a:r>
                        <a:rPr lang="ru-RU" sz="9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жалақы</a:t>
                      </a:r>
                      <a:r>
                        <a:rPr lang="ru-RU" sz="9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900" b="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lang="ru-RU" sz="9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167 880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197 215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17,5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Бекітілген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тарифтік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сметада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шілдеге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дейін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еңбекақы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төлеуге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арналған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шығыстар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мыналарға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негізделіп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ескерілген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орташа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айлық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жалақы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134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1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шілдеден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бастап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202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орташа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жылға-168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5300627"/>
                  </a:ext>
                </a:extLst>
              </a:tr>
              <a:tr h="4764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900" b="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Өндірістік</a:t>
                      </a:r>
                      <a:r>
                        <a:rPr lang="ru-RU" sz="9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персонал, </a:t>
                      </a:r>
                      <a:r>
                        <a:rPr lang="ru-RU" sz="900" b="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lang="ru-RU" sz="9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163 321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194 864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19,3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шілдеге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дейін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бекітілген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КО-да </a:t>
                      </a:r>
                      <a:r>
                        <a:rPr lang="ru-RU" sz="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еңбекақы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төлеу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шығындары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мыналарға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негізделеді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орташа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айлық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жалақы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130 </a:t>
                      </a:r>
                      <a:r>
                        <a:rPr lang="ru-RU" sz="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1 </a:t>
                      </a:r>
                      <a:r>
                        <a:rPr lang="ru-RU" sz="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шілдеден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бастап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196 </a:t>
                      </a:r>
                      <a:r>
                        <a:rPr lang="ru-RU" sz="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орташа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жылға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- 163 </a:t>
                      </a:r>
                      <a:r>
                        <a:rPr lang="ru-RU" sz="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endParaRPr lang="ru-RU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8572480"/>
                  </a:ext>
                </a:extLst>
              </a:tr>
              <a:tr h="4764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900" b="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Әкімшілік</a:t>
                      </a:r>
                      <a:r>
                        <a:rPr lang="ru-RU" sz="9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персонал, </a:t>
                      </a:r>
                      <a:r>
                        <a:rPr lang="ru-RU" sz="900" b="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lang="ru-RU" sz="9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284 898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278 404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-2,3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шілдеге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дейін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бекітілген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КО-да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еңбекақы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төлеу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шығындары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мыналарға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негізделеді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орташа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айлық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жалақы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228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1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шілдеден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бастап-341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орташа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жылға-285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1801658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" y="133444"/>
            <a:ext cx="121919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1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Бекітілген</a:t>
            </a:r>
            <a:r>
              <a:rPr lang="ru-RU" altLang="ru-RU" sz="11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1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тарифтік</a:t>
            </a:r>
            <a:r>
              <a:rPr lang="ru-RU" altLang="ru-RU" sz="11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1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сметаның</a:t>
            </a:r>
            <a:r>
              <a:rPr lang="ru-RU" altLang="ru-RU" sz="11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1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бап</a:t>
            </a:r>
            <a:r>
              <a:rPr lang="ru-RU" altLang="ru-RU" sz="11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1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бойынша</a:t>
            </a:r>
            <a:r>
              <a:rPr lang="ru-RU" altLang="ru-RU" sz="11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1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орындалуы</a:t>
            </a:r>
            <a:r>
              <a:rPr lang="ru-RU" altLang="ru-RU" sz="11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1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сумен</a:t>
            </a:r>
            <a:r>
              <a:rPr lang="ru-RU" altLang="ru-RU" sz="11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1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жабдықтау</a:t>
            </a:r>
            <a:r>
              <a:rPr lang="ru-RU" altLang="ru-RU" sz="11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100" b="1" dirty="0" err="1">
                <a:solidFill>
                  <a:srgbClr val="336699"/>
                </a:solidFill>
                <a:latin typeface="Arial" panose="020B0604020202020204" pitchFamily="34" charset="0"/>
              </a:rPr>
              <a:t>қызметтері</a:t>
            </a:r>
            <a:r>
              <a:rPr lang="ru-RU" altLang="ru-RU" sz="11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1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бойынша</a:t>
            </a:r>
            <a:r>
              <a:rPr lang="ru-RU" altLang="ru-RU" sz="1100" b="1" dirty="0">
                <a:solidFill>
                  <a:srgbClr val="336699"/>
                </a:solidFill>
                <a:latin typeface="Arial" panose="020B0604020202020204" pitchFamily="34" charset="0"/>
              </a:rPr>
              <a:t> 2023 </a:t>
            </a:r>
            <a:r>
              <a:rPr lang="ru-RU" altLang="ru-RU" sz="11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жылдың</a:t>
            </a:r>
            <a:r>
              <a:rPr lang="ru-RU" altLang="ru-RU" sz="1100" b="1" dirty="0">
                <a:solidFill>
                  <a:srgbClr val="336699"/>
                </a:solidFill>
                <a:latin typeface="Arial" panose="020B0604020202020204" pitchFamily="34" charset="0"/>
              </a:rPr>
              <a:t> І </a:t>
            </a:r>
            <a:r>
              <a:rPr lang="ru-RU" altLang="ru-RU" sz="11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жартыжылдығында</a:t>
            </a:r>
            <a:r>
              <a:rPr lang="ru-RU" altLang="ru-RU" sz="1100" b="1" dirty="0">
                <a:solidFill>
                  <a:srgbClr val="336699"/>
                </a:solidFill>
                <a:latin typeface="Arial" panose="020B0604020202020204" pitchFamily="34" charset="0"/>
              </a:rPr>
              <a:t>, </a:t>
            </a:r>
            <a:r>
              <a:rPr lang="ru-RU" altLang="ru-RU" sz="11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мың</a:t>
            </a:r>
            <a:r>
              <a:rPr lang="ru-RU" altLang="ru-RU" sz="11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1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теңге</a:t>
            </a:r>
            <a:endParaRPr lang="ru-RU" altLang="ru-RU" sz="1100" b="1" dirty="0">
              <a:solidFill>
                <a:srgbClr val="336699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ru-RU" sz="1100" b="1" dirty="0">
                <a:solidFill>
                  <a:srgbClr val="336699"/>
                </a:solidFill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18189" y="6487064"/>
            <a:ext cx="373811" cy="360027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7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23702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226" y="39890"/>
            <a:ext cx="632491" cy="459309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950541"/>
              </p:ext>
            </p:extLst>
          </p:nvPr>
        </p:nvGraphicFramePr>
        <p:xfrm>
          <a:off x="225083" y="598081"/>
          <a:ext cx="11618985" cy="6229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55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68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9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1559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р/н №</a:t>
                      </a:r>
                      <a:r>
                        <a:rPr lang="ru-RU" sz="9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err="1" smtClean="0">
                          <a:latin typeface="Arial" pitchFamily="34" charset="0"/>
                          <a:cs typeface="Arial" pitchFamily="34" charset="0"/>
                        </a:rPr>
                        <a:t>Көрсеткіштердің</a:t>
                      </a:r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itchFamily="34" charset="0"/>
                          <a:cs typeface="Arial" pitchFamily="34" charset="0"/>
                        </a:rPr>
                        <a:t>атауы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Тарифтік</a:t>
                      </a: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смета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Нақты</a:t>
                      </a: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көрсеткіштер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Ауытқу</a:t>
                      </a: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%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Ауытқу</a:t>
                      </a: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себептері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473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Өндіріске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арналған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шығындар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914 859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3 052 284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-37,9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473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Материалдық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шығындар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802 192</a:t>
                      </a:r>
                      <a:endParaRPr lang="ru-RU" sz="9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439 164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-45,3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3473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1.1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Шикізат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және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материалдар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2 736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1 093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-60,1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Нақты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қажеттілік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3473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1.2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ЖЖМ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77 380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60 824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-21,4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Бағаның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өндірістік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қажеттіліктің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артуы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3473"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ru-RU" sz="9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.3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Отын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9 595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5 372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-44,0</a:t>
                      </a: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Нақты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қажеттілік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газ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бағасының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4604882"/>
                  </a:ext>
                </a:extLst>
              </a:tr>
              <a:tr h="223473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1.4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Энергия</a:t>
                      </a: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712 481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371 875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-47,8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Нақты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шығындар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6758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900" b="1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Еңбекке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ақы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төлеу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шығыстары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2 164 346</a:t>
                      </a: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1 430 301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-33,9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Бекітілген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ТС-да 1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шілдеге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дейін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еңбекақы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төлеуге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арналған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шығыстар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130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орташа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айлық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жалақыны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негізге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ала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отырып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ескерілді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1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шілдеден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бастап-196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нақты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орташа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айлық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жалақы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198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мөлшерінде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қалыптасты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668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Амортизация</a:t>
                      </a: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286 870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650 114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-49,5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Тарифтік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смета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endParaRPr lang="ru-RU" sz="8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3473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Жөндеу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801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181 034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-35,5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Нақты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жасалған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шарттар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endParaRPr lang="ru-RU" sz="800" dirty="0"/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3473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900" b="1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Басқа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шығындар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380</a:t>
                      </a:r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650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351 671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-7,6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3473"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5.1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Күзет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қызметтері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2 634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3 295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25,1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бағасының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3473"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5.2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Еңбекті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қорғау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және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қауіпсіздік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техникасы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32 725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31 542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-3,6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Бағаның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6688"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5.3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Коммуналдық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қызметтер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7 391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6 908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-6,5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Коммуналдық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тарифтерінің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3473"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5.4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Сақтандырудың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міндетті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түрлері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27 399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r>
                        <a:rPr lang="ru-RU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156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-30,1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Жалақы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шығындарының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3473"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5.5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Қоршаған</a:t>
                      </a: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ортаны</a:t>
                      </a: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қорғау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137 985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148 081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7,3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Нақты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экологиялық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көрсеткіштер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АЕК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өсімі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3473"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5.6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Түбіртектерді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ресімдеуге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арналған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шығыстар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57 688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33 393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-42,1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Тұтынушылар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санының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артуы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34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5.7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800" b="1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Басқа</a:t>
                      </a:r>
                      <a:r>
                        <a:rPr kumimoji="0" lang="ru-RU" sz="800" b="1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800" b="1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шығындар</a:t>
                      </a:r>
                      <a:r>
                        <a:rPr kumimoji="0" lang="ru-RU" sz="800" b="1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ru-RU" sz="800" b="1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барлығы</a:t>
                      </a:r>
                      <a:r>
                        <a:rPr kumimoji="0" lang="ru-RU" sz="800" b="1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ru-RU" sz="800" b="1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оның</a:t>
                      </a:r>
                      <a:r>
                        <a:rPr kumimoji="0" lang="ru-RU" sz="800" b="1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800" b="1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ішінде</a:t>
                      </a:r>
                      <a:endParaRPr kumimoji="0" lang="ru-RU" sz="800" b="1" i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114 828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109 296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-4,8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8171462"/>
                  </a:ext>
                </a:extLst>
              </a:tr>
              <a:tr h="2159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5.7.1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8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Байланыс</a:t>
                      </a:r>
                      <a:r>
                        <a:rPr kumimoji="0" lang="ru-RU" sz="8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8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қызметтері</a:t>
                      </a:r>
                      <a:r>
                        <a:rPr kumimoji="0" lang="ru-RU" sz="8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ru-RU" sz="8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пошталық</a:t>
                      </a:r>
                      <a:r>
                        <a:rPr kumimoji="0" lang="ru-RU" sz="8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8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шығыстар</a:t>
                      </a:r>
                      <a:endParaRPr kumimoji="0" lang="ru-RU" sz="800" b="0" i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4 485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3 708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-17,3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1699406"/>
                  </a:ext>
                </a:extLst>
              </a:tr>
              <a:tr h="2159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5.7.2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rtl="0" eaLnBrk="1" latinLnBrk="0" hangingPunct="1"/>
                      <a:r>
                        <a:rPr kumimoji="0" lang="ru-RU" sz="8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Іссапар</a:t>
                      </a:r>
                      <a:r>
                        <a:rPr kumimoji="0" lang="ru-RU" sz="800" b="0" i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800" b="0" i="0" kern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шығындары</a:t>
                      </a:r>
                      <a:endParaRPr kumimoji="0" lang="ru-RU" sz="800" b="0" i="0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-66,0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Нақты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қажеттілік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9997190"/>
                  </a:ext>
                </a:extLst>
              </a:tr>
              <a:tr h="2159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5.7.3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rtl="0" eaLnBrk="1" latinLnBrk="0" hangingPunct="1"/>
                      <a:r>
                        <a:rPr kumimoji="0" lang="ru-RU" sz="8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Кадрлар</a:t>
                      </a:r>
                      <a:r>
                        <a:rPr kumimoji="0" lang="ru-RU" sz="8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8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даярлау</a:t>
                      </a:r>
                      <a:r>
                        <a:rPr kumimoji="0" lang="ru-RU" sz="8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1 021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436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-57,3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жартыжылдықта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аяқтау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5841347"/>
                  </a:ext>
                </a:extLst>
              </a:tr>
              <a:tr h="2159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5.7.4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8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Жұмыскерлердің</a:t>
                      </a:r>
                      <a:r>
                        <a:rPr kumimoji="0" lang="ru-RU" sz="8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8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жол</a:t>
                      </a:r>
                      <a:r>
                        <a:rPr kumimoji="0" lang="ru-RU" sz="800" b="0" i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800" b="0" i="0" kern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жүру</a:t>
                      </a:r>
                      <a:r>
                        <a:rPr kumimoji="0" lang="ru-RU" sz="800" b="0" i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800" b="0" i="0" kern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ақысын</a:t>
                      </a:r>
                      <a:r>
                        <a:rPr kumimoji="0" lang="ru-RU" sz="800" b="0" i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800" b="0" i="0" kern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төлеу</a:t>
                      </a:r>
                      <a:endParaRPr kumimoji="0" lang="ru-RU" sz="800" b="0" i="0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5 702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2 988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-47,6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Тұтынушылар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санының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артуы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9872612"/>
                  </a:ext>
                </a:extLst>
              </a:tr>
              <a:tr h="2734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5.7.5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8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Міндетті</a:t>
                      </a:r>
                      <a:r>
                        <a:rPr kumimoji="0" lang="ru-RU" sz="8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8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кәсіптік</a:t>
                      </a:r>
                      <a:r>
                        <a:rPr kumimoji="0" lang="ru-RU" sz="8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8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зейнетақы</a:t>
                      </a:r>
                      <a:r>
                        <a:rPr kumimoji="0" lang="ru-RU" sz="8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8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жарналары</a:t>
                      </a:r>
                      <a:endParaRPr kumimoji="0" lang="ru-RU" sz="800" b="0" i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16 857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15 205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-9,8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Жалақы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шығындарының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5689937"/>
                  </a:ext>
                </a:extLst>
              </a:tr>
              <a:tr h="2159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5.7.6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8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Техникалық</a:t>
                      </a:r>
                      <a:r>
                        <a:rPr kumimoji="0" lang="ru-RU" sz="8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8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құралдарды</a:t>
                      </a:r>
                      <a:r>
                        <a:rPr kumimoji="0" lang="ru-RU" sz="8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8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ұстау</a:t>
                      </a:r>
                      <a:r>
                        <a:rPr kumimoji="0" lang="ru-RU" sz="8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8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және</a:t>
                      </a:r>
                      <a:r>
                        <a:rPr kumimoji="0" lang="ru-RU" sz="8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8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қызмет</a:t>
                      </a:r>
                      <a:r>
                        <a:rPr kumimoji="0" lang="ru-RU" sz="8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8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көрсету</a:t>
                      </a:r>
                      <a:endParaRPr kumimoji="0" lang="ru-RU" sz="8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21 855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19 959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-8,7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Нақты</a:t>
                      </a: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қажеттілік</a:t>
                      </a: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бойынша</a:t>
                      </a:r>
                      <a:endParaRPr lang="ru-RU" sz="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0606801"/>
                  </a:ext>
                </a:extLst>
              </a:tr>
              <a:tr h="3159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5.7.7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8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Материалдар</a:t>
                      </a:r>
                      <a:r>
                        <a:rPr kumimoji="0" lang="ru-RU" sz="8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ru-RU" sz="8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қосалқы</a:t>
                      </a:r>
                      <a:r>
                        <a:rPr kumimoji="0" lang="ru-RU" sz="8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8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бөлшектер</a:t>
                      </a:r>
                      <a:r>
                        <a:rPr kumimoji="0" lang="ru-RU" sz="8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ru-RU" sz="8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құрал-саймандар</a:t>
                      </a:r>
                      <a:endParaRPr kumimoji="0" lang="ru-RU" sz="8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61 208</a:t>
                      </a: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66 554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8,7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Бағаның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қажеттіліктер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2650089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" y="62037"/>
            <a:ext cx="12191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200" b="1" dirty="0" smtClean="0">
                <a:solidFill>
                  <a:srgbClr val="006CB6"/>
                </a:solidFill>
                <a:latin typeface="Arial" panose="020B0604020202020204" pitchFamily="34" charset="0"/>
              </a:rPr>
              <a:t>2023 </a:t>
            </a:r>
            <a:r>
              <a:rPr lang="ru-RU" altLang="ru-RU" sz="1200" b="1" dirty="0" err="1">
                <a:solidFill>
                  <a:srgbClr val="006CB6"/>
                </a:solidFill>
                <a:latin typeface="Arial" panose="020B0604020202020204" pitchFamily="34" charset="0"/>
              </a:rPr>
              <a:t>жылғы</a:t>
            </a:r>
            <a:r>
              <a:rPr lang="ru-RU" altLang="ru-RU" sz="1200" b="1" dirty="0">
                <a:solidFill>
                  <a:srgbClr val="006CB6"/>
                </a:solidFill>
                <a:latin typeface="Arial" panose="020B0604020202020204" pitchFamily="34" charset="0"/>
              </a:rPr>
              <a:t> 1 </a:t>
            </a:r>
            <a:r>
              <a:rPr lang="ru-RU" altLang="ru-RU" sz="1200" b="1" dirty="0" err="1">
                <a:solidFill>
                  <a:srgbClr val="006CB6"/>
                </a:solidFill>
                <a:latin typeface="Arial" panose="020B0604020202020204" pitchFamily="34" charset="0"/>
              </a:rPr>
              <a:t>жартыжылдықтың</a:t>
            </a:r>
            <a:r>
              <a:rPr lang="ru-RU" altLang="ru-RU" sz="1200" b="1" dirty="0">
                <a:solidFill>
                  <a:srgbClr val="006CB6"/>
                </a:solidFill>
                <a:latin typeface="Arial" panose="020B0604020202020204" pitchFamily="34" charset="0"/>
              </a:rPr>
              <a:t> су </a:t>
            </a:r>
            <a:r>
              <a:rPr lang="ru-RU" altLang="ru-RU" sz="1200" b="1" dirty="0" err="1">
                <a:solidFill>
                  <a:srgbClr val="006CB6"/>
                </a:solidFill>
                <a:latin typeface="Arial" panose="020B0604020202020204" pitchFamily="34" charset="0"/>
              </a:rPr>
              <a:t>бұру</a:t>
            </a:r>
            <a:r>
              <a:rPr lang="ru-RU" altLang="ru-RU" sz="1200" b="1" dirty="0">
                <a:solidFill>
                  <a:srgbClr val="006CB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6CB6"/>
                </a:solidFill>
                <a:latin typeface="Arial" panose="020B0604020202020204" pitchFamily="34" charset="0"/>
              </a:rPr>
              <a:t>қызметтері</a:t>
            </a:r>
            <a:r>
              <a:rPr lang="ru-RU" altLang="ru-RU" sz="1200" b="1" dirty="0">
                <a:solidFill>
                  <a:srgbClr val="006CB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6CB6"/>
                </a:solidFill>
                <a:latin typeface="Arial" panose="020B0604020202020204" pitchFamily="34" charset="0"/>
              </a:rPr>
              <a:t>бойынша</a:t>
            </a:r>
            <a:r>
              <a:rPr lang="ru-RU" altLang="ru-RU" sz="1200" b="1" dirty="0">
                <a:solidFill>
                  <a:srgbClr val="006CB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6CB6"/>
                </a:solidFill>
                <a:latin typeface="Arial" panose="020B0604020202020204" pitchFamily="34" charset="0"/>
              </a:rPr>
              <a:t>бекітілген</a:t>
            </a:r>
            <a:r>
              <a:rPr lang="ru-RU" altLang="ru-RU" sz="1200" b="1" dirty="0">
                <a:solidFill>
                  <a:srgbClr val="006CB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6CB6"/>
                </a:solidFill>
                <a:latin typeface="Arial" panose="020B0604020202020204" pitchFamily="34" charset="0"/>
              </a:rPr>
              <a:t>тарифтік</a:t>
            </a:r>
            <a:r>
              <a:rPr lang="ru-RU" altLang="ru-RU" sz="1200" b="1" dirty="0">
                <a:solidFill>
                  <a:srgbClr val="006CB6"/>
                </a:solidFill>
                <a:latin typeface="Arial" panose="020B0604020202020204" pitchFamily="34" charset="0"/>
              </a:rPr>
              <a:t> сметаны </a:t>
            </a:r>
            <a:r>
              <a:rPr lang="ru-RU" altLang="ru-RU" sz="1200" b="1" dirty="0" err="1">
                <a:solidFill>
                  <a:srgbClr val="006CB6"/>
                </a:solidFill>
                <a:latin typeface="Arial" panose="020B0604020202020204" pitchFamily="34" charset="0"/>
              </a:rPr>
              <a:t>баптар</a:t>
            </a:r>
            <a:r>
              <a:rPr lang="ru-RU" altLang="ru-RU" sz="1200" b="1" dirty="0">
                <a:solidFill>
                  <a:srgbClr val="006CB6"/>
                </a:solidFill>
                <a:latin typeface="Arial" panose="020B0604020202020204" pitchFamily="34" charset="0"/>
              </a:rPr>
              <a:t> </a:t>
            </a:r>
            <a:br>
              <a:rPr lang="ru-RU" altLang="ru-RU" sz="1200" b="1" dirty="0">
                <a:solidFill>
                  <a:srgbClr val="006CB6"/>
                </a:solidFill>
                <a:latin typeface="Arial" panose="020B0604020202020204" pitchFamily="34" charset="0"/>
              </a:rPr>
            </a:br>
            <a:r>
              <a:rPr lang="ru-RU" altLang="ru-RU" sz="1200" b="1" dirty="0" err="1">
                <a:solidFill>
                  <a:srgbClr val="006CB6"/>
                </a:solidFill>
                <a:latin typeface="Arial" panose="020B0604020202020204" pitchFamily="34" charset="0"/>
              </a:rPr>
              <a:t>бойынша</a:t>
            </a:r>
            <a:r>
              <a:rPr lang="ru-RU" altLang="ru-RU" sz="1200" b="1" dirty="0">
                <a:solidFill>
                  <a:srgbClr val="006CB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6CB6"/>
                </a:solidFill>
                <a:latin typeface="Arial" panose="020B0604020202020204" pitchFamily="34" charset="0"/>
              </a:rPr>
              <a:t>орындау</a:t>
            </a:r>
            <a:r>
              <a:rPr lang="ru-RU" altLang="ru-RU" sz="1200" b="1" dirty="0">
                <a:solidFill>
                  <a:srgbClr val="006CB6"/>
                </a:solidFill>
                <a:latin typeface="Arial" panose="020B0604020202020204" pitchFamily="34" charset="0"/>
              </a:rPr>
              <a:t>, </a:t>
            </a:r>
            <a:r>
              <a:rPr lang="ru-RU" altLang="ru-RU" sz="1200" b="1" dirty="0" err="1">
                <a:solidFill>
                  <a:srgbClr val="006CB6"/>
                </a:solidFill>
                <a:latin typeface="Arial" panose="020B0604020202020204" pitchFamily="34" charset="0"/>
              </a:rPr>
              <a:t>мың</a:t>
            </a:r>
            <a:r>
              <a:rPr lang="ru-RU" altLang="ru-RU" sz="1200" b="1" dirty="0">
                <a:solidFill>
                  <a:srgbClr val="006CB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6CB6"/>
                </a:solidFill>
                <a:latin typeface="Arial" panose="020B0604020202020204" pitchFamily="34" charset="0"/>
              </a:rPr>
              <a:t>теңге</a:t>
            </a:r>
            <a:endParaRPr lang="ru-RU" altLang="ru-RU" sz="1200" b="1" dirty="0">
              <a:solidFill>
                <a:srgbClr val="006CB6"/>
              </a:solidFill>
              <a:latin typeface="Arial" panose="020B0604020202020204" pitchFamily="34" charset="0"/>
            </a:endParaRPr>
          </a:p>
        </p:txBody>
      </p:sp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766430" y="6487064"/>
            <a:ext cx="425570" cy="360027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32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725" y="0"/>
            <a:ext cx="12192000" cy="589018"/>
          </a:xfrm>
          <a:prstGeom prst="rect">
            <a:avLst/>
          </a:prstGeom>
        </p:spPr>
      </p:pic>
      <p:sp>
        <p:nvSpPr>
          <p:cNvPr id="5" name="Rectangle 22"/>
          <p:cNvSpPr/>
          <p:nvPr/>
        </p:nvSpPr>
        <p:spPr>
          <a:xfrm>
            <a:off x="1740403" y="0"/>
            <a:ext cx="9505950" cy="61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dirty="0" smtClean="0">
                <a:solidFill>
                  <a:srgbClr val="006CB6"/>
                </a:solidFill>
                <a:latin typeface="Arial" panose="020B0604020202020204" pitchFamily="34" charset="0"/>
              </a:rPr>
              <a:t>2023 </a:t>
            </a:r>
            <a:r>
              <a:rPr lang="ru-RU" altLang="ru-RU" sz="1200" b="1" dirty="0" err="1">
                <a:solidFill>
                  <a:srgbClr val="006CB6"/>
                </a:solidFill>
                <a:latin typeface="Arial" panose="020B0604020202020204" pitchFamily="34" charset="0"/>
              </a:rPr>
              <a:t>жылғы</a:t>
            </a:r>
            <a:r>
              <a:rPr lang="ru-RU" altLang="ru-RU" sz="1200" b="1" dirty="0">
                <a:solidFill>
                  <a:srgbClr val="006CB6"/>
                </a:solidFill>
                <a:latin typeface="Arial" panose="020B0604020202020204" pitchFamily="34" charset="0"/>
              </a:rPr>
              <a:t> 1 </a:t>
            </a:r>
            <a:r>
              <a:rPr lang="ru-RU" altLang="ru-RU" sz="1200" b="1" dirty="0" err="1">
                <a:solidFill>
                  <a:srgbClr val="006CB6"/>
                </a:solidFill>
                <a:latin typeface="Arial" panose="020B0604020202020204" pitchFamily="34" charset="0"/>
              </a:rPr>
              <a:t>жартыжылдықтың</a:t>
            </a:r>
            <a:r>
              <a:rPr lang="ru-RU" altLang="ru-RU" sz="1200" b="1" dirty="0">
                <a:solidFill>
                  <a:srgbClr val="006CB6"/>
                </a:solidFill>
                <a:latin typeface="Arial" panose="020B0604020202020204" pitchFamily="34" charset="0"/>
              </a:rPr>
              <a:t> су </a:t>
            </a:r>
            <a:r>
              <a:rPr lang="ru-RU" altLang="ru-RU" sz="1200" b="1" dirty="0" err="1">
                <a:solidFill>
                  <a:srgbClr val="006CB6"/>
                </a:solidFill>
                <a:latin typeface="Arial" panose="020B0604020202020204" pitchFamily="34" charset="0"/>
              </a:rPr>
              <a:t>бұру</a:t>
            </a:r>
            <a:r>
              <a:rPr lang="ru-RU" altLang="ru-RU" sz="1200" b="1" dirty="0">
                <a:solidFill>
                  <a:srgbClr val="006CB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6CB6"/>
                </a:solidFill>
                <a:latin typeface="Arial" panose="020B0604020202020204" pitchFamily="34" charset="0"/>
              </a:rPr>
              <a:t>қызметтері</a:t>
            </a:r>
            <a:r>
              <a:rPr lang="ru-RU" altLang="ru-RU" sz="1200" b="1" dirty="0">
                <a:solidFill>
                  <a:srgbClr val="006CB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6CB6"/>
                </a:solidFill>
                <a:latin typeface="Arial" panose="020B0604020202020204" pitchFamily="34" charset="0"/>
              </a:rPr>
              <a:t>бойынша</a:t>
            </a:r>
            <a:r>
              <a:rPr lang="ru-RU" altLang="ru-RU" sz="1200" b="1" dirty="0">
                <a:solidFill>
                  <a:srgbClr val="006CB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6CB6"/>
                </a:solidFill>
                <a:latin typeface="Arial" panose="020B0604020202020204" pitchFamily="34" charset="0"/>
              </a:rPr>
              <a:t>бекітілген</a:t>
            </a:r>
            <a:r>
              <a:rPr lang="ru-RU" altLang="ru-RU" sz="1200" b="1" dirty="0">
                <a:solidFill>
                  <a:srgbClr val="006CB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6CB6"/>
                </a:solidFill>
                <a:latin typeface="Arial" panose="020B0604020202020204" pitchFamily="34" charset="0"/>
              </a:rPr>
              <a:t>тарифтік</a:t>
            </a:r>
            <a:r>
              <a:rPr lang="ru-RU" altLang="ru-RU" sz="1200" b="1" dirty="0">
                <a:solidFill>
                  <a:srgbClr val="006CB6"/>
                </a:solidFill>
                <a:latin typeface="Arial" panose="020B0604020202020204" pitchFamily="34" charset="0"/>
              </a:rPr>
              <a:t> сметаны </a:t>
            </a:r>
            <a:r>
              <a:rPr lang="ru-RU" altLang="ru-RU" sz="1200" b="1" dirty="0" err="1">
                <a:solidFill>
                  <a:srgbClr val="006CB6"/>
                </a:solidFill>
                <a:latin typeface="Arial" panose="020B0604020202020204" pitchFamily="34" charset="0"/>
              </a:rPr>
              <a:t>баптар</a:t>
            </a:r>
            <a:r>
              <a:rPr lang="ru-RU" altLang="ru-RU" sz="1200" b="1" dirty="0">
                <a:solidFill>
                  <a:srgbClr val="006CB6"/>
                </a:solidFill>
                <a:latin typeface="Arial" panose="020B0604020202020204" pitchFamily="34" charset="0"/>
              </a:rPr>
              <a:t> </a:t>
            </a:r>
            <a:br>
              <a:rPr lang="ru-RU" altLang="ru-RU" sz="1200" b="1" dirty="0">
                <a:solidFill>
                  <a:srgbClr val="006CB6"/>
                </a:solidFill>
                <a:latin typeface="Arial" panose="020B0604020202020204" pitchFamily="34" charset="0"/>
              </a:rPr>
            </a:br>
            <a:r>
              <a:rPr lang="ru-RU" altLang="ru-RU" sz="1200" b="1" dirty="0" err="1">
                <a:solidFill>
                  <a:srgbClr val="006CB6"/>
                </a:solidFill>
                <a:latin typeface="Arial" panose="020B0604020202020204" pitchFamily="34" charset="0"/>
              </a:rPr>
              <a:t>бойынша</a:t>
            </a:r>
            <a:r>
              <a:rPr lang="ru-RU" altLang="ru-RU" sz="1200" b="1" dirty="0">
                <a:solidFill>
                  <a:srgbClr val="006CB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6CB6"/>
                </a:solidFill>
                <a:latin typeface="Arial" panose="020B0604020202020204" pitchFamily="34" charset="0"/>
              </a:rPr>
              <a:t>орындау</a:t>
            </a:r>
            <a:r>
              <a:rPr lang="ru-RU" altLang="ru-RU" sz="1200" b="1" dirty="0">
                <a:solidFill>
                  <a:srgbClr val="006CB6"/>
                </a:solidFill>
                <a:latin typeface="Arial" panose="020B0604020202020204" pitchFamily="34" charset="0"/>
              </a:rPr>
              <a:t>, </a:t>
            </a:r>
            <a:r>
              <a:rPr lang="ru-RU" altLang="ru-RU" sz="1200" b="1" dirty="0" err="1">
                <a:solidFill>
                  <a:srgbClr val="006CB6"/>
                </a:solidFill>
                <a:latin typeface="Arial" panose="020B0604020202020204" pitchFamily="34" charset="0"/>
              </a:rPr>
              <a:t>мың</a:t>
            </a:r>
            <a:r>
              <a:rPr lang="ru-RU" altLang="ru-RU" sz="1200" b="1" dirty="0">
                <a:solidFill>
                  <a:srgbClr val="006CB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6CB6"/>
                </a:solidFill>
                <a:latin typeface="Arial" panose="020B0604020202020204" pitchFamily="34" charset="0"/>
              </a:rPr>
              <a:t>теңге</a:t>
            </a:r>
            <a:endParaRPr lang="ru-RU" altLang="ru-RU" sz="1200" b="1" dirty="0">
              <a:solidFill>
                <a:srgbClr val="006CB6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175" y="84153"/>
            <a:ext cx="612054" cy="444467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593578"/>
              </p:ext>
            </p:extLst>
          </p:nvPr>
        </p:nvGraphicFramePr>
        <p:xfrm>
          <a:off x="564175" y="673171"/>
          <a:ext cx="11223964" cy="4243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8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99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46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96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51707">
                  <a:extLst>
                    <a:ext uri="{9D8B030D-6E8A-4147-A177-3AD203B41FA5}">
                      <a16:colId xmlns:a16="http://schemas.microsoft.com/office/drawing/2014/main" val="913122382"/>
                    </a:ext>
                  </a:extLst>
                </a:gridCol>
              </a:tblGrid>
              <a:tr h="339204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р/н №</a:t>
                      </a:r>
                      <a:r>
                        <a:rPr lang="ru-RU" sz="9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err="1" smtClean="0">
                          <a:latin typeface="Arial" pitchFamily="34" charset="0"/>
                          <a:cs typeface="Arial" pitchFamily="34" charset="0"/>
                        </a:rPr>
                        <a:t>Көрсеткіштердің</a:t>
                      </a:r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itchFamily="34" charset="0"/>
                          <a:cs typeface="Arial" pitchFamily="34" charset="0"/>
                        </a:rPr>
                        <a:t>атауы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Тарифтік</a:t>
                      </a: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смета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Нақты</a:t>
                      </a: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көрсеткіштер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Ауытқу</a:t>
                      </a: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%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Ауытқу</a:t>
                      </a: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себептері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3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5.7.8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Зертхана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шығындар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-100,0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жартыжылдықта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қызметтерді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орындау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3189">
                <a:tc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5.7.9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Экологиялық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шығындар</a:t>
                      </a:r>
                      <a:endParaRPr lang="ru-RU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2 430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254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-89,5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83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itchFamily="34" charset="0"/>
                          <a:cs typeface="Arial" pitchFamily="34" charset="0"/>
                        </a:rPr>
                        <a:t>II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b="1" dirty="0" err="1" smtClean="0">
                          <a:latin typeface="Arial" pitchFamily="34" charset="0"/>
                          <a:cs typeface="Arial" pitchFamily="34" charset="0"/>
                        </a:rPr>
                        <a:t>Кезең</a:t>
                      </a:r>
                      <a:r>
                        <a:rPr lang="ru-RU" sz="8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b="1" dirty="0" err="1" smtClean="0">
                          <a:latin typeface="Arial" pitchFamily="34" charset="0"/>
                          <a:cs typeface="Arial" pitchFamily="34" charset="0"/>
                        </a:rPr>
                        <a:t>шығыстары</a:t>
                      </a:r>
                      <a:r>
                        <a:rPr lang="ru-RU" sz="8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b="1" dirty="0" err="1" smtClean="0">
                          <a:latin typeface="Arial" pitchFamily="34" charset="0"/>
                          <a:cs typeface="Arial" pitchFamily="34" charset="0"/>
                        </a:rPr>
                        <a:t>барлығы</a:t>
                      </a:r>
                      <a:r>
                        <a:rPr lang="ru-RU" sz="800" b="1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800" b="1" dirty="0" err="1" smtClean="0">
                          <a:latin typeface="Arial" pitchFamily="34" charset="0"/>
                          <a:cs typeface="Arial" pitchFamily="34" charset="0"/>
                        </a:rPr>
                        <a:t>оның</a:t>
                      </a:r>
                      <a:r>
                        <a:rPr lang="ru-RU" sz="8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b="1" dirty="0" err="1" smtClean="0">
                          <a:latin typeface="Arial" pitchFamily="34" charset="0"/>
                          <a:cs typeface="Arial" pitchFamily="34" charset="0"/>
                        </a:rPr>
                        <a:t>ішінде</a:t>
                      </a:r>
                      <a:endParaRPr lang="ru-RU" sz="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575 </a:t>
                      </a:r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854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388 177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-32,6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079842"/>
                  </a:ext>
                </a:extLst>
              </a:tr>
              <a:tr h="219218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Жалпы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және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әкімшілік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шығыстар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575 808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388</a:t>
                      </a:r>
                      <a:r>
                        <a:rPr lang="ru-RU" sz="9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151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-32,6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7960011"/>
                  </a:ext>
                </a:extLst>
              </a:tr>
              <a:tr h="165233">
                <a:tc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latin typeface="Arial" pitchFamily="34" charset="0"/>
                          <a:cs typeface="Arial" pitchFamily="34" charset="0"/>
                        </a:rPr>
                        <a:t>6.1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 err="1" smtClean="0">
                          <a:latin typeface="Arial" pitchFamily="34" charset="0"/>
                          <a:cs typeface="Arial" pitchFamily="34" charset="0"/>
                        </a:rPr>
                        <a:t>Жалақы</a:t>
                      </a:r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101 367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43 297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-57,3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Әкімшілік</a:t>
                      </a: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персонал </a:t>
                      </a:r>
                      <a:r>
                        <a:rPr kumimoji="0" lang="ru-RU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санын</a:t>
                      </a: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оңтайландыру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085636"/>
                  </a:ext>
                </a:extLst>
              </a:tr>
              <a:tr h="201996">
                <a:tc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latin typeface="Arial" pitchFamily="34" charset="0"/>
                          <a:cs typeface="Arial" pitchFamily="34" charset="0"/>
                        </a:rPr>
                        <a:t>6.2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 err="1" smtClean="0">
                          <a:latin typeface="Arial" pitchFamily="34" charset="0"/>
                          <a:cs typeface="Arial" pitchFamily="34" charset="0"/>
                        </a:rPr>
                        <a:t>Әлеуметтік</a:t>
                      </a:r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itchFamily="34" charset="0"/>
                          <a:cs typeface="Arial" pitchFamily="34" charset="0"/>
                        </a:rPr>
                        <a:t>салық</a:t>
                      </a:r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800" dirty="0" err="1" smtClean="0">
                          <a:latin typeface="Arial" pitchFamily="34" charset="0"/>
                          <a:cs typeface="Arial" pitchFamily="34" charset="0"/>
                        </a:rPr>
                        <a:t>әлеумет.аударымдар</a:t>
                      </a:r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, МӘМС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r>
                        <a:rPr lang="ru-RU" sz="8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708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4 894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-58,2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11810"/>
                  </a:ext>
                </a:extLst>
              </a:tr>
              <a:tr h="296947">
                <a:tc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latin typeface="Arial" pitchFamily="34" charset="0"/>
                          <a:cs typeface="Arial" pitchFamily="34" charset="0"/>
                        </a:rPr>
                        <a:t>6.3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 err="1" smtClean="0">
                          <a:latin typeface="Arial" pitchFamily="34" charset="0"/>
                          <a:cs typeface="Arial" pitchFamily="34" charset="0"/>
                        </a:rPr>
                        <a:t>Салықтар</a:t>
                      </a:r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 мен </a:t>
                      </a:r>
                      <a:r>
                        <a:rPr lang="ru-RU" sz="800" dirty="0" err="1" smtClean="0">
                          <a:latin typeface="Arial" pitchFamily="34" charset="0"/>
                          <a:cs typeface="Arial" pitchFamily="34" charset="0"/>
                        </a:rPr>
                        <a:t>төлемдер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436 104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323 042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-25,9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Объектілердің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балансына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берілуіне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байланысты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мүлік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салығын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ұлғайту</a:t>
                      </a:r>
                      <a:endParaRPr lang="ru-RU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7360623"/>
                  </a:ext>
                </a:extLst>
              </a:tr>
              <a:tr h="207818">
                <a:tc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latin typeface="Arial" pitchFamily="34" charset="0"/>
                          <a:cs typeface="Arial" pitchFamily="34" charset="0"/>
                        </a:rPr>
                        <a:t>6.4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 err="1" smtClean="0">
                          <a:latin typeface="Arial" pitchFamily="34" charset="0"/>
                          <a:cs typeface="Arial" pitchFamily="34" charset="0"/>
                        </a:rPr>
                        <a:t>Өзге</a:t>
                      </a:r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 де </a:t>
                      </a:r>
                      <a:r>
                        <a:rPr lang="ru-RU" sz="800" dirty="0" err="1" smtClean="0">
                          <a:latin typeface="Arial" pitchFamily="34" charset="0"/>
                          <a:cs typeface="Arial" pitchFamily="34" charset="0"/>
                        </a:rPr>
                        <a:t>шығыстар</a:t>
                      </a:r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800" dirty="0" err="1" smtClean="0">
                          <a:latin typeface="Arial" pitchFamily="34" charset="0"/>
                          <a:cs typeface="Arial" pitchFamily="34" charset="0"/>
                        </a:rPr>
                        <a:t>барлығы</a:t>
                      </a:r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800" dirty="0" err="1" smtClean="0">
                          <a:latin typeface="Arial" pitchFamily="34" charset="0"/>
                          <a:cs typeface="Arial" pitchFamily="34" charset="0"/>
                        </a:rPr>
                        <a:t>оның</a:t>
                      </a:r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itchFamily="34" charset="0"/>
                          <a:cs typeface="Arial" pitchFamily="34" charset="0"/>
                        </a:rPr>
                        <a:t>ішінде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26 629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16 918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-36,5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7124816"/>
                  </a:ext>
                </a:extLst>
              </a:tr>
              <a:tr h="194705">
                <a:tc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latin typeface="Arial" pitchFamily="34" charset="0"/>
                          <a:cs typeface="Arial" pitchFamily="34" charset="0"/>
                        </a:rPr>
                        <a:t>6.4.1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Амортизация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8 453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6 447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-23,7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Материалдық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емес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активтерді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жаңғырту</a:t>
                      </a:r>
                      <a:endParaRPr lang="ru-RU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2995530"/>
                  </a:ext>
                </a:extLst>
              </a:tr>
              <a:tr h="198216">
                <a:tc>
                  <a:txBody>
                    <a:bodyPr/>
                    <a:lstStyle/>
                    <a:p>
                      <a:pPr algn="ctr"/>
                      <a:r>
                        <a:rPr lang="ru-RU" sz="850" dirty="0" smtClean="0">
                          <a:latin typeface="Arial" pitchFamily="34" charset="0"/>
                          <a:cs typeface="Arial" pitchFamily="34" charset="0"/>
                        </a:rPr>
                        <a:t>6.4.2</a:t>
                      </a:r>
                      <a:endParaRPr lang="ru-RU" sz="8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Техникалық</a:t>
                      </a: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құралдарды</a:t>
                      </a: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ұстау</a:t>
                      </a: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және</a:t>
                      </a: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қызмет</a:t>
                      </a: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көрсету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1 378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1 237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-10,2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Өндірістік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қажеттілік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6319481"/>
                  </a:ext>
                </a:extLst>
              </a:tr>
              <a:tr h="176790">
                <a:tc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latin typeface="Arial" pitchFamily="34" charset="0"/>
                          <a:cs typeface="Arial" pitchFamily="34" charset="0"/>
                        </a:rPr>
                        <a:t>6.4.3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 err="1" smtClean="0">
                          <a:latin typeface="Arial" pitchFamily="34" charset="0"/>
                          <a:cs typeface="Arial" pitchFamily="34" charset="0"/>
                        </a:rPr>
                        <a:t>Коммуналдық</a:t>
                      </a:r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itchFamily="34" charset="0"/>
                          <a:cs typeface="Arial" pitchFamily="34" charset="0"/>
                        </a:rPr>
                        <a:t>қызметтер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1 528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1 508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-1,3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энергиясына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оны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тасымалдауға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тарифтердің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7004637"/>
                  </a:ext>
                </a:extLst>
              </a:tr>
              <a:tr h="122112">
                <a:tc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latin typeface="Arial" pitchFamily="34" charset="0"/>
                          <a:cs typeface="Arial" pitchFamily="34" charset="0"/>
                        </a:rPr>
                        <a:t>6.4.4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 err="1" smtClean="0">
                          <a:latin typeface="Arial" pitchFamily="34" charset="0"/>
                          <a:cs typeface="Arial" pitchFamily="34" charset="0"/>
                        </a:rPr>
                        <a:t>Бөгде</a:t>
                      </a:r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itchFamily="34" charset="0"/>
                          <a:cs typeface="Arial" pitchFamily="34" charset="0"/>
                        </a:rPr>
                        <a:t>ұйымдардың</a:t>
                      </a:r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itchFamily="34" charset="0"/>
                          <a:cs typeface="Arial" pitchFamily="34" charset="0"/>
                        </a:rPr>
                        <a:t>қызметтері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8 505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4 198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-50,6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Тарифтік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смета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442341"/>
                  </a:ext>
                </a:extLst>
              </a:tr>
              <a:tr h="133937">
                <a:tc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latin typeface="Arial" pitchFamily="34" charset="0"/>
                          <a:cs typeface="Arial" pitchFamily="34" charset="0"/>
                        </a:rPr>
                        <a:t>6.4.5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 err="1" smtClean="0">
                          <a:latin typeface="Arial" pitchFamily="34" charset="0"/>
                          <a:cs typeface="Arial" pitchFamily="34" charset="0"/>
                        </a:rPr>
                        <a:t>Іссапар</a:t>
                      </a:r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itchFamily="34" charset="0"/>
                          <a:cs typeface="Arial" pitchFamily="34" charset="0"/>
                        </a:rPr>
                        <a:t>шығындары</a:t>
                      </a:r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568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-86,8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Нақты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қажеттілік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9599717"/>
                  </a:ext>
                </a:extLst>
              </a:tr>
              <a:tr h="145761">
                <a:tc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latin typeface="Arial" pitchFamily="34" charset="0"/>
                          <a:cs typeface="Arial" pitchFamily="34" charset="0"/>
                        </a:rPr>
                        <a:t>6.4.6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 err="1" smtClean="0">
                          <a:latin typeface="Arial" pitchFamily="34" charset="0"/>
                          <a:cs typeface="Arial" pitchFamily="34" charset="0"/>
                        </a:rPr>
                        <a:t>Байланыс</a:t>
                      </a:r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itchFamily="34" charset="0"/>
                          <a:cs typeface="Arial" pitchFamily="34" charset="0"/>
                        </a:rPr>
                        <a:t>қызметтері</a:t>
                      </a:r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800" dirty="0" err="1" smtClean="0">
                          <a:latin typeface="Arial" pitchFamily="34" charset="0"/>
                          <a:cs typeface="Arial" pitchFamily="34" charset="0"/>
                        </a:rPr>
                        <a:t>пошталық</a:t>
                      </a:r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800" dirty="0" err="1" smtClean="0">
                          <a:latin typeface="Arial" pitchFamily="34" charset="0"/>
                          <a:cs typeface="Arial" pitchFamily="34" charset="0"/>
                        </a:rPr>
                        <a:t>мерзімдік</a:t>
                      </a:r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itchFamily="34" charset="0"/>
                          <a:cs typeface="Arial" pitchFamily="34" charset="0"/>
                        </a:rPr>
                        <a:t>басылым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1 905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1 166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-38,8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Пошта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шығындарын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ұлғайту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3199655"/>
                  </a:ext>
                </a:extLst>
              </a:tr>
              <a:tr h="132647">
                <a:tc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latin typeface="Arial" pitchFamily="34" charset="0"/>
                          <a:cs typeface="Arial" pitchFamily="34" charset="0"/>
                        </a:rPr>
                        <a:t>6.4.7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 err="1" smtClean="0">
                          <a:latin typeface="Arial" pitchFamily="34" charset="0"/>
                          <a:cs typeface="Arial" pitchFamily="34" charset="0"/>
                        </a:rPr>
                        <a:t>Қызметкерлерді</a:t>
                      </a:r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itchFamily="34" charset="0"/>
                          <a:cs typeface="Arial" pitchFamily="34" charset="0"/>
                        </a:rPr>
                        <a:t>міндетті</a:t>
                      </a:r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itchFamily="34" charset="0"/>
                          <a:cs typeface="Arial" pitchFamily="34" charset="0"/>
                        </a:rPr>
                        <a:t>сақтандыру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1 251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766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-38,8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Нақты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жалақы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5102390"/>
                  </a:ext>
                </a:extLst>
              </a:tr>
              <a:tr h="177722">
                <a:tc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latin typeface="Arial" pitchFamily="34" charset="0"/>
                          <a:cs typeface="Arial" pitchFamily="34" charset="0"/>
                        </a:rPr>
                        <a:t>6.4.8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 err="1" smtClean="0">
                          <a:latin typeface="Arial" pitchFamily="34" charset="0"/>
                          <a:cs typeface="Arial" pitchFamily="34" charset="0"/>
                        </a:rPr>
                        <a:t>Материалдар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3 041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1 521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-50,0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Тарифтік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смета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3192092"/>
                  </a:ext>
                </a:extLst>
              </a:tr>
              <a:tr h="2155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Сыйақы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төлеуге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арналған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шығыстар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-43,5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2867527"/>
                  </a:ext>
                </a:extLst>
              </a:tr>
            </a:tbl>
          </a:graphicData>
        </a:graphic>
      </p:graphicFrame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782926" y="6497973"/>
            <a:ext cx="403861" cy="360027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32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589018"/>
          </a:xfrm>
          <a:prstGeom prst="rect">
            <a:avLst/>
          </a:prstGeom>
        </p:spPr>
      </p:pic>
      <p:sp>
        <p:nvSpPr>
          <p:cNvPr id="5" name="Rectangle 22"/>
          <p:cNvSpPr/>
          <p:nvPr/>
        </p:nvSpPr>
        <p:spPr>
          <a:xfrm>
            <a:off x="1740403" y="0"/>
            <a:ext cx="9505950" cy="61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dirty="0" smtClean="0">
                <a:solidFill>
                  <a:srgbClr val="006CB6"/>
                </a:solidFill>
                <a:latin typeface="Arial" panose="020B0604020202020204" pitchFamily="34" charset="0"/>
              </a:rPr>
              <a:t>2023 </a:t>
            </a:r>
            <a:r>
              <a:rPr lang="ru-RU" altLang="ru-RU" sz="1200" b="1" dirty="0" err="1">
                <a:solidFill>
                  <a:srgbClr val="006CB6"/>
                </a:solidFill>
                <a:latin typeface="Arial" panose="020B0604020202020204" pitchFamily="34" charset="0"/>
              </a:rPr>
              <a:t>жылғы</a:t>
            </a:r>
            <a:r>
              <a:rPr lang="ru-RU" altLang="ru-RU" sz="1200" b="1" dirty="0">
                <a:solidFill>
                  <a:srgbClr val="006CB6"/>
                </a:solidFill>
                <a:latin typeface="Arial" panose="020B0604020202020204" pitchFamily="34" charset="0"/>
              </a:rPr>
              <a:t> 1 </a:t>
            </a:r>
            <a:r>
              <a:rPr lang="ru-RU" altLang="ru-RU" sz="1200" b="1" dirty="0" err="1">
                <a:solidFill>
                  <a:srgbClr val="006CB6"/>
                </a:solidFill>
                <a:latin typeface="Arial" panose="020B0604020202020204" pitchFamily="34" charset="0"/>
              </a:rPr>
              <a:t>жартыжылдықтың</a:t>
            </a:r>
            <a:r>
              <a:rPr lang="ru-RU" altLang="ru-RU" sz="1200" b="1" dirty="0">
                <a:solidFill>
                  <a:srgbClr val="006CB6"/>
                </a:solidFill>
                <a:latin typeface="Arial" panose="020B0604020202020204" pitchFamily="34" charset="0"/>
              </a:rPr>
              <a:t> су </a:t>
            </a:r>
            <a:r>
              <a:rPr lang="ru-RU" altLang="ru-RU" sz="1200" b="1" dirty="0" err="1">
                <a:solidFill>
                  <a:srgbClr val="006CB6"/>
                </a:solidFill>
                <a:latin typeface="Arial" panose="020B0604020202020204" pitchFamily="34" charset="0"/>
              </a:rPr>
              <a:t>бұру</a:t>
            </a:r>
            <a:r>
              <a:rPr lang="ru-RU" altLang="ru-RU" sz="1200" b="1" dirty="0">
                <a:solidFill>
                  <a:srgbClr val="006CB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6CB6"/>
                </a:solidFill>
                <a:latin typeface="Arial" panose="020B0604020202020204" pitchFamily="34" charset="0"/>
              </a:rPr>
              <a:t>қызметтері</a:t>
            </a:r>
            <a:r>
              <a:rPr lang="ru-RU" altLang="ru-RU" sz="1200" b="1" dirty="0">
                <a:solidFill>
                  <a:srgbClr val="006CB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6CB6"/>
                </a:solidFill>
                <a:latin typeface="Arial" panose="020B0604020202020204" pitchFamily="34" charset="0"/>
              </a:rPr>
              <a:t>бойынша</a:t>
            </a:r>
            <a:r>
              <a:rPr lang="ru-RU" altLang="ru-RU" sz="1200" b="1" dirty="0">
                <a:solidFill>
                  <a:srgbClr val="006CB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6CB6"/>
                </a:solidFill>
                <a:latin typeface="Arial" panose="020B0604020202020204" pitchFamily="34" charset="0"/>
              </a:rPr>
              <a:t>бекітілген</a:t>
            </a:r>
            <a:r>
              <a:rPr lang="ru-RU" altLang="ru-RU" sz="1200" b="1" dirty="0">
                <a:solidFill>
                  <a:srgbClr val="006CB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6CB6"/>
                </a:solidFill>
                <a:latin typeface="Arial" panose="020B0604020202020204" pitchFamily="34" charset="0"/>
              </a:rPr>
              <a:t>тарифтік</a:t>
            </a:r>
            <a:r>
              <a:rPr lang="ru-RU" altLang="ru-RU" sz="1200" b="1" dirty="0">
                <a:solidFill>
                  <a:srgbClr val="006CB6"/>
                </a:solidFill>
                <a:latin typeface="Arial" panose="020B0604020202020204" pitchFamily="34" charset="0"/>
              </a:rPr>
              <a:t> сметаны </a:t>
            </a:r>
            <a:r>
              <a:rPr lang="ru-RU" altLang="ru-RU" sz="1200" b="1" dirty="0" err="1">
                <a:solidFill>
                  <a:srgbClr val="006CB6"/>
                </a:solidFill>
                <a:latin typeface="Arial" panose="020B0604020202020204" pitchFamily="34" charset="0"/>
              </a:rPr>
              <a:t>баптар</a:t>
            </a:r>
            <a:r>
              <a:rPr lang="ru-RU" altLang="ru-RU" sz="1200" b="1" dirty="0">
                <a:solidFill>
                  <a:srgbClr val="006CB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200" b="1" dirty="0" smtClean="0">
                <a:solidFill>
                  <a:srgbClr val="006CB6"/>
                </a:solidFill>
                <a:latin typeface="Arial" panose="020B0604020202020204" pitchFamily="34" charset="0"/>
              </a:rPr>
              <a:t/>
            </a:r>
            <a:br>
              <a:rPr lang="ru-RU" altLang="ru-RU" sz="1200" b="1" dirty="0" smtClean="0">
                <a:solidFill>
                  <a:srgbClr val="006CB6"/>
                </a:solidFill>
                <a:latin typeface="Arial" panose="020B0604020202020204" pitchFamily="34" charset="0"/>
              </a:rPr>
            </a:br>
            <a:r>
              <a:rPr lang="ru-RU" altLang="ru-RU" sz="1200" b="1" dirty="0" err="1" smtClean="0">
                <a:solidFill>
                  <a:srgbClr val="006CB6"/>
                </a:solidFill>
                <a:latin typeface="Arial" panose="020B0604020202020204" pitchFamily="34" charset="0"/>
              </a:rPr>
              <a:t>бойынша</a:t>
            </a:r>
            <a:r>
              <a:rPr lang="ru-RU" altLang="ru-RU" sz="1200" b="1" dirty="0" smtClean="0">
                <a:solidFill>
                  <a:srgbClr val="006CB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6CB6"/>
                </a:solidFill>
                <a:latin typeface="Arial" panose="020B0604020202020204" pitchFamily="34" charset="0"/>
              </a:rPr>
              <a:t>орындау</a:t>
            </a:r>
            <a:r>
              <a:rPr lang="ru-RU" altLang="ru-RU" sz="1200" b="1" dirty="0">
                <a:solidFill>
                  <a:srgbClr val="006CB6"/>
                </a:solidFill>
                <a:latin typeface="Arial" panose="020B0604020202020204" pitchFamily="34" charset="0"/>
              </a:rPr>
              <a:t>, </a:t>
            </a:r>
            <a:r>
              <a:rPr lang="ru-RU" altLang="ru-RU" sz="1200" b="1" dirty="0" err="1">
                <a:solidFill>
                  <a:srgbClr val="006CB6"/>
                </a:solidFill>
                <a:latin typeface="Arial" panose="020B0604020202020204" pitchFamily="34" charset="0"/>
              </a:rPr>
              <a:t>мың</a:t>
            </a:r>
            <a:r>
              <a:rPr lang="ru-RU" altLang="ru-RU" sz="1200" b="1" dirty="0">
                <a:solidFill>
                  <a:srgbClr val="006CB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6CB6"/>
                </a:solidFill>
                <a:latin typeface="Arial" panose="020B0604020202020204" pitchFamily="34" charset="0"/>
              </a:rPr>
              <a:t>теңге</a:t>
            </a:r>
            <a:endParaRPr lang="ru-RU" altLang="ru-RU" sz="1200" b="1" dirty="0">
              <a:solidFill>
                <a:srgbClr val="006CB6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175" y="84153"/>
            <a:ext cx="612054" cy="444467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702196"/>
              </p:ext>
            </p:extLst>
          </p:nvPr>
        </p:nvGraphicFramePr>
        <p:xfrm>
          <a:off x="564174" y="673171"/>
          <a:ext cx="11056324" cy="5909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9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1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43348">
                  <a:extLst>
                    <a:ext uri="{9D8B030D-6E8A-4147-A177-3AD203B41FA5}">
                      <a16:colId xmlns:a16="http://schemas.microsoft.com/office/drawing/2014/main" val="913122382"/>
                    </a:ext>
                  </a:extLst>
                </a:gridCol>
              </a:tblGrid>
              <a:tr h="376123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р/н №</a:t>
                      </a:r>
                      <a:r>
                        <a:rPr lang="ru-RU" sz="9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err="1" smtClean="0">
                          <a:latin typeface="Arial" pitchFamily="34" charset="0"/>
                          <a:cs typeface="Arial" pitchFamily="34" charset="0"/>
                        </a:rPr>
                        <a:t>Көрсеткіштердің</a:t>
                      </a:r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itchFamily="34" charset="0"/>
                          <a:cs typeface="Arial" pitchFamily="34" charset="0"/>
                        </a:rPr>
                        <a:t>атауы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Тарифтік</a:t>
                      </a: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смета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Нақты</a:t>
                      </a: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көрсеткіштер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Ауытқу</a:t>
                      </a: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%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Ауытқу</a:t>
                      </a: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себептері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5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Шығындардың</a:t>
                      </a: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барлығы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5 490 713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3 440</a:t>
                      </a:r>
                      <a:r>
                        <a:rPr lang="ru-RU" sz="9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461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-37,3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761463"/>
                  </a:ext>
                </a:extLst>
              </a:tr>
              <a:tr h="4428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ru-RU" sz="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Пайда</a:t>
                      </a:r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шығын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567 449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-1 034 202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54,8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0912206"/>
                  </a:ext>
                </a:extLst>
              </a:tr>
              <a:tr h="376136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Барлық</a:t>
                      </a:r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кірістер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95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5 838 648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2 406 259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-58,8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906802"/>
                  </a:ext>
                </a:extLst>
              </a:tr>
              <a:tr h="376136"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5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</a:t>
                      </a:r>
                      <a:r>
                        <a:rPr lang="ru-RU" sz="75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жылғы</a:t>
                      </a:r>
                      <a:r>
                        <a:rPr lang="ru-RU" sz="75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75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</a:t>
                      </a:r>
                      <a:r>
                        <a:rPr lang="ru-RU" sz="75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жартыжылдық</a:t>
                      </a:r>
                      <a:r>
                        <a:rPr lang="ru-RU" sz="75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кіріс</a:t>
                      </a:r>
                      <a:endParaRPr lang="ru-RU" sz="75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95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2 456 274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2 406 259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-2,0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Инвестицияларға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айырбастау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тарифі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жаңа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тарифтік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саясаты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шеңберінде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кәсіпорынға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2023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жылғы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шілдеден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бастап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су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бұру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қызметтеріне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жоғары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тарифтер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бекітілді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9048013"/>
                  </a:ext>
                </a:extLst>
              </a:tr>
              <a:tr h="376136"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5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</a:t>
                      </a:r>
                      <a:r>
                        <a:rPr lang="ru-RU" sz="75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жылғы</a:t>
                      </a:r>
                      <a:r>
                        <a:rPr lang="ru-RU" sz="75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75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II</a:t>
                      </a:r>
                      <a:r>
                        <a:rPr lang="ru-RU" sz="75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жартыжылдық</a:t>
                      </a:r>
                      <a:r>
                        <a:rPr lang="ru-RU" sz="75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кіріс</a:t>
                      </a:r>
                      <a:endParaRPr lang="ru-RU" sz="75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95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3 382 374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8647084"/>
                  </a:ext>
                </a:extLst>
              </a:tr>
              <a:tr h="500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Көрсетілген</a:t>
                      </a:r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қызметтердің</a:t>
                      </a:r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</a:t>
                      </a:r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м3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95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133 312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68 130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-48,9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Тұтынушылардың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топтарының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көлемін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ұлғайту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9107632"/>
                  </a:ext>
                </a:extLst>
              </a:tr>
              <a:tr h="5015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Орташа</a:t>
                      </a:r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Тариф (ҚҚС-</a:t>
                      </a:r>
                      <a:r>
                        <a:rPr lang="ru-RU" sz="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сыз</a:t>
                      </a:r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95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43,80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35,32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-19,4</a:t>
                      </a: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dirty="0" smtClean="0"/>
                        <a:t>    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Инвестицияларға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айырбастау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тарифі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жаңа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тарифтік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саясаты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шеңберінде </a:t>
                      </a:r>
                      <a:r>
                        <a:rPr lang="ru-RU" sz="90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кәсіпорынға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2023 </a:t>
                      </a:r>
                      <a:r>
                        <a:rPr lang="ru-RU" sz="90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жылғы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 </a:t>
                      </a:r>
                      <a:r>
                        <a:rPr lang="ru-RU" sz="90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шілдеден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бастап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су </a:t>
                      </a:r>
                      <a:r>
                        <a:rPr lang="ru-RU" sz="90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бұру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қызметтеріне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жоғары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тарифтер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бекітілді</a:t>
                      </a:r>
                      <a:endParaRPr lang="ru-RU" sz="9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7116090"/>
                  </a:ext>
                </a:extLst>
              </a:tr>
              <a:tr h="2930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5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</a:t>
                      </a:r>
                      <a:r>
                        <a:rPr lang="ru-RU" sz="75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жылғы</a:t>
                      </a:r>
                      <a:r>
                        <a:rPr lang="ru-RU" sz="75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75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</a:t>
                      </a:r>
                      <a:r>
                        <a:rPr lang="ru-RU" sz="75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жартыжылдыққа</a:t>
                      </a:r>
                      <a:r>
                        <a:rPr lang="ru-RU" sz="75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орташа</a:t>
                      </a:r>
                      <a:r>
                        <a:rPr lang="ru-RU" sz="75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тариф</a:t>
                      </a:r>
                      <a:endParaRPr lang="ru-RU" sz="75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95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36,85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35,32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-4,2</a:t>
                      </a: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470814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5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</a:t>
                      </a:r>
                      <a:r>
                        <a:rPr lang="ru-RU" sz="75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жылғы</a:t>
                      </a:r>
                      <a:r>
                        <a:rPr lang="ru-RU" sz="75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75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II</a:t>
                      </a:r>
                      <a:r>
                        <a:rPr lang="ru-RU" sz="75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жартыжылдыққа</a:t>
                      </a:r>
                      <a:r>
                        <a:rPr lang="ru-RU" sz="75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орташа</a:t>
                      </a:r>
                      <a:r>
                        <a:rPr lang="ru-RU" sz="75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тариф</a:t>
                      </a:r>
                    </a:p>
                  </a:txBody>
                  <a:tcPr marL="35995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50,74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9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2713685"/>
                  </a:ext>
                </a:extLst>
              </a:tr>
              <a:tr h="2821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Анықтама</a:t>
                      </a:r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4410629"/>
                  </a:ext>
                </a:extLst>
              </a:tr>
              <a:tr h="439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900" b="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Орташа</a:t>
                      </a:r>
                      <a:r>
                        <a:rPr lang="ru-RU" sz="9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айлық</a:t>
                      </a:r>
                      <a:r>
                        <a:rPr lang="ru-RU" sz="9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жалақы</a:t>
                      </a:r>
                      <a:r>
                        <a:rPr lang="ru-RU" sz="9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900" b="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lang="ru-RU" sz="9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166 962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200 389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20,0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Бекітілген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тарифтік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сметада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шілдеге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дейін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еңбекақы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төлеуге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арналған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шығыстар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орташа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айлық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жалақыны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негізге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ала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отырып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133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1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шілдеден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бастап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201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орташа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жылдық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167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ескерілді</a:t>
                      </a:r>
                      <a:r>
                        <a:rPr lang="ru-RU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  </a:t>
                      </a:r>
                      <a:endParaRPr lang="ru-RU" sz="9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3519162"/>
                  </a:ext>
                </a:extLst>
              </a:tr>
              <a:tr h="4787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900" b="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Өндірістік</a:t>
                      </a:r>
                      <a:r>
                        <a:rPr lang="ru-RU" sz="9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персонал, </a:t>
                      </a:r>
                      <a:r>
                        <a:rPr lang="ru-RU" sz="900" b="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lang="ru-RU" sz="9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163 321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198 530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21,6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Бекітілген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тарифтік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сметада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шілдеге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дейін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еңбекақы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төлеуге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арналған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шығыстар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орташа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айлық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жалақыны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негізге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ала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отырып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130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1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шілдеден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бастап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196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жылына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орташа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163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ескерілді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3069900"/>
                  </a:ext>
                </a:extLst>
              </a:tr>
              <a:tr h="3761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900" b="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Әкімшілік</a:t>
                      </a:r>
                      <a:r>
                        <a:rPr lang="ru-RU" sz="9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персонал, </a:t>
                      </a:r>
                      <a:r>
                        <a:rPr lang="ru-RU" sz="900" b="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lang="ru-RU" sz="9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284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898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278</a:t>
                      </a:r>
                      <a:r>
                        <a:rPr lang="ru-RU" sz="9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404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-2,3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Бекітілген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тарифтік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сметада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шілдеге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дейін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еңбекақы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төлеуге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арналған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шығыстар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орташа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айлық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жалақыны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негізге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ала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отырып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228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1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шілдеден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бастап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341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жылына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орташа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285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ескерілді</a:t>
                      </a:r>
                      <a:r>
                        <a:rPr lang="ru-RU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  </a:t>
                      </a:r>
                      <a:endParaRPr lang="ru-RU" sz="9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7524114"/>
                  </a:ext>
                </a:extLst>
              </a:tr>
            </a:tbl>
          </a:graphicData>
        </a:graphic>
      </p:graphicFrame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740551" y="6487064"/>
            <a:ext cx="451449" cy="360027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8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sp>
        <p:nvSpPr>
          <p:cNvPr id="5" name="Rectangle 22"/>
          <p:cNvSpPr/>
          <p:nvPr/>
        </p:nvSpPr>
        <p:spPr>
          <a:xfrm>
            <a:off x="0" y="0"/>
            <a:ext cx="12191999" cy="1197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20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Қызметтердің</a:t>
            </a: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сапасы</a:t>
            </a: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мен </a:t>
            </a:r>
            <a:r>
              <a:rPr lang="ru-RU" altLang="ru-RU" sz="20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сенімділігі</a:t>
            </a: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көрсеткіштерін</a:t>
            </a: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сақтау</a:t>
            </a: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туралы</a:t>
            </a: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/>
            </a:r>
            <a:b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</a:br>
            <a:r>
              <a:rPr lang="ru-RU" altLang="ru-RU" sz="20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Қызмет</a:t>
            </a: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тиімділігінің</a:t>
            </a: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көрсеткіштеріне</a:t>
            </a: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қол</a:t>
            </a: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жеткізу</a:t>
            </a: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туралы</a:t>
            </a: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endParaRPr lang="ru-RU" altLang="ru-RU" sz="20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391" y="255807"/>
            <a:ext cx="945000" cy="686250"/>
          </a:xfrm>
          <a:prstGeom prst="rect">
            <a:avLst/>
          </a:prstGeom>
        </p:spPr>
      </p:pic>
      <p:pic>
        <p:nvPicPr>
          <p:cNvPr id="10" name="Picture 4" descr="Качество воды: что влияет на него? | Акватория💧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42" y="1453671"/>
            <a:ext cx="2184357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http://www.darwin-pumps.ru/images/use104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09" y="3289689"/>
            <a:ext cx="2258790" cy="122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882" y="5286321"/>
            <a:ext cx="2235017" cy="1115390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2697510" y="1366076"/>
            <a:ext cx="9303990" cy="535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ru-RU" altLang="ru-RU" sz="1000" b="1" dirty="0" smtClean="0">
                <a:latin typeface="Arial" panose="020B0604020202020204" pitchFamily="34" charset="0"/>
              </a:rPr>
              <a:t>● </a:t>
            </a:r>
            <a:r>
              <a:rPr lang="ru-RU" altLang="ru-RU" sz="1200" b="1" dirty="0" err="1" smtClean="0">
                <a:latin typeface="Arial" panose="020B0604020202020204" pitchFamily="34" charset="0"/>
              </a:rPr>
              <a:t>Судың</a:t>
            </a:r>
            <a:r>
              <a:rPr lang="ru-RU" altLang="ru-RU" sz="1200" b="1" dirty="0" smtClean="0"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latin typeface="Arial" panose="020B0604020202020204" pitchFamily="34" charset="0"/>
              </a:rPr>
              <a:t>сапасы</a:t>
            </a:r>
            <a:r>
              <a:rPr lang="ru-RU" altLang="ru-RU" sz="1200" b="1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барлық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көрсеткіштер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бойынша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санитарлық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нормалардың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талаптарына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сәйкес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 smtClean="0">
                <a:latin typeface="Arial" panose="020B0604020202020204" pitchFamily="34" charset="0"/>
              </a:rPr>
              <a:t>келеді</a:t>
            </a:r>
            <a:endParaRPr lang="ru-RU" altLang="ru-RU" sz="1200" b="0" dirty="0" smtClean="0">
              <a:latin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altLang="ru-RU" sz="1200" b="0" dirty="0" err="1">
                <a:latin typeface="Arial" panose="020B0604020202020204" pitchFamily="34" charset="0"/>
              </a:rPr>
              <a:t>Бір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жыл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ішінде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smtClean="0">
                <a:latin typeface="Arial" panose="020B0604020202020204" pitchFamily="34" charset="0"/>
              </a:rPr>
              <a:t>су </a:t>
            </a:r>
            <a:r>
              <a:rPr lang="ru-RU" altLang="ru-RU" sz="1200" b="0" dirty="0" err="1">
                <a:latin typeface="Arial" panose="020B0604020202020204" pitchFamily="34" charset="0"/>
              </a:rPr>
              <a:t>дайындаудың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әртүрлі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 smtClean="0">
                <a:latin typeface="Arial" panose="020B0604020202020204" pitchFamily="34" charset="0"/>
              </a:rPr>
              <a:t>кезеңдерінде</a:t>
            </a:r>
            <a:r>
              <a:rPr lang="ru-RU" altLang="ru-RU" sz="1200" b="0" dirty="0" smtClean="0">
                <a:latin typeface="Arial" panose="020B0604020202020204" pitchFamily="34" charset="0"/>
              </a:rPr>
              <a:t> </a:t>
            </a:r>
            <a:r>
              <a:rPr lang="ru-RU" altLang="ru-RU" sz="1200" b="0" dirty="0" err="1" smtClean="0">
                <a:latin typeface="Arial" panose="020B0604020202020204" pitchFamily="34" charset="0"/>
              </a:rPr>
              <a:t>бойынша</a:t>
            </a:r>
            <a:r>
              <a:rPr lang="ru-RU" altLang="ru-RU" sz="1200" b="0" dirty="0" smtClean="0">
                <a:latin typeface="Arial" panose="020B0604020202020204" pitchFamily="34" charset="0"/>
              </a:rPr>
              <a:t> </a:t>
            </a:r>
            <a:r>
              <a:rPr lang="ru-RU" altLang="ru-RU" sz="1200" b="0" dirty="0">
                <a:latin typeface="Arial" panose="020B0604020202020204" pitchFamily="34" charset="0"/>
              </a:rPr>
              <a:t>14 364 су </a:t>
            </a:r>
            <a:r>
              <a:rPr lang="ru-RU" altLang="ru-RU" sz="1200" b="0" dirty="0" err="1">
                <a:latin typeface="Arial" panose="020B0604020202020204" pitchFamily="34" charset="0"/>
              </a:rPr>
              <a:t>сынамасының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микробиологиялық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көрсеткіштері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және</a:t>
            </a:r>
            <a:r>
              <a:rPr lang="ru-RU" altLang="ru-RU" sz="1200" b="0" dirty="0">
                <a:latin typeface="Arial" panose="020B0604020202020204" pitchFamily="34" charset="0"/>
              </a:rPr>
              <a:t> 305 001 </a:t>
            </a:r>
            <a:r>
              <a:rPr lang="ru-RU" altLang="ru-RU" sz="1200" b="0" dirty="0" err="1">
                <a:latin typeface="Arial" panose="020B0604020202020204" pitchFamily="34" charset="0"/>
              </a:rPr>
              <a:t>сынаманың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химиялық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көрсеткіштері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 smtClean="0">
                <a:latin typeface="Arial" panose="020B0604020202020204" pitchFamily="34" charset="0"/>
              </a:rPr>
              <a:t>зерттелді</a:t>
            </a:r>
            <a:r>
              <a:rPr lang="ru-RU" altLang="ru-RU" sz="1200" b="0" dirty="0">
                <a:latin typeface="Arial" panose="020B0604020202020204" pitchFamily="34" charset="0"/>
              </a:rPr>
              <a:t>, </a:t>
            </a:r>
            <a:r>
              <a:rPr lang="ru-RU" altLang="ru-RU" sz="1200" b="0" dirty="0" err="1">
                <a:latin typeface="Arial" panose="020B0604020202020204" pitchFamily="34" charset="0"/>
              </a:rPr>
              <a:t>бұл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жылына</a:t>
            </a:r>
            <a:r>
              <a:rPr lang="ru-RU" altLang="ru-RU" sz="1200" b="0" dirty="0">
                <a:latin typeface="Arial" panose="020B0604020202020204" pitchFamily="34" charset="0"/>
              </a:rPr>
              <a:t> 541,8 </a:t>
            </a:r>
            <a:r>
              <a:rPr lang="ru-RU" altLang="ru-RU" sz="1200" b="0" dirty="0" err="1">
                <a:latin typeface="Arial" panose="020B0604020202020204" pitchFamily="34" charset="0"/>
              </a:rPr>
              <a:t>мыңнан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астам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талдауды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құрайды</a:t>
            </a:r>
            <a:r>
              <a:rPr lang="ru-RU" altLang="ru-RU" sz="1200" b="0" dirty="0">
                <a:latin typeface="Arial" panose="020B0604020202020204" pitchFamily="34" charset="0"/>
              </a:rPr>
              <a:t>. </a:t>
            </a:r>
            <a:r>
              <a:rPr lang="ru-RU" altLang="ru-RU" sz="1200" b="0" dirty="0" err="1">
                <a:latin typeface="Arial" panose="020B0604020202020204" pitchFamily="34" charset="0"/>
              </a:rPr>
              <a:t>Судың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сапасын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бақылау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процесін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кәсіпорынның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зертханасы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жүзеге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асырады</a:t>
            </a:r>
            <a:r>
              <a:rPr lang="ru-RU" altLang="ru-RU" sz="1200" b="0" dirty="0">
                <a:latin typeface="Arial" panose="020B0604020202020204" pitchFamily="34" charset="0"/>
              </a:rPr>
              <a:t>. Суды зарарсыздандыру </a:t>
            </a:r>
            <a:r>
              <a:rPr lang="ru-RU" altLang="ru-RU" sz="1200" b="0" dirty="0" err="1">
                <a:latin typeface="Arial" panose="020B0604020202020204" pitchFamily="34" charset="0"/>
              </a:rPr>
              <a:t>процесінде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қауіпсіз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және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улы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емес</a:t>
            </a:r>
            <a:r>
              <a:rPr lang="ru-RU" altLang="ru-RU" sz="1200" b="0" dirty="0">
                <a:latin typeface="Arial" panose="020B0604020202020204" pitchFamily="34" charset="0"/>
              </a:rPr>
              <a:t> натрий </a:t>
            </a:r>
            <a:r>
              <a:rPr lang="ru-RU" altLang="ru-RU" sz="1200" b="0" dirty="0" err="1">
                <a:latin typeface="Arial" panose="020B0604020202020204" pitchFamily="34" charset="0"/>
              </a:rPr>
              <a:t>гипохлориті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 smtClean="0">
                <a:latin typeface="Arial" panose="020B0604020202020204" pitchFamily="34" charset="0"/>
              </a:rPr>
              <a:t>қолданылады</a:t>
            </a:r>
            <a:r>
              <a:rPr lang="ru-RU" altLang="ru-RU" sz="1200" b="0" dirty="0" smtClean="0">
                <a:latin typeface="Arial" panose="020B0604020202020204" pitchFamily="34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endParaRPr lang="ru-RU" altLang="ru-RU" sz="1200" dirty="0" smtClean="0">
              <a:latin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altLang="ru-RU" sz="1200" dirty="0">
                <a:latin typeface="Arial" panose="020B0604020202020204" pitchFamily="34" charset="0"/>
              </a:rPr>
              <a:t>● </a:t>
            </a:r>
            <a:r>
              <a:rPr lang="ru-RU" altLang="ru-RU" sz="1200" b="1" dirty="0" err="1">
                <a:latin typeface="Arial" panose="020B0604020202020204" pitchFamily="34" charset="0"/>
              </a:rPr>
              <a:t>Кәріздік</a:t>
            </a:r>
            <a:r>
              <a:rPr lang="ru-RU" altLang="ru-RU" sz="1200" b="1" dirty="0"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latin typeface="Arial" panose="020B0604020202020204" pitchFamily="34" charset="0"/>
              </a:rPr>
              <a:t>тазарту</a:t>
            </a:r>
            <a:r>
              <a:rPr lang="ru-RU" altLang="ru-RU" sz="1200" b="1" dirty="0"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latin typeface="Arial" panose="020B0604020202020204" pitchFamily="34" charset="0"/>
              </a:rPr>
              <a:t>құрылыстарындағы</a:t>
            </a:r>
            <a:r>
              <a:rPr lang="ru-RU" altLang="ru-RU" sz="1200" b="1" dirty="0">
                <a:latin typeface="Arial" panose="020B0604020202020204" pitchFamily="34" charset="0"/>
              </a:rPr>
              <a:t> </a:t>
            </a:r>
            <a:r>
              <a:rPr lang="ru-RU" altLang="ru-RU" sz="1200" b="1" dirty="0" err="1" smtClean="0">
                <a:latin typeface="Arial" panose="020B0604020202020204" pitchFamily="34" charset="0"/>
              </a:rPr>
              <a:t>ағынды</a:t>
            </a:r>
            <a:r>
              <a:rPr lang="ru-RU" altLang="ru-RU" sz="1200" b="1" dirty="0" smtClean="0"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latin typeface="Arial" panose="020B0604020202020204" pitchFamily="34" charset="0"/>
              </a:rPr>
              <a:t>суларды</a:t>
            </a:r>
            <a:r>
              <a:rPr lang="ru-RU" altLang="ru-RU" sz="1200" b="1" dirty="0"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latin typeface="Arial" panose="020B0604020202020204" pitchFamily="34" charset="0"/>
              </a:rPr>
              <a:t>тазарту</a:t>
            </a:r>
            <a:r>
              <a:rPr lang="ru-RU" altLang="ru-RU" sz="1200" b="1" dirty="0"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latin typeface="Arial" panose="020B0604020202020204" pitchFamily="34" charset="0"/>
              </a:rPr>
              <a:t>сапасы</a:t>
            </a:r>
            <a:r>
              <a:rPr lang="ru-RU" altLang="ru-RU" sz="1200" b="1" dirty="0">
                <a:latin typeface="Arial" panose="020B0604020202020204" pitchFamily="34" charset="0"/>
              </a:rPr>
              <a:t> </a:t>
            </a:r>
            <a:endParaRPr lang="ru-RU" altLang="ru-RU" sz="1200" b="1" dirty="0" smtClean="0">
              <a:latin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altLang="ru-RU" sz="1200" b="0" dirty="0" err="1">
                <a:latin typeface="Arial" panose="020B0604020202020204" pitchFamily="34" charset="0"/>
              </a:rPr>
              <a:t>Кәсіпорын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қабылдаған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барлық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ағынды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сулар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толық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биологиялық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тазартудан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өтеді</a:t>
            </a:r>
            <a:r>
              <a:rPr lang="ru-RU" altLang="ru-RU" sz="1200" b="0" dirty="0">
                <a:latin typeface="Arial" panose="020B0604020202020204" pitchFamily="34" charset="0"/>
              </a:rPr>
              <a:t>. </a:t>
            </a:r>
            <a:r>
              <a:rPr lang="ru-RU" altLang="ru-RU" sz="1200" b="0" dirty="0" err="1">
                <a:latin typeface="Arial" panose="020B0604020202020204" pitchFamily="34" charset="0"/>
              </a:rPr>
              <a:t>Тазалау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сапасын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кәсіпорынның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сынақ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зертханасы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бақылайды</a:t>
            </a:r>
            <a:r>
              <a:rPr lang="ru-RU" altLang="ru-RU" sz="1200" b="0" dirty="0" smtClean="0">
                <a:latin typeface="Arial" panose="020B0604020202020204" pitchFamily="34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altLang="ru-RU" sz="1200" b="0" dirty="0" err="1">
                <a:latin typeface="Arial" panose="020B0604020202020204" pitchFamily="34" charset="0"/>
              </a:rPr>
              <a:t>Күн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сайын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тазартудың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барлық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кезеңдерінде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химиялық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және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бактериологиялық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көрсеткіштер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бойынша</a:t>
            </a:r>
            <a:r>
              <a:rPr lang="ru-RU" altLang="ru-RU" sz="1200" b="0" dirty="0">
                <a:latin typeface="Arial" panose="020B0604020202020204" pitchFamily="34" charset="0"/>
              </a:rPr>
              <a:t> аэрация </a:t>
            </a:r>
            <a:r>
              <a:rPr lang="ru-RU" altLang="ru-RU" sz="1200" b="0" dirty="0" err="1">
                <a:latin typeface="Arial" panose="020B0604020202020204" pitchFamily="34" charset="0"/>
              </a:rPr>
              <a:t>станциясына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түсетін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сарқынды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суларға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талдау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жасалады</a:t>
            </a:r>
            <a:r>
              <a:rPr lang="ru-RU" altLang="ru-RU" sz="1200" b="0" dirty="0" smtClean="0">
                <a:latin typeface="Arial" panose="020B0604020202020204" pitchFamily="34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altLang="ru-RU" sz="1200" b="0" dirty="0" err="1">
                <a:latin typeface="Arial" panose="020B0604020202020204" pitchFamily="34" charset="0"/>
              </a:rPr>
              <a:t>Тоқсан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сайын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жинақтағыштар</a:t>
            </a:r>
            <a:r>
              <a:rPr lang="ru-RU" altLang="ru-RU" sz="1200" b="0" dirty="0">
                <a:latin typeface="Arial" panose="020B0604020202020204" pitchFamily="34" charset="0"/>
              </a:rPr>
              <a:t> мен су </a:t>
            </a:r>
            <a:r>
              <a:rPr lang="ru-RU" altLang="ru-RU" sz="1200" b="0" dirty="0" err="1">
                <a:latin typeface="Arial" panose="020B0604020202020204" pitchFamily="34" charset="0"/>
              </a:rPr>
              <a:t>қоймаларындағы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тазартылған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сарқынды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суларға</a:t>
            </a:r>
            <a:r>
              <a:rPr lang="ru-RU" altLang="ru-RU" sz="1200" b="0" dirty="0">
                <a:latin typeface="Arial" panose="020B0604020202020204" pitchFamily="34" charset="0"/>
              </a:rPr>
              <a:t> мониторинг </a:t>
            </a:r>
            <a:r>
              <a:rPr lang="ru-RU" altLang="ru-RU" sz="1200" b="0" dirty="0" err="1">
                <a:latin typeface="Arial" panose="020B0604020202020204" pitchFamily="34" charset="0"/>
              </a:rPr>
              <a:t>жүргізіледі</a:t>
            </a:r>
            <a:r>
              <a:rPr lang="ru-RU" altLang="ru-RU" sz="1200" b="0" dirty="0" smtClean="0">
                <a:latin typeface="Arial" panose="020B0604020202020204" pitchFamily="34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endParaRPr lang="ru-RU" altLang="ru-RU" sz="1200" b="0" dirty="0" smtClean="0">
              <a:latin typeface="Arial" panose="020B0604020202020204" pitchFamily="34" charset="0"/>
            </a:endParaRPr>
          </a:p>
          <a:p>
            <a:pPr algn="just" eaLnBrk="1" hangingPunct="1">
              <a:spcBef>
                <a:spcPts val="0"/>
              </a:spcBef>
              <a:spcAft>
                <a:spcPts val="600"/>
              </a:spcAft>
              <a:buNone/>
            </a:pPr>
            <a:r>
              <a:rPr lang="ru-RU" altLang="ru-RU" sz="1200" dirty="0" smtClean="0">
                <a:latin typeface="Arial" panose="020B0604020202020204" pitchFamily="34" charset="0"/>
              </a:rPr>
              <a:t>● </a:t>
            </a:r>
            <a:r>
              <a:rPr lang="ru-RU" altLang="ru-RU" sz="1200" b="1" dirty="0" err="1">
                <a:latin typeface="Arial" panose="020B0604020202020204" pitchFamily="34" charset="0"/>
              </a:rPr>
              <a:t>Тұтынушыларға</a:t>
            </a:r>
            <a:r>
              <a:rPr lang="ru-RU" altLang="ru-RU" sz="1200" b="1" dirty="0"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latin typeface="Arial" panose="020B0604020202020204" pitchFamily="34" charset="0"/>
              </a:rPr>
              <a:t>қызмет</a:t>
            </a:r>
            <a:r>
              <a:rPr lang="ru-RU" altLang="ru-RU" sz="1200" b="1" dirty="0"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latin typeface="Arial" panose="020B0604020202020204" pitchFamily="34" charset="0"/>
              </a:rPr>
              <a:t>көрсету</a:t>
            </a:r>
            <a:r>
              <a:rPr lang="ru-RU" altLang="ru-RU" sz="1200" b="1" dirty="0"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latin typeface="Arial" panose="020B0604020202020204" pitchFamily="34" charset="0"/>
              </a:rPr>
              <a:t>сапасын</a:t>
            </a:r>
            <a:r>
              <a:rPr lang="ru-RU" altLang="ru-RU" sz="1200" b="1" dirty="0"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latin typeface="Arial" panose="020B0604020202020204" pitchFamily="34" charset="0"/>
              </a:rPr>
              <a:t>арттыру</a:t>
            </a:r>
            <a:r>
              <a:rPr lang="ru-RU" altLang="ru-RU" sz="1200" b="1" dirty="0"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latin typeface="Arial" panose="020B0604020202020204" pitchFamily="34" charset="0"/>
              </a:rPr>
              <a:t>мақсатында</a:t>
            </a:r>
            <a:endParaRPr lang="ru-RU" altLang="ru-RU" sz="1200" b="1" dirty="0">
              <a:latin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ru-RU" altLang="ru-RU" sz="1200" b="0" dirty="0">
                <a:latin typeface="Arial" panose="020B0604020202020204" pitchFamily="34" charset="0"/>
              </a:rPr>
              <a:t>4 </a:t>
            </a:r>
            <a:r>
              <a:rPr lang="ru-RU" altLang="ru-RU" sz="1200" b="0" dirty="0" err="1">
                <a:latin typeface="Arial" panose="020B0604020202020204" pitchFamily="34" charset="0"/>
              </a:rPr>
              <a:t>тұтынушыларға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қызмет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көрсету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орталығы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жұмыс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істейді</a:t>
            </a:r>
            <a:r>
              <a:rPr lang="ru-RU" altLang="ru-RU" sz="1200" b="0" dirty="0" smtClean="0">
                <a:latin typeface="Arial" panose="020B0604020202020204" pitchFamily="34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ru-RU" altLang="ru-RU" sz="1200" b="0" dirty="0" err="1">
                <a:latin typeface="Arial" panose="020B0604020202020204" pitchFamily="34" charset="0"/>
              </a:rPr>
              <a:t>Тұтынушыларға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ыңғайлы</a:t>
            </a:r>
            <a:r>
              <a:rPr lang="ru-RU" altLang="ru-RU" sz="1200" b="0" dirty="0">
                <a:latin typeface="Arial" panose="020B0604020202020204" pitchFamily="34" charset="0"/>
              </a:rPr>
              <a:t> болу </a:t>
            </a:r>
            <a:r>
              <a:rPr lang="ru-RU" altLang="ru-RU" sz="1200" b="0" dirty="0" err="1">
                <a:latin typeface="Arial" panose="020B0604020202020204" pitchFamily="34" charset="0"/>
              </a:rPr>
              <a:t>үшін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тұтынушының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жеке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кабинетінің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мобильдік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қосымшасы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жұмыс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істейді</a:t>
            </a:r>
            <a:r>
              <a:rPr lang="ru-RU" altLang="ru-RU" sz="1200" b="0" dirty="0">
                <a:latin typeface="Arial" panose="020B0604020202020204" pitchFamily="34" charset="0"/>
              </a:rPr>
              <a:t>, </a:t>
            </a:r>
            <a:r>
              <a:rPr lang="ru-RU" altLang="ru-RU" sz="1200" b="0" dirty="0" err="1">
                <a:latin typeface="Arial" panose="020B0604020202020204" pitchFamily="34" charset="0"/>
              </a:rPr>
              <a:t>онда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мынадай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функциялар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көзделген</a:t>
            </a:r>
            <a:r>
              <a:rPr lang="ru-RU" altLang="ru-RU" sz="1200" b="0" dirty="0">
                <a:latin typeface="Arial" panose="020B0604020202020204" pitchFamily="34" charset="0"/>
              </a:rPr>
              <a:t>: </a:t>
            </a:r>
            <a:r>
              <a:rPr lang="ru-RU" altLang="ru-RU" sz="1200" b="0" dirty="0" err="1">
                <a:latin typeface="Arial" panose="020B0604020202020204" pitchFamily="34" charset="0"/>
              </a:rPr>
              <a:t>жеке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есепке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алу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аспаптарының</a:t>
            </a:r>
            <a:r>
              <a:rPr lang="ru-RU" altLang="ru-RU" sz="1200" b="0" dirty="0">
                <a:latin typeface="Arial" panose="020B0604020202020204" pitchFamily="34" charset="0"/>
              </a:rPr>
              <a:t> (</a:t>
            </a:r>
            <a:r>
              <a:rPr lang="ru-RU" altLang="ru-RU" sz="1200" b="0" dirty="0" smtClean="0">
                <a:latin typeface="Arial" panose="020B0604020202020204" pitchFamily="34" charset="0"/>
              </a:rPr>
              <a:t>ЖЕАП) </a:t>
            </a:r>
            <a:r>
              <a:rPr lang="ru-RU" altLang="ru-RU" sz="1200" b="0" dirty="0" err="1">
                <a:latin typeface="Arial" panose="020B0604020202020204" pitchFamily="34" charset="0"/>
              </a:rPr>
              <a:t>көрсеткіштерін</a:t>
            </a:r>
            <a:r>
              <a:rPr lang="ru-RU" altLang="ru-RU" sz="1200" b="0" dirty="0">
                <a:latin typeface="Arial" panose="020B0604020202020204" pitchFamily="34" charset="0"/>
              </a:rPr>
              <a:t> беру; </a:t>
            </a:r>
            <a:r>
              <a:rPr lang="ru-RU" altLang="ru-RU" sz="1200" b="0" dirty="0" smtClean="0">
                <a:latin typeface="Arial" panose="020B0604020202020204" pitchFamily="34" charset="0"/>
              </a:rPr>
              <a:t>ЖЕАП </a:t>
            </a:r>
            <a:r>
              <a:rPr lang="ru-RU" altLang="ru-RU" sz="1200" b="0" dirty="0" err="1">
                <a:latin typeface="Arial" panose="020B0604020202020204" pitchFamily="34" charset="0"/>
              </a:rPr>
              <a:t>пломбылауға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және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smtClean="0">
                <a:latin typeface="Arial" panose="020B0604020202020204" pitchFamily="34" charset="0"/>
              </a:rPr>
              <a:t>оны </a:t>
            </a:r>
            <a:r>
              <a:rPr lang="ru-RU" altLang="ru-RU" sz="1200" b="0" dirty="0" err="1" smtClean="0">
                <a:latin typeface="Arial" panose="020B0604020202020204" pitchFamily="34" charset="0"/>
              </a:rPr>
              <a:t>алып</a:t>
            </a:r>
            <a:r>
              <a:rPr lang="ru-RU" altLang="ru-RU" sz="1200" b="0" dirty="0" smtClean="0">
                <a:latin typeface="Arial" panose="020B0604020202020204" pitchFamily="34" charset="0"/>
              </a:rPr>
              <a:t> </a:t>
            </a:r>
            <a:r>
              <a:rPr lang="ru-RU" altLang="ru-RU" sz="1200" b="0" dirty="0" err="1" smtClean="0">
                <a:latin typeface="Arial" panose="020B0604020202020204" pitchFamily="34" charset="0"/>
              </a:rPr>
              <a:t>тастауға</a:t>
            </a:r>
            <a:r>
              <a:rPr lang="ru-RU" altLang="ru-RU" sz="1200" b="0" dirty="0" smtClean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өтінім</a:t>
            </a:r>
            <a:r>
              <a:rPr lang="ru-RU" altLang="ru-RU" sz="1200" b="0" dirty="0">
                <a:latin typeface="Arial" panose="020B0604020202020204" pitchFamily="34" charset="0"/>
              </a:rPr>
              <a:t>; </a:t>
            </a:r>
            <a:r>
              <a:rPr lang="ru-RU" altLang="ru-RU" sz="1200" b="0" dirty="0" err="1" smtClean="0">
                <a:latin typeface="Arial" panose="020B0604020202020204" pitchFamily="34" charset="0"/>
              </a:rPr>
              <a:t>байқауаралық</a:t>
            </a:r>
            <a:r>
              <a:rPr lang="ru-RU" altLang="ru-RU" sz="1200" b="0" dirty="0" smtClean="0">
                <a:latin typeface="Arial" panose="020B0604020202020204" pitchFamily="34" charset="0"/>
              </a:rPr>
              <a:t> </a:t>
            </a:r>
            <a:r>
              <a:rPr lang="ru-RU" altLang="ru-RU" sz="1200" b="0" dirty="0">
                <a:latin typeface="Arial" panose="020B0604020202020204" pitchFamily="34" charset="0"/>
              </a:rPr>
              <a:t>интервал; </a:t>
            </a:r>
            <a:r>
              <a:rPr lang="ru-RU" altLang="ru-RU" sz="1200" b="0" dirty="0" err="1" smtClean="0">
                <a:latin typeface="Arial" panose="020B0604020202020204" pitchFamily="34" charset="0"/>
              </a:rPr>
              <a:t>есептеулердің</a:t>
            </a:r>
            <a:r>
              <a:rPr lang="ru-RU" altLang="ru-RU" sz="1200" b="0" dirty="0" smtClean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толық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жазылуы</a:t>
            </a:r>
            <a:r>
              <a:rPr lang="ru-RU" altLang="ru-RU" sz="1200" b="0" dirty="0">
                <a:latin typeface="Arial" panose="020B0604020202020204" pitchFamily="34" charset="0"/>
              </a:rPr>
              <a:t>; </a:t>
            </a:r>
            <a:r>
              <a:rPr lang="ru-RU" altLang="ru-RU" sz="1200" b="0" dirty="0" err="1">
                <a:latin typeface="Arial" panose="020B0604020202020204" pitchFamily="34" charset="0"/>
              </a:rPr>
              <a:t>төлемнің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толық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жазылуы</a:t>
            </a:r>
            <a:r>
              <a:rPr lang="ru-RU" altLang="ru-RU" sz="1200" b="0" dirty="0" smtClean="0">
                <a:latin typeface="Arial" panose="020B0604020202020204" pitchFamily="34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ru-RU" altLang="ru-RU" sz="1200" b="0" dirty="0" err="1">
                <a:latin typeface="Arial" panose="020B0604020202020204" pitchFamily="34" charset="0"/>
              </a:rPr>
              <a:t>Қарыздың</a:t>
            </a:r>
            <a:r>
              <a:rPr lang="ru-RU" altLang="ru-RU" sz="1200" b="0" dirty="0">
                <a:latin typeface="Arial" panose="020B0604020202020204" pitchFamily="34" charset="0"/>
              </a:rPr>
              <a:t>, </a:t>
            </a:r>
            <a:r>
              <a:rPr lang="ru-RU" altLang="ru-RU" sz="1200" b="0" dirty="0" err="1">
                <a:latin typeface="Arial" panose="020B0604020202020204" pitchFamily="34" charset="0"/>
              </a:rPr>
              <a:t>төлемнің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және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басқа</a:t>
            </a:r>
            <a:r>
              <a:rPr lang="ru-RU" altLang="ru-RU" sz="1200" b="0" dirty="0">
                <a:latin typeface="Arial" panose="020B0604020202020204" pitchFamily="34" charset="0"/>
              </a:rPr>
              <a:t> да </a:t>
            </a:r>
            <a:r>
              <a:rPr lang="ru-RU" altLang="ru-RU" sz="1200" b="0" dirty="0" err="1">
                <a:latin typeface="Arial" panose="020B0604020202020204" pitchFamily="34" charset="0"/>
              </a:rPr>
              <a:t>деректердің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сомасын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көрсете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отырып</a:t>
            </a:r>
            <a:r>
              <a:rPr lang="ru-RU" altLang="ru-RU" sz="1200" b="0" dirty="0">
                <a:latin typeface="Arial" panose="020B0604020202020204" pitchFamily="34" charset="0"/>
              </a:rPr>
              <a:t>, </a:t>
            </a:r>
            <a:r>
              <a:rPr lang="ru-RU" altLang="ru-RU" sz="1200" b="0" dirty="0" err="1">
                <a:latin typeface="Arial" panose="020B0604020202020204" pitchFamily="34" charset="0"/>
              </a:rPr>
              <a:t>берешектің</a:t>
            </a:r>
            <a:r>
              <a:rPr lang="ru-RU" altLang="ru-RU" sz="1200" b="0" dirty="0">
                <a:latin typeface="Arial" panose="020B0604020202020204" pitchFamily="34" charset="0"/>
              </a:rPr>
              <a:t> бар </a:t>
            </a:r>
            <a:r>
              <a:rPr lang="ru-RU" altLang="ru-RU" sz="1200" b="0" dirty="0" err="1">
                <a:latin typeface="Arial" panose="020B0604020202020204" pitchFamily="34" charset="0"/>
              </a:rPr>
              <a:t>екендігі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туралы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en-US" altLang="ru-RU" sz="1200" b="0" dirty="0">
                <a:latin typeface="Arial" panose="020B0604020202020204" pitchFamily="34" charset="0"/>
              </a:rPr>
              <a:t>SMS </a:t>
            </a:r>
            <a:r>
              <a:rPr lang="ru-RU" altLang="ru-RU" sz="1200" b="0" dirty="0" err="1">
                <a:latin typeface="Arial" panose="020B0604020202020204" pitchFamily="34" charset="0"/>
              </a:rPr>
              <a:t>хабарламалар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жіберіледі</a:t>
            </a:r>
            <a:r>
              <a:rPr lang="ru-RU" altLang="ru-RU" sz="1200" b="0" dirty="0" smtClean="0">
                <a:latin typeface="Arial" panose="020B0604020202020204" pitchFamily="34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Tx/>
              <a:buNone/>
            </a:pPr>
            <a:endParaRPr lang="ru-RU" altLang="ru-RU" sz="1200" dirty="0">
              <a:latin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altLang="ru-RU" sz="1400" dirty="0">
                <a:latin typeface="Arial" panose="020B0604020202020204" pitchFamily="34" charset="0"/>
              </a:rPr>
              <a:t>● </a:t>
            </a:r>
            <a:r>
              <a:rPr lang="ru-RU" sz="1200" dirty="0" err="1">
                <a:latin typeface="Arial" panose="020B0604020202020204" pitchFamily="34" charset="0"/>
              </a:rPr>
              <a:t>Кәсіпорынға</a:t>
            </a:r>
            <a:r>
              <a:rPr lang="ru-RU" sz="1200" dirty="0">
                <a:latin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</a:rPr>
              <a:t>Тарифтер</a:t>
            </a:r>
            <a:r>
              <a:rPr lang="ru-RU" sz="1200" dirty="0">
                <a:latin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</a:rPr>
              <a:t>табиғи</a:t>
            </a:r>
            <a:r>
              <a:rPr lang="ru-RU" sz="1200" dirty="0">
                <a:latin typeface="Arial" panose="020B0604020202020204" pitchFamily="34" charset="0"/>
              </a:rPr>
              <a:t> монополия </a:t>
            </a:r>
            <a:r>
              <a:rPr lang="ru-RU" sz="1200" dirty="0" err="1">
                <a:latin typeface="Arial" panose="020B0604020202020204" pitchFamily="34" charset="0"/>
              </a:rPr>
              <a:t>субъектісіне</a:t>
            </a:r>
            <a:r>
              <a:rPr lang="ru-RU" sz="1200" dirty="0">
                <a:latin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</a:rPr>
              <a:t>қызметтердің</a:t>
            </a:r>
            <a:r>
              <a:rPr lang="ru-RU" sz="1200" dirty="0">
                <a:latin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</a:rPr>
              <a:t>сапасы</a:t>
            </a:r>
            <a:r>
              <a:rPr lang="ru-RU" sz="1200" dirty="0">
                <a:latin typeface="Arial" panose="020B0604020202020204" pitchFamily="34" charset="0"/>
              </a:rPr>
              <a:t> мен </a:t>
            </a:r>
            <a:r>
              <a:rPr lang="ru-RU" sz="1200" dirty="0" err="1">
                <a:latin typeface="Arial" panose="020B0604020202020204" pitchFamily="34" charset="0"/>
              </a:rPr>
              <a:t>сенімділігі</a:t>
            </a:r>
            <a:r>
              <a:rPr lang="ru-RU" sz="1200" dirty="0">
                <a:latin typeface="Arial" panose="020B0604020202020204" pitchFamily="34" charset="0"/>
              </a:rPr>
              <a:t>, </a:t>
            </a:r>
            <a:r>
              <a:rPr lang="ru-RU" sz="1200" dirty="0" err="1">
                <a:latin typeface="Arial" panose="020B0604020202020204" pitchFamily="34" charset="0"/>
              </a:rPr>
              <a:t>қызметінің</a:t>
            </a:r>
            <a:r>
              <a:rPr lang="ru-RU" sz="1200" dirty="0">
                <a:latin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</a:rPr>
              <a:t>тиімділігі</a:t>
            </a:r>
            <a:r>
              <a:rPr lang="ru-RU" sz="1200" dirty="0">
                <a:latin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</a:rPr>
              <a:t>көрсеткіштері</a:t>
            </a:r>
            <a:r>
              <a:rPr lang="ru-RU" sz="1200" dirty="0">
                <a:latin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</a:rPr>
              <a:t>бекітілмейтін</a:t>
            </a:r>
            <a:r>
              <a:rPr lang="ru-RU" sz="1200" dirty="0">
                <a:latin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</a:rPr>
              <a:t>шығынды</a:t>
            </a:r>
            <a:r>
              <a:rPr lang="ru-RU" sz="1200" dirty="0">
                <a:latin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</a:rPr>
              <a:t>әдісті</a:t>
            </a:r>
            <a:r>
              <a:rPr lang="ru-RU" sz="1200" dirty="0">
                <a:latin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</a:rPr>
              <a:t>қолдана</a:t>
            </a:r>
            <a:r>
              <a:rPr lang="ru-RU" sz="1200" dirty="0">
                <a:latin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</a:rPr>
              <a:t>отырып</a:t>
            </a:r>
            <a:r>
              <a:rPr lang="ru-RU" sz="1200" dirty="0">
                <a:latin typeface="Arial" panose="020B0604020202020204" pitchFamily="34" charset="0"/>
              </a:rPr>
              <a:t>, бес </a:t>
            </a:r>
            <a:r>
              <a:rPr lang="ru-RU" sz="1200" dirty="0" err="1">
                <a:latin typeface="Arial" panose="020B0604020202020204" pitchFamily="34" charset="0"/>
              </a:rPr>
              <a:t>жылдық</a:t>
            </a:r>
            <a:r>
              <a:rPr lang="ru-RU" sz="1200" dirty="0">
                <a:latin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</a:rPr>
              <a:t>кезеңге</a:t>
            </a:r>
            <a:r>
              <a:rPr lang="ru-RU" sz="1200" dirty="0">
                <a:latin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</a:rPr>
              <a:t>бекітілді</a:t>
            </a:r>
            <a:r>
              <a:rPr lang="ru-RU" sz="1200" dirty="0">
                <a:latin typeface="Arial" panose="020B0604020202020204" pitchFamily="34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</p:txBody>
      </p:sp>
      <p:sp>
        <p:nvSpPr>
          <p:cNvPr id="1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26815" y="6487064"/>
            <a:ext cx="365185" cy="360027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67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sp>
        <p:nvSpPr>
          <p:cNvPr id="5" name="Rectangle 22"/>
          <p:cNvSpPr/>
          <p:nvPr/>
        </p:nvSpPr>
        <p:spPr>
          <a:xfrm>
            <a:off x="1455079" y="0"/>
            <a:ext cx="10736920" cy="1197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2023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жылғы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en-US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I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жартыжылдықтағы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қызметтің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негізгі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/>
            </a:r>
            <a:b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</a:br>
            <a:r>
              <a:rPr lang="ru-RU" altLang="ru-RU" sz="20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қаржылық-экономикалық</a:t>
            </a: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көрсеткіштері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(</a:t>
            </a:r>
            <a:r>
              <a:rPr lang="ru-RU" altLang="ru-RU" sz="20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кірістер</a:t>
            </a: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мен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шығындар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туралы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есеп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) </a:t>
            </a:r>
            <a:endParaRPr lang="ru-RU" sz="20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79" y="255807"/>
            <a:ext cx="945000" cy="686250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108096"/>
              </p:ext>
            </p:extLst>
          </p:nvPr>
        </p:nvGraphicFramePr>
        <p:xfrm>
          <a:off x="2019300" y="1705026"/>
          <a:ext cx="8153400" cy="3629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3407">
                  <a:extLst>
                    <a:ext uri="{9D8B030D-6E8A-4147-A177-3AD203B41FA5}">
                      <a16:colId xmlns:a16="http://schemas.microsoft.com/office/drawing/2014/main" val="497709223"/>
                    </a:ext>
                  </a:extLst>
                </a:gridCol>
                <a:gridCol w="5683240">
                  <a:extLst>
                    <a:ext uri="{9D8B030D-6E8A-4147-A177-3AD203B41FA5}">
                      <a16:colId xmlns:a16="http://schemas.microsoft.com/office/drawing/2014/main" val="1782054504"/>
                    </a:ext>
                  </a:extLst>
                </a:gridCol>
                <a:gridCol w="1766753">
                  <a:extLst>
                    <a:ext uri="{9D8B030D-6E8A-4147-A177-3AD203B41FA5}">
                      <a16:colId xmlns:a16="http://schemas.microsoft.com/office/drawing/2014/main" val="2353911618"/>
                    </a:ext>
                  </a:extLst>
                </a:gridCol>
              </a:tblGrid>
              <a:tr h="107775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№ </a:t>
                      </a:r>
                    </a:p>
                    <a:p>
                      <a:pPr algn="ctr"/>
                      <a:r>
                        <a:rPr lang="kk-KZ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р/н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Көрсеткіштер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атауы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Есепті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кезеңде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</a:p>
                    <a:p>
                      <a:pPr algn="ctr"/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мың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теңге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613278"/>
                  </a:ext>
                </a:extLst>
              </a:tr>
              <a:tr h="410920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dirty="0" err="1" smtClean="0">
                          <a:latin typeface="Arial" pitchFamily="34" charset="0"/>
                          <a:cs typeface="Arial" pitchFamily="34" charset="0"/>
                        </a:rPr>
                        <a:t>Сумен</a:t>
                      </a: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dirty="0" err="1" smtClean="0">
                          <a:latin typeface="Arial" pitchFamily="34" charset="0"/>
                          <a:cs typeface="Arial" pitchFamily="34" charset="0"/>
                        </a:rPr>
                        <a:t>жабдықтау</a:t>
                      </a: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dirty="0" err="1" smtClean="0">
                          <a:latin typeface="Arial" pitchFamily="34" charset="0"/>
                          <a:cs typeface="Arial" pitchFamily="34" charset="0"/>
                        </a:rPr>
                        <a:t>және</a:t>
                      </a: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 су </a:t>
                      </a:r>
                      <a:r>
                        <a:rPr lang="ru-RU" sz="1100" b="0" dirty="0" err="1" smtClean="0">
                          <a:latin typeface="Arial" pitchFamily="34" charset="0"/>
                          <a:cs typeface="Arial" pitchFamily="34" charset="0"/>
                        </a:rPr>
                        <a:t>бұру</a:t>
                      </a: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dirty="0" err="1" smtClean="0">
                          <a:latin typeface="Arial" pitchFamily="34" charset="0"/>
                          <a:cs typeface="Arial" pitchFamily="34" charset="0"/>
                        </a:rPr>
                        <a:t>қызметтерін</a:t>
                      </a: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dirty="0" err="1" smtClean="0">
                          <a:latin typeface="Arial" pitchFamily="34" charset="0"/>
                          <a:cs typeface="Arial" pitchFamily="34" charset="0"/>
                        </a:rPr>
                        <a:t>көрсетуден</a:t>
                      </a: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dirty="0" err="1" smtClean="0">
                          <a:latin typeface="Arial" pitchFamily="34" charset="0"/>
                          <a:cs typeface="Arial" pitchFamily="34" charset="0"/>
                        </a:rPr>
                        <a:t>түскен</a:t>
                      </a: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dirty="0" err="1" smtClean="0">
                          <a:latin typeface="Arial" pitchFamily="34" charset="0"/>
                          <a:cs typeface="Arial" pitchFamily="34" charset="0"/>
                        </a:rPr>
                        <a:t>кіріс</a:t>
                      </a: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ru-RU" sz="1100" b="0" dirty="0" err="1" smtClean="0">
                          <a:latin typeface="Arial" pitchFamily="34" charset="0"/>
                          <a:cs typeface="Arial" pitchFamily="34" charset="0"/>
                        </a:rPr>
                        <a:t>түсім</a:t>
                      </a: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1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8 351 316</a:t>
                      </a:r>
                    </a:p>
                  </a:txBody>
                  <a:tcPr marL="0" marR="7199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2873124"/>
                  </a:ext>
                </a:extLst>
              </a:tr>
              <a:tr h="340804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Сатылған</a:t>
                      </a:r>
                      <a:r>
                        <a:rPr lang="ru-RU" sz="11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қызметтердің</a:t>
                      </a:r>
                      <a:r>
                        <a:rPr lang="ru-RU" sz="11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өзіндік</a:t>
                      </a:r>
                      <a:r>
                        <a:rPr lang="ru-RU" sz="11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құны</a:t>
                      </a:r>
                      <a:endParaRPr lang="ru-RU" sz="11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9 383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263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199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7950498"/>
                  </a:ext>
                </a:extLst>
              </a:tr>
              <a:tr h="340804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i="0" dirty="0" err="1" smtClean="0">
                          <a:latin typeface="Arial" pitchFamily="34" charset="0"/>
                          <a:cs typeface="Arial" pitchFamily="34" charset="0"/>
                        </a:rPr>
                        <a:t>Іске</a:t>
                      </a:r>
                      <a:r>
                        <a:rPr lang="ru-RU" sz="1100" b="0" i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i="0" dirty="0" err="1" smtClean="0">
                          <a:latin typeface="Arial" pitchFamily="34" charset="0"/>
                          <a:cs typeface="Arial" pitchFamily="34" charset="0"/>
                        </a:rPr>
                        <a:t>асыру</a:t>
                      </a:r>
                      <a:r>
                        <a:rPr lang="ru-RU" sz="1100" b="0" i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i="0" dirty="0" err="1" smtClean="0">
                          <a:latin typeface="Arial" pitchFamily="34" charset="0"/>
                          <a:cs typeface="Arial" pitchFamily="34" charset="0"/>
                        </a:rPr>
                        <a:t>бойынша</a:t>
                      </a:r>
                      <a:r>
                        <a:rPr lang="ru-RU" sz="1100" b="0" i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i="0" dirty="0" err="1" smtClean="0">
                          <a:latin typeface="Arial" pitchFamily="34" charset="0"/>
                          <a:cs typeface="Arial" pitchFamily="34" charset="0"/>
                        </a:rPr>
                        <a:t>шығыстар</a:t>
                      </a:r>
                      <a:endParaRPr lang="ru-RU" sz="11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893 143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199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7055962"/>
                  </a:ext>
                </a:extLst>
              </a:tr>
              <a:tr h="340804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i="0" dirty="0" err="1" smtClean="0">
                          <a:latin typeface="Arial" pitchFamily="34" charset="0"/>
                          <a:cs typeface="Arial" pitchFamily="34" charset="0"/>
                        </a:rPr>
                        <a:t>Әкімшілік</a:t>
                      </a:r>
                      <a:r>
                        <a:rPr lang="ru-RU" sz="1100" b="0" i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i="0" dirty="0" err="1" smtClean="0">
                          <a:latin typeface="Arial" pitchFamily="34" charset="0"/>
                          <a:cs typeface="Arial" pitchFamily="34" charset="0"/>
                        </a:rPr>
                        <a:t>шығыстар</a:t>
                      </a:r>
                      <a:endParaRPr lang="ru-RU" sz="11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657 560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199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7390841"/>
                  </a:ext>
                </a:extLst>
              </a:tr>
              <a:tr h="340804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i="0" dirty="0" err="1" smtClean="0">
                          <a:latin typeface="Arial" pitchFamily="34" charset="0"/>
                          <a:cs typeface="Arial" pitchFamily="34" charset="0"/>
                        </a:rPr>
                        <a:t>Өзге</a:t>
                      </a:r>
                      <a:r>
                        <a:rPr lang="ru-RU" sz="1100" b="0" i="0" dirty="0" smtClean="0">
                          <a:latin typeface="Arial" pitchFamily="34" charset="0"/>
                          <a:cs typeface="Arial" pitchFamily="34" charset="0"/>
                        </a:rPr>
                        <a:t> де </a:t>
                      </a:r>
                      <a:r>
                        <a:rPr lang="ru-RU" sz="1100" b="0" i="0" dirty="0" err="1" smtClean="0">
                          <a:latin typeface="Arial" pitchFamily="34" charset="0"/>
                          <a:cs typeface="Arial" pitchFamily="34" charset="0"/>
                        </a:rPr>
                        <a:t>шығыстар</a:t>
                      </a:r>
                      <a:endParaRPr lang="ru-RU" sz="11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255 799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199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4953136"/>
                  </a:ext>
                </a:extLst>
              </a:tr>
              <a:tr h="340804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i="0" dirty="0" err="1" smtClean="0">
                          <a:latin typeface="Arial" pitchFamily="34" charset="0"/>
                          <a:cs typeface="Arial" pitchFamily="34" charset="0"/>
                        </a:rPr>
                        <a:t>Өзге</a:t>
                      </a:r>
                      <a:r>
                        <a:rPr lang="ru-RU" sz="1100" b="0" i="0" dirty="0" smtClean="0">
                          <a:latin typeface="Arial" pitchFamily="34" charset="0"/>
                          <a:cs typeface="Arial" pitchFamily="34" charset="0"/>
                        </a:rPr>
                        <a:t> де </a:t>
                      </a:r>
                      <a:r>
                        <a:rPr lang="ru-RU" sz="1100" b="0" i="0" dirty="0" err="1" smtClean="0">
                          <a:latin typeface="Arial" pitchFamily="34" charset="0"/>
                          <a:cs typeface="Arial" pitchFamily="34" charset="0"/>
                        </a:rPr>
                        <a:t>кірістер</a:t>
                      </a:r>
                      <a:endParaRPr lang="ru-RU" sz="11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1 387 026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199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671194"/>
                  </a:ext>
                </a:extLst>
              </a:tr>
              <a:tr h="436306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dirty="0" err="1" smtClean="0">
                          <a:latin typeface="Arial" pitchFamily="34" charset="0"/>
                          <a:cs typeface="Arial" pitchFamily="34" charset="0"/>
                        </a:rPr>
                        <a:t>Қаржылық</a:t>
                      </a: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dirty="0" err="1" smtClean="0">
                          <a:latin typeface="Arial" pitchFamily="34" charset="0"/>
                          <a:cs typeface="Arial" pitchFamily="34" charset="0"/>
                        </a:rPr>
                        <a:t>нәтиже</a:t>
                      </a: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ru-RU" sz="1100" b="0" dirty="0" err="1" smtClean="0">
                          <a:latin typeface="Arial" pitchFamily="34" charset="0"/>
                          <a:cs typeface="Arial" pitchFamily="34" charset="0"/>
                        </a:rPr>
                        <a:t>шығын</a:t>
                      </a: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-1 451 423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199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608988"/>
                  </a:ext>
                </a:extLst>
              </a:tr>
            </a:tbl>
          </a:graphicData>
        </a:graphic>
      </p:graphicFrame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783683" y="6487064"/>
            <a:ext cx="408317" cy="360027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03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sp>
        <p:nvSpPr>
          <p:cNvPr id="5" name="Rectangle 22"/>
          <p:cNvSpPr/>
          <p:nvPr/>
        </p:nvSpPr>
        <p:spPr>
          <a:xfrm>
            <a:off x="1471704" y="0"/>
            <a:ext cx="10720295" cy="1197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2023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жылдың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І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жартыжылдығында</a:t>
            </a:r>
            <a:endParaRPr lang="ru-RU" sz="2000" b="1" dirty="0">
              <a:solidFill>
                <a:srgbClr val="336699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с</a:t>
            </a:r>
            <a:r>
              <a:rPr lang="ru-RU" altLang="ru-RU" sz="20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умен</a:t>
            </a: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жабдықтау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және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су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бұру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қызметтерінің</a:t>
            </a: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көлемі</a:t>
            </a:r>
            <a:endParaRPr lang="ru-RU" sz="20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705" y="255807"/>
            <a:ext cx="945000" cy="686250"/>
          </a:xfrm>
          <a:prstGeom prst="rect">
            <a:avLst/>
          </a:prstGeom>
        </p:spPr>
      </p:pic>
      <p:graphicFrame>
        <p:nvGraphicFramePr>
          <p:cNvPr id="8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5127327"/>
              </p:ext>
            </p:extLst>
          </p:nvPr>
        </p:nvGraphicFramePr>
        <p:xfrm>
          <a:off x="748146" y="1257278"/>
          <a:ext cx="10981111" cy="54026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5727">
                  <a:extLst>
                    <a:ext uri="{9D8B030D-6E8A-4147-A177-3AD203B41FA5}">
                      <a16:colId xmlns:a16="http://schemas.microsoft.com/office/drawing/2014/main" val="230026590"/>
                    </a:ext>
                  </a:extLst>
                </a:gridCol>
                <a:gridCol w="6446469">
                  <a:extLst>
                    <a:ext uri="{9D8B030D-6E8A-4147-A177-3AD203B41FA5}">
                      <a16:colId xmlns:a16="http://schemas.microsoft.com/office/drawing/2014/main" val="1742562732"/>
                    </a:ext>
                  </a:extLst>
                </a:gridCol>
                <a:gridCol w="1363287">
                  <a:extLst>
                    <a:ext uri="{9D8B030D-6E8A-4147-A177-3AD203B41FA5}">
                      <a16:colId xmlns:a16="http://schemas.microsoft.com/office/drawing/2014/main" val="3405235182"/>
                    </a:ext>
                  </a:extLst>
                </a:gridCol>
                <a:gridCol w="1330036">
                  <a:extLst>
                    <a:ext uri="{9D8B030D-6E8A-4147-A177-3AD203B41FA5}">
                      <a16:colId xmlns:a16="http://schemas.microsoft.com/office/drawing/2014/main" val="318283007"/>
                    </a:ext>
                  </a:extLst>
                </a:gridCol>
                <a:gridCol w="1105592">
                  <a:extLst>
                    <a:ext uri="{9D8B030D-6E8A-4147-A177-3AD203B41FA5}">
                      <a16:colId xmlns:a16="http://schemas.microsoft.com/office/drawing/2014/main" val="1733662079"/>
                    </a:ext>
                  </a:extLst>
                </a:gridCol>
              </a:tblGrid>
              <a:tr h="8125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Топ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6656" marR="6656" marT="665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2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Тұтынушылар</a:t>
                      </a:r>
                      <a:r>
                        <a:rPr lang="kk-KZ" sz="1200" b="1" i="0" u="none" strike="noStrike" baseline="0" dirty="0" smtClean="0">
                          <a:solidFill>
                            <a:schemeClr val="bg1"/>
                          </a:solidFill>
                          <a:latin typeface="Arial"/>
                        </a:rPr>
                        <a:t> атауы 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6656" marR="6656" marT="665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err="1" smtClean="0">
                          <a:solidFill>
                            <a:schemeClr val="bg1"/>
                          </a:solidFill>
                          <a:latin typeface="Arial"/>
                        </a:rPr>
                        <a:t>Бекітілген</a:t>
                      </a:r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1" i="0" u="none" strike="noStrike" dirty="0" err="1" smtClean="0">
                          <a:solidFill>
                            <a:schemeClr val="bg1"/>
                          </a:solidFill>
                          <a:latin typeface="Arial"/>
                        </a:rPr>
                        <a:t>тарифтік</a:t>
                      </a:r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 смета, </a:t>
                      </a:r>
                      <a:r>
                        <a:rPr lang="ru-RU" sz="1200" b="1" i="0" u="none" strike="noStrike" dirty="0" err="1" smtClean="0">
                          <a:solidFill>
                            <a:schemeClr val="bg1"/>
                          </a:solidFill>
                          <a:latin typeface="Arial"/>
                        </a:rPr>
                        <a:t>мың</a:t>
                      </a:r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 м3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6656" marR="6656" marT="665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err="1" smtClean="0">
                          <a:solidFill>
                            <a:schemeClr val="bg1"/>
                          </a:solidFill>
                          <a:latin typeface="Arial"/>
                        </a:rPr>
                        <a:t>Қызметтердің</a:t>
                      </a:r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1" i="0" u="none" strike="noStrike" dirty="0" err="1" smtClean="0">
                          <a:solidFill>
                            <a:schemeClr val="bg1"/>
                          </a:solidFill>
                          <a:latin typeface="Arial"/>
                        </a:rPr>
                        <a:t>нақты</a:t>
                      </a:r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1" i="0" u="none" strike="noStrike" dirty="0" err="1" smtClean="0">
                          <a:solidFill>
                            <a:schemeClr val="bg1"/>
                          </a:solidFill>
                          <a:latin typeface="Arial"/>
                        </a:rPr>
                        <a:t>көлемі</a:t>
                      </a:r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, </a:t>
                      </a:r>
                      <a:r>
                        <a:rPr lang="ru-RU" sz="1200" b="1" i="0" u="none" strike="noStrike" dirty="0" err="1" smtClean="0">
                          <a:solidFill>
                            <a:schemeClr val="bg1"/>
                          </a:solidFill>
                          <a:latin typeface="Arial"/>
                        </a:rPr>
                        <a:t>мың</a:t>
                      </a:r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 м3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6656" marR="6656" marT="665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  <a:p>
                      <a:pPr algn="ctr" fontAlgn="b"/>
                      <a:r>
                        <a:rPr lang="ru-RU" sz="1200" b="1" i="0" u="none" strike="noStrike" dirty="0" err="1" smtClean="0">
                          <a:solidFill>
                            <a:schemeClr val="bg1"/>
                          </a:solidFill>
                          <a:latin typeface="Arial"/>
                        </a:rPr>
                        <a:t>Ауытқу</a:t>
                      </a:r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, % 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6656" marR="6656" marT="665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082588"/>
                  </a:ext>
                </a:extLst>
              </a:tr>
              <a:tr h="265680">
                <a:tc gridSpan="2">
                  <a:txBody>
                    <a:bodyPr/>
                    <a:lstStyle/>
                    <a:p>
                      <a:pPr algn="ctr" fontAlgn="ctr">
                        <a:tabLst/>
                      </a:pPr>
                      <a:r>
                        <a:rPr lang="ru-RU" sz="1050" b="1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050" b="1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105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</a:t>
                      </a:r>
                      <a:r>
                        <a:rPr lang="ru-RU" sz="105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қызметтерін</a:t>
                      </a:r>
                      <a:r>
                        <a:rPr lang="ru-RU" sz="105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сату</a:t>
                      </a:r>
                      <a:r>
                        <a:rPr lang="ru-RU" sz="105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көлемі-барлығы</a:t>
                      </a:r>
                      <a:r>
                        <a:rPr lang="ru-RU" sz="105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50" b="1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оның</a:t>
                      </a:r>
                      <a:r>
                        <a:rPr lang="ru-RU" sz="105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ішінде</a:t>
                      </a:r>
                      <a:r>
                        <a:rPr lang="ru-RU" sz="105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</a:t>
                      </a:r>
                      <a:r>
                        <a:rPr lang="ru-RU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018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87 144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-49,3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897339"/>
                  </a:ext>
                </a:extLst>
              </a:tr>
              <a:tr h="3041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халық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санатына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жататын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жеке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тұлғалар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86 912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43 567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-49,9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7898354"/>
                  </a:ext>
                </a:extLst>
              </a:tr>
              <a:tr h="13503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lvl="0" indent="-171450" algn="just" fontAlgn="ctr">
                        <a:buFontTx/>
                        <a:buChar char="-"/>
                      </a:pP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жылу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өндіру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процесінде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өз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мұқтаждарына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су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ыстық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қызметтерін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ұсыну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кезінде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ыстық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жабдықтаудың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ашық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жүйесі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кезінде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қуаты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жылу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өндірумен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айналысатын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кәсіпорындар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бекітілген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нормативтік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техникалық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ысыраптар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жылу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берумен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бөлумен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айналысатын</a:t>
                      </a:r>
                      <a:r>
                        <a:rPr lang="ru-RU" sz="105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кәсіпорындар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</a:p>
                    <a:p>
                      <a:pPr marL="171450" lvl="0" indent="-171450" algn="just" fontAlgn="ctr">
                        <a:buFontTx/>
                        <a:buChar char="-"/>
                      </a:pP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немесе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су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бұру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саласында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реттеліп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қызметтерді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ұсынатын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ұйымдар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48 349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24 069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-50,2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2311908"/>
                  </a:ext>
                </a:extLst>
              </a:tr>
              <a:tr h="3249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 fontAlgn="b"/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қаражаты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есебінен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ұсталатын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ұйымдар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тұтынушылардың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бірінші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екінші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топтарына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кірмейтін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басқа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да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тұтынушылар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36 757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19 508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-46,9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530846"/>
                  </a:ext>
                </a:extLst>
              </a:tr>
              <a:tr h="25066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 </a:t>
                      </a:r>
                      <a:r>
                        <a:rPr lang="ru-RU" sz="105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бұру</a:t>
                      </a:r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қызметтерін</a:t>
                      </a:r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сату</a:t>
                      </a:r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көлемі-барлығы</a:t>
                      </a:r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5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оның</a:t>
                      </a:r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ішінде</a:t>
                      </a:r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133 312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68 130</a:t>
                      </a:r>
                      <a:endParaRPr lang="ru-RU" sz="105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-48,9</a:t>
                      </a:r>
                      <a:endParaRPr lang="ru-RU" sz="105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62283"/>
                  </a:ext>
                </a:extLst>
              </a:tr>
              <a:tr h="2339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халық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санатына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жататын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жеке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тұлғалар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88 048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44 645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-49,3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978680"/>
                  </a:ext>
                </a:extLst>
              </a:tr>
              <a:tr h="14017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lvl="0" indent="-171450" algn="just" fontAlgn="ctr">
                        <a:buFontTx/>
                        <a:buChar char="-"/>
                      </a:pP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жылу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өндіру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процесінде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өз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мұқтаждарына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су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ыстық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қызметтерін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ұсыну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кезінде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ыстық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жабдықтаудың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ашық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жүйесі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кезінде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қуаты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жылу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өндірумен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айналысатын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кәсіпорындар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бекітілген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нормативтік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техникалық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ысыраптар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жылу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берумен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бөлумен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айналысатын</a:t>
                      </a:r>
                      <a:r>
                        <a:rPr lang="ru-RU" sz="105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кәсіпорындар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</a:p>
                    <a:p>
                      <a:pPr marL="171450" lvl="0" indent="-171450" algn="just" fontAlgn="ctr">
                        <a:buFontTx/>
                        <a:buChar char="-"/>
                      </a:pP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немесе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су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бұру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саласында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реттеліп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қызметтерді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ұсынатын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ұйымдар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6 867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3 372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-50,9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2276161"/>
                  </a:ext>
                </a:extLst>
              </a:tr>
              <a:tr h="4579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 fontAlgn="b"/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қаражаты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есебінен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ұсталатын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ұйымдар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тұтынушылардың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бірінші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екінші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топтарына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кірмейтін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басқа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да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тұтынушылар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38 397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20 112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05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-47,6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0817001"/>
                  </a:ext>
                </a:extLst>
              </a:tr>
            </a:tbl>
          </a:graphicData>
        </a:graphic>
      </p:graphicFrame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18189" y="6487064"/>
            <a:ext cx="373811" cy="360027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33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sp>
        <p:nvSpPr>
          <p:cNvPr id="5" name="Rectangle 22"/>
          <p:cNvSpPr/>
          <p:nvPr/>
        </p:nvSpPr>
        <p:spPr>
          <a:xfrm>
            <a:off x="1455079" y="275980"/>
            <a:ext cx="10188282" cy="61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Сумен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жабдықтау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және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су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бұру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қызметтерін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тұтынушылармен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/>
            </a:r>
            <a:b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</a:br>
            <a:r>
              <a:rPr lang="ru-RU" altLang="ru-RU" sz="20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жүргізілетін</a:t>
            </a: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жұмыс</a:t>
            </a:r>
            <a:endParaRPr lang="en-GB" sz="20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79" y="239242"/>
            <a:ext cx="945000" cy="686250"/>
          </a:xfrm>
          <a:prstGeom prst="rect">
            <a:avLst/>
          </a:prstGeom>
        </p:spPr>
      </p:pic>
      <p:sp>
        <p:nvSpPr>
          <p:cNvPr id="7" name="Прямоугольник 11"/>
          <p:cNvSpPr>
            <a:spLocks noChangeArrowheads="1"/>
          </p:cNvSpPr>
          <p:nvPr/>
        </p:nvSpPr>
        <p:spPr bwMode="auto">
          <a:xfrm>
            <a:off x="333013" y="6361831"/>
            <a:ext cx="116444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400" dirty="0" err="1">
                <a:latin typeface="Arial" panose="020B0604020202020204" pitchFamily="34" charset="0"/>
              </a:rPr>
              <a:t>Кәсіпорын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қызметінің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мәселелері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бұқаралық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ақпарат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құралдарын</a:t>
            </a:r>
            <a:r>
              <a:rPr lang="ru-RU" altLang="ru-RU" sz="1400" dirty="0">
                <a:latin typeface="Arial" panose="020B0604020202020204" pitchFamily="34" charset="0"/>
              </a:rPr>
              <a:t> мен </a:t>
            </a:r>
            <a:r>
              <a:rPr lang="ru-RU" altLang="ru-RU" sz="1400" dirty="0" err="1">
                <a:latin typeface="Arial" panose="020B0604020202020204" pitchFamily="34" charset="0"/>
              </a:rPr>
              <a:t>кәсіпорынның</a:t>
            </a:r>
            <a:r>
              <a:rPr lang="ru-RU" altLang="ru-RU" sz="1400" dirty="0">
                <a:latin typeface="Arial" panose="020B0604020202020204" pitchFamily="34" charset="0"/>
              </a:rPr>
              <a:t> веб-</a:t>
            </a:r>
            <a:r>
              <a:rPr lang="ru-RU" altLang="ru-RU" sz="1400" dirty="0" err="1">
                <a:latin typeface="Arial" panose="020B0604020202020204" pitchFamily="34" charset="0"/>
              </a:rPr>
              <a:t>сайтында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en-US" altLang="ru-RU" sz="1400" dirty="0">
                <a:latin typeface="Arial" panose="020B0604020202020204" pitchFamily="34" charset="0"/>
                <a:hlinkClick r:id="rId4"/>
              </a:rPr>
              <a:t>www.almatysu.kz</a:t>
            </a:r>
            <a:r>
              <a:rPr lang="kk-KZ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жарияланады</a:t>
            </a:r>
            <a:r>
              <a:rPr lang="ru-RU" altLang="ru-RU" sz="1400" dirty="0" smtClean="0">
                <a:latin typeface="Arial" panose="020B0604020202020204" pitchFamily="34" charset="0"/>
              </a:rPr>
              <a:t>.</a:t>
            </a:r>
            <a:endParaRPr lang="ru-RU" altLang="ru-RU" sz="1400" dirty="0">
              <a:latin typeface="Arial" panose="020B0604020202020204" pitchFamily="34" charset="0"/>
            </a:endParaRPr>
          </a:p>
        </p:txBody>
      </p:sp>
      <p:sp>
        <p:nvSpPr>
          <p:cNvPr id="2" name="AutoShape 2" descr="Crm, mockup or man in a telemarketing call center helping, talking or networking online via microphone. Contact support, consultant or insurance agent in communication at customer services or sa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4" name="Группа 8"/>
          <p:cNvGrpSpPr>
            <a:grpSpLocks/>
          </p:cNvGrpSpPr>
          <p:nvPr/>
        </p:nvGrpSpPr>
        <p:grpSpPr bwMode="auto">
          <a:xfrm>
            <a:off x="9179487" y="5414089"/>
            <a:ext cx="2199714" cy="703326"/>
            <a:chOff x="6401824" y="3616037"/>
            <a:chExt cx="3371468" cy="666279"/>
          </a:xfrm>
          <a:solidFill>
            <a:schemeClr val="bg1">
              <a:lumMod val="85000"/>
            </a:schemeClr>
          </a:solidFill>
        </p:grpSpPr>
        <p:pic>
          <p:nvPicPr>
            <p:cNvPr id="25" name="Picture 10" descr="ÐÐ°ÑÑÐ¸Ð½ÐºÐ¸ Ð¿Ð¾ Ð·Ð°Ð¿ÑÐ¾ÑÑ ÑÐµÐ»ÐµÑÐ¾Ð½ Ð´Ð¾Ð²ÐµÑÐ¸Ñ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1824" y="3616037"/>
              <a:ext cx="1088566" cy="66627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Прямоугольник 7"/>
            <p:cNvSpPr>
              <a:spLocks noChangeArrowheads="1"/>
            </p:cNvSpPr>
            <p:nvPr/>
          </p:nvSpPr>
          <p:spPr bwMode="auto">
            <a:xfrm>
              <a:off x="7646113" y="3760442"/>
              <a:ext cx="2127179" cy="37747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600" dirty="0">
                  <a:solidFill>
                    <a:srgbClr val="064C95"/>
                  </a:solidFill>
                  <a:latin typeface="Arial" panose="020B0604020202020204" pitchFamily="34" charset="0"/>
                </a:rPr>
                <a:t>245-95-28</a:t>
              </a:r>
              <a:r>
                <a:rPr lang="ru-RU" altLang="ru-RU" sz="2000" dirty="0">
                  <a:solidFill>
                    <a:srgbClr val="064C95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4376" y="1356917"/>
            <a:ext cx="2157337" cy="1655893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71105" y="1418086"/>
            <a:ext cx="2126991" cy="1632601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324" y="5202238"/>
            <a:ext cx="1204810" cy="1063889"/>
          </a:xfrm>
          <a:prstGeom prst="rect">
            <a:avLst/>
          </a:prstGeom>
        </p:spPr>
      </p:pic>
      <p:graphicFrame>
        <p:nvGraphicFramePr>
          <p:cNvPr id="34" name="Схема 33"/>
          <p:cNvGraphicFramePr/>
          <p:nvPr>
            <p:extLst/>
          </p:nvPr>
        </p:nvGraphicFramePr>
        <p:xfrm>
          <a:off x="626894" y="5210957"/>
          <a:ext cx="2628382" cy="1039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34376" y="3155671"/>
            <a:ext cx="2120900" cy="163036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5"/>
          <a:srcRect l="27975" r="815"/>
          <a:stretch/>
        </p:blipFill>
        <p:spPr>
          <a:xfrm>
            <a:off x="9171105" y="3207657"/>
            <a:ext cx="2118609" cy="1630362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10" name="Схема 9"/>
          <p:cNvGraphicFramePr/>
          <p:nvPr>
            <p:extLst/>
          </p:nvPr>
        </p:nvGraphicFramePr>
        <p:xfrm>
          <a:off x="3606800" y="1418086"/>
          <a:ext cx="4978400" cy="3156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1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00936" y="6487064"/>
            <a:ext cx="391064" cy="360027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61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sp>
        <p:nvSpPr>
          <p:cNvPr id="5" name="Rectangle 22"/>
          <p:cNvSpPr/>
          <p:nvPr/>
        </p:nvSpPr>
        <p:spPr>
          <a:xfrm>
            <a:off x="0" y="292544"/>
            <a:ext cx="12192000" cy="61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Қарыздың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бар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екендігі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туралы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en-US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SMS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хабарлама</a:t>
            </a:r>
            <a:endParaRPr lang="ru-RU" altLang="ru-RU" sz="20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30" y="255807"/>
            <a:ext cx="945000" cy="686250"/>
          </a:xfrm>
          <a:prstGeom prst="rect">
            <a:avLst/>
          </a:prstGeom>
        </p:spPr>
      </p:pic>
      <p:sp>
        <p:nvSpPr>
          <p:cNvPr id="33" name="Заголовок 1"/>
          <p:cNvSpPr txBox="1">
            <a:spLocks/>
          </p:cNvSpPr>
          <p:nvPr/>
        </p:nvSpPr>
        <p:spPr bwMode="auto">
          <a:xfrm>
            <a:off x="0" y="3446321"/>
            <a:ext cx="121920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16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Тұтынушының</a:t>
            </a:r>
            <a:r>
              <a:rPr lang="ru-RU" altLang="ru-RU" sz="16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жеке</a:t>
            </a:r>
            <a:r>
              <a:rPr lang="ru-RU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кабинетінің</a:t>
            </a:r>
            <a:r>
              <a:rPr lang="ru-RU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мобильді</a:t>
            </a:r>
            <a:r>
              <a:rPr lang="ru-RU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1" dirty="0" err="1">
                <a:solidFill>
                  <a:srgbClr val="336699"/>
                </a:solidFill>
                <a:latin typeface="Arial" panose="020B0604020202020204" pitchFamily="34" charset="0"/>
              </a:rPr>
              <a:t>қосымшасы</a:t>
            </a:r>
            <a:endParaRPr lang="ru-RU" altLang="ru-RU" sz="1600" b="1" dirty="0">
              <a:solidFill>
                <a:srgbClr val="336699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grpSp>
        <p:nvGrpSpPr>
          <p:cNvPr id="35" name="Группа 7"/>
          <p:cNvGrpSpPr>
            <a:grpSpLocks/>
          </p:cNvGrpSpPr>
          <p:nvPr/>
        </p:nvGrpSpPr>
        <p:grpSpPr bwMode="auto">
          <a:xfrm>
            <a:off x="2172624" y="4006360"/>
            <a:ext cx="1296988" cy="2271712"/>
            <a:chOff x="2267744" y="586145"/>
            <a:chExt cx="1635125" cy="3144837"/>
          </a:xfrm>
        </p:grpSpPr>
        <p:grpSp>
          <p:nvGrpSpPr>
            <p:cNvPr id="36" name="Группа 11"/>
            <p:cNvGrpSpPr>
              <a:grpSpLocks/>
            </p:cNvGrpSpPr>
            <p:nvPr/>
          </p:nvGrpSpPr>
          <p:grpSpPr bwMode="auto">
            <a:xfrm>
              <a:off x="2267744" y="586145"/>
              <a:ext cx="1635125" cy="3144837"/>
              <a:chOff x="-3876413" y="86298"/>
              <a:chExt cx="3819525" cy="6452615"/>
            </a:xfrm>
          </p:grpSpPr>
          <p:pic>
            <p:nvPicPr>
              <p:cNvPr id="38" name="Рисунок 1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449343" y="607175"/>
                <a:ext cx="2931281" cy="5211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" name="Picture 6" descr="ÐÐ°ÑÑÐ¸Ð½ÐºÐ¸ Ð¿Ð¾ Ð·Ð°Ð¿ÑÐ¾ÑÑ ÑÐµÐ»ÐµÑÐ¾Ð½ 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876413" y="86298"/>
                <a:ext cx="3819525" cy="64526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7" name="Рисунок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7068" y="836712"/>
              <a:ext cx="1268373" cy="2736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0" name="Группа 20"/>
          <p:cNvGrpSpPr>
            <a:grpSpLocks/>
          </p:cNvGrpSpPr>
          <p:nvPr/>
        </p:nvGrpSpPr>
        <p:grpSpPr bwMode="auto">
          <a:xfrm>
            <a:off x="3372440" y="3996575"/>
            <a:ext cx="1311309" cy="2303169"/>
            <a:chOff x="3414270" y="937749"/>
            <a:chExt cx="1304309" cy="2246199"/>
          </a:xfrm>
        </p:grpSpPr>
        <p:pic>
          <p:nvPicPr>
            <p:cNvPr id="41" name="Picture 6" descr="ÐÐ°ÑÑÐ¸Ð½ÐºÐ¸ Ð¿Ð¾ Ð·Ð°Ð¿ÑÐ¾ÑÑ ÑÐµÐ»ÐµÑÐ¾Ð½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4270" y="937749"/>
              <a:ext cx="1304309" cy="224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2" name="Группа 8"/>
            <p:cNvGrpSpPr>
              <a:grpSpLocks/>
            </p:cNvGrpSpPr>
            <p:nvPr/>
          </p:nvGrpSpPr>
          <p:grpSpPr bwMode="auto">
            <a:xfrm>
              <a:off x="3545065" y="1119069"/>
              <a:ext cx="1016030" cy="1951579"/>
              <a:chOff x="3545065" y="1119069"/>
              <a:chExt cx="1016030" cy="1951579"/>
            </a:xfrm>
          </p:grpSpPr>
          <p:pic>
            <p:nvPicPr>
              <p:cNvPr id="43" name="Рисунок 10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0108" y="1119070"/>
                <a:ext cx="1000987" cy="18140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" name="Рисунок 1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5065" y="1119069"/>
                <a:ext cx="1005902" cy="19515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5" name="Группа 17"/>
          <p:cNvGrpSpPr>
            <a:grpSpLocks/>
          </p:cNvGrpSpPr>
          <p:nvPr/>
        </p:nvGrpSpPr>
        <p:grpSpPr bwMode="auto">
          <a:xfrm>
            <a:off x="4633753" y="4002527"/>
            <a:ext cx="1304925" cy="2295525"/>
            <a:chOff x="7046482" y="514796"/>
            <a:chExt cx="1304309" cy="2246199"/>
          </a:xfrm>
        </p:grpSpPr>
        <p:pic>
          <p:nvPicPr>
            <p:cNvPr id="46" name="Picture 6" descr="ÐÐ°ÑÑÐ¸Ð½ÐºÐ¸ Ð¿Ð¾ Ð·Ð°Ð¿ÑÐ¾ÑÑ ÑÐµÐ»ÐµÑÐ¾Ð½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6482" y="514796"/>
              <a:ext cx="1304309" cy="224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7" name="Группа 16"/>
            <p:cNvGrpSpPr>
              <a:grpSpLocks/>
            </p:cNvGrpSpPr>
            <p:nvPr/>
          </p:nvGrpSpPr>
          <p:grpSpPr bwMode="auto">
            <a:xfrm>
              <a:off x="7164288" y="707933"/>
              <a:ext cx="1031163" cy="1928979"/>
              <a:chOff x="5389883" y="746118"/>
              <a:chExt cx="1078518" cy="2276872"/>
            </a:xfrm>
          </p:grpSpPr>
          <p:pic>
            <p:nvPicPr>
              <p:cNvPr id="48" name="Рисунок 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89883" y="746118"/>
                <a:ext cx="1078518" cy="2276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" name="Прямоугольник 48"/>
              <p:cNvSpPr/>
              <p:nvPr/>
            </p:nvSpPr>
            <p:spPr>
              <a:xfrm>
                <a:off x="5507311" y="1269901"/>
                <a:ext cx="793299" cy="21452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5507311" y="1700783"/>
                <a:ext cx="793299" cy="18702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5507311" y="2025321"/>
                <a:ext cx="793299" cy="18702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grpSp>
        <p:nvGrpSpPr>
          <p:cNvPr id="52" name="Группа 21"/>
          <p:cNvGrpSpPr>
            <a:grpSpLocks/>
          </p:cNvGrpSpPr>
          <p:nvPr/>
        </p:nvGrpSpPr>
        <p:grpSpPr bwMode="auto">
          <a:xfrm>
            <a:off x="5934779" y="4006360"/>
            <a:ext cx="1265211" cy="2297137"/>
            <a:chOff x="4788024" y="3792543"/>
            <a:chExt cx="1304309" cy="2246199"/>
          </a:xfrm>
        </p:grpSpPr>
        <p:pic>
          <p:nvPicPr>
            <p:cNvPr id="53" name="Picture 6" descr="ÐÐ°ÑÑÐ¸Ð½ÐºÐ¸ Ð¿Ð¾ Ð·Ð°Ð¿ÑÐ¾ÑÑ ÑÐµÐ»ÐµÑÐ¾Ð½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3792543"/>
              <a:ext cx="1304309" cy="224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Рисунок 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2215" y="3949724"/>
              <a:ext cx="1027938" cy="1964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5" name="Группа 24"/>
          <p:cNvGrpSpPr>
            <a:grpSpLocks/>
          </p:cNvGrpSpPr>
          <p:nvPr/>
        </p:nvGrpSpPr>
        <p:grpSpPr bwMode="auto">
          <a:xfrm>
            <a:off x="3495892" y="1719150"/>
            <a:ext cx="2328193" cy="1469975"/>
            <a:chOff x="155575" y="950491"/>
            <a:chExt cx="3336305" cy="1821284"/>
          </a:xfrm>
        </p:grpSpPr>
        <p:pic>
          <p:nvPicPr>
            <p:cNvPr id="56" name="Picture 2" descr="SMS оповещение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5" y="950491"/>
              <a:ext cx="3336305" cy="1821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Прямоугольник 56"/>
            <p:cNvSpPr/>
            <p:nvPr/>
          </p:nvSpPr>
          <p:spPr>
            <a:xfrm>
              <a:off x="1465584" y="1837072"/>
              <a:ext cx="1174531" cy="743077"/>
            </a:xfrm>
            <a:prstGeom prst="rect">
              <a:avLst/>
            </a:prstGeom>
            <a:solidFill>
              <a:srgbClr val="E5E5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ru-RU" sz="600" dirty="0">
                  <a:solidFill>
                    <a:schemeClr val="tx1"/>
                  </a:solidFill>
                </a:rPr>
                <a:t>Уважаемый потребитель, у Вас имеется задолженность перед ГКП «Алматы Су» в сумме ….. тенге </a:t>
              </a:r>
            </a:p>
          </p:txBody>
        </p:sp>
      </p:grpSp>
      <p:sp>
        <p:nvSpPr>
          <p:cNvPr id="58" name="Прямоугольник 21"/>
          <p:cNvSpPr>
            <a:spLocks noChangeArrowheads="1"/>
          </p:cNvSpPr>
          <p:nvPr/>
        </p:nvSpPr>
        <p:spPr bwMode="auto">
          <a:xfrm>
            <a:off x="6275704" y="1930290"/>
            <a:ext cx="309711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Arial" panose="020B0604020202020204" pitchFamily="34" charset="0"/>
              </a:rPr>
              <a:t>2019 </a:t>
            </a:r>
            <a:r>
              <a:rPr lang="ru-RU" altLang="ru-RU" sz="1400" dirty="0" err="1">
                <a:latin typeface="Arial" panose="020B0604020202020204" pitchFamily="34" charset="0"/>
              </a:rPr>
              <a:t>жылдан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бастап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берешектің</a:t>
            </a:r>
            <a:r>
              <a:rPr lang="ru-RU" altLang="ru-RU" sz="1400" dirty="0">
                <a:latin typeface="Arial" panose="020B0604020202020204" pitchFamily="34" charset="0"/>
              </a:rPr>
              <a:t> бар </a:t>
            </a:r>
            <a:r>
              <a:rPr lang="ru-RU" altLang="ru-RU" sz="1400" dirty="0" err="1">
                <a:latin typeface="Arial" panose="020B0604020202020204" pitchFamily="34" charset="0"/>
              </a:rPr>
              <a:t>екендігі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туралы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жоба</a:t>
            </a:r>
            <a:r>
              <a:rPr lang="ru-RU" altLang="ru-RU" sz="1400" dirty="0">
                <a:latin typeface="Arial" panose="020B0604020202020204" pitchFamily="34" charset="0"/>
              </a:rPr>
              <a:t> - СМС </a:t>
            </a:r>
            <a:r>
              <a:rPr lang="ru-RU" altLang="ru-RU" sz="1400" dirty="0" err="1">
                <a:latin typeface="Arial" panose="020B0604020202020204" pitchFamily="34" charset="0"/>
              </a:rPr>
              <a:t>хабарлама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жұмыс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істейді</a:t>
            </a:r>
            <a:r>
              <a:rPr lang="ru-RU" altLang="ru-RU" sz="1400" dirty="0">
                <a:latin typeface="Arial" panose="020B0604020202020204" pitchFamily="34" charset="0"/>
              </a:rPr>
              <a:t>, </a:t>
            </a:r>
            <a:r>
              <a:rPr lang="ru-RU" altLang="ru-RU" sz="1400" dirty="0" err="1">
                <a:latin typeface="Arial" panose="020B0604020202020204" pitchFamily="34" charset="0"/>
              </a:rPr>
              <a:t>онда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борыш</a:t>
            </a:r>
            <a:r>
              <a:rPr lang="ru-RU" altLang="ru-RU" sz="1400" dirty="0">
                <a:latin typeface="Arial" panose="020B0604020202020204" pitchFamily="34" charset="0"/>
              </a:rPr>
              <a:t>, </a:t>
            </a:r>
            <a:r>
              <a:rPr lang="ru-RU" altLang="ru-RU" sz="1400" dirty="0" err="1">
                <a:latin typeface="Arial" panose="020B0604020202020204" pitchFamily="34" charset="0"/>
              </a:rPr>
              <a:t>төлем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сомасы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және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басқа</a:t>
            </a:r>
            <a:r>
              <a:rPr lang="ru-RU" altLang="ru-RU" sz="1400" dirty="0">
                <a:latin typeface="Arial" panose="020B0604020202020204" pitchFamily="34" charset="0"/>
              </a:rPr>
              <a:t> да </a:t>
            </a:r>
            <a:r>
              <a:rPr lang="ru-RU" altLang="ru-RU" sz="1400" dirty="0" err="1">
                <a:latin typeface="Arial" panose="020B0604020202020204" pitchFamily="34" charset="0"/>
              </a:rPr>
              <a:t>деректер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көрсетіледі</a:t>
            </a:r>
            <a:r>
              <a:rPr lang="ru-RU" altLang="ru-RU" sz="1400" dirty="0" smtClean="0">
                <a:latin typeface="Arial" panose="020B0604020202020204" pitchFamily="34" charset="0"/>
              </a:rPr>
              <a:t>.</a:t>
            </a:r>
            <a:endParaRPr lang="ru-RU" altLang="ru-RU" sz="1400" dirty="0">
              <a:latin typeface="Arial" panose="020B0604020202020204" pitchFamily="34" charset="0"/>
            </a:endParaRPr>
          </a:p>
        </p:txBody>
      </p:sp>
      <p:sp>
        <p:nvSpPr>
          <p:cNvPr id="59" name="Прямоугольник 21"/>
          <p:cNvSpPr>
            <a:spLocks noChangeArrowheads="1"/>
          </p:cNvSpPr>
          <p:nvPr/>
        </p:nvSpPr>
        <p:spPr bwMode="auto">
          <a:xfrm>
            <a:off x="7536873" y="4006360"/>
            <a:ext cx="3671888" cy="228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Мобильді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қосымшада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мынадай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функциялар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көзделген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285750" indent="-28575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ЖЕҚ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айғақтарын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беру;</a:t>
            </a:r>
          </a:p>
          <a:p>
            <a:pPr marL="285750" indent="-285750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ЖЕҚ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пломбылауға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өтінім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285750" indent="-28575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ЖЕҚ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пломбылауға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өтінім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285750" indent="-285750"/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қолданыстағы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ЖЕҚ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тізілімі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285750" indent="-285750"/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есептеулердің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толық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жазылуы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285750" indent="-285750"/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төлемнің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толық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жазылуы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басқа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құжаттар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0" y="1274341"/>
            <a:ext cx="1219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6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Қарыздың</a:t>
            </a:r>
            <a:r>
              <a:rPr lang="ru-RU" altLang="ru-RU" sz="16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бар </a:t>
            </a:r>
            <a:r>
              <a:rPr lang="ru-RU" altLang="ru-RU" sz="16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екендігі</a:t>
            </a:r>
            <a:r>
              <a:rPr lang="ru-RU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туралы</a:t>
            </a:r>
            <a:r>
              <a:rPr lang="ru-RU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en-US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SMS </a:t>
            </a:r>
            <a:r>
              <a:rPr lang="ru-RU" altLang="ru-RU" sz="16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хабарлама</a:t>
            </a:r>
            <a:endParaRPr lang="ru-RU" altLang="ru-RU" sz="16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sp>
        <p:nvSpPr>
          <p:cNvPr id="3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775057" y="6487064"/>
            <a:ext cx="416943" cy="360027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8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sp>
        <p:nvSpPr>
          <p:cNvPr id="5" name="Rectangle 22"/>
          <p:cNvSpPr/>
          <p:nvPr/>
        </p:nvSpPr>
        <p:spPr>
          <a:xfrm>
            <a:off x="1774825" y="368300"/>
            <a:ext cx="9505950" cy="61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20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Сумен</a:t>
            </a: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жабдықтау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және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су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бұру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қызметтерінің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қызметі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мен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тарифтерінің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перспективалары</a:t>
            </a:r>
            <a:endParaRPr lang="ru-RU" sz="20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79" y="294825"/>
            <a:ext cx="945000" cy="686250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05085" y="1275900"/>
            <a:ext cx="11581829" cy="49233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Aft>
                <a:spcPts val="600"/>
              </a:spcAft>
              <a:buNone/>
              <a:defRPr/>
            </a:pPr>
            <a:r>
              <a:rPr lang="ru-RU" sz="1800" dirty="0">
                <a:latin typeface="Arial" charset="0"/>
              </a:rPr>
              <a:t>	</a:t>
            </a:r>
            <a:r>
              <a:rPr lang="ru-RU" sz="1400" dirty="0" smtClean="0">
                <a:latin typeface="Arial" charset="0"/>
              </a:rPr>
              <a:t>«</a:t>
            </a:r>
            <a:r>
              <a:rPr lang="ru-RU" sz="1400" dirty="0" err="1" smtClean="0">
                <a:latin typeface="Arial" charset="0"/>
              </a:rPr>
              <a:t>Тарифті</a:t>
            </a:r>
            <a:r>
              <a:rPr lang="ru-RU" sz="1400" dirty="0" smtClean="0">
                <a:latin typeface="Arial" charset="0"/>
              </a:rPr>
              <a:t> </a:t>
            </a:r>
            <a:r>
              <a:rPr lang="ru-RU" sz="1400" dirty="0" err="1" smtClean="0">
                <a:latin typeface="Arial" charset="0"/>
              </a:rPr>
              <a:t>инвестицияларға</a:t>
            </a:r>
            <a:r>
              <a:rPr lang="ru-RU" sz="1400" dirty="0" smtClean="0">
                <a:latin typeface="Arial" charset="0"/>
              </a:rPr>
              <a:t> </a:t>
            </a:r>
            <a:r>
              <a:rPr lang="ru-RU" sz="1400" dirty="0" err="1" smtClean="0">
                <a:latin typeface="Arial" charset="0"/>
              </a:rPr>
              <a:t>айырбастау</a:t>
            </a:r>
            <a:r>
              <a:rPr lang="ru-RU" sz="1400" dirty="0" smtClean="0">
                <a:latin typeface="Arial" charset="0"/>
              </a:rPr>
              <a:t>" </a:t>
            </a:r>
            <a:r>
              <a:rPr lang="ru-RU" sz="1400" dirty="0" err="1">
                <a:latin typeface="Arial" charset="0"/>
              </a:rPr>
              <a:t>жаңа</a:t>
            </a:r>
            <a:r>
              <a:rPr lang="ru-RU" sz="1400" dirty="0">
                <a:latin typeface="Arial" charset="0"/>
              </a:rPr>
              <a:t> </a:t>
            </a:r>
            <a:r>
              <a:rPr lang="ru-RU" sz="1400" dirty="0" err="1">
                <a:latin typeface="Arial" charset="0"/>
              </a:rPr>
              <a:t>тарифтік</a:t>
            </a:r>
            <a:r>
              <a:rPr lang="ru-RU" sz="1400" dirty="0">
                <a:latin typeface="Arial" charset="0"/>
              </a:rPr>
              <a:t> </a:t>
            </a:r>
            <a:r>
              <a:rPr lang="ru-RU" sz="1400" dirty="0" err="1">
                <a:latin typeface="Arial" charset="0"/>
              </a:rPr>
              <a:t>саясаты</a:t>
            </a:r>
            <a:r>
              <a:rPr lang="ru-RU" sz="1400" dirty="0">
                <a:latin typeface="Arial" charset="0"/>
              </a:rPr>
              <a:t> шеңберінде </a:t>
            </a:r>
            <a:r>
              <a:rPr lang="ru-RU" sz="1400" dirty="0" err="1" smtClean="0">
                <a:latin typeface="Arial" charset="0"/>
              </a:rPr>
              <a:t>кәсіпорынға</a:t>
            </a:r>
            <a:r>
              <a:rPr lang="ru-RU" sz="1400" dirty="0" smtClean="0">
                <a:latin typeface="Arial" charset="0"/>
              </a:rPr>
              <a:t> </a:t>
            </a:r>
            <a:r>
              <a:rPr lang="ru-RU" sz="1400" dirty="0" err="1">
                <a:latin typeface="Arial" charset="0"/>
              </a:rPr>
              <a:t>тұтынушылардың</a:t>
            </a:r>
            <a:r>
              <a:rPr lang="ru-RU" sz="1400" dirty="0">
                <a:latin typeface="Arial" charset="0"/>
              </a:rPr>
              <a:t> </a:t>
            </a:r>
            <a:r>
              <a:rPr lang="ru-RU" sz="1400" dirty="0" err="1">
                <a:latin typeface="Arial" charset="0"/>
              </a:rPr>
              <a:t>үш</a:t>
            </a:r>
            <a:r>
              <a:rPr lang="ru-RU" sz="1400" dirty="0">
                <a:latin typeface="Arial" charset="0"/>
              </a:rPr>
              <a:t> </a:t>
            </a:r>
            <a:r>
              <a:rPr lang="ru-RU" sz="1400" dirty="0" err="1">
                <a:latin typeface="Arial" charset="0"/>
              </a:rPr>
              <a:t>тобы</a:t>
            </a:r>
            <a:r>
              <a:rPr lang="ru-RU" sz="1400" dirty="0">
                <a:latin typeface="Arial" charset="0"/>
              </a:rPr>
              <a:t> </a:t>
            </a:r>
            <a:r>
              <a:rPr lang="ru-RU" sz="1400" dirty="0" err="1">
                <a:latin typeface="Arial" charset="0"/>
              </a:rPr>
              <a:t>бойынша</a:t>
            </a:r>
            <a:r>
              <a:rPr lang="ru-RU" sz="1400" dirty="0">
                <a:latin typeface="Arial" charset="0"/>
              </a:rPr>
              <a:t> </a:t>
            </a:r>
            <a:r>
              <a:rPr lang="ru-RU" sz="1400" dirty="0" err="1">
                <a:latin typeface="Arial" charset="0"/>
              </a:rPr>
              <a:t>сараланған</a:t>
            </a:r>
            <a:r>
              <a:rPr lang="ru-RU" sz="1400" dirty="0">
                <a:latin typeface="Arial" charset="0"/>
              </a:rPr>
              <a:t> </a:t>
            </a:r>
            <a:r>
              <a:rPr lang="ru-RU" sz="1400" dirty="0" smtClean="0">
                <a:latin typeface="Arial" charset="0"/>
              </a:rPr>
              <a:t>2023 </a:t>
            </a:r>
            <a:r>
              <a:rPr lang="ru-RU" sz="1400" dirty="0" err="1" smtClean="0">
                <a:latin typeface="Arial" charset="0"/>
              </a:rPr>
              <a:t>және</a:t>
            </a:r>
            <a:r>
              <a:rPr lang="ru-RU" sz="1400" smtClean="0">
                <a:latin typeface="Arial" charset="0"/>
              </a:rPr>
              <a:t> 2024 </a:t>
            </a:r>
            <a:r>
              <a:rPr lang="ru-RU" sz="1400" dirty="0" err="1">
                <a:latin typeface="Arial" charset="0"/>
              </a:rPr>
              <a:t>жылдарға</a:t>
            </a:r>
            <a:r>
              <a:rPr lang="ru-RU" sz="1400" dirty="0">
                <a:latin typeface="Arial" charset="0"/>
              </a:rPr>
              <a:t> </a:t>
            </a:r>
            <a:r>
              <a:rPr lang="ru-RU" sz="1400" dirty="0" err="1">
                <a:latin typeface="Arial" charset="0"/>
              </a:rPr>
              <a:t>арналған</a:t>
            </a:r>
            <a:r>
              <a:rPr lang="ru-RU" sz="1400" dirty="0">
                <a:latin typeface="Arial" charset="0"/>
              </a:rPr>
              <a:t> </a:t>
            </a:r>
            <a:r>
              <a:rPr lang="ru-RU" sz="1400" b="1" dirty="0" err="1">
                <a:solidFill>
                  <a:srgbClr val="336699"/>
                </a:solidFill>
                <a:latin typeface="Arial" charset="0"/>
              </a:rPr>
              <a:t>сумен</a:t>
            </a:r>
            <a:r>
              <a:rPr lang="ru-RU" sz="1400" b="1" dirty="0">
                <a:solidFill>
                  <a:srgbClr val="336699"/>
                </a:solidFill>
                <a:latin typeface="Arial" charset="0"/>
              </a:rPr>
              <a:t> </a:t>
            </a:r>
            <a:r>
              <a:rPr lang="ru-RU" sz="1400" b="1" dirty="0" err="1">
                <a:solidFill>
                  <a:srgbClr val="336699"/>
                </a:solidFill>
                <a:latin typeface="Arial" charset="0"/>
              </a:rPr>
              <a:t>жабдықтау</a:t>
            </a:r>
            <a:r>
              <a:rPr lang="ru-RU" sz="1400" b="1" dirty="0">
                <a:solidFill>
                  <a:srgbClr val="336699"/>
                </a:solidFill>
                <a:latin typeface="Arial" charset="0"/>
              </a:rPr>
              <a:t> </a:t>
            </a:r>
            <a:r>
              <a:rPr lang="ru-RU" sz="1400" b="1" dirty="0" err="1">
                <a:solidFill>
                  <a:srgbClr val="336699"/>
                </a:solidFill>
                <a:latin typeface="Arial" charset="0"/>
              </a:rPr>
              <a:t>және</a:t>
            </a:r>
            <a:r>
              <a:rPr lang="ru-RU" sz="1400" b="1" dirty="0">
                <a:solidFill>
                  <a:srgbClr val="336699"/>
                </a:solidFill>
                <a:latin typeface="Arial" charset="0"/>
              </a:rPr>
              <a:t> су </a:t>
            </a:r>
            <a:r>
              <a:rPr lang="ru-RU" sz="1400" b="1" dirty="0" err="1">
                <a:solidFill>
                  <a:srgbClr val="336699"/>
                </a:solidFill>
                <a:latin typeface="Arial" charset="0"/>
              </a:rPr>
              <a:t>бұру</a:t>
            </a:r>
            <a:r>
              <a:rPr lang="ru-RU" sz="1400" dirty="0">
                <a:latin typeface="Arial" charset="0"/>
              </a:rPr>
              <a:t> </a:t>
            </a:r>
            <a:r>
              <a:rPr lang="ru-RU" sz="1400" dirty="0" err="1">
                <a:latin typeface="Arial" charset="0"/>
              </a:rPr>
              <a:t>қызметтеріне</a:t>
            </a:r>
            <a:r>
              <a:rPr lang="ru-RU" sz="1400" dirty="0">
                <a:latin typeface="Arial" charset="0"/>
              </a:rPr>
              <a:t> </a:t>
            </a:r>
            <a:r>
              <a:rPr lang="ru-RU" sz="1400" dirty="0" err="1">
                <a:latin typeface="Arial" charset="0"/>
              </a:rPr>
              <a:t>тарифтер</a:t>
            </a:r>
            <a:r>
              <a:rPr lang="ru-RU" sz="1400" dirty="0">
                <a:latin typeface="Arial" charset="0"/>
              </a:rPr>
              <a:t> </a:t>
            </a:r>
            <a:r>
              <a:rPr lang="ru-RU" sz="1400" dirty="0" err="1">
                <a:latin typeface="Arial" charset="0"/>
              </a:rPr>
              <a:t>бекітілді</a:t>
            </a:r>
            <a:r>
              <a:rPr lang="ru-RU" sz="1400" dirty="0">
                <a:latin typeface="Arial" charset="0"/>
              </a:rPr>
              <a:t> (1 топ - </a:t>
            </a:r>
            <a:r>
              <a:rPr lang="ru-RU" sz="1400" dirty="0" err="1">
                <a:latin typeface="Arial" charset="0"/>
              </a:rPr>
              <a:t>халық</a:t>
            </a:r>
            <a:r>
              <a:rPr lang="ru-RU" sz="1400" dirty="0">
                <a:latin typeface="Arial" charset="0"/>
              </a:rPr>
              <a:t>, </a:t>
            </a:r>
            <a:r>
              <a:rPr lang="ru-RU" sz="1400" dirty="0" err="1">
                <a:latin typeface="Arial" charset="0"/>
              </a:rPr>
              <a:t>жылумен</a:t>
            </a:r>
            <a:r>
              <a:rPr lang="ru-RU" sz="1400" dirty="0">
                <a:latin typeface="Arial" charset="0"/>
              </a:rPr>
              <a:t> </a:t>
            </a:r>
            <a:r>
              <a:rPr lang="ru-RU" sz="1400" dirty="0" err="1">
                <a:latin typeface="Arial" charset="0"/>
              </a:rPr>
              <a:t>жабдықтаушы</a:t>
            </a:r>
            <a:r>
              <a:rPr lang="ru-RU" sz="1400" dirty="0">
                <a:latin typeface="Arial" charset="0"/>
              </a:rPr>
              <a:t> </a:t>
            </a:r>
            <a:r>
              <a:rPr lang="ru-RU" sz="1400" dirty="0" err="1" smtClean="0">
                <a:latin typeface="Arial" charset="0"/>
              </a:rPr>
              <a:t>кәсіпорындар</a:t>
            </a:r>
            <a:r>
              <a:rPr lang="ru-RU" sz="1400" dirty="0" smtClean="0">
                <a:latin typeface="Arial" charset="0"/>
              </a:rPr>
              <a:t> </a:t>
            </a:r>
            <a:r>
              <a:rPr lang="ru-RU" sz="1400" dirty="0" err="1">
                <a:latin typeface="Arial" charset="0"/>
              </a:rPr>
              <a:t>және</a:t>
            </a:r>
            <a:r>
              <a:rPr lang="ru-RU" sz="1400" dirty="0">
                <a:latin typeface="Arial" charset="0"/>
              </a:rPr>
              <a:t> </a:t>
            </a:r>
            <a:r>
              <a:rPr lang="ru-RU" sz="1400" dirty="0" err="1">
                <a:latin typeface="Arial" charset="0"/>
              </a:rPr>
              <a:t>сумен</a:t>
            </a:r>
            <a:r>
              <a:rPr lang="ru-RU" sz="1400" dirty="0">
                <a:latin typeface="Arial" charset="0"/>
              </a:rPr>
              <a:t> </a:t>
            </a:r>
            <a:r>
              <a:rPr lang="ru-RU" sz="1400" dirty="0" err="1">
                <a:latin typeface="Arial" charset="0"/>
              </a:rPr>
              <a:t>жабдықтау</a:t>
            </a:r>
            <a:r>
              <a:rPr lang="ru-RU" sz="1400" dirty="0">
                <a:latin typeface="Arial" charset="0"/>
              </a:rPr>
              <a:t> </a:t>
            </a:r>
            <a:r>
              <a:rPr lang="ru-RU" sz="1400" dirty="0" err="1">
                <a:latin typeface="Arial" charset="0"/>
              </a:rPr>
              <a:t>және</a:t>
            </a:r>
            <a:r>
              <a:rPr lang="ru-RU" sz="1400" dirty="0">
                <a:latin typeface="Arial" charset="0"/>
              </a:rPr>
              <a:t>(</a:t>
            </a:r>
            <a:r>
              <a:rPr lang="ru-RU" sz="1400" dirty="0" err="1">
                <a:latin typeface="Arial" charset="0"/>
              </a:rPr>
              <a:t>немесе</a:t>
            </a:r>
            <a:r>
              <a:rPr lang="ru-RU" sz="1400" dirty="0">
                <a:latin typeface="Arial" charset="0"/>
              </a:rPr>
              <a:t>) су </a:t>
            </a:r>
            <a:r>
              <a:rPr lang="ru-RU" sz="1400" dirty="0" err="1">
                <a:latin typeface="Arial" charset="0"/>
              </a:rPr>
              <a:t>бұру</a:t>
            </a:r>
            <a:r>
              <a:rPr lang="ru-RU" sz="1400" dirty="0">
                <a:latin typeface="Arial" charset="0"/>
              </a:rPr>
              <a:t> </a:t>
            </a:r>
            <a:r>
              <a:rPr lang="ru-RU" sz="1400" dirty="0" err="1">
                <a:latin typeface="Arial" charset="0"/>
              </a:rPr>
              <a:t>қызметтерін</a:t>
            </a:r>
            <a:r>
              <a:rPr lang="ru-RU" sz="1400" dirty="0">
                <a:latin typeface="Arial" charset="0"/>
              </a:rPr>
              <a:t> </a:t>
            </a:r>
            <a:r>
              <a:rPr lang="ru-RU" sz="1400" dirty="0" err="1">
                <a:latin typeface="Arial" charset="0"/>
              </a:rPr>
              <a:t>ұсынатын</a:t>
            </a:r>
            <a:r>
              <a:rPr lang="ru-RU" sz="1400" dirty="0">
                <a:latin typeface="Arial" charset="0"/>
              </a:rPr>
              <a:t> </a:t>
            </a:r>
            <a:r>
              <a:rPr lang="ru-RU" sz="1400" dirty="0" err="1">
                <a:latin typeface="Arial" charset="0"/>
              </a:rPr>
              <a:t>ұйымдар</a:t>
            </a:r>
            <a:r>
              <a:rPr lang="ru-RU" sz="1400" dirty="0">
                <a:latin typeface="Arial" charset="0"/>
              </a:rPr>
              <a:t>; 2 </a:t>
            </a:r>
            <a:r>
              <a:rPr lang="ru-RU" sz="1400" dirty="0" smtClean="0">
                <a:latin typeface="Arial" charset="0"/>
              </a:rPr>
              <a:t>топ - </a:t>
            </a:r>
            <a:r>
              <a:rPr lang="ru-RU" sz="1400" dirty="0" err="1" smtClean="0">
                <a:latin typeface="Arial" charset="0"/>
              </a:rPr>
              <a:t>басқа</a:t>
            </a:r>
            <a:r>
              <a:rPr lang="ru-RU" sz="1400" dirty="0" smtClean="0">
                <a:latin typeface="Arial" charset="0"/>
              </a:rPr>
              <a:t> </a:t>
            </a:r>
            <a:r>
              <a:rPr lang="ru-RU" sz="1400" dirty="0" err="1">
                <a:latin typeface="Arial" charset="0"/>
              </a:rPr>
              <a:t>тұтынушылар</a:t>
            </a:r>
            <a:r>
              <a:rPr lang="ru-RU" sz="1400" dirty="0">
                <a:latin typeface="Arial" charset="0"/>
              </a:rPr>
              <a:t>; 3 топ-</a:t>
            </a:r>
            <a:r>
              <a:rPr lang="ru-RU" sz="1400" dirty="0" err="1">
                <a:latin typeface="Arial" charset="0"/>
              </a:rPr>
              <a:t>бюджеттік</a:t>
            </a:r>
            <a:r>
              <a:rPr lang="ru-RU" sz="1400" dirty="0">
                <a:latin typeface="Arial" charset="0"/>
              </a:rPr>
              <a:t> </a:t>
            </a:r>
            <a:r>
              <a:rPr lang="ru-RU" sz="1400" dirty="0" err="1">
                <a:latin typeface="Arial" charset="0"/>
              </a:rPr>
              <a:t>ұйымдар</a:t>
            </a:r>
            <a:r>
              <a:rPr lang="ru-RU" sz="1400" dirty="0">
                <a:latin typeface="Arial" charset="0"/>
              </a:rPr>
              <a:t>).</a:t>
            </a:r>
            <a:endParaRPr lang="ru-RU" sz="1400" dirty="0" smtClean="0">
              <a:latin typeface="Arial" charset="0"/>
            </a:endParaRPr>
          </a:p>
          <a:p>
            <a:pPr algn="just">
              <a:spcAft>
                <a:spcPts val="600"/>
              </a:spcAft>
              <a:buNone/>
              <a:defRPr/>
            </a:pPr>
            <a:endParaRPr lang="ru-RU" sz="1800" dirty="0" smtClean="0">
              <a:latin typeface="Arial" charset="0"/>
            </a:endParaRPr>
          </a:p>
          <a:p>
            <a:pPr algn="just">
              <a:spcAft>
                <a:spcPts val="600"/>
              </a:spcAft>
              <a:buNone/>
              <a:defRPr/>
            </a:pPr>
            <a:endParaRPr lang="ru-RU" sz="1800" dirty="0">
              <a:latin typeface="Arial" charset="0"/>
            </a:endParaRPr>
          </a:p>
          <a:p>
            <a:pPr>
              <a:buNone/>
            </a:pPr>
            <a:endParaRPr lang="ru-RU" sz="1800" dirty="0">
              <a:latin typeface="Arial" charset="0"/>
            </a:endParaRPr>
          </a:p>
          <a:p>
            <a:pPr algn="just">
              <a:buNone/>
              <a:defRPr/>
            </a:pPr>
            <a:r>
              <a:rPr lang="ru-RU" altLang="ru-RU" sz="1800" dirty="0" smtClean="0">
                <a:latin typeface="Arial" charset="0"/>
              </a:rPr>
              <a:t>	</a:t>
            </a:r>
            <a:endParaRPr lang="en-US" altLang="ru-RU" sz="1200" b="0" dirty="0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ru-RU" altLang="ru-RU" sz="1400" b="0" dirty="0" smtClean="0">
              <a:latin typeface="Arial" panose="020B0604020202020204" pitchFamily="34" charset="0"/>
            </a:endParaRPr>
          </a:p>
          <a:p>
            <a:pPr algn="just">
              <a:spcBef>
                <a:spcPts val="0"/>
              </a:spcBef>
              <a:buNone/>
              <a:defRPr/>
            </a:pPr>
            <a:r>
              <a:rPr lang="ru-RU" altLang="ru-RU" sz="1400" dirty="0" smtClean="0">
                <a:latin typeface="Arial" charset="0"/>
              </a:rPr>
              <a:t>	</a:t>
            </a:r>
            <a:r>
              <a:rPr lang="ru-RU" altLang="ru-RU" sz="1400" dirty="0" err="1" smtClean="0">
                <a:latin typeface="Arial" charset="0"/>
              </a:rPr>
              <a:t>Кәсіпорынға</a:t>
            </a:r>
            <a:r>
              <a:rPr lang="ru-RU" altLang="ru-RU" sz="1400" dirty="0" smtClean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желілердің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тозуын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азайту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мақсатында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қосымша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іс-шараларды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ескере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отырып</a:t>
            </a:r>
            <a:r>
              <a:rPr lang="ru-RU" altLang="ru-RU" sz="1400" dirty="0">
                <a:latin typeface="Arial" charset="0"/>
              </a:rPr>
              <a:t>, 2023-2024 </a:t>
            </a:r>
            <a:r>
              <a:rPr lang="ru-RU" altLang="ru-RU" sz="1400" dirty="0" err="1">
                <a:latin typeface="Arial" charset="0"/>
              </a:rPr>
              <a:t>жылдарға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арналған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инвестициялық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бағдарламалар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бекітілді</a:t>
            </a:r>
            <a:r>
              <a:rPr lang="ru-RU" altLang="ru-RU" sz="1400" dirty="0" smtClean="0">
                <a:latin typeface="Arial" charset="0"/>
              </a:rPr>
              <a:t>:</a:t>
            </a:r>
          </a:p>
          <a:p>
            <a:pPr algn="just">
              <a:spcBef>
                <a:spcPts val="0"/>
              </a:spcBef>
              <a:buNone/>
              <a:defRPr/>
            </a:pPr>
            <a:r>
              <a:rPr lang="ru-RU" altLang="ru-RU" sz="1400" b="1" dirty="0" smtClean="0">
                <a:latin typeface="Arial" charset="0"/>
              </a:rPr>
              <a:t>                  </a:t>
            </a:r>
            <a:r>
              <a:rPr lang="ru-RU" altLang="ru-RU" sz="1400" b="1" dirty="0">
                <a:solidFill>
                  <a:srgbClr val="006CB6"/>
                </a:solidFill>
                <a:latin typeface="Arial" charset="0"/>
              </a:rPr>
              <a:t>2023 </a:t>
            </a:r>
            <a:r>
              <a:rPr lang="ru-RU" altLang="ru-RU" sz="1400" b="1" dirty="0" err="1" smtClean="0">
                <a:solidFill>
                  <a:srgbClr val="006CB6"/>
                </a:solidFill>
                <a:latin typeface="Arial" charset="0"/>
              </a:rPr>
              <a:t>жыл</a:t>
            </a:r>
            <a:endParaRPr lang="ru-RU" altLang="ru-RU" sz="1400" b="1" dirty="0">
              <a:solidFill>
                <a:srgbClr val="006CB6"/>
              </a:solidFill>
              <a:latin typeface="Arial" charset="0"/>
            </a:endParaRPr>
          </a:p>
          <a:p>
            <a:pPr marL="285750" indent="-285750">
              <a:spcBef>
                <a:spcPts val="0"/>
              </a:spcBef>
              <a:defRPr/>
            </a:pPr>
            <a:r>
              <a:rPr lang="ru-RU" altLang="ru-RU" sz="1400" dirty="0" err="1">
                <a:latin typeface="Arial" charset="0"/>
              </a:rPr>
              <a:t>сумен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жабдықтау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 smtClean="0">
                <a:latin typeface="Arial" charset="0"/>
              </a:rPr>
              <a:t>қызметтеріне</a:t>
            </a:r>
            <a:r>
              <a:rPr lang="ru-RU" altLang="ru-RU" sz="1400" dirty="0" smtClean="0">
                <a:latin typeface="Arial" charset="0"/>
              </a:rPr>
              <a:t> - 4 </a:t>
            </a:r>
            <a:r>
              <a:rPr lang="ru-RU" altLang="ru-RU" sz="1400" dirty="0">
                <a:latin typeface="Arial" charset="0"/>
              </a:rPr>
              <a:t>381 млн. </a:t>
            </a:r>
            <a:r>
              <a:rPr lang="ru-RU" altLang="ru-RU" sz="1400" dirty="0" err="1">
                <a:latin typeface="Arial" charset="0"/>
              </a:rPr>
              <a:t>теңге</a:t>
            </a:r>
            <a:r>
              <a:rPr lang="ru-RU" altLang="ru-RU" sz="1400" dirty="0">
                <a:latin typeface="Arial" charset="0"/>
              </a:rPr>
              <a:t>, </a:t>
            </a:r>
            <a:r>
              <a:rPr lang="ru-RU" altLang="ru-RU" sz="1400" dirty="0" err="1">
                <a:latin typeface="Arial" charset="0"/>
              </a:rPr>
              <a:t>оның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ішінде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қосымша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іс-шаралар</a:t>
            </a:r>
            <a:r>
              <a:rPr lang="ru-RU" altLang="ru-RU" sz="1400" dirty="0">
                <a:latin typeface="Arial" charset="0"/>
              </a:rPr>
              <a:t> 1 448 </a:t>
            </a:r>
            <a:r>
              <a:rPr lang="ru-RU" altLang="ru-RU" sz="1400" dirty="0" err="1">
                <a:latin typeface="Arial" charset="0"/>
              </a:rPr>
              <a:t>млн.теңге</a:t>
            </a:r>
            <a:r>
              <a:rPr lang="ru-RU" altLang="ru-RU" sz="1400" dirty="0" smtClean="0">
                <a:latin typeface="Arial" charset="0"/>
              </a:rPr>
              <a:t>.</a:t>
            </a:r>
          </a:p>
          <a:p>
            <a:pPr marL="285750" indent="-285750">
              <a:spcBef>
                <a:spcPts val="0"/>
              </a:spcBef>
              <a:defRPr/>
            </a:pPr>
            <a:r>
              <a:rPr lang="ru-RU" altLang="ru-RU" sz="1400" dirty="0">
                <a:latin typeface="Arial" charset="0"/>
              </a:rPr>
              <a:t>су </a:t>
            </a:r>
            <a:r>
              <a:rPr lang="ru-RU" altLang="ru-RU" sz="1400" dirty="0" err="1">
                <a:latin typeface="Arial" charset="0"/>
              </a:rPr>
              <a:t>бұру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қызметтеріне</a:t>
            </a:r>
            <a:r>
              <a:rPr lang="ru-RU" altLang="ru-RU" sz="1400" dirty="0">
                <a:latin typeface="Arial" charset="0"/>
              </a:rPr>
              <a:t> - 1 845 млн. </a:t>
            </a:r>
            <a:r>
              <a:rPr lang="ru-RU" altLang="ru-RU" sz="1400" dirty="0" err="1">
                <a:latin typeface="Arial" charset="0"/>
              </a:rPr>
              <a:t>теңге</a:t>
            </a:r>
            <a:r>
              <a:rPr lang="ru-RU" altLang="ru-RU" sz="1400" dirty="0">
                <a:latin typeface="Arial" charset="0"/>
              </a:rPr>
              <a:t>, </a:t>
            </a:r>
            <a:r>
              <a:rPr lang="ru-RU" altLang="ru-RU" sz="1400" dirty="0" err="1">
                <a:latin typeface="Arial" charset="0"/>
              </a:rPr>
              <a:t>оның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ішінде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қосымша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іс-шаралар</a:t>
            </a:r>
            <a:r>
              <a:rPr lang="ru-RU" altLang="ru-RU" sz="1400" dirty="0">
                <a:latin typeface="Arial" charset="0"/>
              </a:rPr>
              <a:t> 1 269 </a:t>
            </a:r>
            <a:r>
              <a:rPr lang="ru-RU" altLang="ru-RU" sz="1400" dirty="0" err="1">
                <a:latin typeface="Arial" charset="0"/>
              </a:rPr>
              <a:t>млн.теңге</a:t>
            </a:r>
            <a:r>
              <a:rPr lang="ru-RU" altLang="ru-RU" sz="1400" dirty="0" smtClean="0">
                <a:latin typeface="Arial" charset="0"/>
              </a:rPr>
              <a:t>.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ru-RU" altLang="ru-RU" sz="1400" b="1" dirty="0" smtClean="0">
                <a:latin typeface="Arial" charset="0"/>
              </a:rPr>
              <a:t>                  </a:t>
            </a:r>
            <a:r>
              <a:rPr lang="ru-RU" altLang="ru-RU" sz="1400" b="1" dirty="0">
                <a:solidFill>
                  <a:srgbClr val="006CB6"/>
                </a:solidFill>
                <a:latin typeface="Arial" charset="0"/>
              </a:rPr>
              <a:t>2024 </a:t>
            </a:r>
            <a:r>
              <a:rPr lang="ru-RU" altLang="ru-RU" sz="1400" b="1" dirty="0" err="1" smtClean="0">
                <a:solidFill>
                  <a:srgbClr val="006CB6"/>
                </a:solidFill>
                <a:latin typeface="Arial" charset="0"/>
              </a:rPr>
              <a:t>жыл</a:t>
            </a:r>
            <a:endParaRPr lang="ru-RU" altLang="ru-RU" sz="1400" b="1" dirty="0">
              <a:solidFill>
                <a:srgbClr val="006CB6"/>
              </a:solidFill>
              <a:latin typeface="Arial" charset="0"/>
            </a:endParaRPr>
          </a:p>
          <a:p>
            <a:pPr marL="285750" indent="-285750">
              <a:spcBef>
                <a:spcPts val="0"/>
              </a:spcBef>
              <a:defRPr/>
            </a:pPr>
            <a:r>
              <a:rPr lang="ru-RU" altLang="ru-RU" sz="1400" dirty="0" err="1">
                <a:latin typeface="Arial" charset="0"/>
              </a:rPr>
              <a:t>сумен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жабдықтау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 smtClean="0">
                <a:latin typeface="Arial" charset="0"/>
              </a:rPr>
              <a:t>қызметтеріне</a:t>
            </a:r>
            <a:r>
              <a:rPr lang="ru-RU" altLang="ru-RU" sz="1400" dirty="0" smtClean="0">
                <a:latin typeface="Arial" charset="0"/>
              </a:rPr>
              <a:t> - 4 </a:t>
            </a:r>
            <a:r>
              <a:rPr lang="ru-RU" altLang="ru-RU" sz="1400" dirty="0">
                <a:latin typeface="Arial" charset="0"/>
              </a:rPr>
              <a:t>875 млн. </a:t>
            </a:r>
            <a:r>
              <a:rPr lang="ru-RU" altLang="ru-RU" sz="1400" dirty="0" err="1">
                <a:latin typeface="Arial" charset="0"/>
              </a:rPr>
              <a:t>теңге</a:t>
            </a:r>
            <a:r>
              <a:rPr lang="ru-RU" altLang="ru-RU" sz="1400" dirty="0">
                <a:latin typeface="Arial" charset="0"/>
              </a:rPr>
              <a:t>, </a:t>
            </a:r>
            <a:r>
              <a:rPr lang="ru-RU" altLang="ru-RU" sz="1400" dirty="0" err="1">
                <a:latin typeface="Arial" charset="0"/>
              </a:rPr>
              <a:t>оның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ішінде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қосымша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іс-шаралар</a:t>
            </a:r>
            <a:r>
              <a:rPr lang="ru-RU" altLang="ru-RU" sz="1400" dirty="0">
                <a:latin typeface="Arial" charset="0"/>
              </a:rPr>
              <a:t> 2 440 </a:t>
            </a:r>
            <a:r>
              <a:rPr lang="ru-RU" altLang="ru-RU" sz="1400" dirty="0" err="1">
                <a:latin typeface="Arial" charset="0"/>
              </a:rPr>
              <a:t>млн.теңге</a:t>
            </a:r>
            <a:r>
              <a:rPr lang="ru-RU" altLang="ru-RU" sz="1400" dirty="0" smtClean="0">
                <a:latin typeface="Arial" charset="0"/>
              </a:rPr>
              <a:t>.</a:t>
            </a:r>
          </a:p>
          <a:p>
            <a:pPr marL="285750" indent="-285750">
              <a:spcBef>
                <a:spcPts val="0"/>
              </a:spcBef>
              <a:defRPr/>
            </a:pPr>
            <a:r>
              <a:rPr lang="ru-RU" altLang="ru-RU" sz="1400" dirty="0">
                <a:latin typeface="Arial" charset="0"/>
              </a:rPr>
              <a:t>су </a:t>
            </a:r>
            <a:r>
              <a:rPr lang="ru-RU" altLang="ru-RU" sz="1400" dirty="0" err="1">
                <a:latin typeface="Arial" charset="0"/>
              </a:rPr>
              <a:t>бұру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қызметтеріне</a:t>
            </a:r>
            <a:r>
              <a:rPr lang="ru-RU" altLang="ru-RU" sz="1400" dirty="0">
                <a:latin typeface="Arial" charset="0"/>
              </a:rPr>
              <a:t> - 18 </a:t>
            </a:r>
            <a:r>
              <a:rPr lang="ru-RU" altLang="ru-RU" sz="1400" dirty="0" smtClean="0">
                <a:latin typeface="Arial" charset="0"/>
              </a:rPr>
              <a:t>239 </a:t>
            </a:r>
            <a:r>
              <a:rPr lang="ru-RU" altLang="ru-RU" sz="1400" dirty="0">
                <a:latin typeface="Arial" charset="0"/>
              </a:rPr>
              <a:t>млн. </a:t>
            </a:r>
            <a:r>
              <a:rPr lang="ru-RU" altLang="ru-RU" sz="1400" dirty="0" err="1">
                <a:latin typeface="Arial" charset="0"/>
              </a:rPr>
              <a:t>теңге</a:t>
            </a:r>
            <a:r>
              <a:rPr lang="ru-RU" altLang="ru-RU" sz="1400" dirty="0">
                <a:latin typeface="Arial" charset="0"/>
              </a:rPr>
              <a:t>, </a:t>
            </a:r>
            <a:r>
              <a:rPr lang="ru-RU" altLang="ru-RU" sz="1400" dirty="0" err="1">
                <a:latin typeface="Arial" charset="0"/>
              </a:rPr>
              <a:t>оның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ішінде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қосымша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іс-шаралар</a:t>
            </a:r>
            <a:r>
              <a:rPr lang="ru-RU" altLang="ru-RU" sz="1400" dirty="0">
                <a:latin typeface="Arial" charset="0"/>
              </a:rPr>
              <a:t> 17 616 </a:t>
            </a:r>
            <a:r>
              <a:rPr lang="ru-RU" altLang="ru-RU" sz="1400" dirty="0" err="1">
                <a:latin typeface="Arial" charset="0"/>
              </a:rPr>
              <a:t>млн.теңге</a:t>
            </a:r>
            <a:r>
              <a:rPr lang="ru-RU" altLang="ru-RU" sz="1400" dirty="0">
                <a:latin typeface="Arial" charset="0"/>
              </a:rPr>
              <a:t>. Бюджет </a:t>
            </a:r>
            <a:r>
              <a:rPr lang="ru-RU" altLang="ru-RU" sz="1400" dirty="0" err="1">
                <a:latin typeface="Arial" charset="0"/>
              </a:rPr>
              <a:t>қаражатынан</a:t>
            </a:r>
            <a:r>
              <a:rPr lang="ru-RU" altLang="ru-RU" sz="1400" dirty="0">
                <a:latin typeface="Arial" charset="0"/>
              </a:rPr>
              <a:t> 16 000 млн. </a:t>
            </a:r>
            <a:r>
              <a:rPr lang="ru-RU" altLang="ru-RU" sz="1400" dirty="0" err="1" smtClean="0">
                <a:latin typeface="Arial" charset="0"/>
              </a:rPr>
              <a:t>теңге</a:t>
            </a:r>
            <a:r>
              <a:rPr lang="ru-RU" altLang="ru-RU" sz="1400" dirty="0">
                <a:latin typeface="Arial" charset="0"/>
              </a:rPr>
              <a:t>.</a:t>
            </a: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187404"/>
              </p:ext>
            </p:extLst>
          </p:nvPr>
        </p:nvGraphicFramePr>
        <p:xfrm>
          <a:off x="391591" y="2349518"/>
          <a:ext cx="11408816" cy="14982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7683">
                  <a:extLst>
                    <a:ext uri="{9D8B030D-6E8A-4147-A177-3AD203B41FA5}">
                      <a16:colId xmlns:a16="http://schemas.microsoft.com/office/drawing/2014/main" val="557926674"/>
                    </a:ext>
                  </a:extLst>
                </a:gridCol>
                <a:gridCol w="1110294">
                  <a:extLst>
                    <a:ext uri="{9D8B030D-6E8A-4147-A177-3AD203B41FA5}">
                      <a16:colId xmlns:a16="http://schemas.microsoft.com/office/drawing/2014/main" val="3726490160"/>
                    </a:ext>
                  </a:extLst>
                </a:gridCol>
                <a:gridCol w="1237033">
                  <a:extLst>
                    <a:ext uri="{9D8B030D-6E8A-4147-A177-3AD203B41FA5}">
                      <a16:colId xmlns:a16="http://schemas.microsoft.com/office/drawing/2014/main" val="3193681165"/>
                    </a:ext>
                  </a:extLst>
                </a:gridCol>
                <a:gridCol w="1038484">
                  <a:extLst>
                    <a:ext uri="{9D8B030D-6E8A-4147-A177-3AD203B41FA5}">
                      <a16:colId xmlns:a16="http://schemas.microsoft.com/office/drawing/2014/main" val="2095420869"/>
                    </a:ext>
                  </a:extLst>
                </a:gridCol>
                <a:gridCol w="1332962">
                  <a:extLst>
                    <a:ext uri="{9D8B030D-6E8A-4147-A177-3AD203B41FA5}">
                      <a16:colId xmlns:a16="http://schemas.microsoft.com/office/drawing/2014/main" val="1909021406"/>
                    </a:ext>
                  </a:extLst>
                </a:gridCol>
                <a:gridCol w="1332962">
                  <a:extLst>
                    <a:ext uri="{9D8B030D-6E8A-4147-A177-3AD203B41FA5}">
                      <a16:colId xmlns:a16="http://schemas.microsoft.com/office/drawing/2014/main" val="668494760"/>
                    </a:ext>
                  </a:extLst>
                </a:gridCol>
                <a:gridCol w="1271613">
                  <a:extLst>
                    <a:ext uri="{9D8B030D-6E8A-4147-A177-3AD203B41FA5}">
                      <a16:colId xmlns:a16="http://schemas.microsoft.com/office/drawing/2014/main" val="1239528642"/>
                    </a:ext>
                  </a:extLst>
                </a:gridCol>
                <a:gridCol w="1170105">
                  <a:extLst>
                    <a:ext uri="{9D8B030D-6E8A-4147-A177-3AD203B41FA5}">
                      <a16:colId xmlns:a16="http://schemas.microsoft.com/office/drawing/2014/main" val="794225058"/>
                    </a:ext>
                  </a:extLst>
                </a:gridCol>
                <a:gridCol w="1117680">
                  <a:extLst>
                    <a:ext uri="{9D8B030D-6E8A-4147-A177-3AD203B41FA5}">
                      <a16:colId xmlns:a16="http://schemas.microsoft.com/office/drawing/2014/main" val="3001127632"/>
                    </a:ext>
                  </a:extLst>
                </a:gridCol>
              </a:tblGrid>
              <a:tr h="228433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Тұтынушылар тобы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 жабдықтау</a:t>
                      </a:r>
                      <a:r>
                        <a:rPr lang="kk-KZ" sz="1100" b="1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қызметтері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 бұру қызметтері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4771347"/>
                  </a:ext>
                </a:extLst>
              </a:tr>
              <a:tr h="2284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шілде 2023 жылдан</a:t>
                      </a:r>
                      <a:r>
                        <a:rPr lang="kk-KZ" sz="1100" b="1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бастап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C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</a:t>
                      </a:r>
                      <a:r>
                        <a:rPr lang="kk-KZ" sz="11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C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шілде </a:t>
                      </a:r>
                      <a:r>
                        <a:rPr lang="kk-KZ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</a:t>
                      </a:r>
                      <a:r>
                        <a:rPr lang="kk-KZ" sz="11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жылдан</a:t>
                      </a:r>
                      <a:r>
                        <a:rPr lang="kk-KZ" sz="1100" b="1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бастап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C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</a:t>
                      </a:r>
                      <a:r>
                        <a:rPr lang="kk-KZ" sz="11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C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7583029"/>
                  </a:ext>
                </a:extLst>
              </a:tr>
              <a:tr h="4017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ҚҚС-сыз 1 м3 үшін теңге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1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ҚҚС-мен 1 м3 үшін теңге</a:t>
                      </a:r>
                      <a:endParaRPr lang="ru-RU" sz="1100" b="1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ҚҚС-сыз </a:t>
                      </a:r>
                      <a:br>
                        <a:rPr lang="kk-KZ" sz="11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kk-KZ" sz="11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м3 үшін теңге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1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ҚҚС-мен 1 м3 үшін теңге</a:t>
                      </a:r>
                      <a:endParaRPr lang="ru-RU" sz="1100" b="1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ҚҚС-сыз 1 м3 үшін теңге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1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ҚҚС-мен 1 м3 үшін теңге</a:t>
                      </a:r>
                      <a:endParaRPr lang="ru-RU" sz="1100" b="1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ҚҚС-сыз 1 м3 үшін теңге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1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ҚҚС-мен 1 м3 үшін теңге</a:t>
                      </a:r>
                      <a:endParaRPr lang="ru-RU" sz="1100" b="1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765843"/>
                  </a:ext>
                </a:extLst>
              </a:tr>
              <a:tr h="17948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kk-KZ" sz="11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</a:t>
                      </a:r>
                      <a:r>
                        <a:rPr lang="kk-KZ" sz="11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топ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49,29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55,20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54,22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60,73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26,57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29,76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29,23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32,74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151682"/>
                  </a:ext>
                </a:extLst>
              </a:tr>
              <a:tr h="17948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kk-KZ" sz="11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</a:t>
                      </a:r>
                      <a:r>
                        <a:rPr lang="kk-KZ" sz="11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топ 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243,65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272,89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282,06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315,91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119,48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133,82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120,46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134,92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271207"/>
                  </a:ext>
                </a:extLst>
              </a:tr>
              <a:tr h="17948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kk-KZ" sz="11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</a:t>
                      </a:r>
                      <a:r>
                        <a:rPr lang="kk-KZ" sz="11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топ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165,63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185,51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182,19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204,05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72,54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81,24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79,79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89,36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300376"/>
                  </a:ext>
                </a:extLst>
              </a:tr>
            </a:tbl>
          </a:graphicData>
        </a:graphic>
      </p:graphicFrame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00407" y="6487064"/>
            <a:ext cx="391593" cy="360027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2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>
          <a:xfrm>
            <a:off x="0" y="1"/>
            <a:ext cx="12192000" cy="6858000"/>
          </a:xfrm>
        </p:spPr>
        <p:txBody>
          <a:bodyPr anchor="ctr"/>
          <a:lstStyle/>
          <a:p>
            <a:pPr algn="ctr">
              <a:spcBef>
                <a:spcPts val="0"/>
              </a:spcBef>
              <a:buNone/>
            </a:pPr>
            <a:endParaRPr lang="ru-RU" altLang="ru-RU" sz="22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Алматы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қаласы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srgbClr val="336699"/>
                </a:solidFill>
                <a:latin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Энергетика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және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сумен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жабдықтау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басқармасының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srgbClr val="336699"/>
                </a:solidFill>
                <a:latin typeface="Arial" panose="020B0604020202020204" pitchFamily="34" charset="0"/>
              </a:rPr>
            </a:br>
            <a:r>
              <a:rPr lang="ru-RU" altLang="ru-RU" sz="24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шаруашылық</a:t>
            </a:r>
            <a:r>
              <a:rPr lang="ru-RU" altLang="ru-RU" sz="24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жүргізу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құқығындағы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srgbClr val="336699"/>
                </a:solidFill>
                <a:latin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"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Алматы Су" </a:t>
            </a:r>
            <a:r>
              <a:rPr lang="ru-RU" altLang="ru-RU" sz="24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srgbClr val="336699"/>
                </a:solidFill>
                <a:latin typeface="Arial" panose="020B0604020202020204" pitchFamily="34" charset="0"/>
              </a:rPr>
            </a:br>
            <a:r>
              <a:rPr lang="ru-RU" altLang="ru-RU" sz="24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мемлекеттік</a:t>
            </a:r>
            <a:r>
              <a:rPr lang="ru-RU" altLang="ru-RU" sz="24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коммуналдық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кәсіпорнының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srgbClr val="336699"/>
                </a:solidFill>
                <a:latin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2023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жылғы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en-US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I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жартыжылдығының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қорытындысы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бойынша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srgbClr val="336699"/>
                </a:solidFill>
                <a:latin typeface="Arial" panose="020B0604020202020204" pitchFamily="34" charset="0"/>
              </a:rPr>
            </a:br>
            <a:r>
              <a:rPr lang="ru-RU" altLang="ru-RU" sz="24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бекітілген</a:t>
            </a:r>
            <a:r>
              <a:rPr lang="ru-RU" altLang="ru-RU" sz="24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тарифтік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сметалардың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орындалуы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, </a:t>
            </a:r>
            <a:r>
              <a:rPr lang="ru-RU" altLang="ru-RU" sz="24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srgbClr val="336699"/>
                </a:solidFill>
                <a:latin typeface="Arial" panose="020B0604020202020204" pitchFamily="34" charset="0"/>
              </a:rPr>
            </a:br>
            <a:r>
              <a:rPr lang="ru-RU" altLang="ru-RU" sz="24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сумен</a:t>
            </a:r>
            <a:r>
              <a:rPr lang="ru-RU" altLang="ru-RU" sz="24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жабдықтау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және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су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бұру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қызметтеріне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бекітілген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srgbClr val="336699"/>
                </a:solidFill>
                <a:latin typeface="Arial" panose="020B0604020202020204" pitchFamily="34" charset="0"/>
              </a:rPr>
            </a:br>
            <a:r>
              <a:rPr lang="ru-RU" altLang="ru-RU" sz="24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инвестициялық</a:t>
            </a:r>
            <a:r>
              <a:rPr lang="ru-RU" altLang="ru-RU" sz="24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бағдарламалардың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орындалуы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srgbClr val="336699"/>
                </a:solidFill>
                <a:latin typeface="Arial" panose="020B0604020202020204" pitchFamily="34" charset="0"/>
              </a:rPr>
            </a:br>
            <a:r>
              <a:rPr lang="ru-RU" altLang="ru-RU" sz="24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туралы</a:t>
            </a:r>
            <a:r>
              <a:rPr lang="ru-RU" altLang="ru-RU" sz="24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есеп</a:t>
            </a:r>
            <a:r>
              <a:rPr lang="ru-RU" altLang="ru-RU" sz="24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беру</a:t>
            </a:r>
            <a:r>
              <a:rPr lang="kk-KZ" altLang="ru-RU" sz="24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і</a:t>
            </a:r>
            <a:endParaRPr lang="ru-RU" altLang="ru-RU" sz="24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98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6448" y="1607514"/>
            <a:ext cx="2272856" cy="1650526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53752" y="3667690"/>
            <a:ext cx="12138248" cy="1470025"/>
          </a:xfrm>
        </p:spPr>
        <p:txBody>
          <a:bodyPr anchor="ctr">
            <a:normAutofit/>
          </a:bodyPr>
          <a:lstStyle/>
          <a:p>
            <a:r>
              <a:rPr lang="kk-KZ" sz="2800" b="1" dirty="0" smtClean="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+mn-cs"/>
              </a:rPr>
              <a:t>НАЗАРЛАРЫҢЫЗҒА РАХМЕТ!</a:t>
            </a:r>
            <a:endParaRPr lang="ru-RU" sz="2800" b="1" dirty="0">
              <a:solidFill>
                <a:srgbClr val="336699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803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398877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«Алматы Су» МКК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туралы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жалпы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ақпарат</a:t>
            </a:r>
            <a:endParaRPr lang="ru-RU" altLang="ru-RU" sz="20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79" y="255807"/>
            <a:ext cx="945000" cy="686250"/>
          </a:xfrm>
          <a:prstGeom prst="rect">
            <a:avLst/>
          </a:prstGeom>
        </p:spPr>
      </p:pic>
      <p:sp>
        <p:nvSpPr>
          <p:cNvPr id="7" name="Rectangle 23"/>
          <p:cNvSpPr/>
          <p:nvPr/>
        </p:nvSpPr>
        <p:spPr>
          <a:xfrm>
            <a:off x="510080" y="1197864"/>
            <a:ext cx="11155448" cy="5050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	Алматы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қаласы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энергетика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және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сумен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жабдықтау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басқармасының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"Алматы Су"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шаруашылық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жүргізу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құқығындағы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мемлекеттік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коммуналдық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кәсіпорны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Алматы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қаласы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мен Алматы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облысының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елді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мекендерін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336699"/>
                </a:solidFill>
                <a:latin typeface="Arial" panose="020B0604020202020204" pitchFamily="34" charset="0"/>
              </a:rPr>
              <a:t>сумен</a:t>
            </a:r>
            <a:r>
              <a:rPr lang="ru-RU" alt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336699"/>
                </a:solidFill>
                <a:latin typeface="Arial" panose="020B0604020202020204" pitchFamily="34" charset="0"/>
              </a:rPr>
              <a:t>жабдықтау</a:t>
            </a:r>
            <a:r>
              <a:rPr lang="ru-RU" alt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336699"/>
                </a:solidFill>
                <a:latin typeface="Arial" panose="020B0604020202020204" pitchFamily="34" charset="0"/>
              </a:rPr>
              <a:t>және</a:t>
            </a:r>
            <a:r>
              <a:rPr lang="ru-RU" alt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 су </a:t>
            </a:r>
            <a:r>
              <a:rPr lang="ru-RU" altLang="ru-RU" b="1" dirty="0" err="1">
                <a:solidFill>
                  <a:srgbClr val="336699"/>
                </a:solidFill>
                <a:latin typeface="Arial" panose="020B0604020202020204" pitchFamily="34" charset="0"/>
              </a:rPr>
              <a:t>бұру</a:t>
            </a:r>
            <a:r>
              <a:rPr lang="ru-RU" alt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саласында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қызметтер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көрсетеді</a:t>
            </a:r>
            <a:r>
              <a:rPr lang="ru-RU" alt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algn="just">
              <a:spcBef>
                <a:spcPct val="0"/>
              </a:spcBef>
            </a:pPr>
            <a: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ru-RU" altLang="ru-RU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Қызметтің</a:t>
            </a:r>
            <a:r>
              <a:rPr lang="ru-RU" altLang="ru-RU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000000"/>
                </a:solidFill>
                <a:latin typeface="Arial" panose="020B0604020202020204" pitchFamily="34" charset="0"/>
              </a:rPr>
              <a:t>мақсаты</a:t>
            </a:r>
            <a: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елді</a:t>
            </a:r>
            <a:r>
              <a:rPr lang="ru-RU" alt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мекендердің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тіршілігін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қамтамасыз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ету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саласындағы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қызметті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жүзеге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асыру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сумен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жабдықтау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және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су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бұру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объектілерін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күтіп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ұстау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пайдалану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және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оларға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техникалық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қызмет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көрсету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сондай-ақ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Алматы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қаласы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мен Алматы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облысының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елді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мекендері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бойынша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мемлекеттік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меншіктегі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су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шаруашылығы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жүйелері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мен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құрылыстарының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қауіпсіздігін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қамтамасыз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ету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болып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табылады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ru-RU" altLang="ru-RU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algn="just">
              <a:spcBef>
                <a:spcPct val="0"/>
              </a:spcBef>
            </a:pP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ru-RU" alt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Қазақстан</a:t>
            </a:r>
            <a:r>
              <a:rPr lang="ru-RU" alt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Республикасы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Ұлттық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экономика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министрлігі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Табиғи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монополияларды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реттеу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бәсекелестікті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және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тұтынушылардың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құқықтарын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қорғау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Комитетінің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2017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жылғы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30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қарашадағы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№296-НҚ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бұйрығымен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кәсіпорын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сумен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жабдықтау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және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су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бұру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саласындағы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табиғи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монополиялар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субъектілерінің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мемлекеттік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тіркелімінің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республикалық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бөліміне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енгізілген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ru-RU" altLang="ru-RU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69948" y="6487064"/>
            <a:ext cx="322052" cy="360027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16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435"/>
            <a:ext cx="12192000" cy="1197864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85" y="158530"/>
            <a:ext cx="945000" cy="6862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301600"/>
            <a:ext cx="12192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Сумен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жабдықтау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және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су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бұру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жүйелері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туралы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ақпарат</a:t>
            </a:r>
            <a:r>
              <a:rPr lang="ru-RU" sz="2000" dirty="0">
                <a:solidFill>
                  <a:srgbClr val="006CB6"/>
                </a:solidFill>
                <a:latin typeface="CorbelK" panose="02000503000000020004" pitchFamily="50" charset="0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944915"/>
              </p:ext>
            </p:extLst>
          </p:nvPr>
        </p:nvGraphicFramePr>
        <p:xfrm>
          <a:off x="4911365" y="1349375"/>
          <a:ext cx="6943382" cy="5148783"/>
        </p:xfrm>
        <a:graphic>
          <a:graphicData uri="http://schemas.openxmlformats.org/drawingml/2006/table">
            <a:tbl>
              <a:tblPr/>
              <a:tblGrid>
                <a:gridCol w="247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1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7603">
                  <a:extLst>
                    <a:ext uri="{9D8B030D-6E8A-4147-A177-3AD203B41FA5}">
                      <a16:colId xmlns:a16="http://schemas.microsoft.com/office/drawing/2014/main" val="4284699974"/>
                    </a:ext>
                  </a:extLst>
                </a:gridCol>
                <a:gridCol w="7266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80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1" i="0" u="none" strike="noStrike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</a:t>
                      </a:r>
                      <a:r>
                        <a:rPr lang="ru-RU" sz="1400" b="1" kern="1200" dirty="0" err="1" smtClean="0">
                          <a:solidFill>
                            <a:srgbClr val="336699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Сумен</a:t>
                      </a:r>
                      <a:r>
                        <a:rPr lang="ru-RU" sz="1400" b="1" kern="1200" baseline="0" dirty="0" smtClean="0">
                          <a:solidFill>
                            <a:srgbClr val="336699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baseline="0" dirty="0" err="1" smtClean="0">
                          <a:solidFill>
                            <a:srgbClr val="336699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жабдықтау</a:t>
                      </a:r>
                      <a:r>
                        <a:rPr lang="ru-RU" sz="1400" b="1" kern="1200" baseline="0" dirty="0" smtClean="0">
                          <a:solidFill>
                            <a:srgbClr val="336699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baseline="0" dirty="0" err="1" smtClean="0">
                          <a:solidFill>
                            <a:srgbClr val="336699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жүйесі</a:t>
                      </a:r>
                      <a:endParaRPr lang="ru-RU" sz="2000" b="1" kern="1200" dirty="0">
                        <a:solidFill>
                          <a:srgbClr val="336699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833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sng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Жер</a:t>
                      </a:r>
                      <a:r>
                        <a:rPr lang="ru-RU" sz="1200" b="0" i="0" u="sng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sng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асты</a:t>
                      </a:r>
                      <a:r>
                        <a:rPr lang="ru-RU" sz="1200" b="0" i="0" u="sng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sng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көздерінің</a:t>
                      </a:r>
                      <a:r>
                        <a:rPr lang="ru-RU" sz="1200" b="0" i="0" u="sng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sng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қуаты</a:t>
                      </a:r>
                      <a:r>
                        <a:rPr lang="ru-RU" sz="1200" b="0" i="0" u="sng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::</a:t>
                      </a:r>
                      <a:r>
                        <a:rPr lang="ru-RU" sz="1200" b="0" i="0" u="sng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88900" indent="0" algn="l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Талғар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Алматы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кен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орындары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090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тәулігінемың.м³/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3069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sng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Жер</a:t>
                      </a:r>
                      <a:r>
                        <a:rPr lang="ru-RU" sz="1200" b="0" i="0" u="sng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sng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үсті</a:t>
                      </a:r>
                      <a:r>
                        <a:rPr lang="ru-RU" sz="1200" b="0" i="0" u="sng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sng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көздерінің</a:t>
                      </a:r>
                      <a:r>
                        <a:rPr lang="ru-RU" sz="1200" b="0" i="0" u="sng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sng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қуаты</a:t>
                      </a:r>
                      <a:r>
                        <a:rPr lang="ru-RU" sz="1200" b="0" i="0" u="sng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889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Бас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тазарту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құрылыстары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Үлкен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Алматы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өзені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 "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Медеу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", "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Ақсай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", "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Қарағайлы"сүзгі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станциялары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286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тәулігінемың.м³/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16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құбыры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желілерінің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ұзындығы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716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құбыры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құдықтары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 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бірл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4321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Бекіту-реттеу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арматурасы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408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бірл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28704635"/>
                  </a:ext>
                </a:extLst>
              </a:tr>
              <a:tr h="338925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1-3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көтерілімдегі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сорғы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станциялары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бірл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8569">
                <a:tc>
                  <a:txBody>
                    <a:bodyPr/>
                    <a:lstStyle/>
                    <a:p>
                      <a:pPr algn="ctr" fontAlgn="auto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ru-RU" sz="14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6164"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400" b="1" i="0" u="none" strike="noStrike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</a:t>
                      </a:r>
                      <a:r>
                        <a:rPr lang="ru-RU" sz="1400" b="1" kern="1200" dirty="0" smtClean="0">
                          <a:solidFill>
                            <a:srgbClr val="336699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Су </a:t>
                      </a:r>
                      <a:r>
                        <a:rPr lang="ru-RU" sz="1400" b="1" kern="1200" dirty="0" err="1" smtClean="0">
                          <a:solidFill>
                            <a:srgbClr val="336699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бұру</a:t>
                      </a:r>
                      <a:r>
                        <a:rPr lang="ru-RU" sz="1400" b="1" kern="1200" dirty="0" smtClean="0">
                          <a:solidFill>
                            <a:srgbClr val="336699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rgbClr val="336699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жүйесі</a:t>
                      </a:r>
                      <a:endParaRPr lang="ru-RU" sz="1400" b="1" kern="1200" dirty="0">
                        <a:solidFill>
                          <a:srgbClr val="336699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34132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Кәріздік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тазарту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құрылыстары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88900" indent="0" algn="l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механикалық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биологиялық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тазарту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640</a:t>
                      </a: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тыс.м³/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сутки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68628105"/>
                  </a:ext>
                </a:extLst>
              </a:tr>
              <a:tr h="252995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Кәріз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желілерінің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ұзындығы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2995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Кәріз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құдықтары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камералар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72 052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бірл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61082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Сорғы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станциялары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бірл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52995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Бұру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арналары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121</a:t>
                      </a: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52995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Сорбұлақ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жинақтауышы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1 000</a:t>
                      </a: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млн.м³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52995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baseline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Сорбұлақ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каналының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оң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жағалау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жинақтауыштары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млн.м³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7090">
                <a:tc>
                  <a:txBody>
                    <a:bodyPr/>
                    <a:lstStyle/>
                    <a:p>
                      <a:pPr algn="ctr" fontAlgn="auto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ru-RU" sz="13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8105979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1179" y="1885561"/>
            <a:ext cx="2273962" cy="1535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4" descr="Подающие эрлифты DSC0595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60440" y="4493856"/>
            <a:ext cx="2273961" cy="15097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34" descr="C:\Users\User\Desktop\20190123_14011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15" y="1885561"/>
            <a:ext cx="2074862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4" descr="E:\DSC0983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8615" y="4493857"/>
            <a:ext cx="2074861" cy="15097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Номер слайда 1"/>
          <p:cNvSpPr txBox="1">
            <a:spLocks/>
          </p:cNvSpPr>
          <p:nvPr/>
        </p:nvSpPr>
        <p:spPr>
          <a:xfrm>
            <a:off x="11869948" y="6487064"/>
            <a:ext cx="322052" cy="3600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17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96712" y="244430"/>
            <a:ext cx="10230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0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Сумен</a:t>
            </a: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жабдықтау</a:t>
            </a: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қызметтері</a:t>
            </a: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бойынша</a:t>
            </a: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2023 </a:t>
            </a:r>
            <a:r>
              <a:rPr lang="ru-RU" altLang="ru-RU" sz="20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жылғы</a:t>
            </a: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1 </a:t>
            </a:r>
            <a:r>
              <a:rPr lang="ru-RU" altLang="ru-RU" sz="20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жартыжылдықтың</a:t>
            </a: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арналған</a:t>
            </a: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инвестициялық</a:t>
            </a: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бағдарламаның</a:t>
            </a: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орындалуы</a:t>
            </a:r>
            <a:endParaRPr lang="en-GB" sz="20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13" y="255248"/>
            <a:ext cx="945000" cy="68625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659124"/>
              </p:ext>
            </p:extLst>
          </p:nvPr>
        </p:nvGraphicFramePr>
        <p:xfrm>
          <a:off x="468000" y="1365650"/>
          <a:ext cx="11501991" cy="51732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3405">
                  <a:extLst>
                    <a:ext uri="{9D8B030D-6E8A-4147-A177-3AD203B41FA5}">
                      <a16:colId xmlns:a16="http://schemas.microsoft.com/office/drawing/2014/main" val="1097845183"/>
                    </a:ext>
                  </a:extLst>
                </a:gridCol>
                <a:gridCol w="3096193">
                  <a:extLst>
                    <a:ext uri="{9D8B030D-6E8A-4147-A177-3AD203B41FA5}">
                      <a16:colId xmlns:a16="http://schemas.microsoft.com/office/drawing/2014/main" val="2185205189"/>
                    </a:ext>
                  </a:extLst>
                </a:gridCol>
                <a:gridCol w="773242">
                  <a:extLst>
                    <a:ext uri="{9D8B030D-6E8A-4147-A177-3AD203B41FA5}">
                      <a16:colId xmlns:a16="http://schemas.microsoft.com/office/drawing/2014/main" val="2809815805"/>
                    </a:ext>
                  </a:extLst>
                </a:gridCol>
                <a:gridCol w="676584">
                  <a:extLst>
                    <a:ext uri="{9D8B030D-6E8A-4147-A177-3AD203B41FA5}">
                      <a16:colId xmlns:a16="http://schemas.microsoft.com/office/drawing/2014/main" val="796027693"/>
                    </a:ext>
                  </a:extLst>
                </a:gridCol>
                <a:gridCol w="773242">
                  <a:extLst>
                    <a:ext uri="{9D8B030D-6E8A-4147-A177-3AD203B41FA5}">
                      <a16:colId xmlns:a16="http://schemas.microsoft.com/office/drawing/2014/main" val="3367475916"/>
                    </a:ext>
                  </a:extLst>
                </a:gridCol>
                <a:gridCol w="1198528">
                  <a:extLst>
                    <a:ext uri="{9D8B030D-6E8A-4147-A177-3AD203B41FA5}">
                      <a16:colId xmlns:a16="http://schemas.microsoft.com/office/drawing/2014/main" val="351857664"/>
                    </a:ext>
                  </a:extLst>
                </a:gridCol>
                <a:gridCol w="1246049">
                  <a:extLst>
                    <a:ext uri="{9D8B030D-6E8A-4147-A177-3AD203B41FA5}">
                      <a16:colId xmlns:a16="http://schemas.microsoft.com/office/drawing/2014/main" val="2754328259"/>
                    </a:ext>
                  </a:extLst>
                </a:gridCol>
                <a:gridCol w="958500">
                  <a:extLst>
                    <a:ext uri="{9D8B030D-6E8A-4147-A177-3AD203B41FA5}">
                      <a16:colId xmlns:a16="http://schemas.microsoft.com/office/drawing/2014/main" val="585241809"/>
                    </a:ext>
                  </a:extLst>
                </a:gridCol>
                <a:gridCol w="2396248">
                  <a:extLst>
                    <a:ext uri="{9D8B030D-6E8A-4147-A177-3AD203B41FA5}">
                      <a16:colId xmlns:a16="http://schemas.microsoft.com/office/drawing/2014/main" val="126883920"/>
                    </a:ext>
                  </a:extLst>
                </a:gridCol>
              </a:tblGrid>
              <a:tr h="33619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р/н</a:t>
                      </a:r>
                      <a:b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Реттеліп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қызметтерді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ұсынудың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жоспарлы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нақты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көлемдері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туралы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ақпарат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Инвестициялық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бағдарламаның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сомасы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9779943"/>
                  </a:ext>
                </a:extLst>
              </a:tr>
              <a:tr h="3934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Реттеліп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қызметтердің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атауы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аумақ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іс-шаралардың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атауы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Өлшем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бірлігі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Заттай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көрсеткіштердегі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саны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Жоспар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 (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шарт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сомасы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Ауытқу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Ауытқу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себептері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328530"/>
                  </a:ext>
                </a:extLst>
              </a:tr>
              <a:tr h="1338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жоспар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181200"/>
                  </a:ext>
                </a:extLst>
              </a:tr>
              <a:tr h="5232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Алматы </a:t>
                      </a:r>
                      <a:r>
                        <a:rPr lang="ru-RU" sz="10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қаласы</a:t>
                      </a:r>
                      <a:r>
                        <a:rPr lang="ru-RU" sz="1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Алматы </a:t>
                      </a:r>
                      <a:r>
                        <a:rPr lang="ru-RU" sz="10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облысы</a:t>
                      </a:r>
                      <a:r>
                        <a:rPr lang="ru-RU" sz="1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1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1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</a:t>
                      </a:r>
                      <a:r>
                        <a:rPr lang="ru-RU" sz="1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1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1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</a:t>
                      </a:r>
                      <a:r>
                        <a:rPr lang="ru-RU" sz="1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1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.м³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</a:t>
                      </a:r>
                      <a:r>
                        <a:rPr lang="kk-KZ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018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87 144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381 152</a:t>
                      </a: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748 103</a:t>
                      </a: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- 3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633 049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089169"/>
                  </a:ext>
                </a:extLst>
              </a:tr>
              <a:tr h="653010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Сорғы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агрегаттарын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бекіту-реттеу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арматурасын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трансформаторлық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қосалқы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станцияларды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күштік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трансформаторларды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өзге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де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жабдықтарды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сатып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алу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бірлік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516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145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273 025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-243 120</a:t>
                      </a: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Мемлекеттік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сатып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алуды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өткізу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нәтижелері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материалдардың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жұмыстардың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қызметтердің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қымбаттауы</a:t>
                      </a:r>
                      <a:endParaRPr lang="ru-RU" sz="9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433462"/>
                  </a:ext>
                </a:extLst>
              </a:tr>
              <a:tr h="277460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құбыры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желілерін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қайта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жаңарту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нысан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46 007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kk-KZ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694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229 883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248 675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- 2 981 208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Мемлекеттік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сатып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алу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рәсімі</a:t>
                      </a:r>
                      <a:endParaRPr lang="ru-RU" sz="900" b="0" i="0" u="none" strike="noStrike" kern="1200" baseline="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020481"/>
                  </a:ext>
                </a:extLst>
              </a:tr>
              <a:tr h="471302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құбыры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желілерін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қайта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жаңартуға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техникалық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авторлық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қадағалау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 көрсету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879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446</a:t>
                      </a: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-46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433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техникалық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қадағалауды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"Алматы Су" МКК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жүргізеді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Мемлекеттік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сатып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алу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рәсімі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бойынша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үнемдеу</a:t>
                      </a:r>
                      <a:endParaRPr lang="ru-RU" sz="900" b="0" i="0" u="none" strike="noStrike" kern="120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667425"/>
                  </a:ext>
                </a:extLst>
              </a:tr>
              <a:tr h="490176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Сорғы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станцияларын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жөндеу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қайта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жаңарту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нысан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117 000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- 117 000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105272"/>
                  </a:ext>
                </a:extLst>
              </a:tr>
              <a:tr h="490176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Жобалау-сметалық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құжаттаманы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әзірлеу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жоба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85 174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1 331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- 83 843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Мемлекеттік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сатып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алудың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қайталама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рәсімдері</a:t>
                      </a: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869679"/>
                  </a:ext>
                </a:extLst>
              </a:tr>
              <a:tr h="380129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Негізгі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құралдарды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сатып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алу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бірлік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56 147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83 105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26 958</a:t>
                      </a: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Мемлекеттік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сатып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алудың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қайталама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рәсімдері</a:t>
                      </a: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068145"/>
                  </a:ext>
                </a:extLst>
              </a:tr>
              <a:tr h="490176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Өндірістік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процесті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басқару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жүйелерін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автоматтандыру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бірлік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472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40 000</a:t>
                      </a: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- 42 472</a:t>
                      </a: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Мемлекеттік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сатып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алу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рәсімі</a:t>
                      </a:r>
                      <a:endParaRPr lang="ru-RU" sz="900" b="0" i="0" u="none" strike="noStrike" kern="1200" baseline="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718916"/>
                  </a:ext>
                </a:extLst>
              </a:tr>
              <a:tr h="442313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Арнайы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техниканы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сатып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алу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бірлік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247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452</a:t>
                      </a: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101 521</a:t>
                      </a: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- 145 931 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Мемлекеттік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сатып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алудың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қайталама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рәсімдері</a:t>
                      </a: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78980"/>
                  </a:ext>
                </a:extLst>
              </a:tr>
            </a:tbl>
          </a:graphicData>
        </a:graphic>
      </p:graphicFrame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69948" y="6487064"/>
            <a:ext cx="322052" cy="360027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33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96642" y="262932"/>
            <a:ext cx="10249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Су </a:t>
            </a:r>
            <a:r>
              <a:rPr lang="ru-RU" altLang="ru-RU" sz="20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бұру</a:t>
            </a: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қызметтері</a:t>
            </a: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бойынша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2023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жылғы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1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жартыжылдықтың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арналған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инвестициялық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бағдарламаның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орындалуы</a:t>
            </a:r>
            <a:endParaRPr lang="en-GB" sz="20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42" y="255807"/>
            <a:ext cx="945000" cy="686250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7778"/>
              </p:ext>
            </p:extLst>
          </p:nvPr>
        </p:nvGraphicFramePr>
        <p:xfrm>
          <a:off x="551642" y="1332647"/>
          <a:ext cx="11194457" cy="5310199"/>
        </p:xfrm>
        <a:graphic>
          <a:graphicData uri="http://schemas.openxmlformats.org/drawingml/2006/table">
            <a:tbl>
              <a:tblPr/>
              <a:tblGrid>
                <a:gridCol w="399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0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93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58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58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61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24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928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16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80191"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р/н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</a:t>
                      </a:r>
                      <a:endParaRPr lang="ru-RU" sz="10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CB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Реттеліп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қызметтерді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ұсынудың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жоспарлы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нақты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көлемдері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туралы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ақпарат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C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Инвестициялық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бағдарламаның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сомасы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37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Реттеліп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қызметтердің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атауы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аумақ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іс-шаралардың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атауы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C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Өлшем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бірлігі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Заттай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көрсеткіштердегі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саны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Жоспар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 (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шарт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сомасы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Ауытқу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Ауытқу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себептері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7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Жоспар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975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Алматы </a:t>
                      </a:r>
                      <a:r>
                        <a:rPr lang="ru-RU" sz="1000" b="1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қаласы</a:t>
                      </a: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Алматы </a:t>
                      </a:r>
                      <a:r>
                        <a:rPr lang="ru-RU" sz="1000" b="1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облысы</a:t>
                      </a: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су </a:t>
                      </a:r>
                      <a:r>
                        <a:rPr lang="ru-RU" sz="1000" b="1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бұру</a:t>
                      </a: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жөнінде</a:t>
                      </a: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қызметтердің</a:t>
                      </a: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көлемі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kk-KZ" sz="10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м³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7983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133</a:t>
                      </a:r>
                      <a:r>
                        <a:rPr lang="kk-KZ" sz="1000" b="1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312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68 130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000" b="1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845 260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68 799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- 1 776 461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88" marR="7198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2971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Кәріз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желілерін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қайта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құру</a:t>
                      </a:r>
                      <a:endParaRPr lang="ru-RU" sz="1000" b="0" i="0" u="none" strike="noStrike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с. м.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7983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2 055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675</a:t>
                      </a:r>
                      <a:endParaRPr lang="en-US" sz="1000" b="0" i="0" u="none" strike="noStrike" kern="120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002 350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6 437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995 913</a:t>
                      </a: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Мемлекеттік</a:t>
                      </a:r>
                      <a:r>
                        <a:rPr lang="ru-RU" sz="8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сатып</a:t>
                      </a:r>
                      <a:r>
                        <a:rPr lang="ru-RU" sz="8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алу</a:t>
                      </a:r>
                      <a:r>
                        <a:rPr lang="ru-RU" sz="8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рәсімі</a:t>
                      </a:r>
                      <a:endParaRPr lang="ru-RU" sz="800" b="0" i="0" u="none" strike="noStrike" kern="1200" baseline="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0" marT="7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161492"/>
                  </a:ext>
                </a:extLst>
              </a:tr>
              <a:tr h="612971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Өндірістік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ғимаратты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күрделі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жөндеу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нысан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7983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43 694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- 43</a:t>
                      </a:r>
                      <a:r>
                        <a:rPr lang="kk-KZ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694</a:t>
                      </a:r>
                      <a:endParaRPr lang="ru-RU" sz="1000" b="0" i="0" u="none" strike="noStrike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0" marT="7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747177"/>
                  </a:ext>
                </a:extLst>
              </a:tr>
              <a:tr h="686841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Кәріз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желілерін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қайта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құруға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авторлық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қадағалау</a:t>
                      </a:r>
                      <a:endParaRPr lang="ru-RU" sz="1000" b="0" i="0" u="none" strike="noStrike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қызмет</a:t>
                      </a:r>
                      <a:r>
                        <a:rPr lang="kk-KZ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көрсету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07983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10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886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- 45</a:t>
                      </a:r>
                      <a:r>
                        <a:rPr lang="kk-KZ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886</a:t>
                      </a:r>
                      <a:endParaRPr lang="ru-RU" sz="1000" b="0" i="0" u="none" strike="noStrike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техникалық</a:t>
                      </a:r>
                      <a:r>
                        <a:rPr lang="ru-RU" sz="8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i="0" u="none" strike="noStrike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қадағалауды</a:t>
                      </a:r>
                      <a:r>
                        <a:rPr lang="ru-RU" sz="8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"Алматы Су" МКК </a:t>
                      </a:r>
                      <a:r>
                        <a:rPr lang="ru-RU" sz="800" b="0" i="0" u="none" strike="noStrike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жүргізеді</a:t>
                      </a:r>
                      <a:r>
                        <a:rPr lang="ru-RU" sz="8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800" b="0" i="0" u="none" strike="noStrike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Мемлекеттік</a:t>
                      </a:r>
                      <a:r>
                        <a:rPr lang="ru-RU" sz="8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i="0" u="none" strike="noStrike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сатып</a:t>
                      </a:r>
                      <a:r>
                        <a:rPr lang="ru-RU" sz="8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i="0" u="none" strike="noStrike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алу</a:t>
                      </a:r>
                      <a:r>
                        <a:rPr lang="ru-RU" sz="8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i="0" u="none" strike="noStrike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рәсімі</a:t>
                      </a:r>
                      <a:r>
                        <a:rPr lang="ru-RU" sz="8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i="0" u="none" strike="noStrike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бойынша</a:t>
                      </a:r>
                      <a:r>
                        <a:rPr lang="ru-RU" sz="8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i="0" u="none" strike="noStrike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үнемдеу</a:t>
                      </a:r>
                      <a:endParaRPr lang="ru-RU" sz="800" b="0" i="0" u="none" strike="noStrike" kern="120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kern="120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0" marT="7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767617"/>
                  </a:ext>
                </a:extLst>
              </a:tr>
              <a:tr h="686841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Жобалау-сметалық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құжаттама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әзірлеу</a:t>
                      </a:r>
                      <a:endParaRPr lang="ru-RU" sz="1000" b="0" i="0" u="none" strike="noStrike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жоба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07983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37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6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117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62</a:t>
                      </a:r>
                      <a:r>
                        <a:rPr lang="en-US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362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45 245</a:t>
                      </a:r>
                      <a:endParaRPr lang="en-US" sz="1000" b="0" i="0" u="none" strike="noStrike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техникалық</a:t>
                      </a:r>
                      <a:r>
                        <a:rPr lang="ru-RU" sz="8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i="0" u="none" strike="noStrike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қадағалауды</a:t>
                      </a:r>
                      <a:r>
                        <a:rPr lang="ru-RU" sz="8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"Алматы Су" МКК </a:t>
                      </a:r>
                      <a:r>
                        <a:rPr lang="ru-RU" sz="800" b="0" i="0" u="none" strike="noStrike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жүргізеді</a:t>
                      </a:r>
                      <a:r>
                        <a:rPr lang="ru-RU" sz="8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800" b="0" i="0" u="none" strike="noStrike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Мемлекеттік</a:t>
                      </a:r>
                      <a:r>
                        <a:rPr lang="ru-RU" sz="8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i="0" u="none" strike="noStrike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сатып</a:t>
                      </a:r>
                      <a:r>
                        <a:rPr lang="ru-RU" sz="8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i="0" u="none" strike="noStrike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алу</a:t>
                      </a:r>
                      <a:r>
                        <a:rPr lang="ru-RU" sz="8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i="0" u="none" strike="noStrike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рәсімі</a:t>
                      </a:r>
                      <a:r>
                        <a:rPr lang="ru-RU" sz="8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i="0" u="none" strike="noStrike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бойынша</a:t>
                      </a:r>
                      <a:r>
                        <a:rPr lang="ru-RU" sz="8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i="0" u="none" strike="noStrike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үнемдеу</a:t>
                      </a:r>
                      <a:endParaRPr lang="ru-RU" sz="800" b="0" i="0" u="none" strike="noStrike" kern="120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kern="1200" baseline="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0" marT="7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071424"/>
                  </a:ext>
                </a:extLst>
              </a:tr>
              <a:tr h="612971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Негізгі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құралдарды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сатып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алу</a:t>
                      </a:r>
                      <a:endParaRPr lang="ru-RU" sz="1000" b="0" i="0" u="none" strike="noStrike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бірлік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07983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28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736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213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- 736</a:t>
                      </a:r>
                      <a:r>
                        <a:rPr lang="kk-KZ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213</a:t>
                      </a:r>
                      <a:endParaRPr lang="ru-RU" sz="1000" b="0" i="0" u="none" strike="noStrike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Мемлекеттік</a:t>
                      </a: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сатып</a:t>
                      </a: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алудың</a:t>
                      </a: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қайталама</a:t>
                      </a: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рәсімдері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0" marT="7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695463"/>
                  </a:ext>
                </a:extLst>
              </a:tr>
            </a:tbl>
          </a:graphicData>
        </a:graphic>
      </p:graphicFrame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69948" y="6487064"/>
            <a:ext cx="322052" cy="360027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1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79" y="255807"/>
            <a:ext cx="945000" cy="6862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398877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Сумен</a:t>
            </a:r>
            <a:r>
              <a:rPr 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жабдықтау</a:t>
            </a:r>
            <a:r>
              <a:rPr 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және</a:t>
            </a:r>
            <a:r>
              <a:rPr 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су </a:t>
            </a:r>
            <a:r>
              <a:rPr 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бұру</a:t>
            </a:r>
            <a:r>
              <a:rPr 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қызметтерінің</a:t>
            </a:r>
            <a:r>
              <a:rPr 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тарифтері</a:t>
            </a:r>
            <a:r>
              <a:rPr 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 </a:t>
            </a:r>
          </a:p>
        </p:txBody>
      </p:sp>
      <p:graphicFrame>
        <p:nvGraphicFramePr>
          <p:cNvPr id="8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5827939"/>
              </p:ext>
            </p:extLst>
          </p:nvPr>
        </p:nvGraphicFramePr>
        <p:xfrm>
          <a:off x="276107" y="1337469"/>
          <a:ext cx="11519994" cy="47489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0322">
                  <a:extLst>
                    <a:ext uri="{9D8B030D-6E8A-4147-A177-3AD203B41FA5}">
                      <a16:colId xmlns:a16="http://schemas.microsoft.com/office/drawing/2014/main" val="230026590"/>
                    </a:ext>
                  </a:extLst>
                </a:gridCol>
                <a:gridCol w="6236790">
                  <a:extLst>
                    <a:ext uri="{9D8B030D-6E8A-4147-A177-3AD203B41FA5}">
                      <a16:colId xmlns:a16="http://schemas.microsoft.com/office/drawing/2014/main" val="1742562732"/>
                    </a:ext>
                  </a:extLst>
                </a:gridCol>
                <a:gridCol w="1150819">
                  <a:extLst>
                    <a:ext uri="{9D8B030D-6E8A-4147-A177-3AD203B41FA5}">
                      <a16:colId xmlns:a16="http://schemas.microsoft.com/office/drawing/2014/main" val="404133409"/>
                    </a:ext>
                  </a:extLst>
                </a:gridCol>
                <a:gridCol w="1150819">
                  <a:extLst>
                    <a:ext uri="{9D8B030D-6E8A-4147-A177-3AD203B41FA5}">
                      <a16:colId xmlns:a16="http://schemas.microsoft.com/office/drawing/2014/main" val="1902010790"/>
                    </a:ext>
                  </a:extLst>
                </a:gridCol>
                <a:gridCol w="1150819">
                  <a:extLst>
                    <a:ext uri="{9D8B030D-6E8A-4147-A177-3AD203B41FA5}">
                      <a16:colId xmlns:a16="http://schemas.microsoft.com/office/drawing/2014/main" val="918658869"/>
                    </a:ext>
                  </a:extLst>
                </a:gridCol>
                <a:gridCol w="1080425">
                  <a:extLst>
                    <a:ext uri="{9D8B030D-6E8A-4147-A177-3AD203B41FA5}">
                      <a16:colId xmlns:a16="http://schemas.microsoft.com/office/drawing/2014/main" val="2969006118"/>
                    </a:ext>
                  </a:extLst>
                </a:gridCol>
              </a:tblGrid>
              <a:tr h="61808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Тұтынушылардың</a:t>
                      </a:r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атауы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2023 </a:t>
                      </a:r>
                      <a:r>
                        <a:rPr kumimoji="0" lang="ru-RU" sz="1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жылдың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жартыжылындағы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/>
                      </a:r>
                      <a:b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ru-RU" sz="1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қолданыстағы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тарифтер</a:t>
                      </a:r>
                      <a:endParaRPr kumimoji="0" lang="ru-RU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жылдың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шілдесінен</a:t>
                      </a:r>
                      <a:r>
                        <a:rPr lang="ru-RU" sz="10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baseline="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басталған</a:t>
                      </a:r>
                      <a:r>
                        <a:rPr lang="ru-RU" sz="10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baseline="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тарифтер</a:t>
                      </a:r>
                      <a:endParaRPr lang="ru-RU" sz="7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662505"/>
                  </a:ext>
                </a:extLst>
              </a:tr>
              <a:tr h="4355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ҚҚС-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сыз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1м3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үшін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endParaRPr lang="ru-RU" sz="1000" b="1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ҚҚС-мен </a:t>
                      </a:r>
                      <a:b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1м3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үшін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endParaRPr lang="ru-RU" sz="1000" b="1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ҚҚС-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сыз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1м3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үшін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endParaRPr lang="ru-RU" sz="1000" b="1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ҚҚС-мен 1м3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үшін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endParaRPr lang="ru-RU" sz="1000" b="1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082588"/>
                  </a:ext>
                </a:extLst>
              </a:tr>
              <a:tr h="21969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105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</a:t>
                      </a:r>
                      <a:r>
                        <a:rPr lang="ru-RU" sz="105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жүйесі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897339"/>
                  </a:ext>
                </a:extLst>
              </a:tr>
              <a:tr h="2264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халы</a:t>
                      </a:r>
                      <a:r>
                        <a:rPr lang="kk-KZ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 санатына</a:t>
                      </a:r>
                      <a:r>
                        <a:rPr lang="kk-KZ" sz="9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жататын жеке тұлғалар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42,86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49,29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55,20</a:t>
                      </a:r>
                      <a:endParaRPr lang="ru-RU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7898354"/>
                  </a:ext>
                </a:extLst>
              </a:tr>
              <a:tr h="8073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жылу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өндірумен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айналысатын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кәсіпорындар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жылу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өндіру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процесінде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өз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қажеттіліктеріне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суды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ыстық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қызметтерін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көрсету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кезінде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ыстық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жабдықтаудың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ашық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жүйесі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кезінде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қоректендіру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бекітілген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нормативтік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техникалық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шығындар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көлемінің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жылу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берумен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бөлумен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айналысатын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кәсіпорындар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  <a:b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немесе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су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бұру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саласында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реттеліп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қызметтерді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ұсынатын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ұйымдар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53,02</a:t>
                      </a:r>
                    </a:p>
                  </a:txBody>
                  <a:tcPr marL="5432" marR="5432" marT="5432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59,38</a:t>
                      </a:r>
                    </a:p>
                  </a:txBody>
                  <a:tcPr marL="5432" marR="5432" marT="5432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2311908"/>
                  </a:ext>
                </a:extLst>
              </a:tr>
              <a:tr h="19295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</a:t>
                      </a:r>
                      <a:r>
                        <a:rPr lang="ru-RU" sz="9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қаражаты</a:t>
                      </a:r>
                      <a:r>
                        <a:rPr lang="ru-RU" sz="9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есебінен</a:t>
                      </a:r>
                      <a:r>
                        <a:rPr lang="ru-RU" sz="9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ұсталатын</a:t>
                      </a:r>
                      <a:r>
                        <a:rPr lang="ru-RU" sz="9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ұйымдар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144,03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161,31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165,63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185,51</a:t>
                      </a:r>
                      <a:endParaRPr lang="ru-RU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530846"/>
                  </a:ext>
                </a:extLst>
              </a:tr>
              <a:tr h="2802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тұтынушылардың</a:t>
                      </a:r>
                      <a:r>
                        <a:rPr lang="kk-KZ" sz="9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бірінші және екінші тобына кірмейтін өзге де басқа да тұтынушылар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243,65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272,89</a:t>
                      </a:r>
                      <a:endParaRPr lang="ru-RU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6697591"/>
                  </a:ext>
                </a:extLst>
              </a:tr>
              <a:tr h="27578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 </a:t>
                      </a:r>
                      <a:r>
                        <a:rPr lang="ru-RU" sz="105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бұру</a:t>
                      </a:r>
                      <a:r>
                        <a:rPr lang="ru-RU" sz="105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жүйесі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62283"/>
                  </a:ext>
                </a:extLst>
              </a:tr>
              <a:tr h="1852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халы</a:t>
                      </a:r>
                      <a:r>
                        <a:rPr lang="kk-KZ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 санатына</a:t>
                      </a:r>
                      <a:r>
                        <a:rPr lang="kk-KZ" sz="9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жататын жеке тұлғалар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23,10</a:t>
                      </a:r>
                      <a:endParaRPr lang="ru-RU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25,87</a:t>
                      </a:r>
                      <a:endParaRPr lang="ru-RU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26,57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29,76</a:t>
                      </a:r>
                      <a:endParaRPr lang="ru-RU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978680"/>
                  </a:ext>
                </a:extLst>
              </a:tr>
              <a:tr h="9025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жылу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өндірумен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айналысатын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кәсіпорындар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жылу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өндіру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процесінде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өз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қажеттіліктеріне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суды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ыстық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қызметтерін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көрсету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кезінде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ыстық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жабдықтаудың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ашық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жүйесі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кезінде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қоректендіру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бекітілген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нормативтік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техникалық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шығындар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көлемінің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жылу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берумен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бөлумен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айналысатын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кәсіпорындар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  <a:b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немесе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су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бұру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саласында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реттеліп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қызметтерді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ұсынатын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ұйымдар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31,48</a:t>
                      </a:r>
                      <a:endParaRPr lang="ru-RU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35,26</a:t>
                      </a:r>
                      <a:endParaRPr lang="ru-RU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2276161"/>
                  </a:ext>
                </a:extLst>
              </a:tr>
              <a:tr h="27345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</a:t>
                      </a:r>
                      <a:r>
                        <a:rPr lang="ru-RU" sz="9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қаражаты</a:t>
                      </a:r>
                      <a:r>
                        <a:rPr lang="ru-RU" sz="9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есебінен</a:t>
                      </a:r>
                      <a:r>
                        <a:rPr lang="ru-RU" sz="9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ұсталатын</a:t>
                      </a:r>
                      <a:r>
                        <a:rPr lang="ru-RU" sz="9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ұйымдар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63,08</a:t>
                      </a:r>
                    </a:p>
                  </a:txBody>
                  <a:tcPr marL="5432" marR="5432" marT="5432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70,65</a:t>
                      </a:r>
                    </a:p>
                  </a:txBody>
                  <a:tcPr marL="5432" marR="5432" marT="5432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72,54</a:t>
                      </a:r>
                    </a:p>
                  </a:txBody>
                  <a:tcPr marL="5432" marR="5432" marT="5432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81,24</a:t>
                      </a:r>
                      <a:endParaRPr lang="ru-RU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0817001"/>
                  </a:ext>
                </a:extLst>
              </a:tr>
              <a:tr h="3316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тұтынушылардың</a:t>
                      </a:r>
                      <a:r>
                        <a:rPr lang="kk-KZ" sz="9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бірінші және екінші тобына кірмейтін өзге де басқа да тұтынушылар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119,48</a:t>
                      </a:r>
                    </a:p>
                  </a:txBody>
                  <a:tcPr marL="5432" marR="5432" marT="5432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133,82</a:t>
                      </a:r>
                      <a:endParaRPr lang="ru-RU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3861698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76107" y="6274197"/>
            <a:ext cx="11519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Ескертпе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Тарифті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инвестицияларға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айырбастау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ru-RU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жаңа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тарифтік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саясаты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шеңберінде 2023 </a:t>
            </a:r>
            <a:r>
              <a:rPr lang="ru-RU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жылдың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шілдесінен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бастап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тұтынушылардың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үш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тобы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сараланған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жаңа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тарифтер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енгізілді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1 топ -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халық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жылумен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жабдықтаушы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кәсіпорындар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сумен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жабдықтау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) су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бұру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қызметтерін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ұсынатын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ұйымдар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; 2 топ -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өзге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тұтынушылар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; 3 топ-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бюджеттік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ұйымдар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69948" y="6487064"/>
            <a:ext cx="322052" cy="360027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80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16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7921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4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	</a:t>
            </a:r>
            <a:r>
              <a:rPr lang="ru-RU" altLang="ru-RU" sz="14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Бекітілген</a:t>
            </a:r>
            <a:r>
              <a:rPr lang="ru-RU" altLang="ru-RU" sz="14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тарифтік</a:t>
            </a: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сметаның</a:t>
            </a: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бап</a:t>
            </a: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бойынша</a:t>
            </a: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орындалуы</a:t>
            </a: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сумен</a:t>
            </a: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жабдықтау</a:t>
            </a: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қызметтері</a:t>
            </a: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бойынша</a:t>
            </a: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2023 </a:t>
            </a:r>
            <a:r>
              <a:rPr lang="ru-RU" alt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жылдың</a:t>
            </a: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І </a:t>
            </a:r>
            <a:r>
              <a:rPr lang="ru-RU" alt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жартыжылдығында</a:t>
            </a: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, </a:t>
            </a:r>
            <a:r>
              <a:rPr lang="ru-RU" alt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мың</a:t>
            </a: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теңге</a:t>
            </a:r>
            <a:endParaRPr lang="ru-RU" altLang="ru-RU" sz="14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09" y="80377"/>
            <a:ext cx="717291" cy="520890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025076"/>
              </p:ext>
            </p:extLst>
          </p:nvPr>
        </p:nvGraphicFramePr>
        <p:xfrm>
          <a:off x="532109" y="764081"/>
          <a:ext cx="11127782" cy="5896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1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55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7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55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946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285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р/н №</a:t>
                      </a:r>
                      <a:r>
                        <a:rPr lang="ru-RU" sz="9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err="1" smtClean="0">
                          <a:latin typeface="Arial" pitchFamily="34" charset="0"/>
                          <a:cs typeface="Arial" pitchFamily="34" charset="0"/>
                        </a:rPr>
                        <a:t>Көрсеткіштердің</a:t>
                      </a:r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itchFamily="34" charset="0"/>
                          <a:cs typeface="Arial" pitchFamily="34" charset="0"/>
                        </a:rPr>
                        <a:t>атауы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Тарифтік</a:t>
                      </a: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смета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Нақты</a:t>
                      </a: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көрсеткіштер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Ауытқу</a:t>
                      </a: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%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Ауытқу</a:t>
                      </a: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себептері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536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8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Өндіріске</a:t>
                      </a:r>
                      <a:r>
                        <a:rPr lang="ru-RU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арналған</a:t>
                      </a:r>
                      <a:r>
                        <a:rPr lang="ru-RU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шығындар</a:t>
                      </a:r>
                      <a:endParaRPr lang="ru-RU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12 962 494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7 069 573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-45</a:t>
                      </a:r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,5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536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8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Материалдық</a:t>
                      </a:r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шығындар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3 445 041</a:t>
                      </a:r>
                      <a:endParaRPr lang="ru-RU" sz="8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1 668 094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-51,6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536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1.1</a:t>
                      </a:r>
                      <a:endParaRPr lang="ru-RU" sz="8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Шикізат</a:t>
                      </a:r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материалдар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139 328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88 913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-36,2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/>
                      <a:r>
                        <a:rPr lang="ru-RU" sz="80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Бағалардың</a:t>
                      </a: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өсуі</a:t>
                      </a:r>
                      <a:endParaRPr lang="ru-RU" sz="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0536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1.2</a:t>
                      </a:r>
                      <a:endParaRPr lang="ru-RU" sz="8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ЖЖМ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191 259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152 344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-20,3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/>
                      <a:r>
                        <a:rPr lang="ru-RU" sz="80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Бағаның</a:t>
                      </a: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өсуі</a:t>
                      </a: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80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өндірістік</a:t>
                      </a: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қажеттіліктің</a:t>
                      </a: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артуы</a:t>
                      </a:r>
                      <a:endParaRPr lang="ru-RU" sz="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0536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ru-RU" sz="8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.3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Отын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7 866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7 767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-1,3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/>
                      <a:r>
                        <a:rPr lang="ru-RU" sz="80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Нақты</a:t>
                      </a: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қажеттілік</a:t>
                      </a: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бағаның</a:t>
                      </a: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өсуі</a:t>
                      </a:r>
                      <a:endParaRPr lang="ru-RU" sz="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4604882"/>
                  </a:ext>
                </a:extLst>
              </a:tr>
              <a:tr h="23524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1.4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</a:t>
                      </a: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3 106 588</a:t>
                      </a:r>
                      <a:endParaRPr lang="ru-RU" sz="8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1 419 070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-54,3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Тарифтік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смета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0536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800" b="1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Еңбек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ақы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төлеу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шығындары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4 945 203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2 887 680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-41,6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Бекітілген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тарифтік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сметада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шілдеге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дейін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еңбекақы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төлеуге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арналған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шығыстар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130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орташа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айлық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жалақыны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негізге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ала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отырып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ескерілді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1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шілдеден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бастап-196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нақты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орташа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айлық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жалақы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195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мөлшерінде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қалыптасты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69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8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Амортизация</a:t>
                      </a: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030 060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1 523 820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-49,7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Тарифтік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смета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0536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8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Жөндеу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жұмыстары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350 525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242 522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-30,8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Нақты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жасалған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шарттар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0536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800" b="1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Басқа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шығындар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1 191 665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747 457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-37,3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164">
                <a:tc>
                  <a:txBody>
                    <a:bodyPr/>
                    <a:lstStyle/>
                    <a:p>
                      <a:pPr algn="ctr"/>
                      <a:r>
                        <a:rPr lang="ru-RU" sz="8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5.1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Күзет</a:t>
                      </a:r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қызметтері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21 741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14 866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-31,6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бағасының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0536">
                <a:tc>
                  <a:txBody>
                    <a:bodyPr/>
                    <a:lstStyle/>
                    <a:p>
                      <a:pPr algn="ctr"/>
                      <a:r>
                        <a:rPr lang="ru-RU" sz="8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5.2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Еңбекті</a:t>
                      </a:r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қорғау</a:t>
                      </a:r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және</a:t>
                      </a:r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қауіпсіздік</a:t>
                      </a:r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техникасы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63 922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53 126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-16,9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/>
                      <a:r>
                        <a:rPr lang="ru-RU" sz="80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Бағалардың</a:t>
                      </a: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өсуі</a:t>
                      </a:r>
                      <a:endParaRPr lang="ru-RU" sz="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0536">
                <a:tc>
                  <a:txBody>
                    <a:bodyPr/>
                    <a:lstStyle/>
                    <a:p>
                      <a:pPr algn="ctr"/>
                      <a:r>
                        <a:rPr lang="ru-RU" sz="8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5.3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Табиғи</a:t>
                      </a:r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ресурстарды</a:t>
                      </a:r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пайдалану</a:t>
                      </a:r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төлемдері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9 297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4 635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-50,1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Тарифтік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смета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0536">
                <a:tc>
                  <a:txBody>
                    <a:bodyPr/>
                    <a:lstStyle/>
                    <a:p>
                      <a:pPr algn="ctr"/>
                      <a:r>
                        <a:rPr lang="ru-RU" sz="8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5.4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Жер</a:t>
                      </a:r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асты</a:t>
                      </a:r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суларын</a:t>
                      </a:r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өндіруге</a:t>
                      </a:r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салынатын</a:t>
                      </a:r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салық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434 008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237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644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-45,2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</a:t>
                      </a:r>
                      <a:r>
                        <a:rPr lang="kk-KZ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өлшермелер</a:t>
                      </a:r>
                      <a:r>
                        <a:rPr lang="kk-KZ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мен АЕК-тің өсуі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5246">
                <a:tc>
                  <a:txBody>
                    <a:bodyPr/>
                    <a:lstStyle/>
                    <a:p>
                      <a:pPr algn="ctr"/>
                      <a:r>
                        <a:rPr lang="ru-RU" sz="8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5.5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Коммуналдық</a:t>
                      </a:r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қызметтер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r>
                        <a:rPr lang="ru-RU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540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25 484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-30,3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Коммуналдық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тарифтерінің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0536">
                <a:tc>
                  <a:txBody>
                    <a:bodyPr/>
                    <a:lstStyle/>
                    <a:p>
                      <a:pPr algn="ctr"/>
                      <a:r>
                        <a:rPr lang="ru-RU" sz="8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5.6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Сақтандырудың</a:t>
                      </a:r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міндетті</a:t>
                      </a:r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түрлері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65 598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41 207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-37,2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Жалақы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шығындарының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1469">
                <a:tc>
                  <a:txBody>
                    <a:bodyPr/>
                    <a:lstStyle/>
                    <a:p>
                      <a:pPr algn="ctr"/>
                      <a:r>
                        <a:rPr lang="ru-RU" sz="8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5.7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Қоршаған</a:t>
                      </a:r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ортаны</a:t>
                      </a:r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қорғау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1 950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2 016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Нақты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экологиялық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көрсеткіштер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АЕК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өсімі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/>
                      <a:r>
                        <a:rPr lang="ru-RU" sz="8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5.8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Түбіртектерді</a:t>
                      </a:r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ресімдеуге</a:t>
                      </a:r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арналған</a:t>
                      </a:r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шығыстар</a:t>
                      </a:r>
                      <a:endParaRPr lang="ru-RU" sz="75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</a:t>
                      </a:r>
                      <a:r>
                        <a:rPr lang="ru-RU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605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82 554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-38,7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Тұтынушылар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санының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артуы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04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5.9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8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Басқа</a:t>
                      </a:r>
                      <a:r>
                        <a:rPr lang="ru-RU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шығындар</a:t>
                      </a:r>
                      <a:r>
                        <a:rPr lang="ru-RU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8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барлығы</a:t>
                      </a:r>
                      <a:r>
                        <a:rPr lang="ru-RU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8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оның</a:t>
                      </a:r>
                      <a:r>
                        <a:rPr lang="ru-RU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ішінде</a:t>
                      </a:r>
                      <a:endParaRPr lang="ru-RU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424 004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285 925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-32,6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8171462"/>
                  </a:ext>
                </a:extLst>
              </a:tr>
              <a:tr h="2204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5.9.1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75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Байланыс</a:t>
                      </a:r>
                      <a:r>
                        <a:rPr lang="ru-RU" sz="7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75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қызметтері</a:t>
                      </a:r>
                      <a:r>
                        <a:rPr lang="ru-RU" sz="7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75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пошталық</a:t>
                      </a:r>
                      <a:r>
                        <a:rPr lang="ru-RU" sz="7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75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шығыстар</a:t>
                      </a:r>
                      <a:endParaRPr lang="ru-RU" sz="75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15 175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12 128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-20,1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1699406"/>
                  </a:ext>
                </a:extLst>
              </a:tr>
              <a:tr h="2204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5.9.2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/>
                      <a:r>
                        <a:rPr lang="en-US" sz="7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I</a:t>
                      </a:r>
                      <a:r>
                        <a:rPr lang="ru-RU" sz="75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ссапар</a:t>
                      </a:r>
                      <a:r>
                        <a:rPr lang="ru-RU" sz="7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75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шығыстары</a:t>
                      </a:r>
                      <a:endParaRPr lang="ru-RU" sz="75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643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475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-26,1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Өндірістік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қажеттілік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9997190"/>
                  </a:ext>
                </a:extLst>
              </a:tr>
              <a:tr h="2204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5.9.3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/>
                      <a:r>
                        <a:rPr lang="ru-RU" sz="75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Кадрларды</a:t>
                      </a:r>
                      <a:r>
                        <a:rPr lang="ru-RU" sz="7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75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даярлау</a:t>
                      </a:r>
                      <a:endParaRPr lang="ru-RU" sz="75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2 269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1 152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-49,2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Тарифтік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смета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5841347"/>
                  </a:ext>
                </a:extLst>
              </a:tr>
              <a:tr h="2204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5.9.4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7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Су</a:t>
                      </a:r>
                      <a:r>
                        <a:rPr lang="ru-RU" sz="75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75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ө</a:t>
                      </a:r>
                      <a:r>
                        <a:rPr lang="ru-RU" sz="75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ткізу</a:t>
                      </a:r>
                      <a:r>
                        <a:rPr lang="ru-RU" sz="7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75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арнасын</a:t>
                      </a:r>
                      <a:r>
                        <a:rPr lang="ru-RU" sz="7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75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күтіп</a:t>
                      </a:r>
                      <a:r>
                        <a:rPr lang="ru-RU" sz="7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75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ұстау</a:t>
                      </a:r>
                      <a:r>
                        <a:rPr lang="ru-RU" sz="7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endParaRPr lang="ru-RU" sz="75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3 302</a:t>
                      </a:r>
                      <a:endParaRPr lang="ru-RU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-100,0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Қызметтерге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Мемлекеттік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сатып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алуды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Алматы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қаласы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активтер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басқармасы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жүргізеді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5689937"/>
                  </a:ext>
                </a:extLst>
              </a:tr>
            </a:tbl>
          </a:graphicData>
        </a:graphic>
      </p:graphicFrame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69948" y="6487064"/>
            <a:ext cx="322052" cy="360027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47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490450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13" y="42897"/>
            <a:ext cx="557232" cy="404657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709742"/>
              </p:ext>
            </p:extLst>
          </p:nvPr>
        </p:nvGraphicFramePr>
        <p:xfrm>
          <a:off x="230156" y="623894"/>
          <a:ext cx="11820946" cy="5607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4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04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3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1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53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44841">
                  <a:extLst>
                    <a:ext uri="{9D8B030D-6E8A-4147-A177-3AD203B41FA5}">
                      <a16:colId xmlns:a16="http://schemas.microsoft.com/office/drawing/2014/main" val="913122382"/>
                    </a:ext>
                  </a:extLst>
                </a:gridCol>
              </a:tblGrid>
              <a:tr h="29336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р/н №</a:t>
                      </a:r>
                      <a:r>
                        <a:rPr lang="ru-RU" sz="9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err="1" smtClean="0">
                          <a:latin typeface="Arial" pitchFamily="34" charset="0"/>
                          <a:cs typeface="Arial" pitchFamily="34" charset="0"/>
                        </a:rPr>
                        <a:t>Көрсеткіштердің</a:t>
                      </a:r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itchFamily="34" charset="0"/>
                          <a:cs typeface="Arial" pitchFamily="34" charset="0"/>
                        </a:rPr>
                        <a:t>атауы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Тарифтік</a:t>
                      </a: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смета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Нақты</a:t>
                      </a: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көрсеткіштер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Ауытқу</a:t>
                      </a: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%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Ауытқу</a:t>
                      </a: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себептері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9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5.9.5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7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Су беру </a:t>
                      </a:r>
                      <a:r>
                        <a:rPr lang="ru-RU" sz="75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қызметтері</a:t>
                      </a:r>
                      <a:endParaRPr lang="ru-RU" sz="75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63 128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30 534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-51,6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Тарифтік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смета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шегінде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80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5.9.6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75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Жер</a:t>
                      </a:r>
                      <a:r>
                        <a:rPr lang="ru-RU" sz="7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75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қойнауын</a:t>
                      </a:r>
                      <a:r>
                        <a:rPr lang="ru-RU" sz="7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75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пайдалануға</a:t>
                      </a:r>
                      <a:r>
                        <a:rPr lang="ru-RU" sz="7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75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арналған</a:t>
                      </a:r>
                      <a:r>
                        <a:rPr lang="ru-RU" sz="7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75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келісімшарттар</a:t>
                      </a:r>
                      <a:r>
                        <a:rPr lang="ru-RU" sz="7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75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бойынша</a:t>
                      </a:r>
                      <a:r>
                        <a:rPr lang="ru-RU" sz="7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75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шығындар</a:t>
                      </a:r>
                      <a:endParaRPr lang="ru-RU" sz="75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12 046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-100,0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Арнайы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су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пайдалануға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рұқсат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алу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9582178"/>
                  </a:ext>
                </a:extLst>
              </a:tr>
              <a:tr h="1999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5.9.7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Персоналдың</a:t>
                      </a:r>
                      <a:r>
                        <a:rPr lang="ru-RU" sz="7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жолақысын</a:t>
                      </a:r>
                      <a:r>
                        <a:rPr lang="ru-RU" sz="7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төлеу</a:t>
                      </a:r>
                      <a:endParaRPr lang="ru-RU" sz="75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15 890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7 675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-51,7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Тарифтік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смета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шегінде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3094304"/>
                  </a:ext>
                </a:extLst>
              </a:tr>
              <a:tr h="1999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5.9.8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Міндетті</a:t>
                      </a:r>
                      <a:r>
                        <a:rPr lang="ru-RU" sz="7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кәсіптік</a:t>
                      </a:r>
                      <a:r>
                        <a:rPr lang="ru-RU" sz="7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зейнетақы</a:t>
                      </a:r>
                      <a:r>
                        <a:rPr lang="ru-RU" sz="7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жарналары</a:t>
                      </a:r>
                      <a:endParaRPr lang="ru-RU" sz="75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18 541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15 052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-18,8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Жалақы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шығындарының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өсуі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5.9.9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Техникалық</a:t>
                      </a:r>
                      <a:r>
                        <a:rPr lang="ru-RU" sz="7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құралдарды</a:t>
                      </a:r>
                      <a:r>
                        <a:rPr lang="ru-RU" sz="7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күтіп</a:t>
                      </a:r>
                      <a:r>
                        <a:rPr lang="ru-RU" sz="7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ұстау</a:t>
                      </a:r>
                      <a:r>
                        <a:rPr lang="ru-RU" sz="7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7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қызмет</a:t>
                      </a:r>
                      <a:r>
                        <a:rPr lang="ru-RU" sz="7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көрсету</a:t>
                      </a:r>
                      <a:endParaRPr lang="ru-RU" sz="75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82 794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55 644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-32,8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Нақты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қажеттілік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бойынша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99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5.9.10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Материалдар</a:t>
                      </a:r>
                      <a:r>
                        <a:rPr lang="ru-RU" sz="7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қосалқы</a:t>
                      </a:r>
                      <a:r>
                        <a:rPr lang="ru-RU" sz="7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бөлшектер</a:t>
                      </a:r>
                      <a:r>
                        <a:rPr lang="ru-RU" sz="7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құрал-саймандар</a:t>
                      </a:r>
                      <a:endParaRPr lang="ru-RU" sz="75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204 211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162 142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-20,6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Бағаның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өсуі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және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қажеттіліктер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33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5.9.11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Зертхана</a:t>
                      </a:r>
                      <a:r>
                        <a:rPr lang="ru-RU" sz="7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7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шығындар</a:t>
                      </a:r>
                      <a:endParaRPr lang="ru-RU" sz="75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5995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3 480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-75,0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Жұмыстарды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жартыжылдықта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аяқтау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9987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5.9.12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Экологиялық</a:t>
                      </a:r>
                      <a:r>
                        <a:rPr lang="ru-RU" sz="7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шығындар</a:t>
                      </a:r>
                      <a:endParaRPr lang="ru-RU" sz="75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2 525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-90,0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rtl="0" fontAlgn="b"/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9999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itchFamily="34" charset="0"/>
                          <a:cs typeface="Arial" pitchFamily="34" charset="0"/>
                        </a:rPr>
                        <a:t>II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Кезең</a:t>
                      </a:r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шығыстары</a:t>
                      </a:r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барлығы</a:t>
                      </a:r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9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оның</a:t>
                      </a:r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ішінде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536 254</a:t>
                      </a:r>
                      <a:endParaRPr lang="ru-RU" sz="9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227 674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-57,5</a:t>
                      </a:r>
                      <a:endParaRPr lang="ru-RU" sz="9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079842"/>
                  </a:ext>
                </a:extLst>
              </a:tr>
              <a:tr h="199999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Кезең</a:t>
                      </a:r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шығыстары</a:t>
                      </a:r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барлығы</a:t>
                      </a:r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оның</a:t>
                      </a:r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ішінде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536 060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227 555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-57,6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7960011"/>
                  </a:ext>
                </a:extLst>
              </a:tr>
              <a:tr h="199999">
                <a:tc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latin typeface="Arial" pitchFamily="34" charset="0"/>
                          <a:cs typeface="Arial" pitchFamily="34" charset="0"/>
                        </a:rPr>
                        <a:t>6.1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Жалпы</a:t>
                      </a:r>
                      <a:r>
                        <a:rPr lang="ru-RU" sz="7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7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әкімшілік</a:t>
                      </a:r>
                      <a:r>
                        <a:rPr lang="ru-RU" sz="7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шығыстар</a:t>
                      </a:r>
                      <a:r>
                        <a:rPr lang="ru-RU" sz="7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  <a:endParaRPr lang="ru-RU" sz="75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302 048</a:t>
                      </a:r>
                      <a:endParaRPr lang="ru-RU" sz="9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107 041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-64,6</a:t>
                      </a:r>
                      <a:endParaRPr lang="ru-RU" sz="9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ru-RU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Әкімшілік</a:t>
                      </a: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персонал </a:t>
                      </a:r>
                      <a:r>
                        <a:rPr kumimoji="0" lang="ru-RU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санын</a:t>
                      </a: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оңтайландыру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085636"/>
                  </a:ext>
                </a:extLst>
              </a:tr>
              <a:tr h="199999">
                <a:tc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latin typeface="Arial" pitchFamily="34" charset="0"/>
                          <a:cs typeface="Arial" pitchFamily="34" charset="0"/>
                        </a:rPr>
                        <a:t>6.2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Жалақы</a:t>
                      </a:r>
                      <a:endParaRPr lang="ru-RU" sz="75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34 886</a:t>
                      </a:r>
                      <a:endParaRPr lang="ru-RU" sz="9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12 098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-65,3</a:t>
                      </a:r>
                      <a:endParaRPr lang="ru-RU" sz="9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11810"/>
                  </a:ext>
                </a:extLst>
              </a:tr>
              <a:tr h="213364">
                <a:tc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latin typeface="Arial" pitchFamily="34" charset="0"/>
                          <a:cs typeface="Arial" pitchFamily="34" charset="0"/>
                        </a:rPr>
                        <a:t>6.3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Әлеуметтік</a:t>
                      </a:r>
                      <a:r>
                        <a:rPr lang="ru-RU" sz="7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салық</a:t>
                      </a:r>
                      <a:r>
                        <a:rPr lang="ru-RU" sz="7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әлеумет.аударымдар</a:t>
                      </a:r>
                      <a:r>
                        <a:rPr lang="ru-RU" sz="7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МӘМС</a:t>
                      </a:r>
                      <a:endParaRPr lang="ru-RU" sz="75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125 340</a:t>
                      </a:r>
                      <a:endParaRPr lang="ru-RU" sz="9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66 589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-46,9</a:t>
                      </a:r>
                      <a:endParaRPr lang="ru-RU" sz="9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Объектілердің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балансына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берілуіне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байланысты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мүлік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салығын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ұлғайту</a:t>
                      </a:r>
                      <a:endParaRPr lang="ru-RU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7360623"/>
                  </a:ext>
                </a:extLst>
              </a:tr>
              <a:tr h="199999">
                <a:tc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latin typeface="Arial" pitchFamily="34" charset="0"/>
                          <a:cs typeface="Arial" pitchFamily="34" charset="0"/>
                        </a:rPr>
                        <a:t>6.4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Салықтар</a:t>
                      </a:r>
                      <a:r>
                        <a:rPr lang="ru-RU" sz="7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мен </a:t>
                      </a:r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төлемдер</a:t>
                      </a:r>
                      <a:endParaRPr lang="ru-RU" sz="75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73 786</a:t>
                      </a:r>
                      <a:endParaRPr lang="ru-RU" sz="9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41 827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-43,3</a:t>
                      </a:r>
                      <a:endParaRPr lang="ru-RU" sz="9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7124816"/>
                  </a:ext>
                </a:extLst>
              </a:tr>
              <a:tr h="199999">
                <a:tc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latin typeface="Arial" pitchFamily="34" charset="0"/>
                          <a:cs typeface="Arial" pitchFamily="34" charset="0"/>
                        </a:rPr>
                        <a:t>6.4.1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Өзге</a:t>
                      </a:r>
                      <a:r>
                        <a:rPr lang="ru-RU" sz="7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де </a:t>
                      </a:r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шығыстар</a:t>
                      </a:r>
                      <a:r>
                        <a:rPr lang="ru-RU" sz="7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барлығы</a:t>
                      </a:r>
                      <a:r>
                        <a:rPr lang="ru-RU" sz="7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оның</a:t>
                      </a:r>
                      <a:r>
                        <a:rPr lang="ru-RU" sz="7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ішінде</a:t>
                      </a:r>
                      <a:endParaRPr lang="ru-RU" sz="75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25 359</a:t>
                      </a:r>
                      <a:endParaRPr lang="ru-RU" sz="9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15 939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-37,1</a:t>
                      </a:r>
                      <a:endParaRPr lang="ru-RU" sz="9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Материалдық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емес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активтерді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жаңғырту</a:t>
                      </a:r>
                      <a:endParaRPr lang="ru-RU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2995530"/>
                  </a:ext>
                </a:extLst>
              </a:tr>
              <a:tr h="209177">
                <a:tc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latin typeface="Arial" pitchFamily="34" charset="0"/>
                          <a:cs typeface="Arial" pitchFamily="34" charset="0"/>
                        </a:rPr>
                        <a:t>6.4.2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5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Амортизация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4 022</a:t>
                      </a:r>
                      <a:endParaRPr lang="ru-RU" sz="9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3 059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-23,9</a:t>
                      </a:r>
                      <a:endParaRPr lang="ru-RU" sz="9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Өндірістік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қажеттілік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6319481"/>
                  </a:ext>
                </a:extLst>
              </a:tr>
              <a:tr h="199999">
                <a:tc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latin typeface="Arial" pitchFamily="34" charset="0"/>
                          <a:cs typeface="Arial" pitchFamily="34" charset="0"/>
                        </a:rPr>
                        <a:t>6.4.3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Техникалық</a:t>
                      </a:r>
                      <a:r>
                        <a:rPr lang="ru-RU" sz="7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құралдарды</a:t>
                      </a:r>
                      <a:r>
                        <a:rPr lang="ru-RU" sz="7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ұстау</a:t>
                      </a:r>
                      <a:r>
                        <a:rPr lang="ru-RU" sz="7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7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қызмет</a:t>
                      </a:r>
                      <a:r>
                        <a:rPr lang="ru-RU" sz="7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көрсету</a:t>
                      </a:r>
                      <a:endParaRPr lang="ru-RU" sz="75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4 563</a:t>
                      </a:r>
                      <a:endParaRPr lang="ru-RU" sz="9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3 730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-18,3</a:t>
                      </a:r>
                      <a:endParaRPr lang="ru-RU" sz="9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Коммуналдық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тарифтерінің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7004637"/>
                  </a:ext>
                </a:extLst>
              </a:tr>
              <a:tr h="199999">
                <a:tc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latin typeface="Arial" pitchFamily="34" charset="0"/>
                          <a:cs typeface="Arial" pitchFamily="34" charset="0"/>
                        </a:rPr>
                        <a:t>6.4.4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Коммуналдық</a:t>
                      </a:r>
                      <a:r>
                        <a:rPr lang="ru-RU" sz="7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қызметтер</a:t>
                      </a:r>
                      <a:endParaRPr lang="ru-RU" sz="75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22 977</a:t>
                      </a:r>
                      <a:endParaRPr lang="ru-RU" sz="9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10 381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-54,8</a:t>
                      </a:r>
                      <a:endParaRPr lang="ru-RU" sz="9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бағасының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442341"/>
                  </a:ext>
                </a:extLst>
              </a:tr>
              <a:tr h="199999">
                <a:tc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latin typeface="Arial" pitchFamily="34" charset="0"/>
                          <a:cs typeface="Arial" pitchFamily="34" charset="0"/>
                        </a:rPr>
                        <a:t>6.4.5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Бөгде</a:t>
                      </a:r>
                      <a:r>
                        <a:rPr lang="ru-RU" sz="7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ұйымдардың</a:t>
                      </a:r>
                      <a:r>
                        <a:rPr lang="ru-RU" sz="7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қызметтері</a:t>
                      </a:r>
                      <a:endParaRPr lang="ru-RU" sz="75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1 324</a:t>
                      </a:r>
                      <a:endParaRPr lang="ru-RU" sz="9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-86,1</a:t>
                      </a:r>
                      <a:endParaRPr lang="ru-RU" sz="9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Нақты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қажеттілік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9599717"/>
                  </a:ext>
                </a:extLst>
              </a:tr>
              <a:tr h="199999">
                <a:tc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latin typeface="Arial" pitchFamily="34" charset="0"/>
                          <a:cs typeface="Arial" pitchFamily="34" charset="0"/>
                        </a:rPr>
                        <a:t>6.4.6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Іссапар</a:t>
                      </a:r>
                      <a:r>
                        <a:rPr lang="ru-RU" sz="7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шығыстары</a:t>
                      </a:r>
                      <a:endParaRPr lang="ru-RU" sz="75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ru-RU" sz="900" b="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274</a:t>
                      </a:r>
                      <a:endParaRPr lang="ru-RU" sz="9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2 883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-32,5</a:t>
                      </a:r>
                      <a:endParaRPr lang="ru-RU" sz="9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Пошта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шығындарын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ұлғайту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3199655"/>
                  </a:ext>
                </a:extLst>
              </a:tr>
              <a:tr h="199999">
                <a:tc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latin typeface="Arial" pitchFamily="34" charset="0"/>
                          <a:cs typeface="Arial" pitchFamily="34" charset="0"/>
                        </a:rPr>
                        <a:t>6.4.7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Байланыс</a:t>
                      </a:r>
                      <a:r>
                        <a:rPr lang="ru-RU" sz="7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қызметтері</a:t>
                      </a:r>
                      <a:r>
                        <a:rPr lang="ru-RU" sz="7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пошталық</a:t>
                      </a:r>
                      <a:r>
                        <a:rPr lang="ru-RU" sz="7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мерзімдік</a:t>
                      </a:r>
                      <a:r>
                        <a:rPr lang="ru-RU" sz="7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баслымдар</a:t>
                      </a:r>
                      <a:endParaRPr lang="ru-RU" sz="75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3 752</a:t>
                      </a:r>
                      <a:endParaRPr lang="ru-RU" sz="9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1 893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-49,5</a:t>
                      </a:r>
                      <a:endParaRPr lang="ru-RU" sz="9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Тарифтік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смета </a:t>
                      </a:r>
                      <a:r>
                        <a:rPr lang="ru-RU" sz="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5102390"/>
                  </a:ext>
                </a:extLst>
              </a:tr>
              <a:tr h="199999">
                <a:tc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latin typeface="Arial" pitchFamily="34" charset="0"/>
                          <a:cs typeface="Arial" pitchFamily="34" charset="0"/>
                        </a:rPr>
                        <a:t>6.4.8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Қызметкерлерді</a:t>
                      </a:r>
                      <a:r>
                        <a:rPr lang="ru-RU" sz="7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міндетті</a:t>
                      </a:r>
                      <a:r>
                        <a:rPr lang="ru-RU" sz="7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сақтандыру</a:t>
                      </a:r>
                      <a:endParaRPr lang="ru-RU" sz="75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7 515</a:t>
                      </a:r>
                      <a:endParaRPr lang="ru-RU" sz="9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3 758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-50,0</a:t>
                      </a:r>
                      <a:endParaRPr lang="ru-RU" sz="9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3192092"/>
                  </a:ext>
                </a:extLst>
              </a:tr>
              <a:tr h="1999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ru-RU" sz="80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Сыйақы</a:t>
                      </a: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төлеуге</a:t>
                      </a: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арналған</a:t>
                      </a: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шығыстар</a:t>
                      </a:r>
                      <a:endParaRPr lang="ru-RU" sz="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194</a:t>
                      </a:r>
                      <a:endParaRPr lang="ru-RU" sz="9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-38,7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2867527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" y="133444"/>
            <a:ext cx="121919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1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	</a:t>
            </a:r>
            <a:r>
              <a:rPr lang="ru-RU" altLang="ru-RU" sz="11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Бекітілген</a:t>
            </a:r>
            <a:r>
              <a:rPr lang="ru-RU" altLang="ru-RU" sz="11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1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тарифтік</a:t>
            </a:r>
            <a:r>
              <a:rPr lang="ru-RU" altLang="ru-RU" sz="11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1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сметаның</a:t>
            </a:r>
            <a:r>
              <a:rPr lang="ru-RU" altLang="ru-RU" sz="11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1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бап</a:t>
            </a:r>
            <a:r>
              <a:rPr lang="ru-RU" altLang="ru-RU" sz="11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1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бойынша</a:t>
            </a:r>
            <a:r>
              <a:rPr lang="ru-RU" altLang="ru-RU" sz="11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1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орындалуы</a:t>
            </a:r>
            <a:r>
              <a:rPr lang="ru-RU" altLang="ru-RU" sz="11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1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сумен</a:t>
            </a:r>
            <a:r>
              <a:rPr lang="ru-RU" altLang="ru-RU" sz="11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1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жабдықтау</a:t>
            </a:r>
            <a:r>
              <a:rPr lang="ru-RU" altLang="ru-RU" sz="11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100" b="1" dirty="0" err="1">
                <a:solidFill>
                  <a:srgbClr val="336699"/>
                </a:solidFill>
                <a:latin typeface="Arial" panose="020B0604020202020204" pitchFamily="34" charset="0"/>
              </a:rPr>
              <a:t>қызметтері</a:t>
            </a:r>
            <a:r>
              <a:rPr lang="ru-RU" altLang="ru-RU" sz="11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1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бойынша</a:t>
            </a:r>
            <a:r>
              <a:rPr lang="ru-RU" altLang="ru-RU" sz="1100" b="1" dirty="0">
                <a:solidFill>
                  <a:srgbClr val="336699"/>
                </a:solidFill>
                <a:latin typeface="Arial" panose="020B0604020202020204" pitchFamily="34" charset="0"/>
              </a:rPr>
              <a:t> 2023 </a:t>
            </a:r>
            <a:r>
              <a:rPr lang="ru-RU" altLang="ru-RU" sz="11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жылдың</a:t>
            </a:r>
            <a:r>
              <a:rPr lang="ru-RU" altLang="ru-RU" sz="1100" b="1" dirty="0">
                <a:solidFill>
                  <a:srgbClr val="336699"/>
                </a:solidFill>
                <a:latin typeface="Arial" panose="020B0604020202020204" pitchFamily="34" charset="0"/>
              </a:rPr>
              <a:t> І </a:t>
            </a:r>
            <a:r>
              <a:rPr lang="ru-RU" altLang="ru-RU" sz="11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жартыжылдығында</a:t>
            </a:r>
            <a:r>
              <a:rPr lang="ru-RU" altLang="ru-RU" sz="1100" b="1" dirty="0">
                <a:solidFill>
                  <a:srgbClr val="336699"/>
                </a:solidFill>
                <a:latin typeface="Arial" panose="020B0604020202020204" pitchFamily="34" charset="0"/>
              </a:rPr>
              <a:t>, </a:t>
            </a:r>
            <a:r>
              <a:rPr lang="ru-RU" altLang="ru-RU" sz="11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мың</a:t>
            </a:r>
            <a:r>
              <a:rPr lang="ru-RU" altLang="ru-RU" sz="11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1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теңге</a:t>
            </a:r>
            <a:endParaRPr lang="ru-RU" altLang="ru-RU" sz="1100" b="1" dirty="0">
              <a:solidFill>
                <a:srgbClr val="336699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ru-RU" sz="1100" b="1" dirty="0">
                <a:solidFill>
                  <a:srgbClr val="336699"/>
                </a:solidFill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69948" y="6487064"/>
            <a:ext cx="322052" cy="360027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4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2000" b="1" dirty="0">
            <a:solidFill>
              <a:srgbClr val="336699"/>
            </a:solidFill>
            <a:latin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1187</TotalTime>
  <Words>4173</Words>
  <Application>Microsoft Office PowerPoint</Application>
  <PresentationFormat>Широкоэкранный</PresentationFormat>
  <Paragraphs>1137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Corbel</vt:lpstr>
      <vt:lpstr>CorbelK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НАЗАРЛАРЫҢЫЗҒА РАХМЕТ!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Sergey Tkachev</dc:creator>
  <cp:lastModifiedBy>Полякова Ирина Алексеевна</cp:lastModifiedBy>
  <cp:revision>95</cp:revision>
  <cp:lastPrinted>2023-07-11T10:59:43Z</cp:lastPrinted>
  <dcterms:created xsi:type="dcterms:W3CDTF">2016-12-05T10:13:35Z</dcterms:created>
  <dcterms:modified xsi:type="dcterms:W3CDTF">2023-07-24T05:58:45Z</dcterms:modified>
</cp:coreProperties>
</file>