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87" r:id="rId4"/>
    <p:sldId id="289" r:id="rId5"/>
    <p:sldId id="272" r:id="rId6"/>
    <p:sldId id="273" r:id="rId7"/>
    <p:sldId id="300" r:id="rId8"/>
    <p:sldId id="274" r:id="rId9"/>
    <p:sldId id="308" r:id="rId10"/>
    <p:sldId id="293" r:id="rId11"/>
    <p:sldId id="295" r:id="rId12"/>
    <p:sldId id="310" r:id="rId13"/>
    <p:sldId id="296" r:id="rId14"/>
    <p:sldId id="309" r:id="rId15"/>
    <p:sldId id="278" r:id="rId16"/>
    <p:sldId id="307" r:id="rId17"/>
    <p:sldId id="280" r:id="rId18"/>
    <p:sldId id="298" r:id="rId19"/>
    <p:sldId id="306" r:id="rId20"/>
    <p:sldId id="305" r:id="rId21"/>
    <p:sldId id="284" r:id="rId22"/>
    <p:sldId id="303" r:id="rId23"/>
    <p:sldId id="301" r:id="rId24"/>
    <p:sldId id="286" r:id="rId25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74" autoAdjust="0"/>
    <p:restoredTop sz="95731" autoAdjust="0"/>
  </p:normalViewPr>
  <p:slideViewPr>
    <p:cSldViewPr snapToGrid="0" showGuides="1">
      <p:cViewPr varScale="1">
        <p:scale>
          <a:sx n="66" d="100"/>
          <a:sy n="66" d="100"/>
        </p:scale>
        <p:origin x="90" y="1050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g"/><Relationship Id="rId4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dirty="0" smtClean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4895" custLinFactNeighborY="6066"/>
      <dgm:spPr>
        <a:ln>
          <a:solidFill>
            <a:srgbClr val="006CB6"/>
          </a:solidFill>
        </a:ln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-1366" custLinFactNeighborY="-2723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9928" custLinFactNeighborX="-16517" custLinFactNeighborY="-769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 smtClean="0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 smtClean="0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202852" custScaleY="100530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82881" custRadScaleInc="-1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86833" custRadScaleInc="-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Кәсіпорынның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веб-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порталына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кіру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шот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тіркелу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аутентификация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сұрақтарға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жауап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/>
      <dgm:t>
        <a:bodyPr lIns="72000"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" АҚ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абоненттік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бөлімінде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к-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, 221 
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мекен-жайы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/>
      <dgm:t>
        <a:bodyPr lIns="72000" rIns="36000"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Ай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сайын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абоненттердің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шот-фактуралары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кірістер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комитетінің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серверіне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автоматты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түсіріледі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. Комитет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сайтында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уәкілетті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шот-фактураның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нұсқасын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мүмкіндігіне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МАҢЫЗДЫ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!!!
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опция ҚҚС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төлеушілер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5054E-2409-4DA2-B620-7677BA6B3656}" type="pres">
      <dgm:prSet presAssocID="{E832EB7C-4F7F-4C47-B7FD-163828F6C1B8}" presName="comp" presStyleCnt="0"/>
      <dgm:spPr/>
      <dgm:t>
        <a:bodyPr/>
        <a:lstStyle/>
        <a:p>
          <a:endParaRPr lang="ru-RU"/>
        </a:p>
      </dgm:t>
    </dgm:pt>
    <dgm:pt modelId="{41B9892B-1C49-43E1-81F4-5C88758DAC01}" type="pres">
      <dgm:prSet presAssocID="{E832EB7C-4F7F-4C47-B7FD-163828F6C1B8}" presName="box" presStyleLbl="node1" presStyleIdx="0" presStyleCnt="4" custLinFactNeighborX="0"/>
      <dgm:spPr/>
      <dgm:t>
        <a:bodyPr/>
        <a:lstStyle/>
        <a:p>
          <a:endParaRPr lang="ru-RU"/>
        </a:p>
      </dgm:t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FD6-1CB2-4F18-B2A9-AAC02937B21A}" type="pres">
      <dgm:prSet presAssocID="{AFA92AA4-66FC-4545-8FA6-869823623064}" presName="spacer" presStyleCnt="0"/>
      <dgm:spPr/>
      <dgm:t>
        <a:bodyPr/>
        <a:lstStyle/>
        <a:p>
          <a:endParaRPr lang="ru-RU"/>
        </a:p>
      </dgm:t>
    </dgm:pt>
    <dgm:pt modelId="{7156FA67-5C1A-479C-9387-8A106507EA9E}" type="pres">
      <dgm:prSet presAssocID="{3109E303-7EA2-4C05-8E83-07410538A4BF}" presName="comp" presStyleCnt="0"/>
      <dgm:spPr/>
      <dgm:t>
        <a:bodyPr/>
        <a:lstStyle/>
        <a:p>
          <a:endParaRPr lang="ru-RU"/>
        </a:p>
      </dgm:t>
    </dgm:pt>
    <dgm:pt modelId="{F15B3588-B8FE-43FC-A382-D817283E0DBC}" type="pres">
      <dgm:prSet presAssocID="{3109E303-7EA2-4C05-8E83-07410538A4BF}" presName="box" presStyleLbl="node1" presStyleIdx="1" presStyleCnt="4"/>
      <dgm:spPr/>
      <dgm:t>
        <a:bodyPr/>
        <a:lstStyle/>
        <a:p>
          <a:endParaRPr lang="ru-RU"/>
        </a:p>
      </dgm:t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1CE5-CFC9-4CF9-AE56-A2CE346C9365}" type="pres">
      <dgm:prSet presAssocID="{566CA373-9BF8-4A22-BC9F-827EA9D76C25}" presName="spacer" presStyleCnt="0"/>
      <dgm:spPr/>
      <dgm:t>
        <a:bodyPr/>
        <a:lstStyle/>
        <a:p>
          <a:endParaRPr lang="ru-RU"/>
        </a:p>
      </dgm:t>
    </dgm:pt>
    <dgm:pt modelId="{0A5EB710-592A-4D77-A295-1CA95E1F565A}" type="pres">
      <dgm:prSet presAssocID="{559E2024-A46D-4125-9947-22C92CA8EB8A}" presName="comp" presStyleCnt="0"/>
      <dgm:spPr/>
      <dgm:t>
        <a:bodyPr/>
        <a:lstStyle/>
        <a:p>
          <a:endParaRPr lang="ru-RU"/>
        </a:p>
      </dgm:t>
    </dgm:pt>
    <dgm:pt modelId="{E1CEF890-6E09-4DD0-9D65-6DBC0B509FFB}" type="pres">
      <dgm:prSet presAssocID="{559E2024-A46D-4125-9947-22C92CA8EB8A}" presName="box" presStyleLbl="node1" presStyleIdx="2" presStyleCnt="4"/>
      <dgm:spPr/>
      <dgm:t>
        <a:bodyPr/>
        <a:lstStyle/>
        <a:p>
          <a:endParaRPr lang="ru-RU"/>
        </a:p>
      </dgm:t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5D98-2C06-4259-A5A4-67136C436966}" type="pres">
      <dgm:prSet presAssocID="{D34B6A34-4BAA-4067-B6F0-0F6E47B6CC10}" presName="spacer" presStyleCnt="0"/>
      <dgm:spPr/>
      <dgm:t>
        <a:bodyPr/>
        <a:lstStyle/>
        <a:p>
          <a:endParaRPr lang="ru-RU"/>
        </a:p>
      </dgm:t>
    </dgm:pt>
    <dgm:pt modelId="{BD8E8054-8411-4DAA-8271-5A272348A7B8}" type="pres">
      <dgm:prSet presAssocID="{56B9DB82-BC0A-49CB-913B-008E4443C5AE}" presName="comp" presStyleCnt="0"/>
      <dgm:spPr/>
      <dgm:t>
        <a:bodyPr/>
        <a:lstStyle/>
        <a:p>
          <a:endParaRPr lang="ru-RU"/>
        </a:p>
      </dgm:t>
    </dgm:pt>
    <dgm:pt modelId="{0ECB5801-3433-40F5-8DD2-EC0B463F1482}" type="pres">
      <dgm:prSet presAssocID="{56B9DB82-BC0A-49CB-913B-008E4443C5AE}" presName="box" presStyleLbl="node1" presStyleIdx="3" presStyleCnt="4"/>
      <dgm:spPr/>
      <dgm:t>
        <a:bodyPr/>
        <a:lstStyle/>
        <a:p>
          <a:endParaRPr lang="ru-RU"/>
        </a:p>
      </dgm:t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/>
      <dgm:t>
        <a:bodyPr lIns="72000"/>
        <a:lstStyle/>
        <a:p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төлем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терминалдары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банктердің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интернет-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банкингі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. Интернет-банкинг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Пайдаланушыларға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Интернет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байланысы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компьютерден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смартфоннан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әлемнің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жерінде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банков-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line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режимінде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банктік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шоттарды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Сіз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аптасына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күн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тәулігіне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сағат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түбіртек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операцияларын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тез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оңай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жасай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аласыз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/>
      <dgm:t>
        <a:bodyPr lIns="72000"/>
        <a:lstStyle/>
        <a:p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Тұрғын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үй-жайларды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 Bank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қосымшасы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ресми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сайты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  <dgm:t>
        <a:bodyPr/>
        <a:lstStyle/>
        <a:p>
          <a:endParaRPr lang="ru-RU"/>
        </a:p>
      </dgm:t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  <dgm:t>
        <a:bodyPr/>
        <a:lstStyle/>
        <a:p>
          <a:endParaRPr lang="ru-RU"/>
        </a:p>
      </dgm:t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  <dgm:t>
        <a:bodyPr/>
        <a:lstStyle/>
        <a:p>
          <a:endParaRPr lang="ru-RU"/>
        </a:p>
      </dgm:t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  <dgm:t>
        <a:bodyPr/>
        <a:lstStyle/>
        <a:p>
          <a:endParaRPr lang="ru-RU"/>
        </a:p>
      </dgm:t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56296" y="10589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44305" y="27858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305" y="27858"/>
        <a:ext cx="2250359" cy="115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70029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0" y="0"/>
          <a:ext cx="2236029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236029" cy="103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586043" y="397797"/>
          <a:ext cx="2307166" cy="2307166"/>
        </a:xfrm>
        <a:prstGeom prst="blockArc">
          <a:avLst>
            <a:gd name="adj1" fmla="val 10957400"/>
            <a:gd name="adj2" fmla="val 1794059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587221" y="348636"/>
          <a:ext cx="2307166" cy="2307166"/>
        </a:xfrm>
        <a:prstGeom prst="blockArc">
          <a:avLst>
            <a:gd name="adj1" fmla="val 3600912"/>
            <a:gd name="adj2" fmla="val 1080736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708736" y="345892"/>
          <a:ext cx="2307166" cy="2307166"/>
        </a:xfrm>
        <a:prstGeom prst="blockArc">
          <a:avLst>
            <a:gd name="adj1" fmla="val 1011"/>
            <a:gd name="adj2" fmla="val 718226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709254" y="380383"/>
          <a:ext cx="2307166" cy="2307166"/>
        </a:xfrm>
        <a:prstGeom prst="blockArc">
          <a:avLst>
            <a:gd name="adj1" fmla="val 14352815"/>
            <a:gd name="adj2" fmla="val 2149576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218403" y="965896"/>
          <a:ext cx="2154676" cy="1067820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7072" y="1232851"/>
        <a:ext cx="1077338" cy="533910"/>
      </dsp:txXfrm>
    </dsp:sp>
    <dsp:sp modelId="{53A91F53-69D3-4378-AB1E-C4C2B1ACC750}">
      <dsp:nvSpPr>
        <dsp:cNvPr id="0" name=""/>
        <dsp:cNvSpPr/>
      </dsp:nvSpPr>
      <dsp:spPr>
        <a:xfrm>
          <a:off x="1644434" y="194173"/>
          <a:ext cx="1283309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kern="1200" dirty="0" err="1" smtClean="0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2370" y="303061"/>
        <a:ext cx="907437" cy="525757"/>
      </dsp:txXfrm>
    </dsp:sp>
    <dsp:sp modelId="{42BD7368-1E29-4B49-A35B-B0A1785D2D01}">
      <dsp:nvSpPr>
        <dsp:cNvPr id="0" name=""/>
        <dsp:cNvSpPr/>
      </dsp:nvSpPr>
      <dsp:spPr>
        <a:xfrm>
          <a:off x="3325077" y="1128039"/>
          <a:ext cx="1328115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9575" y="1236927"/>
        <a:ext cx="939119" cy="525757"/>
      </dsp:txXfrm>
    </dsp:sp>
    <dsp:sp modelId="{31BB7956-C278-4560-91E5-9A4CA0EE848A}">
      <dsp:nvSpPr>
        <dsp:cNvPr id="0" name=""/>
        <dsp:cNvSpPr/>
      </dsp:nvSpPr>
      <dsp:spPr>
        <a:xfrm>
          <a:off x="1681571" y="2106453"/>
          <a:ext cx="1244764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3862" y="2215341"/>
        <a:ext cx="880182" cy="525757"/>
      </dsp:txXfrm>
    </dsp:sp>
    <dsp:sp modelId="{098CE20A-1211-4F83-9D6E-729971C5AE3C}">
      <dsp:nvSpPr>
        <dsp:cNvPr id="0" name=""/>
        <dsp:cNvSpPr/>
      </dsp:nvSpPr>
      <dsp:spPr>
        <a:xfrm>
          <a:off x="11643" y="1128039"/>
          <a:ext cx="1204695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kern="1200" dirty="0" err="1" smtClean="0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066" y="1236927"/>
        <a:ext cx="851849" cy="525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Кәсіпорынның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веб-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порталына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кіру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шот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тіркелу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аутентификация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сұрақтарға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жауап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" АҚ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абоненттік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бөлімінде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221 
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мекен-жайы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4213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Ай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сайын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абоненттердің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шот-фактуралары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кірістер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комитетінің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серверіне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автоматты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түсіріледі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Комитет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сайтында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уәкілетті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шот-фактураның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нұсқасын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мүмкіндігіне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МАҢЫЗДЫ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!!!
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опция ҚҚС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төлеушілер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endParaRPr lang="ru-RU" sz="1100" kern="1200" dirty="0">
            <a:latin typeface="Calibri Light (Заголовки)"/>
          </a:endParaRPr>
        </a:p>
      </dsp:txBody>
      <dsp:txXfrm>
        <a:off x="1142759" y="3674213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төлем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терминалдары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банктердің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интернет-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банкингі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Интернет-банкинг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Пайдаланушыларға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Интернет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байланысы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компьютерден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смартфоннан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әлемнің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жерінде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банков-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line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режимінде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банктік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шоттарды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Сіз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аптасына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күн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тәулігіне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сағат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түбіртек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операцияларын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тез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оңай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жасай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аласыз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Тұрғын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үй-жайларды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Bank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қосымшасы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ресми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сайты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3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4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26" Type="http://schemas.openxmlformats.org/officeDocument/2006/relationships/hyperlink" Target="http://www.almatysu.kz/" TargetMode="External"/><Relationship Id="rId3" Type="http://schemas.openxmlformats.org/officeDocument/2006/relationships/image" Target="../media/image16.jpeg"/><Relationship Id="rId21" Type="http://schemas.openxmlformats.org/officeDocument/2006/relationships/diagramData" Target="../diagrams/data3.xml"/><Relationship Id="rId7" Type="http://schemas.openxmlformats.org/officeDocument/2006/relationships/image" Target="../media/image19.jpe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5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diagramData" Target="../diagrams/data1.xml"/><Relationship Id="rId24" Type="http://schemas.openxmlformats.org/officeDocument/2006/relationships/diagramColors" Target="../diagrams/colors3.xml"/><Relationship Id="rId5" Type="http://schemas.openxmlformats.org/officeDocument/2006/relationships/image" Target="../media/image3.emf"/><Relationship Id="rId15" Type="http://schemas.microsoft.com/office/2007/relationships/diagramDrawing" Target="../diagrams/drawing1.xml"/><Relationship Id="rId23" Type="http://schemas.openxmlformats.org/officeDocument/2006/relationships/diagramQuickStyle" Target="../diagrams/quickStyle3.xml"/><Relationship Id="rId10" Type="http://schemas.openxmlformats.org/officeDocument/2006/relationships/image" Target="../media/image22.jpeg"/><Relationship Id="rId19" Type="http://schemas.openxmlformats.org/officeDocument/2006/relationships/diagramColors" Target="../diagrams/colors2.xml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1.xml"/><Relationship Id="rId22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emf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133444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4754522-2106-CF9A-9AC5-B9B42D94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35181"/>
              </p:ext>
            </p:extLst>
          </p:nvPr>
        </p:nvGraphicFramePr>
        <p:xfrm>
          <a:off x="97972" y="705270"/>
          <a:ext cx="11771976" cy="6141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80">
                  <a:extLst>
                    <a:ext uri="{9D8B030D-6E8A-4147-A177-3AD203B41FA5}">
                      <a16:colId xmlns:a16="http://schemas.microsoft.com/office/drawing/2014/main" val="1416265324"/>
                    </a:ext>
                  </a:extLst>
                </a:gridCol>
                <a:gridCol w="3054168">
                  <a:extLst>
                    <a:ext uri="{9D8B030D-6E8A-4147-A177-3AD203B41FA5}">
                      <a16:colId xmlns:a16="http://schemas.microsoft.com/office/drawing/2014/main" val="2070387908"/>
                    </a:ext>
                  </a:extLst>
                </a:gridCol>
                <a:gridCol w="822276">
                  <a:extLst>
                    <a:ext uri="{9D8B030D-6E8A-4147-A177-3AD203B41FA5}">
                      <a16:colId xmlns:a16="http://schemas.microsoft.com/office/drawing/2014/main" val="3201985672"/>
                    </a:ext>
                  </a:extLst>
                </a:gridCol>
                <a:gridCol w="1527085">
                  <a:extLst>
                    <a:ext uri="{9D8B030D-6E8A-4147-A177-3AD203B41FA5}">
                      <a16:colId xmlns:a16="http://schemas.microsoft.com/office/drawing/2014/main" val="1018191136"/>
                    </a:ext>
                  </a:extLst>
                </a:gridCol>
                <a:gridCol w="1548062">
                  <a:extLst>
                    <a:ext uri="{9D8B030D-6E8A-4147-A177-3AD203B41FA5}">
                      <a16:colId xmlns:a16="http://schemas.microsoft.com/office/drawing/2014/main" val="2675871717"/>
                    </a:ext>
                  </a:extLst>
                </a:gridCol>
                <a:gridCol w="1073992">
                  <a:extLst>
                    <a:ext uri="{9D8B030D-6E8A-4147-A177-3AD203B41FA5}">
                      <a16:colId xmlns:a16="http://schemas.microsoft.com/office/drawing/2014/main" val="573666976"/>
                    </a:ext>
                  </a:extLst>
                </a:gridCol>
                <a:gridCol w="3104513">
                  <a:extLst>
                    <a:ext uri="{9D8B030D-6E8A-4147-A177-3AD203B41FA5}">
                      <a16:colId xmlns:a16="http://schemas.microsoft.com/office/drawing/2014/main" val="1240987080"/>
                    </a:ext>
                  </a:extLst>
                </a:gridCol>
              </a:tblGrid>
              <a:tr h="471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0425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 беру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35697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персоналдың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жолақысын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9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14 641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5176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33 874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7423"/>
                  </a:ext>
                </a:extLst>
              </a:tr>
              <a:tr h="289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күтіп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105 495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5397"/>
                  </a:ext>
                </a:extLst>
              </a:tr>
              <a:tr h="262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бөлшектер,құрал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саймандар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204 211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429 449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12150"/>
                  </a:ext>
                </a:extLst>
              </a:tr>
              <a:tr h="289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4 098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зертхананы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аккредиттеу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заңнамасының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талаптарына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36315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89724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шығыстары-барлығы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495 157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71793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472 377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494 917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81754"/>
                  </a:ext>
                </a:extLst>
              </a:tr>
              <a:tr h="275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қызметкерлердін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жалақысы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243 866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-0,9%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6604"/>
                  </a:ext>
                </a:extLst>
              </a:tr>
              <a:tr h="238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20 704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1"/>
                  </a:ext>
                </a:extLst>
              </a:tr>
              <a:tr h="178051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7 206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33811"/>
                  </a:ext>
                </a:extLst>
              </a:tr>
              <a:tr h="43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125 340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134 086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71879"/>
                  </a:ext>
                </a:extLst>
              </a:tr>
              <a:tr h="178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72 601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89 055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4914"/>
                  </a:ext>
                </a:extLst>
              </a:tr>
              <a:tr h="291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31 309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69172"/>
                  </a:ext>
                </a:extLst>
              </a:tr>
              <a:tr h="178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Техникалық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құралдарды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ұстау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көрсету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52855"/>
                  </a:ext>
                </a:extLst>
              </a:tr>
              <a:tr h="291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7 733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қымбаттауына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45784"/>
                  </a:ext>
                </a:extLst>
              </a:tr>
              <a:tr h="178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22 977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22 507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48931"/>
                  </a:ext>
                </a:extLst>
              </a:tr>
              <a:tr h="178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47487"/>
                  </a:ext>
                </a:extLst>
              </a:tr>
              <a:tr h="381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баслымдар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5 868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37038"/>
                  </a:ext>
                </a:extLst>
              </a:tr>
              <a:tr h="238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91486"/>
                  </a:ext>
                </a:extLst>
              </a:tr>
              <a:tr h="291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12 933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448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4579" y="485601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</a:b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28204"/>
              </p:ext>
            </p:extLst>
          </p:nvPr>
        </p:nvGraphicFramePr>
        <p:xfrm>
          <a:off x="227572" y="839399"/>
          <a:ext cx="11538858" cy="4471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680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318608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865415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282405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253236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1174910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16604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390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36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36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36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шеңберінде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73020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13 498 748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15 899 599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98738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837 851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-1 693 873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51720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13 528 544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14 205 726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26537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тұтынудың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1914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Негізсіз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-808 055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910132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46586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80008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7270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98693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83803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169 764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205 183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476955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202 344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41355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295 482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0156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6094" y="593178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</a:b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05471"/>
              </p:ext>
            </p:extLst>
          </p:nvPr>
        </p:nvGraphicFramePr>
        <p:xfrm>
          <a:off x="141506" y="564227"/>
          <a:ext cx="11724178" cy="6282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155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371906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879314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303001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273364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1193780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66658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371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4 916 351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6 514 677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802 192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987 425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2 736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77 380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167 433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9 595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9 257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712 481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806 946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ағындарды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Еңбекке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2 166 150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2 979 161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Өндірістік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персоналдың 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1 941 865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2 669 799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Әлеуметтік салық және әлеуметтікаударымдар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226 633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58 256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1 310 529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280 801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461 815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380 338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775 747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2 634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8 185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қажеттілігі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32 725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105 396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киім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7 391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12 976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энергиясының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қымбаттауына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27 399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38 181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7927"/>
                  </a:ext>
                </a:extLst>
              </a:tr>
              <a:tr h="49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Қоршаған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ортаны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қорғау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265 609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теріс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еткені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АЕК-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98106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57 688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74 735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9942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114 516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270 665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68888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23803"/>
                  </a:ext>
                </a:extLst>
              </a:tr>
              <a:tr h="283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үй-коммуналдық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шаруашылық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істері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жобаны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келісу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43128"/>
                  </a:ext>
                </a:extLst>
              </a:tr>
              <a:tr h="286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0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322729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1"/>
            <a:ext cx="9505950" cy="32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9" y="0"/>
            <a:ext cx="693789" cy="503822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73744"/>
              </p:ext>
            </p:extLst>
          </p:nvPr>
        </p:nvGraphicFramePr>
        <p:xfrm>
          <a:off x="43028" y="563272"/>
          <a:ext cx="11877280" cy="628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281083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333948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1495313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194099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3195858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220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Жұмыскерлердің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жүру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ақысын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5 702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76067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16 857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32 935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07412"/>
                  </a:ext>
                </a:extLst>
              </a:tr>
              <a:tr h="333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34 155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64333"/>
                  </a:ext>
                </a:extLst>
              </a:tr>
              <a:tr h="333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61 208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183 054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56709"/>
                  </a:ext>
                </a:extLst>
              </a:tr>
              <a:tr h="333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жабдыққа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26574"/>
                  </a:ext>
                </a:extLst>
              </a:tr>
              <a:tr h="201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77823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Жұмыскерлердің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жүру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ақысын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574 362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802 879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99811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574 316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802 826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6331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100 487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103 621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 смета 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6280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8 592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8 798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 смета 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14376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Жалақы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56282"/>
                  </a:ext>
                </a:extLst>
              </a:tr>
              <a:tr h="4653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436 104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649 505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21391"/>
                  </a:ext>
                </a:extLst>
              </a:tr>
              <a:tr h="219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медициналық</a:t>
                      </a: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сақтандыру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5 702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38104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436 104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649 505</a:t>
                      </a:r>
                    </a:p>
                  </a:txBody>
                  <a:tcPr marL="9525" marR="36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кәсіпорынның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24670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26 118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37 840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401"/>
                  </a:ext>
                </a:extLst>
              </a:tr>
              <a:tr h="22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8 453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13 304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ҰМА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ОЖ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58210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74962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3 287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42584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8390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Іс-сапар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12262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басылым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1 905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17161"/>
                  </a:ext>
                </a:extLst>
              </a:tr>
              <a:tr h="21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9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58763"/>
                  </a:ext>
                </a:extLst>
              </a:tr>
              <a:tr h="262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9694" y="317051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27094"/>
              </p:ext>
            </p:extLst>
          </p:nvPr>
        </p:nvGraphicFramePr>
        <p:xfrm>
          <a:off x="178575" y="906069"/>
          <a:ext cx="11806281" cy="4724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581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740205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683585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820857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1658734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170870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1951449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552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Сыйақы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шеңберінде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43710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5 490 713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7 317 556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49498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567 449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-1 280 884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70371"/>
                  </a:ext>
                </a:extLst>
              </a:tr>
              <a:tr h="303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5 838 648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6 036 672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0472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86062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Негізсіз</a:t>
                      </a: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табыс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-219 514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49958"/>
                  </a:ext>
                </a:extLst>
              </a:tr>
              <a:tr h="371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/м3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36371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Анықтама: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098"/>
                  </a:ext>
                </a:extLst>
              </a:tr>
              <a:tr h="2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саны, адам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6703"/>
                  </a:ext>
                </a:extLst>
              </a:tr>
              <a:tr h="285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адам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8185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адам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97375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ішінде, теңге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204 529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7476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163 457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202 074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4386"/>
                  </a:ext>
                </a:extLst>
              </a:tr>
              <a:tr h="194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теңге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295 482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9694" y="607881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Қызметтердің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сапасы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сенімділігі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сақтау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тиімділігінің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көрсеткіштеріне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қол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жеткізу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2" y="1453671"/>
            <a:ext cx="21843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9" y="3289689"/>
            <a:ext cx="2258790" cy="1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82" y="5286321"/>
            <a:ext cx="2235017" cy="111539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97510" y="1366076"/>
            <a:ext cx="9303990" cy="53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000" b="1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 smtClean="0">
                <a:latin typeface="Arial" panose="020B0604020202020204" pitchFamily="34" charset="0"/>
              </a:rPr>
              <a:t>Судың</a:t>
            </a:r>
            <a:r>
              <a:rPr lang="ru-RU" altLang="ru-RU" sz="1200" b="1" dirty="0" smtClean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келеді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Бір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жыл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altLang="ru-RU" sz="1200" b="0" dirty="0" err="1">
                <a:latin typeface="Arial" panose="020B0604020202020204" pitchFamily="34" charset="0"/>
              </a:rPr>
              <a:t>дайындаудың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әртүрлі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кезеңдерінде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14 364 су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сынамасының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микробиологиялық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305 001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сынаманың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зерттелді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бұл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жылына</a:t>
            </a:r>
            <a:r>
              <a:rPr lang="ru-RU" altLang="ru-RU" sz="1200" b="0" dirty="0">
                <a:latin typeface="Arial" panose="020B0604020202020204" pitchFamily="34" charset="0"/>
              </a:rPr>
              <a:t> 541,8 </a:t>
            </a:r>
            <a:r>
              <a:rPr lang="ru-RU" altLang="ru-RU" sz="1200" b="0" dirty="0" err="1">
                <a:latin typeface="Arial" panose="020B0604020202020204" pitchFamily="34" charset="0"/>
              </a:rPr>
              <a:t>мыңнан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астам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талдауды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құрайды</a:t>
            </a:r>
            <a:r>
              <a:rPr lang="ru-RU" alt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асырады</a:t>
            </a:r>
            <a:r>
              <a:rPr lang="ru-RU" altLang="ru-RU" sz="1200" b="0" dirty="0">
                <a:latin typeface="Arial" panose="020B0604020202020204" pitchFamily="34" charset="0"/>
              </a:rPr>
              <a:t>. Суды зарарсыздандыру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қауіпсіз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улы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емес</a:t>
            </a:r>
            <a:r>
              <a:rPr lang="ru-RU" altLang="ru-RU" sz="1200" b="0" dirty="0">
                <a:latin typeface="Arial" panose="020B0604020202020204" pitchFamily="34" charset="0"/>
              </a:rPr>
              <a:t> натрий </a:t>
            </a:r>
            <a:r>
              <a:rPr lang="ru-RU" altLang="ru-RU" sz="1200" b="0" dirty="0" err="1">
                <a:latin typeface="Arial" panose="020B0604020202020204" pitchFamily="34" charset="0"/>
              </a:rPr>
              <a:t>гипохлориті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қолданылады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Кәріздік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құрылыстарындағы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</a:rPr>
              <a:t>ағынды</a:t>
            </a:r>
            <a:r>
              <a:rPr lang="ru-RU" altLang="ru-RU" sz="1200" b="1" dirty="0" smtClean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суларды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endParaRPr lang="ru-RU" altLang="ru-RU" sz="1200" b="1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қабылдаған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өтеді</a:t>
            </a:r>
            <a:r>
              <a:rPr lang="ru-RU" alt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бақылайды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Күн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бактериологиялық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аэрация </a:t>
            </a:r>
            <a:r>
              <a:rPr lang="ru-RU" altLang="ru-RU" sz="1200" b="0" dirty="0" err="1">
                <a:latin typeface="Arial" panose="020B0604020202020204" pitchFamily="34" charset="0"/>
              </a:rPr>
              <a:t>станциясына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түсетін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талдау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жасалады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Тоқсан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жинақтағыштар</a:t>
            </a:r>
            <a:r>
              <a:rPr lang="ru-RU" altLang="ru-RU" sz="1200" b="0" dirty="0">
                <a:latin typeface="Arial" panose="020B0604020202020204" pitchFamily="34" charset="0"/>
              </a:rPr>
              <a:t> мен су </a:t>
            </a:r>
            <a:r>
              <a:rPr lang="ru-RU" altLang="ru-RU" sz="1200" b="0" dirty="0" err="1">
                <a:latin typeface="Arial" panose="020B0604020202020204" pitchFamily="34" charset="0"/>
              </a:rPr>
              <a:t>қоймаларындағы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тазартылған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мониторинг </a:t>
            </a:r>
            <a:r>
              <a:rPr lang="ru-RU" alt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арттыру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мақсатында</a:t>
            </a:r>
            <a:endParaRPr lang="ru-RU" altLang="ru-RU" sz="1200" b="1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4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altLang="ru-RU" sz="1200" b="0" dirty="0">
                <a:latin typeface="Arial" panose="020B0604020202020204" pitchFamily="34" charset="0"/>
              </a:rPr>
              <a:t> болу </a:t>
            </a:r>
            <a:r>
              <a:rPr lang="ru-RU" altLang="ru-RU" sz="1200" b="0" dirty="0" err="1">
                <a:latin typeface="Arial" panose="020B0604020202020204" pitchFamily="34" charset="0"/>
              </a:rPr>
              <a:t>үшін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мобильдік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онда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altLang="ru-RU" sz="1200" b="0" dirty="0">
                <a:latin typeface="Arial" panose="020B0604020202020204" pitchFamily="34" charset="0"/>
              </a:rPr>
              <a:t>: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есепке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алу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altLang="ru-RU" sz="1200" b="0" dirty="0">
                <a:latin typeface="Arial" panose="020B0604020202020204" pitchFamily="34" charset="0"/>
              </a:rPr>
              <a:t> (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ЖЕАП)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200" b="0" dirty="0">
                <a:latin typeface="Arial" panose="020B0604020202020204" pitchFamily="34" charset="0"/>
              </a:rPr>
              <a:t> беру;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ЖЕАП </a:t>
            </a:r>
            <a:r>
              <a:rPr lang="ru-RU" altLang="ru-RU" sz="1200" b="0" dirty="0" err="1">
                <a:latin typeface="Arial" panose="020B0604020202020204" pitchFamily="34" charset="0"/>
              </a:rPr>
              <a:t>пломбылауға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оны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алып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тастауға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өтінім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байқауаралық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интервал;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есептеулердің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Қарыздың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altLang="ru-RU" sz="1200" b="0" dirty="0">
                <a:latin typeface="Arial" panose="020B0604020202020204" pitchFamily="34" charset="0"/>
              </a:rPr>
              <a:t> да </a:t>
            </a:r>
            <a:r>
              <a:rPr lang="ru-RU" altLang="ru-RU" sz="1200" b="0" dirty="0" err="1">
                <a:latin typeface="Arial" panose="020B0604020202020204" pitchFamily="34" charset="0"/>
              </a:rPr>
              <a:t>деректердің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сомасын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200" b="0" dirty="0">
                <a:latin typeface="Arial" panose="020B0604020202020204" pitchFamily="34" charset="0"/>
              </a:rPr>
              <a:t> бар </a:t>
            </a:r>
            <a:r>
              <a:rPr lang="ru-RU" alt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en-US" altLang="ru-RU" sz="1200" b="0" dirty="0">
                <a:latin typeface="Arial" panose="020B0604020202020204" pitchFamily="34" charset="0"/>
              </a:rPr>
              <a:t>SMS </a:t>
            </a:r>
            <a:r>
              <a:rPr lang="ru-RU" alt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жіберіледі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● </a:t>
            </a:r>
            <a:r>
              <a:rPr lang="ru-RU" sz="1200" b="1" dirty="0" err="1">
                <a:latin typeface="Arial" panose="020B0604020202020204" pitchFamily="34" charset="0"/>
              </a:rPr>
              <a:t>Кәсіпорынға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Тарифтер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табиғи</a:t>
            </a:r>
            <a:r>
              <a:rPr lang="ru-RU" sz="1200" b="1" dirty="0">
                <a:latin typeface="Arial" panose="020B0604020202020204" pitchFamily="34" charset="0"/>
              </a:rPr>
              <a:t> монополия </a:t>
            </a:r>
            <a:r>
              <a:rPr lang="ru-RU" sz="1200" b="1" dirty="0" err="1">
                <a:latin typeface="Arial" panose="020B0604020202020204" pitchFamily="34" charset="0"/>
              </a:rPr>
              <a:t>субъектісіне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sz="1200" b="1" dirty="0">
                <a:latin typeface="Arial" panose="020B0604020202020204" pitchFamily="34" charset="0"/>
              </a:rPr>
              <a:t> мен </a:t>
            </a:r>
            <a:r>
              <a:rPr lang="ru-RU" sz="1200" b="1" dirty="0" err="1">
                <a:latin typeface="Arial" panose="020B0604020202020204" pitchFamily="34" charset="0"/>
              </a:rPr>
              <a:t>сенімділігі</a:t>
            </a:r>
            <a:r>
              <a:rPr lang="ru-RU" sz="1200" b="1" dirty="0"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latin typeface="Arial" panose="020B0604020202020204" pitchFamily="34" charset="0"/>
              </a:rPr>
              <a:t>қызметінің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тиімділігі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бекітілмейтін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шығынды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әдісті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қолдана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отырып</a:t>
            </a:r>
            <a:r>
              <a:rPr lang="ru-RU" sz="1200" b="1" dirty="0">
                <a:latin typeface="Arial" panose="020B0604020202020204" pitchFamily="34" charset="0"/>
              </a:rPr>
              <a:t>, бес </a:t>
            </a:r>
            <a:r>
              <a:rPr lang="ru-RU" sz="1200" b="1" dirty="0" err="1">
                <a:latin typeface="Arial" panose="020B0604020202020204" pitchFamily="34" charset="0"/>
              </a:rPr>
              <a:t>жылдық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кезеңге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бекітілді</a:t>
            </a:r>
            <a:r>
              <a:rPr lang="ru-RU" sz="1200" b="1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6815" y="6487064"/>
            <a:ext cx="365185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079" y="0"/>
            <a:ext cx="1073692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қаржылық-экономикалық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көрсеткіштері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кірістер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шығындар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) 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31175"/>
              </p:ext>
            </p:extLst>
          </p:nvPr>
        </p:nvGraphicFramePr>
        <p:xfrm>
          <a:off x="899885" y="1705026"/>
          <a:ext cx="10508344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7286171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554515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kk-KZ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lang="ru-RU" altLang="ru-RU" sz="12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жылға</a:t>
                      </a:r>
                      <a:r>
                        <a:rPr lang="kk-KZ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kk-KZ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аудитталмаған</a:t>
                      </a:r>
                      <a:r>
                        <a:rPr lang="en-US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Сумен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жабдықтау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су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бұру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көрсетуден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түскен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түсім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20 242 398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Сатылған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өзіндік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20 277 086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Іске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асыру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1 940 693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1 387 698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1 772 739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кірістер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4 744 821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Қаржылық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нәтиже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шығын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-390 997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3683" y="6487064"/>
            <a:ext cx="408317" cy="360027"/>
          </a:xfrm>
        </p:spPr>
        <p:txBody>
          <a:bodyPr/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жыл</a:t>
            </a:r>
            <a:r>
              <a:rPr lang="kk-KZ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ға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көлемі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13685"/>
              </p:ext>
            </p:extLst>
          </p:nvPr>
        </p:nvGraphicFramePr>
        <p:xfrm>
          <a:off x="127585" y="1306284"/>
          <a:ext cx="11494659" cy="5355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135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24792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780640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701159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994799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716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Топ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6000" marR="36000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Бекітілген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смета,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28870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620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89 575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46493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279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30 734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33 419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66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6 022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453831"/>
                  </a:ext>
                </a:extLst>
              </a:tr>
              <a:tr h="2159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Су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сату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01560">
                <a:tc rowSpan="2">
                  <a:txBody>
                    <a:bodyPr/>
                    <a:lstStyle/>
                    <a:p>
                      <a:pPr algn="ctr" fontAlgn="ctr"/>
                      <a:endParaRPr lang="en-US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90 796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149864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                                                           </a:t>
                      </a: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94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31 052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33 210 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394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32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нім телефон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 bwMode="auto">
          <a:xfrm>
            <a:off x="7850864" y="5196653"/>
            <a:ext cx="1306286" cy="10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875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52" y="58659"/>
            <a:ext cx="945000" cy="686250"/>
          </a:xfrm>
          <a:prstGeom prst="rect">
            <a:avLst/>
          </a:prstGeom>
        </p:spPr>
      </p:pic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36" y="104195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705" y="980997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228" y="5172781"/>
            <a:ext cx="1204810" cy="1155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96" y="3194323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27975" r="815"/>
          <a:stretch/>
        </p:blipFill>
        <p:spPr>
          <a:xfrm>
            <a:off x="9770545" y="3194323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94785623"/>
              </p:ext>
            </p:extLst>
          </p:nvPr>
        </p:nvGraphicFramePr>
        <p:xfrm>
          <a:off x="576873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20383801"/>
              </p:ext>
            </p:extLst>
          </p:nvPr>
        </p:nvGraphicFramePr>
        <p:xfrm>
          <a:off x="9171104" y="5176333"/>
          <a:ext cx="2236035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49943" y="5157498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34153" y="5617157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Круговая 23"/>
          <p:cNvSpPr/>
          <p:nvPr/>
        </p:nvSpPr>
        <p:spPr>
          <a:xfrm>
            <a:off x="813927" y="568347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1099" y="5132141"/>
            <a:ext cx="0" cy="115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733225077"/>
              </p:ext>
            </p:extLst>
          </p:nvPr>
        </p:nvGraphicFramePr>
        <p:xfrm>
          <a:off x="3822715" y="3420494"/>
          <a:ext cx="4653193" cy="299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30" name="Rectangle 22"/>
          <p:cNvSpPr/>
          <p:nvPr/>
        </p:nvSpPr>
        <p:spPr>
          <a:xfrm>
            <a:off x="1496535" y="135456"/>
            <a:ext cx="1018828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11"/>
          <p:cNvSpPr>
            <a:spLocks noChangeArrowheads="1"/>
          </p:cNvSpPr>
          <p:nvPr/>
        </p:nvSpPr>
        <p:spPr bwMode="auto">
          <a:xfrm>
            <a:off x="333013" y="6463431"/>
            <a:ext cx="11644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</a:t>
            </a:r>
            <a:r>
              <a:rPr lang="ru-RU" altLang="ru-RU" sz="1400" dirty="0">
                <a:latin typeface="Arial" panose="020B0604020202020204" pitchFamily="34" charset="0"/>
              </a:rPr>
              <a:t> мен </a:t>
            </a:r>
            <a:r>
              <a:rPr lang="ru-RU" altLang="ru-RU" sz="14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>
                <a:latin typeface="Arial" panose="020B0604020202020204" pitchFamily="34" charset="0"/>
              </a:rPr>
              <a:t> веб-</a:t>
            </a:r>
            <a:r>
              <a:rPr lang="ru-RU" altLang="ru-RU" sz="1400" dirty="0" err="1">
                <a:latin typeface="Arial" panose="020B0604020202020204" pitchFamily="34" charset="0"/>
              </a:rPr>
              <a:t>сайтында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b="1" i="1" dirty="0">
                <a:latin typeface="Arial" panose="020B0604020202020204" pitchFamily="34" charset="0"/>
                <a:hlinkClick r:id="rId26"/>
              </a:rPr>
              <a:t>www.almatysu.kz</a:t>
            </a:r>
            <a:r>
              <a:rPr lang="kk-KZ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жарияланады</a:t>
            </a:r>
            <a:r>
              <a:rPr lang="ru-RU" altLang="ru-RU" sz="1400" dirty="0" smtClean="0">
                <a:latin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32789" y="944551"/>
            <a:ext cx="70969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Дебиторлық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дебиторлық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сот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спектрін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55 635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қамтылып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25 212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жіберілді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365,2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млн.теңгеге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борышкерлерге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хабарлауды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145,6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8 648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40%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ай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қарызды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өтеу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840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122,01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40,5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33-і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%,-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92,8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890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тоқтатылды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58,5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63-і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%,	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көппәтерлі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үйлерде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14,6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215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арнаулы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кәріз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көтергіштері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бұғатталды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1,6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11-і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%	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нотариустарға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беріліп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327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3 710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арыздар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61,7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19%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458280"/>
              </p:ext>
            </p:extLst>
          </p:nvPr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051122"/>
              </p:ext>
            </p:extLst>
          </p:nvPr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" y="38785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6967" y="259060"/>
            <a:ext cx="10717493" cy="694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Төлем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әдістері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шот-түбіртектер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шот-фактураларды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алу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тәсілдері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Энергетика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"Алматы Су"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кәсіпорнының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қорытындысы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92544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бар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Тұтынушының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жеке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кабинетінің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мобильді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қосымшасы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pSp>
        <p:nvGrpSpPr>
          <p:cNvPr id="35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36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38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41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43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4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48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52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53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Группа 24"/>
          <p:cNvGrpSpPr>
            <a:grpSpLocks/>
          </p:cNvGrpSpPr>
          <p:nvPr/>
        </p:nvGrpSpPr>
        <p:grpSpPr bwMode="auto">
          <a:xfrm>
            <a:off x="3495892" y="1719150"/>
            <a:ext cx="2328193" cy="1469975"/>
            <a:chOff x="155575" y="950491"/>
            <a:chExt cx="3336305" cy="1821284"/>
          </a:xfrm>
        </p:grpSpPr>
        <p:pic>
          <p:nvPicPr>
            <p:cNvPr id="56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58" name="Прямоугольник 21"/>
          <p:cNvSpPr>
            <a:spLocks noChangeArrowheads="1"/>
          </p:cNvSpPr>
          <p:nvPr/>
        </p:nvSpPr>
        <p:spPr bwMode="auto">
          <a:xfrm>
            <a:off x="6275704" y="1930290"/>
            <a:ext cx="30971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2019 </a:t>
            </a:r>
            <a:r>
              <a:rPr lang="ru-RU" altLang="ru-RU" sz="1400" dirty="0" err="1">
                <a:latin typeface="Arial" panose="020B0604020202020204" pitchFamily="34" charset="0"/>
              </a:rPr>
              <a:t>жылдан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бастап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400" dirty="0">
                <a:latin typeface="Arial" panose="020B0604020202020204" pitchFamily="34" charset="0"/>
              </a:rPr>
              <a:t> бар </a:t>
            </a:r>
            <a:r>
              <a:rPr lang="ru-RU" altLang="ru-RU" sz="14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туралы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жоба</a:t>
            </a:r>
            <a:r>
              <a:rPr lang="ru-RU" altLang="ru-RU" sz="1400" dirty="0">
                <a:latin typeface="Arial" panose="020B0604020202020204" pitchFamily="34" charset="0"/>
              </a:rPr>
              <a:t> - СМС </a:t>
            </a:r>
            <a:r>
              <a:rPr lang="ru-RU" altLang="ru-RU" sz="1400" dirty="0" err="1">
                <a:latin typeface="Arial" panose="020B0604020202020204" pitchFamily="34" charset="0"/>
              </a:rPr>
              <a:t>хабарлама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жұмыс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онда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борыш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төлем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сомасы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және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басқа</a:t>
            </a:r>
            <a:r>
              <a:rPr lang="ru-RU" altLang="ru-RU" sz="1400" dirty="0">
                <a:latin typeface="Arial" panose="020B0604020202020204" pitchFamily="34" charset="0"/>
              </a:rPr>
              <a:t> да </a:t>
            </a:r>
            <a:r>
              <a:rPr lang="ru-RU" altLang="ru-RU" sz="1400" dirty="0" err="1">
                <a:latin typeface="Arial" panose="020B0604020202020204" pitchFamily="34" charset="0"/>
              </a:rPr>
              <a:t>деректер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көрсетіледі</a:t>
            </a:r>
            <a:r>
              <a:rPr lang="ru-RU" altLang="ru-RU" sz="1400" dirty="0" smtClean="0">
                <a:latin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59" name="Прямоугольник 21"/>
          <p:cNvSpPr>
            <a:spLocks noChangeArrowheads="1"/>
          </p:cNvSpPr>
          <p:nvPr/>
        </p:nvSpPr>
        <p:spPr bwMode="auto">
          <a:xfrm>
            <a:off x="7536873" y="4006360"/>
            <a:ext cx="3671888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функциялар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айғақтарын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беру;</a:t>
            </a:r>
          </a:p>
          <a:p>
            <a:pPr marL="285750" indent="-28575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есептеулердің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бар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75057" y="6487064"/>
            <a:ext cx="416943" cy="360027"/>
          </a:xfrm>
        </p:spPr>
        <p:txBody>
          <a:bodyPr/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8779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92544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Есептеу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аспаптарымен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жарақтандыру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75057" y="6487064"/>
            <a:ext cx="416943" cy="360027"/>
          </a:xfrm>
        </p:spPr>
        <p:txBody>
          <a:bodyPr/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658347"/>
              </p:ext>
            </p:extLst>
          </p:nvPr>
        </p:nvGraphicFramePr>
        <p:xfrm>
          <a:off x="356937" y="1612465"/>
          <a:ext cx="11478126" cy="36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68">
                  <a:extLst>
                    <a:ext uri="{9D8B030D-6E8A-4147-A177-3AD203B41FA5}">
                      <a16:colId xmlns:a16="http://schemas.microsoft.com/office/drawing/2014/main" val="3202796703"/>
                    </a:ext>
                  </a:extLst>
                </a:gridCol>
                <a:gridCol w="1900990">
                  <a:extLst>
                    <a:ext uri="{9D8B030D-6E8A-4147-A177-3AD203B41FA5}">
                      <a16:colId xmlns:a16="http://schemas.microsoft.com/office/drawing/2014/main" val="1576579479"/>
                    </a:ext>
                  </a:extLst>
                </a:gridCol>
                <a:gridCol w="1961147">
                  <a:extLst>
                    <a:ext uri="{9D8B030D-6E8A-4147-A177-3AD203B41FA5}">
                      <a16:colId xmlns:a16="http://schemas.microsoft.com/office/drawing/2014/main" val="72193197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765132868"/>
                    </a:ext>
                  </a:extLst>
                </a:gridCol>
                <a:gridCol w="1455822">
                  <a:extLst>
                    <a:ext uri="{9D8B030D-6E8A-4147-A177-3AD203B41FA5}">
                      <a16:colId xmlns:a16="http://schemas.microsoft.com/office/drawing/2014/main" val="1775256150"/>
                    </a:ext>
                  </a:extLst>
                </a:gridCol>
                <a:gridCol w="2077452">
                  <a:extLst>
                    <a:ext uri="{9D8B030D-6E8A-4147-A177-3AD203B41FA5}">
                      <a16:colId xmlns:a16="http://schemas.microsoft.com/office/drawing/2014/main" val="3551807810"/>
                    </a:ext>
                  </a:extLst>
                </a:gridCol>
              </a:tblGrid>
              <a:tr h="665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Тұтынушылар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топтары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Барлық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үйлер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мен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пәтерлер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Есептеу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құралдарымен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жабдықталған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үйлер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Барлық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есептеу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Аспаптары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Жұмыста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Шығарылды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59979"/>
                  </a:ext>
                </a:extLst>
              </a:tr>
              <a:tr h="6936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Барлы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қ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жеке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тұлғалар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;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548 542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363 288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464 427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361 956 / 112 471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9138"/>
                  </a:ext>
                </a:extLst>
              </a:tr>
              <a:tr h="2500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Көп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пәтерлі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үйлер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435 509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293 751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392 738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293 744 / 98 994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41023"/>
                  </a:ext>
                </a:extLst>
              </a:tr>
              <a:tr h="2774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Жеке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үй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құрылыстары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113 033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69 537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71 689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58 212 / 13 477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691120"/>
                  </a:ext>
                </a:extLst>
              </a:tr>
              <a:tr h="4719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Заңды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тұлғалар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26 190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26 190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32552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28 979 / 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46754"/>
                  </a:ext>
                </a:extLst>
              </a:tr>
              <a:tr h="5775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Бюджеттік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ұйымдар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1902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1 798 / 0</a:t>
                      </a:r>
                    </a:p>
                  </a:txBody>
                  <a:tcPr marL="9525" marR="720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0525"/>
                  </a:ext>
                </a:extLst>
              </a:tr>
              <a:tr h="6657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Барлығы</a:t>
                      </a: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575 602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390 348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498 881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392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733 / 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112 471</a:t>
                      </a:r>
                    </a:p>
                  </a:txBody>
                  <a:tcPr marL="9525" marR="72000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90982"/>
                  </a:ext>
                </a:extLst>
              </a:tr>
            </a:tbl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543330" y="5928686"/>
            <a:ext cx="9118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200" i="1" dirty="0">
                <a:ln w="0"/>
                <a:latin typeface="Arial" panose="020B0604020202020204" pitchFamily="34" charset="0"/>
              </a:rPr>
              <a:t>2023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жылғы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31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желтоқсандағы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жағдай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бойынша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"Алматы Су" МКК 575 602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тұтынушысының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390 348 (68%)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тұтынушысында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498 881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белгіленген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есептеу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аспабы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бар,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оның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ішінде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392 733-і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жұмыс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күйінде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11"/>
            <a:ext cx="12192000" cy="788252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2" y="63028"/>
            <a:ext cx="796061" cy="5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28109"/>
              </p:ext>
            </p:extLst>
          </p:nvPr>
        </p:nvGraphicFramePr>
        <p:xfrm>
          <a:off x="729379" y="1238010"/>
          <a:ext cx="10696075" cy="2369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569">
                  <a:extLst>
                    <a:ext uri="{9D8B030D-6E8A-4147-A177-3AD203B41FA5}">
                      <a16:colId xmlns:a16="http://schemas.microsoft.com/office/drawing/2014/main" val="1708872349"/>
                    </a:ext>
                  </a:extLst>
                </a:gridCol>
                <a:gridCol w="2100591">
                  <a:extLst>
                    <a:ext uri="{9D8B030D-6E8A-4147-A177-3AD203B41FA5}">
                      <a16:colId xmlns:a16="http://schemas.microsoft.com/office/drawing/2014/main" val="221299819"/>
                    </a:ext>
                  </a:extLst>
                </a:gridCol>
                <a:gridCol w="898087">
                  <a:extLst>
                    <a:ext uri="{9D8B030D-6E8A-4147-A177-3AD203B41FA5}">
                      <a16:colId xmlns:a16="http://schemas.microsoft.com/office/drawing/2014/main" val="204584900"/>
                    </a:ext>
                  </a:extLst>
                </a:gridCol>
                <a:gridCol w="1251434">
                  <a:extLst>
                    <a:ext uri="{9D8B030D-6E8A-4147-A177-3AD203B41FA5}">
                      <a16:colId xmlns:a16="http://schemas.microsoft.com/office/drawing/2014/main" val="4088914457"/>
                    </a:ext>
                  </a:extLst>
                </a:gridCol>
                <a:gridCol w="942256">
                  <a:extLst>
                    <a:ext uri="{9D8B030D-6E8A-4147-A177-3AD203B41FA5}">
                      <a16:colId xmlns:a16="http://schemas.microsoft.com/office/drawing/2014/main" val="3288471113"/>
                    </a:ext>
                  </a:extLst>
                </a:gridCol>
                <a:gridCol w="1093164">
                  <a:extLst>
                    <a:ext uri="{9D8B030D-6E8A-4147-A177-3AD203B41FA5}">
                      <a16:colId xmlns:a16="http://schemas.microsoft.com/office/drawing/2014/main" val="2711269828"/>
                    </a:ext>
                  </a:extLst>
                </a:gridCol>
                <a:gridCol w="1251434">
                  <a:extLst>
                    <a:ext uri="{9D8B030D-6E8A-4147-A177-3AD203B41FA5}">
                      <a16:colId xmlns:a16="http://schemas.microsoft.com/office/drawing/2014/main" val="2612264776"/>
                    </a:ext>
                  </a:extLst>
                </a:gridCol>
                <a:gridCol w="1339770">
                  <a:extLst>
                    <a:ext uri="{9D8B030D-6E8A-4147-A177-3AD203B41FA5}">
                      <a16:colId xmlns:a16="http://schemas.microsoft.com/office/drawing/2014/main" val="1137645379"/>
                    </a:ext>
                  </a:extLst>
                </a:gridCol>
                <a:gridCol w="1339770">
                  <a:extLst>
                    <a:ext uri="{9D8B030D-6E8A-4147-A177-3AD203B41FA5}">
                      <a16:colId xmlns:a16="http://schemas.microsoft.com/office/drawing/2014/main" val="106114532"/>
                    </a:ext>
                  </a:extLst>
                </a:gridCol>
              </a:tblGrid>
              <a:tr h="645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р/с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Бюджеттік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Ұжымдық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шарттар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Бірыңғай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пәтер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иелерінің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кооперативі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Көппәтерлі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lang="ru-RU" sz="9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14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30 726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24 271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57 263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Алмалы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81 306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4 358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91 016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8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Әуезов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96 471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6 089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106 222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827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Бостандық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99 654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5 591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111 009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87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Жетісу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26 862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15 930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44 785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41 145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19 222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64 649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6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27 927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12 257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41 532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Түрксіб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31 418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25 315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58 845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3641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</a:t>
                      </a:r>
                      <a:r>
                        <a:rPr lang="kk-KZ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ғы</a:t>
                      </a:r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25 571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435 509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113 033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575 321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04832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9379" y="821152"/>
            <a:ext cx="1069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саны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72919"/>
              </p:ext>
            </p:extLst>
          </p:nvPr>
        </p:nvGraphicFramePr>
        <p:xfrm>
          <a:off x="729379" y="4423652"/>
          <a:ext cx="10696074" cy="233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695">
                  <a:extLst>
                    <a:ext uri="{9D8B030D-6E8A-4147-A177-3AD203B41FA5}">
                      <a16:colId xmlns:a16="http://schemas.microsoft.com/office/drawing/2014/main" val="1375358551"/>
                    </a:ext>
                  </a:extLst>
                </a:gridCol>
                <a:gridCol w="2152478">
                  <a:extLst>
                    <a:ext uri="{9D8B030D-6E8A-4147-A177-3AD203B41FA5}">
                      <a16:colId xmlns:a16="http://schemas.microsoft.com/office/drawing/2014/main" val="1221783461"/>
                    </a:ext>
                  </a:extLst>
                </a:gridCol>
                <a:gridCol w="897396">
                  <a:extLst>
                    <a:ext uri="{9D8B030D-6E8A-4147-A177-3AD203B41FA5}">
                      <a16:colId xmlns:a16="http://schemas.microsoft.com/office/drawing/2014/main" val="1244168560"/>
                    </a:ext>
                  </a:extLst>
                </a:gridCol>
                <a:gridCol w="1250470">
                  <a:extLst>
                    <a:ext uri="{9D8B030D-6E8A-4147-A177-3AD203B41FA5}">
                      <a16:colId xmlns:a16="http://schemas.microsoft.com/office/drawing/2014/main" val="3663561451"/>
                    </a:ext>
                  </a:extLst>
                </a:gridCol>
                <a:gridCol w="941530">
                  <a:extLst>
                    <a:ext uri="{9D8B030D-6E8A-4147-A177-3AD203B41FA5}">
                      <a16:colId xmlns:a16="http://schemas.microsoft.com/office/drawing/2014/main" val="822050781"/>
                    </a:ext>
                  </a:extLst>
                </a:gridCol>
                <a:gridCol w="1092321">
                  <a:extLst>
                    <a:ext uri="{9D8B030D-6E8A-4147-A177-3AD203B41FA5}">
                      <a16:colId xmlns:a16="http://schemas.microsoft.com/office/drawing/2014/main" val="2297976058"/>
                    </a:ext>
                  </a:extLst>
                </a:gridCol>
                <a:gridCol w="1242230">
                  <a:extLst>
                    <a:ext uri="{9D8B030D-6E8A-4147-A177-3AD203B41FA5}">
                      <a16:colId xmlns:a16="http://schemas.microsoft.com/office/drawing/2014/main" val="2750613801"/>
                    </a:ext>
                  </a:extLst>
                </a:gridCol>
                <a:gridCol w="1346977">
                  <a:extLst>
                    <a:ext uri="{9D8B030D-6E8A-4147-A177-3AD203B41FA5}">
                      <a16:colId xmlns:a16="http://schemas.microsoft.com/office/drawing/2014/main" val="2298299442"/>
                    </a:ext>
                  </a:extLst>
                </a:gridCol>
                <a:gridCol w="1346977">
                  <a:extLst>
                    <a:ext uri="{9D8B030D-6E8A-4147-A177-3AD203B41FA5}">
                      <a16:colId xmlns:a16="http://schemas.microsoft.com/office/drawing/2014/main" val="3471361253"/>
                    </a:ext>
                  </a:extLst>
                </a:gridCol>
              </a:tblGrid>
              <a:tr h="6276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р/с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аудан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Бюджеттік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Ұжымдық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шарттар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Бірыңғай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пәтер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иелерінің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кооперативі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Көппәтерлі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үй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Жеке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үй</a:t>
                      </a:r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құрылысы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4785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30 520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7 334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736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Алмалы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81 306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1 102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87 634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96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Әуезов</a:t>
                      </a: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96 471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3 397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103 482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908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Бостандық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99 651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2 112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107 437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48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Жетісу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26 834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5 502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34 196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94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41 139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7 620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52 785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77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27 927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5 036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584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Түрксіб</a:t>
                      </a:r>
                      <a:r>
                        <a:rPr lang="ru-RU" sz="9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31 385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6 287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39 602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52643"/>
                  </a:ext>
                </a:extLst>
              </a:tr>
              <a:tr h="20805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435 233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499 174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7033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9379" y="3948806"/>
            <a:ext cx="1069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саны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22"/>
          <p:cNvSpPr/>
          <p:nvPr/>
        </p:nvSpPr>
        <p:spPr>
          <a:xfrm>
            <a:off x="0" y="-22788"/>
            <a:ext cx="12192000" cy="777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Тұтынушылар</a:t>
            </a:r>
            <a:r>
              <a:rPr 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саны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9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236882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перспективалары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8621" y="1531706"/>
            <a:ext cx="11612594" cy="52500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Arial" charset="0"/>
              </a:rPr>
              <a:t>	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«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Тарифті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нвестицияларға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айырбастау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»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жаңа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тарифтік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саясаты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шеңберінде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кәсіпорынға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тұтынушылардың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үш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тобы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бойынша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сараланған</a:t>
            </a:r>
            <a:r>
              <a:rPr lang="ru-RU" altLang="ru-RU" sz="1400" dirty="0">
                <a:latin typeface="Arial" charset="0"/>
              </a:rPr>
              <a:t> 2024 </a:t>
            </a:r>
            <a:r>
              <a:rPr lang="ru-RU" altLang="ru-RU" sz="1400" dirty="0" err="1">
                <a:latin typeface="Arial" charset="0"/>
              </a:rPr>
              <a:t>жылға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арналған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және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су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бұру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қызметтеріне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тарифтер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бекітілді</a:t>
            </a:r>
            <a:r>
              <a:rPr lang="ru-RU" altLang="ru-RU" sz="1400" dirty="0">
                <a:latin typeface="Arial" charset="0"/>
              </a:rPr>
              <a:t> (1 топ - </a:t>
            </a:r>
            <a:r>
              <a:rPr lang="ru-RU" altLang="ru-RU" sz="1400" dirty="0" err="1">
                <a:latin typeface="Arial" charset="0"/>
              </a:rPr>
              <a:t>халық</a:t>
            </a:r>
            <a:r>
              <a:rPr lang="ru-RU" altLang="ru-RU" sz="1400" dirty="0">
                <a:latin typeface="Arial" charset="0"/>
              </a:rPr>
              <a:t>, </a:t>
            </a:r>
            <a:r>
              <a:rPr lang="ru-RU" altLang="ru-RU" sz="1400" dirty="0" err="1">
                <a:latin typeface="Arial" charset="0"/>
              </a:rPr>
              <a:t>жылумен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жабдықтау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кәсіпорындары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және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сумен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жабдықтау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және</a:t>
            </a:r>
            <a:r>
              <a:rPr lang="ru-RU" altLang="ru-RU" sz="1400" dirty="0">
                <a:latin typeface="Arial" charset="0"/>
              </a:rPr>
              <a:t>(</a:t>
            </a:r>
            <a:r>
              <a:rPr lang="ru-RU" altLang="ru-RU" sz="1400" dirty="0" err="1">
                <a:latin typeface="Arial" charset="0"/>
              </a:rPr>
              <a:t>немесе</a:t>
            </a:r>
            <a:r>
              <a:rPr lang="ru-RU" altLang="ru-RU" sz="1400" dirty="0">
                <a:latin typeface="Arial" charset="0"/>
              </a:rPr>
              <a:t>) су </a:t>
            </a:r>
            <a:r>
              <a:rPr lang="ru-RU" altLang="ru-RU" sz="1400" dirty="0" err="1">
                <a:latin typeface="Arial" charset="0"/>
              </a:rPr>
              <a:t>бұру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қызметтерін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ұсынатын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ұйымдар</a:t>
            </a:r>
            <a:r>
              <a:rPr lang="ru-RU" altLang="ru-RU" sz="1400" dirty="0">
                <a:latin typeface="Arial" charset="0"/>
              </a:rPr>
              <a:t>; 2 топ - </a:t>
            </a:r>
            <a:r>
              <a:rPr lang="ru-RU" altLang="ru-RU" sz="1400" dirty="0" err="1">
                <a:latin typeface="Arial" charset="0"/>
              </a:rPr>
              <a:t>басқа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тұтынушылар</a:t>
            </a:r>
            <a:r>
              <a:rPr lang="ru-RU" altLang="ru-RU" sz="1400" dirty="0">
                <a:latin typeface="Arial" charset="0"/>
              </a:rPr>
              <a:t>; 3 топ-</a:t>
            </a:r>
            <a:r>
              <a:rPr lang="ru-RU" altLang="ru-RU" sz="1400" dirty="0" err="1">
                <a:latin typeface="Arial" charset="0"/>
              </a:rPr>
              <a:t>бюджеттік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ұйымдар</a:t>
            </a:r>
            <a:r>
              <a:rPr lang="ru-RU" altLang="ru-RU" sz="1400" dirty="0" smtClean="0">
                <a:latin typeface="Arial" charset="0"/>
              </a:rPr>
              <a:t>).</a:t>
            </a:r>
            <a:endParaRPr lang="en-US" alt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	</a:t>
            </a:r>
            <a:endParaRPr lang="en-US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  <a:endParaRPr lang="kk-KZ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kk-KZ" altLang="ru-RU" sz="1400" dirty="0" smtClean="0">
                <a:latin typeface="Arial" charset="0"/>
              </a:rPr>
              <a:t>	</a:t>
            </a:r>
            <a:r>
              <a:rPr lang="kk-KZ" altLang="ru-RU" sz="1400" dirty="0">
                <a:latin typeface="Arial" charset="0"/>
              </a:rPr>
              <a:t> </a:t>
            </a:r>
            <a:r>
              <a:rPr lang="kk-KZ" altLang="ru-RU" sz="1400" dirty="0" smtClean="0">
                <a:latin typeface="Arial" charset="0"/>
              </a:rPr>
              <a:t>Тарифтерді </a:t>
            </a:r>
            <a:r>
              <a:rPr lang="kk-KZ" altLang="ru-RU" sz="1400" dirty="0">
                <a:latin typeface="Arial" charset="0"/>
              </a:rPr>
              <a:t>қалыптастыру қағидаларына б</a:t>
            </a:r>
            <a:r>
              <a:rPr lang="kk-KZ" altLang="ru-RU" sz="1400" dirty="0" smtClean="0">
                <a:latin typeface="Arial" charset="0"/>
              </a:rPr>
              <a:t>ірінші </a:t>
            </a:r>
            <a:r>
              <a:rPr lang="kk-KZ" altLang="ru-RU" sz="1400" dirty="0">
                <a:latin typeface="Arial" charset="0"/>
              </a:rPr>
              <a:t>топ үшін </a:t>
            </a:r>
            <a:r>
              <a:rPr lang="kk-KZ" altLang="ru-RU" sz="1400" dirty="0" smtClean="0">
                <a:latin typeface="Arial" charset="0"/>
              </a:rPr>
              <a:t>тарифке 1-ден </a:t>
            </a:r>
            <a:r>
              <a:rPr lang="kk-KZ" altLang="ru-RU" sz="1400" dirty="0">
                <a:latin typeface="Arial" charset="0"/>
              </a:rPr>
              <a:t>2-ге дейінгі коэффициентті қолдана </a:t>
            </a:r>
            <a:r>
              <a:rPr lang="kk-KZ" altLang="ru-RU" sz="1400" dirty="0" smtClean="0">
                <a:latin typeface="Arial" charset="0"/>
              </a:rPr>
              <a:t>отырып 4 топша </a:t>
            </a:r>
            <a:r>
              <a:rPr lang="kk-KZ" altLang="ru-RU" sz="1400" dirty="0">
                <a:latin typeface="Arial" charset="0"/>
              </a:rPr>
              <a:t>бойынша тұтынушылардың </a:t>
            </a:r>
            <a:r>
              <a:rPr lang="kk-KZ" altLang="ru-RU" sz="1400" dirty="0" smtClean="0">
                <a:latin typeface="Arial" charset="0"/>
              </a:rPr>
              <a:t>бірінші тобы үшін тарифтерді </a:t>
            </a:r>
            <a:r>
              <a:rPr lang="kk-KZ" altLang="ru-RU" sz="1400" dirty="0">
                <a:latin typeface="Arial" charset="0"/>
              </a:rPr>
              <a:t>саралау бөлігінде </a:t>
            </a:r>
            <a:r>
              <a:rPr lang="kk-KZ" altLang="ru-RU" sz="1400" dirty="0" smtClean="0">
                <a:latin typeface="Arial" charset="0"/>
              </a:rPr>
              <a:t>өзгерістер </a:t>
            </a:r>
            <a:r>
              <a:rPr lang="kk-KZ" altLang="ru-RU" sz="1400" dirty="0">
                <a:latin typeface="Arial" charset="0"/>
              </a:rPr>
              <a:t>енгізілді (1 </a:t>
            </a:r>
            <a:r>
              <a:rPr lang="kk-KZ" altLang="ru-RU" sz="1400" dirty="0" smtClean="0">
                <a:latin typeface="Arial" charset="0"/>
              </a:rPr>
              <a:t>топша </a:t>
            </a:r>
            <a:r>
              <a:rPr lang="kk-KZ" altLang="ru-RU" sz="1400" dirty="0">
                <a:latin typeface="Arial" charset="0"/>
              </a:rPr>
              <a:t>- 1 адамға айына 3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kk-KZ" altLang="ru-RU" sz="1400" dirty="0" smtClean="0">
                <a:latin typeface="Arial" charset="0"/>
              </a:rPr>
              <a:t> </a:t>
            </a:r>
            <a:r>
              <a:rPr lang="kk-KZ" altLang="ru-RU" sz="1400" dirty="0">
                <a:latin typeface="Arial" charset="0"/>
              </a:rPr>
              <a:t>дейін; 2 </a:t>
            </a:r>
            <a:r>
              <a:rPr lang="kk-KZ" altLang="ru-RU" sz="1400" dirty="0" smtClean="0">
                <a:latin typeface="Arial" charset="0"/>
              </a:rPr>
              <a:t>топша-1 </a:t>
            </a:r>
            <a:r>
              <a:rPr lang="kk-KZ" altLang="ru-RU" sz="1400" dirty="0">
                <a:latin typeface="Arial" charset="0"/>
              </a:rPr>
              <a:t>адамға айына 3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 </a:t>
            </a:r>
            <a:r>
              <a:rPr lang="kk-KZ" altLang="ru-RU" sz="1400" dirty="0" smtClean="0">
                <a:latin typeface="Arial" charset="0"/>
              </a:rPr>
              <a:t>-</a:t>
            </a:r>
            <a:r>
              <a:rPr lang="kk-KZ" altLang="ru-RU" sz="1400" dirty="0">
                <a:latin typeface="Arial" charset="0"/>
              </a:rPr>
              <a:t>тен 5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kk-KZ" altLang="ru-RU" sz="1400" dirty="0" smtClean="0">
                <a:latin typeface="Arial" charset="0"/>
              </a:rPr>
              <a:t> </a:t>
            </a:r>
            <a:r>
              <a:rPr lang="kk-KZ" altLang="ru-RU" sz="1400" dirty="0">
                <a:latin typeface="Arial" charset="0"/>
              </a:rPr>
              <a:t>дейін; 3 </a:t>
            </a:r>
            <a:r>
              <a:rPr lang="kk-KZ" altLang="ru-RU" sz="1400" dirty="0" smtClean="0">
                <a:latin typeface="Arial" charset="0"/>
              </a:rPr>
              <a:t>топша-1 </a:t>
            </a:r>
            <a:r>
              <a:rPr lang="kk-KZ" altLang="ru-RU" sz="1400" dirty="0">
                <a:latin typeface="Arial" charset="0"/>
              </a:rPr>
              <a:t>адамға айына 5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 </a:t>
            </a:r>
            <a:r>
              <a:rPr lang="kk-KZ" altLang="ru-RU" sz="1400" dirty="0" smtClean="0">
                <a:latin typeface="Arial" charset="0"/>
              </a:rPr>
              <a:t>-</a:t>
            </a:r>
            <a:r>
              <a:rPr lang="kk-KZ" altLang="ru-RU" sz="1400" dirty="0">
                <a:latin typeface="Arial" charset="0"/>
              </a:rPr>
              <a:t>тен 10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kk-KZ" altLang="ru-RU" sz="1400" dirty="0" smtClean="0">
                <a:latin typeface="Arial" charset="0"/>
              </a:rPr>
              <a:t> </a:t>
            </a:r>
            <a:r>
              <a:rPr lang="kk-KZ" altLang="ru-RU" sz="1400" dirty="0">
                <a:latin typeface="Arial" charset="0"/>
              </a:rPr>
              <a:t>дейін; 4 </a:t>
            </a:r>
            <a:r>
              <a:rPr lang="kk-KZ" altLang="ru-RU" sz="1400" dirty="0" smtClean="0">
                <a:latin typeface="Arial" charset="0"/>
              </a:rPr>
              <a:t>топша </a:t>
            </a:r>
            <a:r>
              <a:rPr lang="kk-KZ" altLang="ru-RU" sz="1400" dirty="0">
                <a:latin typeface="Arial" charset="0"/>
              </a:rPr>
              <a:t>– 1 адамға айына 10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kk-KZ" altLang="ru-RU" sz="1400" dirty="0" smtClean="0">
                <a:latin typeface="Arial" charset="0"/>
              </a:rPr>
              <a:t> </a:t>
            </a:r>
            <a:r>
              <a:rPr lang="kk-KZ" altLang="ru-RU" sz="1400" dirty="0">
                <a:latin typeface="Arial" charset="0"/>
              </a:rPr>
              <a:t>жоғары</a:t>
            </a:r>
            <a:r>
              <a:rPr lang="kk-KZ" altLang="ru-RU" sz="1400" dirty="0" smtClean="0">
                <a:latin typeface="Arial" charset="0"/>
              </a:rPr>
              <a:t>).</a:t>
            </a:r>
            <a:endParaRPr lang="kk-KZ" altLang="ru-RU" sz="1400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kk-KZ" altLang="ru-RU" sz="1200" dirty="0">
                <a:latin typeface="Arial" panose="020B0604020202020204" pitchFamily="34" charset="0"/>
              </a:rPr>
              <a:t>	</a:t>
            </a:r>
            <a:r>
              <a:rPr lang="ru-RU" altLang="ru-RU" sz="1400" dirty="0" err="1">
                <a:latin typeface="Arial" charset="0"/>
              </a:rPr>
              <a:t>Кәсіпорынға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желілердің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тозуын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азайту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мақсатында</a:t>
            </a:r>
            <a:r>
              <a:rPr lang="ru-RU" altLang="ru-RU" sz="1400" dirty="0">
                <a:latin typeface="Arial" charset="0"/>
              </a:rPr>
              <a:t> 2023 </a:t>
            </a:r>
            <a:r>
              <a:rPr lang="ru-RU" altLang="ru-RU" sz="1400" dirty="0" err="1">
                <a:latin typeface="Arial" charset="0"/>
              </a:rPr>
              <a:t>жылдан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бері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өткізілген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шараларды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ескере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отырып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2024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жылға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арналған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инвестициялық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бағдарламалар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бекітілді</a:t>
            </a:r>
            <a:r>
              <a:rPr lang="ru-RU" altLang="ru-RU" sz="1400" dirty="0" smtClean="0">
                <a:latin typeface="Arial" charset="0"/>
              </a:rPr>
              <a:t>:	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ru-RU" altLang="ru-RU" sz="1400" dirty="0" err="1" smtClean="0">
                <a:latin typeface="Arial" charset="0"/>
              </a:rPr>
              <a:t>сумен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жабдықтау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қызметтеріне</a:t>
            </a:r>
            <a:r>
              <a:rPr lang="ru-RU" altLang="ru-RU" sz="1400" dirty="0">
                <a:latin typeface="Arial" charset="0"/>
              </a:rPr>
              <a:t> - 7 866,1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, </a:t>
            </a:r>
            <a:r>
              <a:rPr lang="ru-RU" altLang="ru-RU" sz="1400" dirty="0" err="1">
                <a:latin typeface="Arial" charset="0"/>
              </a:rPr>
              <a:t>оның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ішінде</a:t>
            </a:r>
            <a:r>
              <a:rPr lang="ru-RU" altLang="ru-RU" sz="1400" dirty="0">
                <a:latin typeface="Arial" charset="0"/>
              </a:rPr>
              <a:t> 2023 </a:t>
            </a:r>
            <a:r>
              <a:rPr lang="ru-RU" altLang="ru-RU" sz="1400" dirty="0" err="1">
                <a:latin typeface="Arial" charset="0"/>
              </a:rPr>
              <a:t>жылдан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бері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өткізілген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іс-шаралар</a:t>
            </a:r>
            <a:r>
              <a:rPr lang="ru-RU" altLang="ru-RU" sz="1400" dirty="0">
                <a:latin typeface="Arial" charset="0"/>
              </a:rPr>
              <a:t> 2 990,6 </a:t>
            </a:r>
            <a:r>
              <a:rPr lang="ru-RU" altLang="ru-RU" sz="1400" dirty="0" err="1">
                <a:latin typeface="Arial" charset="0"/>
              </a:rPr>
              <a:t>млн.теңге</a:t>
            </a:r>
            <a:r>
              <a:rPr lang="ru-RU" altLang="ru-RU" sz="1400" dirty="0" smtClean="0">
                <a:latin typeface="Arial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ru-RU" altLang="ru-RU" sz="1400" dirty="0" smtClean="0">
                <a:latin typeface="Arial" charset="0"/>
              </a:rPr>
              <a:t>су </a:t>
            </a:r>
            <a:r>
              <a:rPr lang="ru-RU" altLang="ru-RU" sz="1400" dirty="0" err="1">
                <a:latin typeface="Arial" charset="0"/>
              </a:rPr>
              <a:t>бұру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қызметтеріне</a:t>
            </a:r>
            <a:r>
              <a:rPr lang="ru-RU" altLang="ru-RU" sz="1400" dirty="0">
                <a:latin typeface="Arial" charset="0"/>
              </a:rPr>
              <a:t> - 2 966,4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, </a:t>
            </a:r>
            <a:r>
              <a:rPr lang="ru-RU" altLang="ru-RU" sz="1400" dirty="0" err="1">
                <a:latin typeface="Arial" charset="0"/>
              </a:rPr>
              <a:t>оның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ішінде</a:t>
            </a:r>
            <a:r>
              <a:rPr lang="ru-RU" altLang="ru-RU" sz="1400" dirty="0">
                <a:latin typeface="Arial" charset="0"/>
              </a:rPr>
              <a:t> 2023 </a:t>
            </a:r>
            <a:r>
              <a:rPr lang="ru-RU" altLang="ru-RU" sz="1400" dirty="0" err="1">
                <a:latin typeface="Arial" charset="0"/>
              </a:rPr>
              <a:t>жылдан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бері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өткізілген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іс-шаралар</a:t>
            </a:r>
            <a:r>
              <a:rPr lang="ru-RU" altLang="ru-RU" sz="1400" dirty="0">
                <a:latin typeface="Arial" charset="0"/>
              </a:rPr>
              <a:t> 727,2 </a:t>
            </a:r>
            <a:r>
              <a:rPr lang="ru-RU" altLang="ru-RU" sz="1400" dirty="0" err="1">
                <a:latin typeface="Arial" charset="0"/>
              </a:rPr>
              <a:t>млн.теңге</a:t>
            </a:r>
            <a:r>
              <a:rPr lang="ru-RU" altLang="ru-RU" sz="1400" dirty="0">
                <a:latin typeface="Arial" charset="0"/>
              </a:rPr>
              <a:t>.                  </a:t>
            </a:r>
            <a:endParaRPr lang="ru-RU" altLang="ru-RU" sz="1400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400" dirty="0">
                <a:latin typeface="Arial" charset="0"/>
              </a:rPr>
              <a:t>	</a:t>
            </a:r>
            <a:r>
              <a:rPr lang="ru-RU" altLang="ru-RU" sz="1400" dirty="0" err="1" smtClean="0">
                <a:latin typeface="Arial" charset="0"/>
              </a:rPr>
              <a:t>Бұдан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басқа</a:t>
            </a:r>
            <a:r>
              <a:rPr lang="ru-RU" altLang="ru-RU" sz="1400" dirty="0">
                <a:latin typeface="Arial" charset="0"/>
              </a:rPr>
              <a:t>, Алматы </a:t>
            </a:r>
            <a:r>
              <a:rPr lang="ru-RU" altLang="ru-RU" sz="1400" dirty="0" err="1">
                <a:latin typeface="Arial" charset="0"/>
              </a:rPr>
              <a:t>қаласын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дамытудың</a:t>
            </a:r>
            <a:r>
              <a:rPr lang="ru-RU" altLang="ru-RU" sz="1400" dirty="0">
                <a:latin typeface="Arial" charset="0"/>
              </a:rPr>
              <a:t> 2025 </a:t>
            </a:r>
            <a:r>
              <a:rPr lang="ru-RU" altLang="ru-RU" sz="1400" dirty="0" err="1">
                <a:latin typeface="Arial" charset="0"/>
              </a:rPr>
              <a:t>жылға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дейінгі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бағдарламасында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көзделген</a:t>
            </a:r>
            <a:r>
              <a:rPr lang="ru-RU" altLang="ru-RU" sz="1400" dirty="0">
                <a:latin typeface="Arial" charset="0"/>
              </a:rPr>
              <a:t> су </a:t>
            </a:r>
            <a:r>
              <a:rPr lang="ru-RU" altLang="ru-RU" sz="1400" dirty="0" err="1">
                <a:latin typeface="Arial" charset="0"/>
              </a:rPr>
              <a:t>бұру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жөніндегі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жобаны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және</a:t>
            </a:r>
            <a:r>
              <a:rPr lang="ru-RU" altLang="ru-RU" sz="1400" dirty="0">
                <a:latin typeface="Arial" charset="0"/>
              </a:rPr>
              <a:t> 2030 </a:t>
            </a:r>
            <a:r>
              <a:rPr lang="ru-RU" altLang="ru-RU" sz="1400" dirty="0" err="1">
                <a:latin typeface="Arial" charset="0"/>
              </a:rPr>
              <a:t>жылға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дейінгі</a:t>
            </a:r>
            <a:r>
              <a:rPr lang="ru-RU" altLang="ru-RU" sz="1400" dirty="0">
                <a:latin typeface="Arial" charset="0"/>
              </a:rPr>
              <a:t> орта </a:t>
            </a:r>
            <a:r>
              <a:rPr lang="ru-RU" altLang="ru-RU" sz="1400" dirty="0" err="1">
                <a:latin typeface="Arial" charset="0"/>
              </a:rPr>
              <a:t>мерзімді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перспективаларды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іске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асыру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үшін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тарифтерді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қалыптастыру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кезінде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ескерілмейтін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жергілікті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бюджеттен</a:t>
            </a:r>
            <a:r>
              <a:rPr lang="ru-RU" altLang="ru-RU" sz="1400" dirty="0">
                <a:latin typeface="Arial" charset="0"/>
              </a:rPr>
              <a:t> 16 000 </a:t>
            </a:r>
            <a:r>
              <a:rPr lang="ru-RU" altLang="ru-RU" sz="1400" dirty="0" err="1">
                <a:latin typeface="Arial" charset="0"/>
              </a:rPr>
              <a:t>млн.теңге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алу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мүмкіндігі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көзделген</a:t>
            </a:r>
            <a:r>
              <a:rPr lang="ru-RU" altLang="ru-RU" sz="1400" dirty="0">
                <a:latin typeface="Arial" charset="0"/>
              </a:rPr>
              <a:t>.</a:t>
            </a: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28273"/>
              </p:ext>
            </p:extLst>
          </p:nvPr>
        </p:nvGraphicFramePr>
        <p:xfrm>
          <a:off x="433358" y="2655087"/>
          <a:ext cx="11523120" cy="168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693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2370845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2395206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2630670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2310706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4308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 тобы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бұру қызметтеріне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598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топ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173,08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193,85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kk-KZ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 smtClean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НАЗАРЛАРЫҢЫЗҒА РАХМЕТ!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«Алматы Су» МКК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жалпы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510080" y="1197864"/>
            <a:ext cx="11155448" cy="5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энергетика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"Алматы Су"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кәсіпорны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көрсетеді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мақсаты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мекендердің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тіршілігін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жүзеге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асыру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объектілерін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күтіп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ұстау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оларға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меншіктегі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құрылыстарының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қауіпсіздігін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Қазақстан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Ұлттық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экономика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министрлігі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реттеу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бәсекелестікті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құқықтарын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қорғау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2017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қарашадағы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№296-НҚ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бұйрығымен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субъектілерінің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тіркелімінің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бөліміне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енгізілген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5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30106"/>
              </p:ext>
            </p:extLst>
          </p:nvPr>
        </p:nvGraphicFramePr>
        <p:xfrm>
          <a:off x="4911365" y="1349375"/>
          <a:ext cx="7115684" cy="5148783"/>
        </p:xfrm>
        <a:graphic>
          <a:graphicData uri="http://schemas.openxmlformats.org/drawingml/2006/table">
            <a:tbl>
              <a:tblPr/>
              <a:tblGrid>
                <a:gridCol w="25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651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44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Сумен</a:t>
                      </a:r>
                      <a:r>
                        <a:rPr lang="ru-RU" sz="1400" b="1" kern="1200" baseline="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жабдықтау</a:t>
                      </a:r>
                      <a:r>
                        <a:rPr lang="ru-RU" sz="1400" b="1" kern="1200" baseline="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20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::</a:t>
                      </a:r>
                      <a:r>
                        <a:rPr lang="ru-RU" sz="1200" b="0" i="0" u="sng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Қарағайлы"сүзгі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3 636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2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37 751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көтерілімдегі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69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бұру</a:t>
                      </a:r>
                      <a:r>
                        <a:rPr lang="ru-RU" sz="1400" b="1" kern="120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14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1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72 757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0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жағалау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869948" y="6487064"/>
            <a:ext cx="322052" cy="36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6712" y="244430"/>
            <a:ext cx="102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48675"/>
              </p:ext>
            </p:extLst>
          </p:nvPr>
        </p:nvGraphicFramePr>
        <p:xfrm>
          <a:off x="153548" y="1261354"/>
          <a:ext cx="11716399" cy="5454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4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160314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89196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69276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976366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440918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332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18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69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56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1 390 726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1 380 861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49089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33462"/>
                  </a:ext>
                </a:extLst>
              </a:tr>
              <a:tr h="69397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агрегаттарын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күштік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0481"/>
                  </a:ext>
                </a:extLst>
              </a:tr>
              <a:tr h="124571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қ.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368 977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-9 865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Шевченко 157 – 3 963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мың.тг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орындалмады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Су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Чирчикская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-5 902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мың.тг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(22.12.2023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қосымша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келісім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траншеялардың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тереңдігінің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төмендеуіне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үнемдеу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7425"/>
                  </a:ext>
                </a:extLst>
              </a:tr>
              <a:tr h="42072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05272"/>
                  </a:ext>
                </a:extLst>
              </a:tr>
              <a:tr h="42072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9679"/>
                  </a:ext>
                </a:extLst>
              </a:tr>
              <a:tr h="32626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8145"/>
                  </a:ext>
                </a:extLst>
              </a:tr>
              <a:tr h="37964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56683"/>
              </p:ext>
            </p:extLst>
          </p:nvPr>
        </p:nvGraphicFramePr>
        <p:xfrm>
          <a:off x="136526" y="1233749"/>
          <a:ext cx="11733422" cy="5042826"/>
        </p:xfrm>
        <a:graphic>
          <a:graphicData uri="http://schemas.openxmlformats.org/drawingml/2006/table">
            <a:tbl>
              <a:tblPr/>
              <a:tblGrid>
                <a:gridCol w="44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0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1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257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87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1 118 150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117 113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- 1 037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61492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көрсету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7177"/>
                  </a:ext>
                </a:extLst>
              </a:tr>
              <a:tr h="45578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67617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571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- 1 037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нәтижелері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үнемдеу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71424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бағдарламаларын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47870"/>
              </p:ext>
            </p:extLst>
          </p:nvPr>
        </p:nvGraphicFramePr>
        <p:xfrm>
          <a:off x="179387" y="1643743"/>
          <a:ext cx="11566712" cy="4404595"/>
        </p:xfrm>
        <a:graphic>
          <a:graphicData uri="http://schemas.openxmlformats.org/drawingml/2006/table">
            <a:tbl>
              <a:tblPr/>
              <a:tblGrid>
                <a:gridCol w="48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57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125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b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 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Реттеліп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атауы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аумақ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орындаудың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бағдарламаларда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көрсеткіштермен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салыстыру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заттай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көріністегі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шикізат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энергия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азайту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теңге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негізгі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қорлардың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активтердің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тозуын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шығындарды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апаттылықты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9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                     2022 жыл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Жоспар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7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55,92</a:t>
                      </a:r>
                      <a:endParaRPr lang="en-US" sz="105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2 426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2 989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8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373187" y="6122984"/>
            <a:ext cx="88566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 err="1">
                <a:latin typeface="Arial" panose="020B0604020202020204" pitchFamily="34" charset="0"/>
              </a:rPr>
              <a:t>Ескертпе</a:t>
            </a:r>
            <a:r>
              <a:rPr lang="ru-RU" altLang="ru-RU" sz="1000" b="0" i="1" dirty="0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>
                <a:latin typeface="Arial" panose="020B0604020202020204" pitchFamily="34" charset="0"/>
              </a:rPr>
              <a:t>*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Сумен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және</a:t>
            </a:r>
            <a:r>
              <a:rPr lang="ru-RU" altLang="ru-RU" sz="1000" b="0" i="1" dirty="0">
                <a:latin typeface="Arial" panose="020B0604020202020204" pitchFamily="34" charset="0"/>
              </a:rPr>
              <a:t> су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бұру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жөніндегі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инвестициялық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бағдарламалары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өз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қаражаты</a:t>
            </a:r>
            <a:r>
              <a:rPr lang="ru-RU" altLang="ru-RU" sz="1000" b="0" i="1" dirty="0">
                <a:latin typeface="Arial" panose="020B0604020202020204" pitchFamily="34" charset="0"/>
              </a:rPr>
              <a:t> -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амортизациялық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аударымдар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есебінен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іске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асырылады</a:t>
            </a:r>
            <a:endParaRPr lang="ru-RU" altLang="ru-RU" sz="1000" b="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86875"/>
              </p:ext>
            </p:extLst>
          </p:nvPr>
        </p:nvGraphicFramePr>
        <p:xfrm>
          <a:off x="103903" y="1340934"/>
          <a:ext cx="11766045" cy="5364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831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562158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68018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49194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val="331125823"/>
                    </a:ext>
                  </a:extLst>
                </a:gridCol>
                <a:gridCol w="1117156">
                  <a:extLst>
                    <a:ext uri="{9D8B030D-6E8A-4147-A177-3AD203B41FA5}">
                      <a16:colId xmlns:a16="http://schemas.microsoft.com/office/drawing/2014/main" val="698784639"/>
                    </a:ext>
                  </a:extLst>
                </a:gridCol>
              </a:tblGrid>
              <a:tr h="3084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308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1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42113"/>
                  </a:ext>
                </a:extLst>
              </a:tr>
              <a:tr h="409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99202">
                <a:tc gridSpan="2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01.01.2023ж.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30.06.2023ж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81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085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суды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кезде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kk-KZ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 кезінде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                                                            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just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23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52949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01.07.2023ж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31.12.2023ж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206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274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272,89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133,82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05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185,5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114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	2023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сметалы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84316"/>
              </p:ext>
            </p:extLst>
          </p:nvPr>
        </p:nvGraphicFramePr>
        <p:xfrm>
          <a:off x="195943" y="670064"/>
          <a:ext cx="11674004" cy="6188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804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037186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81770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518590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539451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087249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412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287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13 026 177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15 404 442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5997"/>
                  </a:ext>
                </a:extLst>
              </a:tr>
              <a:tr h="15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3 445 041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3 865 446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608"/>
                  </a:ext>
                </a:extLst>
              </a:tr>
              <a:tr h="263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418 831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44640"/>
                  </a:ext>
                </a:extLst>
              </a:tr>
              <a:tr h="263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191 259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392 744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2836"/>
                  </a:ext>
                </a:extLst>
              </a:tr>
              <a:tr h="15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12 644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көмір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360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3 106 588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3 041 227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15002"/>
                  </a:ext>
                </a:extLst>
              </a:tr>
              <a:tr h="150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5 027 212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5 876 051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90433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Өндірістік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персоналдың 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4 506 689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5 273 905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08463"/>
                  </a:ext>
                </a:extLst>
              </a:tr>
              <a:tr h="23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Әлеуметтік салық және әлеуметтік 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385 322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443 092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44266"/>
                  </a:ext>
                </a:extLst>
              </a:tr>
              <a:tr h="20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159 054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4569"/>
                  </a:ext>
                </a:extLst>
              </a:tr>
              <a:tr h="211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3 086 760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51790"/>
                  </a:ext>
                </a:extLst>
              </a:tr>
              <a:tr h="259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350 525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776 501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26654"/>
                  </a:ext>
                </a:extLst>
              </a:tr>
              <a:tr h="150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1 173 339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1 799 684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91325"/>
                  </a:ext>
                </a:extLst>
              </a:tr>
              <a:tr h="263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40 389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қажеттілігі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33333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225 291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киім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9380"/>
                  </a:ext>
                </a:extLst>
              </a:tr>
              <a:tr h="228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Табиғи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ресурстарды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пайдалану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төлемдері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10 693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07351"/>
                  </a:ext>
                </a:extLst>
              </a:tr>
              <a:tr h="180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Жер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асты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суларын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өндіруге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салынатын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салық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434 008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551 523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мөлшерлемесін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85816"/>
                  </a:ext>
                </a:extLst>
              </a:tr>
              <a:tr h="180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34 798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82918"/>
                  </a:ext>
                </a:extLst>
              </a:tr>
              <a:tr h="150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77 543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93101"/>
                  </a:ext>
                </a:extLst>
              </a:tr>
              <a:tr h="394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Қоршаған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ортаны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теріс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еткені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АЕК-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4906"/>
                  </a:ext>
                </a:extLst>
              </a:tr>
              <a:tr h="263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134 605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175 885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59784"/>
                  </a:ext>
                </a:extLst>
              </a:tr>
              <a:tr h="150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405 678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679 576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62174"/>
                  </a:ext>
                </a:extLst>
              </a:tr>
              <a:tr h="241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kk-KZ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с-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сапар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23 965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89784"/>
                  </a:ext>
                </a:extLst>
              </a:tr>
              <a:tr h="270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кадрларды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9438"/>
                  </a:ext>
                </a:extLst>
              </a:tr>
              <a:tr h="263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өту</a:t>
                      </a: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арнасының</a:t>
                      </a: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мазмұны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даярлау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4570</Words>
  <Application>Microsoft Office PowerPoint</Application>
  <PresentationFormat>Широкоэкранный</PresentationFormat>
  <Paragraphs>1647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 (Заголовки)</vt:lpstr>
      <vt:lpstr>Corbel</vt:lpstr>
      <vt:lpstr>CorbelK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Режепов Жаханбек Аркенулы</cp:lastModifiedBy>
  <cp:revision>155</cp:revision>
  <cp:lastPrinted>2023-07-26T10:23:40Z</cp:lastPrinted>
  <dcterms:created xsi:type="dcterms:W3CDTF">2016-12-05T10:13:35Z</dcterms:created>
  <dcterms:modified xsi:type="dcterms:W3CDTF">2024-04-25T14:47:52Z</dcterms:modified>
</cp:coreProperties>
</file>