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4" r:id="rId3"/>
    <p:sldId id="287" r:id="rId4"/>
    <p:sldId id="289" r:id="rId5"/>
    <p:sldId id="272" r:id="rId6"/>
    <p:sldId id="273" r:id="rId7"/>
    <p:sldId id="300" r:id="rId8"/>
    <p:sldId id="274" r:id="rId9"/>
    <p:sldId id="292" r:id="rId10"/>
    <p:sldId id="293" r:id="rId11"/>
    <p:sldId id="295" r:id="rId12"/>
    <p:sldId id="296" r:id="rId13"/>
    <p:sldId id="278" r:id="rId14"/>
    <p:sldId id="280" r:id="rId15"/>
    <p:sldId id="298" r:id="rId16"/>
    <p:sldId id="284" r:id="rId17"/>
    <p:sldId id="301" r:id="rId18"/>
    <p:sldId id="286" r:id="rId19"/>
  </p:sldIdLst>
  <p:sldSz cx="12192000" cy="6858000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754" userDrawn="1">
          <p15:clr>
            <a:srgbClr val="A4A3A4"/>
          </p15:clr>
        </p15:guide>
        <p15:guide id="4" pos="1118" userDrawn="1">
          <p15:clr>
            <a:srgbClr val="A4A3A4"/>
          </p15:clr>
        </p15:guide>
        <p15:guide id="5" orient="horz" pos="232" userDrawn="1">
          <p15:clr>
            <a:srgbClr val="A4A3A4"/>
          </p15:clr>
        </p15:guide>
        <p15:guide id="6" orient="horz" pos="618" userDrawn="1">
          <p15:clr>
            <a:srgbClr val="A4A3A4"/>
          </p15:clr>
        </p15:guide>
        <p15:guide id="7" pos="7106" userDrawn="1">
          <p15:clr>
            <a:srgbClr val="A4A3A4"/>
          </p15:clr>
        </p15:guide>
        <p15:guide id="9" orient="horz" pos="3974" userDrawn="1">
          <p15:clr>
            <a:srgbClr val="A4A3A4"/>
          </p15:clr>
        </p15:guide>
        <p15:guide id="10" orient="horz" pos="1071" userDrawn="1">
          <p15:clr>
            <a:srgbClr val="A4A3A4"/>
          </p15:clr>
        </p15:guide>
        <p15:guide id="11" pos="4384" userDrawn="1">
          <p15:clr>
            <a:srgbClr val="A4A3A4"/>
          </p15:clr>
        </p15:guide>
        <p15:guide id="12" orient="horz" pos="129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B6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74" autoAdjust="0"/>
    <p:restoredTop sz="95731" autoAdjust="0"/>
  </p:normalViewPr>
  <p:slideViewPr>
    <p:cSldViewPr snapToGrid="0" showGuides="1">
      <p:cViewPr varScale="1">
        <p:scale>
          <a:sx n="80" d="100"/>
          <a:sy n="80" d="100"/>
        </p:scale>
        <p:origin x="96" y="1788"/>
      </p:cViewPr>
      <p:guideLst>
        <p:guide orient="horz" pos="2160"/>
        <p:guide pos="3840"/>
        <p:guide orient="horz" pos="754"/>
        <p:guide pos="1118"/>
        <p:guide orient="horz" pos="232"/>
        <p:guide orient="horz" pos="618"/>
        <p:guide pos="7106"/>
        <p:guide orient="horz" pos="3974"/>
        <p:guide orient="horz" pos="1071"/>
        <p:guide pos="4384"/>
        <p:guide orient="horz" pos="12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165E6F-DB48-496B-AC68-643905DFB64E}" type="doc">
      <dgm:prSet loTypeId="urn:microsoft.com/office/officeart/2005/8/layout/target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A23BC7-6E55-4C37-9093-742E49AC3974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ru-RU" sz="900" i="1" dirty="0" err="1" smtClean="0">
              <a:latin typeface="Arial" panose="020B0604020202020204" pitchFamily="34" charset="0"/>
              <a:cs typeface="Arial" panose="020B0604020202020204" pitchFamily="34" charset="0"/>
            </a:rPr>
            <a:t>Орталық</a:t>
          </a:r>
          <a:r>
            <a:rPr lang="ru-RU" sz="900" i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900" i="1" dirty="0" err="1" smtClean="0">
              <a:latin typeface="Arial" panose="020B0604020202020204" pitchFamily="34" charset="0"/>
              <a:cs typeface="Arial" panose="020B0604020202020204" pitchFamily="34" charset="0"/>
            </a:rPr>
            <a:t>диспетчерлік</a:t>
          </a:r>
          <a:r>
            <a:rPr lang="ru-RU" sz="900" i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900" i="1" dirty="0" err="1" smtClean="0">
              <a:latin typeface="Arial" panose="020B0604020202020204" pitchFamily="34" charset="0"/>
              <a:cs typeface="Arial" panose="020B0604020202020204" pitchFamily="34" charset="0"/>
            </a:rPr>
            <a:t>қызмет</a:t>
          </a:r>
          <a:r>
            <a:rPr lang="ru-RU" sz="900" i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b="1" i="1" dirty="0" smtClean="0">
              <a:latin typeface="Arial" panose="020B0604020202020204" pitchFamily="34" charset="0"/>
              <a:cs typeface="Arial" panose="020B0604020202020204" pitchFamily="34" charset="0"/>
            </a:rPr>
            <a:t>ОДҚ</a:t>
          </a:r>
          <a:r>
            <a:rPr lang="ru-RU" sz="900" i="1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900" i="1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900" i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900" i="1" dirty="0" smtClean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ru-RU" sz="900" i="1" dirty="0" err="1" smtClean="0">
              <a:latin typeface="Arial" panose="020B0604020202020204" pitchFamily="34" charset="0"/>
              <a:cs typeface="Arial" panose="020B0604020202020204" pitchFamily="34" charset="0"/>
            </a:rPr>
            <a:t>тәулік</a:t>
          </a:r>
          <a:r>
            <a:rPr lang="ru-RU" sz="900" i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900" i="1" dirty="0" err="1" smtClean="0">
              <a:latin typeface="Arial" panose="020B0604020202020204" pitchFamily="34" charset="0"/>
              <a:cs typeface="Arial" panose="020B0604020202020204" pitchFamily="34" charset="0"/>
            </a:rPr>
            <a:t>бойы</a:t>
          </a:r>
          <a:r>
            <a:rPr lang="en-US" sz="900" i="1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r>
            <a:rPr lang="ru-RU" sz="900" i="1" dirty="0" smtClean="0">
              <a:latin typeface="Arial" panose="020B0604020202020204" pitchFamily="34" charset="0"/>
              <a:cs typeface="Arial" panose="020B0604020202020204" pitchFamily="34" charset="0"/>
            </a:rPr>
            <a:t>                                                                                                    </a:t>
          </a:r>
          <a:r>
            <a:rPr lang="ru-RU" sz="1200" b="1" i="1" dirty="0" smtClean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rPr>
            <a:t>274-66-66, 274-24-20</a:t>
          </a:r>
        </a:p>
        <a:p>
          <a:pPr rtl="0">
            <a:lnSpc>
              <a:spcPct val="100000"/>
            </a:lnSpc>
          </a:pPr>
          <a:r>
            <a:rPr lang="ru-RU" sz="900" i="1" dirty="0" err="1" smtClean="0">
              <a:latin typeface="Arial" panose="020B0604020202020204" pitchFamily="34" charset="0"/>
              <a:cs typeface="Arial" panose="020B0604020202020204" pitchFamily="34" charset="0"/>
            </a:rPr>
            <a:t>Анықтамалық-ақпараттық</a:t>
          </a:r>
          <a:r>
            <a:rPr lang="ru-RU" sz="900" i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900" i="1" dirty="0" err="1" smtClean="0">
              <a:latin typeface="Arial" panose="020B0604020202020204" pitchFamily="34" charset="0"/>
              <a:cs typeface="Arial" panose="020B0604020202020204" pitchFamily="34" charset="0"/>
            </a:rPr>
            <a:t>қызмет</a:t>
          </a:r>
          <a:r>
            <a:rPr lang="ru-RU" sz="900" i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b="1" i="1" dirty="0" smtClean="0">
              <a:latin typeface="Arial" panose="020B0604020202020204" pitchFamily="34" charset="0"/>
              <a:cs typeface="Arial" panose="020B0604020202020204" pitchFamily="34" charset="0"/>
            </a:rPr>
            <a:t>Call</a:t>
          </a:r>
          <a:r>
            <a:rPr lang="ru-RU" sz="1200" b="1" i="1" dirty="0" smtClean="0"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ru-RU" sz="1200" b="1" i="1" dirty="0" err="1" smtClean="0">
              <a:latin typeface="Arial" panose="020B0604020202020204" pitchFamily="34" charset="0"/>
              <a:cs typeface="Arial" panose="020B0604020202020204" pitchFamily="34" charset="0"/>
            </a:rPr>
            <a:t>орталық</a:t>
          </a:r>
          <a:r>
            <a:rPr lang="en-US" sz="1200" i="1" dirty="0" smtClean="0">
              <a:latin typeface="Arial" panose="020B0604020202020204" pitchFamily="34" charset="0"/>
              <a:cs typeface="Arial" panose="020B0604020202020204" pitchFamily="34" charset="0"/>
            </a:rPr>
            <a:t>           </a:t>
          </a:r>
          <a:r>
            <a:rPr lang="ru-RU" sz="1200" i="1" dirty="0" smtClean="0">
              <a:latin typeface="Arial" panose="020B0604020202020204" pitchFamily="34" charset="0"/>
              <a:cs typeface="Arial" panose="020B0604020202020204" pitchFamily="34" charset="0"/>
            </a:rPr>
            <a:t>                                                                                                            </a:t>
          </a:r>
          <a:r>
            <a:rPr lang="ru-RU" sz="1200" b="1" i="1" dirty="0" smtClean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rPr>
            <a:t>3 777 444 </a:t>
          </a:r>
          <a:endParaRPr lang="ru-RU" sz="1200" b="1" dirty="0">
            <a:solidFill>
              <a:srgbClr val="33669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04E201-699E-4909-88E1-AE3608684800}" type="parTrans" cxnId="{FCF9C7B7-FF65-4C18-B61A-E32A851109FF}">
      <dgm:prSet/>
      <dgm:spPr/>
      <dgm:t>
        <a:bodyPr/>
        <a:lstStyle/>
        <a:p>
          <a:endParaRPr lang="ru-RU"/>
        </a:p>
      </dgm:t>
    </dgm:pt>
    <dgm:pt modelId="{8D41D6F1-9D23-47F8-8D10-982EF373FAD0}" type="sibTrans" cxnId="{FCF9C7B7-FF65-4C18-B61A-E32A851109FF}">
      <dgm:prSet/>
      <dgm:spPr/>
      <dgm:t>
        <a:bodyPr/>
        <a:lstStyle/>
        <a:p>
          <a:endParaRPr lang="ru-RU"/>
        </a:p>
      </dgm:t>
    </dgm:pt>
    <dgm:pt modelId="{0E8280F5-0D89-4B0B-B21B-EDAD3191BA97}" type="pres">
      <dgm:prSet presAssocID="{9B165E6F-DB48-496B-AC68-643905DFB64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155AD9-C4D7-4AC3-BD36-CB0B3C154F25}" type="pres">
      <dgm:prSet presAssocID="{DCA23BC7-6E55-4C37-9093-742E49AC3974}" presName="circle1" presStyleLbl="node1" presStyleIdx="0" presStyleCnt="1" custScaleX="82311" custScaleY="102892" custLinFactNeighborX="4895" custLinFactNeighborY="6066"/>
      <dgm:spPr>
        <a:ln>
          <a:solidFill>
            <a:srgbClr val="006CB6"/>
          </a:solidFill>
        </a:ln>
      </dgm:spPr>
      <dgm:t>
        <a:bodyPr/>
        <a:lstStyle/>
        <a:p>
          <a:endParaRPr lang="ru-RU"/>
        </a:p>
      </dgm:t>
    </dgm:pt>
    <dgm:pt modelId="{A6FB45DD-0A9D-4310-AFA9-99DAAC5F5B1D}" type="pres">
      <dgm:prSet presAssocID="{DCA23BC7-6E55-4C37-9093-742E49AC3974}" presName="space" presStyleCnt="0"/>
      <dgm:spPr/>
    </dgm:pt>
    <dgm:pt modelId="{4702DD6D-A14C-4244-BACF-0954A6BD8E3C}" type="pres">
      <dgm:prSet presAssocID="{DCA23BC7-6E55-4C37-9093-742E49AC3974}" presName="rect1" presStyleLbl="alignAcc1" presStyleIdx="0" presStyleCnt="1" custScaleX="100000" custScaleY="100000" custLinFactNeighborX="-1366" custLinFactNeighborY="-2723"/>
      <dgm:spPr/>
      <dgm:t>
        <a:bodyPr/>
        <a:lstStyle/>
        <a:p>
          <a:endParaRPr lang="ru-RU"/>
        </a:p>
      </dgm:t>
    </dgm:pt>
    <dgm:pt modelId="{1EDE8360-44D0-4746-A105-77393EA5971F}" type="pres">
      <dgm:prSet presAssocID="{DCA23BC7-6E55-4C37-9093-742E49AC3974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765DCC-0DCB-49D6-91C9-F715F7F643F6}" type="presOf" srcId="{DCA23BC7-6E55-4C37-9093-742E49AC3974}" destId="{1EDE8360-44D0-4746-A105-77393EA5971F}" srcOrd="1" destOrd="0" presId="urn:microsoft.com/office/officeart/2005/8/layout/target3"/>
    <dgm:cxn modelId="{FCF9C7B7-FF65-4C18-B61A-E32A851109FF}" srcId="{9B165E6F-DB48-496B-AC68-643905DFB64E}" destId="{DCA23BC7-6E55-4C37-9093-742E49AC3974}" srcOrd="0" destOrd="0" parTransId="{4404E201-699E-4909-88E1-AE3608684800}" sibTransId="{8D41D6F1-9D23-47F8-8D10-982EF373FAD0}"/>
    <dgm:cxn modelId="{89E11628-DB34-4903-9A17-4AEE954F990C}" type="presOf" srcId="{9B165E6F-DB48-496B-AC68-643905DFB64E}" destId="{0E8280F5-0D89-4B0B-B21B-EDAD3191BA97}" srcOrd="0" destOrd="0" presId="urn:microsoft.com/office/officeart/2005/8/layout/target3"/>
    <dgm:cxn modelId="{D5C5EE16-BFBB-40C0-AC12-9F7D4C03A92A}" type="presOf" srcId="{DCA23BC7-6E55-4C37-9093-742E49AC3974}" destId="{4702DD6D-A14C-4244-BACF-0954A6BD8E3C}" srcOrd="0" destOrd="0" presId="urn:microsoft.com/office/officeart/2005/8/layout/target3"/>
    <dgm:cxn modelId="{981E27E0-7F55-431F-A434-61D4945BA493}" type="presParOf" srcId="{0E8280F5-0D89-4B0B-B21B-EDAD3191BA97}" destId="{91155AD9-C4D7-4AC3-BD36-CB0B3C154F25}" srcOrd="0" destOrd="0" presId="urn:microsoft.com/office/officeart/2005/8/layout/target3"/>
    <dgm:cxn modelId="{D2306D62-D75F-4EE4-81F3-8EFFB86745E0}" type="presParOf" srcId="{0E8280F5-0D89-4B0B-B21B-EDAD3191BA97}" destId="{A6FB45DD-0A9D-4310-AFA9-99DAAC5F5B1D}" srcOrd="1" destOrd="0" presId="urn:microsoft.com/office/officeart/2005/8/layout/target3"/>
    <dgm:cxn modelId="{BC42F655-2A83-4C92-B6EA-6AF5E44C1D8D}" type="presParOf" srcId="{0E8280F5-0D89-4B0B-B21B-EDAD3191BA97}" destId="{4702DD6D-A14C-4244-BACF-0954A6BD8E3C}" srcOrd="2" destOrd="0" presId="urn:microsoft.com/office/officeart/2005/8/layout/target3"/>
    <dgm:cxn modelId="{6430CD01-22DA-4EA1-951C-7B703FB9AC73}" type="presParOf" srcId="{0E8280F5-0D89-4B0B-B21B-EDAD3191BA97}" destId="{1EDE8360-44D0-4746-A105-77393EA5971F}" srcOrd="3" destOrd="0" presId="urn:microsoft.com/office/officeart/2005/8/layout/target3"/>
  </dgm:cxnLst>
  <dgm:bg/>
  <dgm:whole>
    <a:ln w="9525" cap="flat" cmpd="sng" algn="ctr">
      <a:solidFill>
        <a:schemeClr val="bg1"/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165E6F-DB48-496B-AC68-643905DFB64E}" type="doc">
      <dgm:prSet loTypeId="urn:microsoft.com/office/officeart/2005/8/layout/target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A23BC7-6E55-4C37-9093-742E49AC3974}">
      <dgm:prSet custT="1"/>
      <dgm:spPr>
        <a:ln>
          <a:solidFill>
            <a:srgbClr val="006CB6"/>
          </a:solidFill>
        </a:ln>
      </dgm:spPr>
      <dgm:t>
        <a:bodyPr/>
        <a:lstStyle/>
        <a:p>
          <a:pPr rtl="0"/>
          <a:r>
            <a:rPr lang="ru-RU" sz="1200" b="1" i="1" dirty="0" err="1" smtClean="0">
              <a:latin typeface="Arial" panose="020B0604020202020204" pitchFamily="34" charset="0"/>
              <a:cs typeface="Arial" panose="020B0604020202020204" pitchFamily="34" charset="0"/>
            </a:rPr>
            <a:t>Сенім</a:t>
          </a:r>
          <a:r>
            <a:rPr lang="ru-RU" sz="1200" b="1" i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i="1" dirty="0" err="1" smtClean="0">
              <a:latin typeface="Arial" panose="020B0604020202020204" pitchFamily="34" charset="0"/>
              <a:cs typeface="Arial" panose="020B0604020202020204" pitchFamily="34" charset="0"/>
            </a:rPr>
            <a:t>нөмірі</a:t>
          </a:r>
          <a:r>
            <a:rPr lang="ru-RU" sz="1200" b="1" i="1" dirty="0" smtClean="0">
              <a:latin typeface="Arial" panose="020B0604020202020204" pitchFamily="34" charset="0"/>
              <a:cs typeface="Arial" panose="020B0604020202020204" pitchFamily="34" charset="0"/>
            </a:rPr>
            <a:t>                                                                                                     </a:t>
          </a:r>
          <a:r>
            <a:rPr lang="ru-RU" sz="1300" b="1" i="1" dirty="0" smtClean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rPr>
            <a:t>245-95-28</a:t>
          </a:r>
          <a:r>
            <a:rPr lang="ru-RU" sz="1200" b="1" i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04E201-699E-4909-88E1-AE3608684800}" type="parTrans" cxnId="{FCF9C7B7-FF65-4C18-B61A-E32A851109FF}">
      <dgm:prSet/>
      <dgm:spPr/>
      <dgm:t>
        <a:bodyPr/>
        <a:lstStyle/>
        <a:p>
          <a:endParaRPr lang="ru-RU"/>
        </a:p>
      </dgm:t>
    </dgm:pt>
    <dgm:pt modelId="{8D41D6F1-9D23-47F8-8D10-982EF373FAD0}" type="sibTrans" cxnId="{FCF9C7B7-FF65-4C18-B61A-E32A851109FF}">
      <dgm:prSet/>
      <dgm:spPr/>
      <dgm:t>
        <a:bodyPr/>
        <a:lstStyle/>
        <a:p>
          <a:endParaRPr lang="ru-RU"/>
        </a:p>
      </dgm:t>
    </dgm:pt>
    <dgm:pt modelId="{0E8280F5-0D89-4B0B-B21B-EDAD3191BA97}" type="pres">
      <dgm:prSet presAssocID="{9B165E6F-DB48-496B-AC68-643905DFB64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155AD9-C4D7-4AC3-BD36-CB0B3C154F25}" type="pres">
      <dgm:prSet presAssocID="{DCA23BC7-6E55-4C37-9093-742E49AC3974}" presName="circle1" presStyleLbl="node1" presStyleIdx="0" presStyleCnt="1" custLinFactNeighborX="-4006" custLinFactNeighborY="968"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A6FB45DD-0A9D-4310-AFA9-99DAAC5F5B1D}" type="pres">
      <dgm:prSet presAssocID="{DCA23BC7-6E55-4C37-9093-742E49AC3974}" presName="space" presStyleCnt="0"/>
      <dgm:spPr/>
    </dgm:pt>
    <dgm:pt modelId="{4702DD6D-A14C-4244-BACF-0954A6BD8E3C}" type="pres">
      <dgm:prSet presAssocID="{DCA23BC7-6E55-4C37-9093-742E49AC3974}" presName="rect1" presStyleLbl="alignAcc1" presStyleIdx="0" presStyleCnt="1" custScaleX="129928" custLinFactNeighborX="-16517" custLinFactNeighborY="-769"/>
      <dgm:spPr/>
      <dgm:t>
        <a:bodyPr/>
        <a:lstStyle/>
        <a:p>
          <a:endParaRPr lang="ru-RU"/>
        </a:p>
      </dgm:t>
    </dgm:pt>
    <dgm:pt modelId="{1EDE8360-44D0-4746-A105-77393EA5971F}" type="pres">
      <dgm:prSet presAssocID="{DCA23BC7-6E55-4C37-9093-742E49AC3974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F9C7B7-FF65-4C18-B61A-E32A851109FF}" srcId="{9B165E6F-DB48-496B-AC68-643905DFB64E}" destId="{DCA23BC7-6E55-4C37-9093-742E49AC3974}" srcOrd="0" destOrd="0" parTransId="{4404E201-699E-4909-88E1-AE3608684800}" sibTransId="{8D41D6F1-9D23-47F8-8D10-982EF373FAD0}"/>
    <dgm:cxn modelId="{62765DCC-0DCB-49D6-91C9-F715F7F643F6}" type="presOf" srcId="{DCA23BC7-6E55-4C37-9093-742E49AC3974}" destId="{1EDE8360-44D0-4746-A105-77393EA5971F}" srcOrd="1" destOrd="0" presId="urn:microsoft.com/office/officeart/2005/8/layout/target3"/>
    <dgm:cxn modelId="{89E11628-DB34-4903-9A17-4AEE954F990C}" type="presOf" srcId="{9B165E6F-DB48-496B-AC68-643905DFB64E}" destId="{0E8280F5-0D89-4B0B-B21B-EDAD3191BA97}" srcOrd="0" destOrd="0" presId="urn:microsoft.com/office/officeart/2005/8/layout/target3"/>
    <dgm:cxn modelId="{D5C5EE16-BFBB-40C0-AC12-9F7D4C03A92A}" type="presOf" srcId="{DCA23BC7-6E55-4C37-9093-742E49AC3974}" destId="{4702DD6D-A14C-4244-BACF-0954A6BD8E3C}" srcOrd="0" destOrd="0" presId="urn:microsoft.com/office/officeart/2005/8/layout/target3"/>
    <dgm:cxn modelId="{981E27E0-7F55-431F-A434-61D4945BA493}" type="presParOf" srcId="{0E8280F5-0D89-4B0B-B21B-EDAD3191BA97}" destId="{91155AD9-C4D7-4AC3-BD36-CB0B3C154F25}" srcOrd="0" destOrd="0" presId="urn:microsoft.com/office/officeart/2005/8/layout/target3"/>
    <dgm:cxn modelId="{D2306D62-D75F-4EE4-81F3-8EFFB86745E0}" type="presParOf" srcId="{0E8280F5-0D89-4B0B-B21B-EDAD3191BA97}" destId="{A6FB45DD-0A9D-4310-AFA9-99DAAC5F5B1D}" srcOrd="1" destOrd="0" presId="urn:microsoft.com/office/officeart/2005/8/layout/target3"/>
    <dgm:cxn modelId="{BC42F655-2A83-4C92-B6EA-6AF5E44C1D8D}" type="presParOf" srcId="{0E8280F5-0D89-4B0B-B21B-EDAD3191BA97}" destId="{4702DD6D-A14C-4244-BACF-0954A6BD8E3C}" srcOrd="2" destOrd="0" presId="urn:microsoft.com/office/officeart/2005/8/layout/target3"/>
    <dgm:cxn modelId="{6430CD01-22DA-4EA1-951C-7B703FB9AC73}" type="presParOf" srcId="{0E8280F5-0D89-4B0B-B21B-EDAD3191BA97}" destId="{1EDE8360-44D0-4746-A105-77393EA5971F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99D3E3-4CA3-4F05-A66C-C3980C719AB9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A6F313-3FAB-41BA-8437-B94D083B3504}">
      <dgm:prSet custT="1"/>
      <dgm:spPr>
        <a:solidFill>
          <a:schemeClr val="tx2"/>
        </a:solidFill>
      </dgm:spPr>
      <dgm:t>
        <a:bodyPr/>
        <a:lstStyle/>
        <a:p>
          <a:pPr rtl="0"/>
          <a:r>
            <a:rPr lang="ru-RU" altLang="ru-RU" sz="1000" b="1" dirty="0" err="1" smtClean="0">
              <a:solidFill>
                <a:schemeClr val="bg1"/>
              </a:solidFill>
              <a:latin typeface="Arial" pitchFamily="34" charset="0"/>
            </a:rPr>
            <a:t>Тұтынушыларға</a:t>
          </a:r>
          <a:r>
            <a:rPr lang="ru-RU" altLang="ru-RU" sz="1000" b="1" dirty="0" smtClean="0">
              <a:solidFill>
                <a:schemeClr val="bg1"/>
              </a:solidFill>
              <a:latin typeface="Arial" pitchFamily="34" charset="0"/>
            </a:rPr>
            <a:t> </a:t>
          </a:r>
          <a:r>
            <a:rPr lang="ru-RU" altLang="ru-RU" sz="1000" b="1" dirty="0" err="1" smtClean="0">
              <a:solidFill>
                <a:schemeClr val="bg1"/>
              </a:solidFill>
              <a:latin typeface="Arial" pitchFamily="34" charset="0"/>
            </a:rPr>
            <a:t>қызмет</a:t>
          </a:r>
          <a:r>
            <a:rPr lang="ru-RU" altLang="ru-RU" sz="1000" b="1" dirty="0" smtClean="0">
              <a:solidFill>
                <a:schemeClr val="bg1"/>
              </a:solidFill>
              <a:latin typeface="Arial" pitchFamily="34" charset="0"/>
            </a:rPr>
            <a:t> </a:t>
          </a:r>
          <a:r>
            <a:rPr lang="ru-RU" altLang="ru-RU" sz="1000" b="1" dirty="0" err="1" smtClean="0">
              <a:solidFill>
                <a:schemeClr val="bg1"/>
              </a:solidFill>
              <a:latin typeface="Arial" pitchFamily="34" charset="0"/>
            </a:rPr>
            <a:t>көрсету</a:t>
          </a:r>
          <a:r>
            <a:rPr lang="ru-RU" altLang="ru-RU" sz="1000" b="1" dirty="0" smtClean="0">
              <a:solidFill>
                <a:schemeClr val="bg1"/>
              </a:solidFill>
              <a:latin typeface="Arial" pitchFamily="34" charset="0"/>
            </a:rPr>
            <a:t> </a:t>
          </a:r>
          <a:r>
            <a:rPr lang="ru-RU" altLang="ru-RU" sz="1000" b="1" dirty="0" err="1" smtClean="0">
              <a:solidFill>
                <a:schemeClr val="bg1"/>
              </a:solidFill>
              <a:latin typeface="Arial" pitchFamily="34" charset="0"/>
            </a:rPr>
            <a:t>орталықтары</a:t>
          </a:r>
          <a:r>
            <a:rPr lang="ru-RU" altLang="ru-RU" sz="1000" b="1" dirty="0" smtClean="0">
              <a:solidFill>
                <a:schemeClr val="bg1"/>
              </a:solidFill>
              <a:latin typeface="Arial" pitchFamily="34" charset="0"/>
            </a:rPr>
            <a:t> (ҚҚО)</a:t>
          </a:r>
          <a:endParaRPr lang="ru-RU" sz="10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523FFF-450A-4652-9017-90714F661BEE}" type="parTrans" cxnId="{FC5EAB03-8A90-46A8-8A64-7D3524CDF473}">
      <dgm:prSet/>
      <dgm:spPr/>
      <dgm:t>
        <a:bodyPr/>
        <a:lstStyle/>
        <a:p>
          <a:endParaRPr lang="ru-RU"/>
        </a:p>
      </dgm:t>
    </dgm:pt>
    <dgm:pt modelId="{2EBF90AF-5638-4FD1-8F51-8628FF69AB9B}" type="sibTrans" cxnId="{FC5EAB03-8A90-46A8-8A64-7D3524CDF473}">
      <dgm:prSet/>
      <dgm:spPr/>
      <dgm:t>
        <a:bodyPr/>
        <a:lstStyle/>
        <a:p>
          <a:endParaRPr lang="ru-RU"/>
        </a:p>
      </dgm:t>
    </dgm:pt>
    <dgm:pt modelId="{7F6D34D2-0236-48F4-8537-C8445A98AEDE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rgbClr val="336699"/>
          </a:solidFill>
        </a:ln>
      </dgm:spPr>
      <dgm:t>
        <a:bodyPr/>
        <a:lstStyle/>
        <a:p>
          <a:pPr rtl="0"/>
          <a:r>
            <a:rPr lang="ru-RU" sz="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 </a:t>
          </a:r>
          <a:r>
            <a:rPr lang="ru-RU" altLang="ru-RU" sz="900" dirty="0" smtClean="0">
              <a:solidFill>
                <a:schemeClr val="tx1"/>
              </a:solidFill>
              <a:latin typeface="Arial" pitchFamily="34" charset="0"/>
            </a:rPr>
            <a:t>ҚҚО «</a:t>
          </a:r>
          <a:r>
            <a:rPr lang="kk-KZ" altLang="ru-RU" sz="900" dirty="0" smtClean="0">
              <a:solidFill>
                <a:schemeClr val="tx1"/>
              </a:solidFill>
              <a:latin typeface="Arial" pitchFamily="34" charset="0"/>
            </a:rPr>
            <a:t>Орталық</a:t>
          </a:r>
          <a:r>
            <a:rPr lang="ru-RU" altLang="ru-RU" sz="900" dirty="0" smtClean="0">
              <a:solidFill>
                <a:schemeClr val="tx1"/>
              </a:solidFill>
              <a:latin typeface="Arial" pitchFamily="34" charset="0"/>
            </a:rPr>
            <a:t>», </a:t>
          </a:r>
          <a:r>
            <a:rPr lang="ru-RU" altLang="ru-RU" sz="900" dirty="0" err="1" smtClean="0">
              <a:solidFill>
                <a:schemeClr val="tx1"/>
              </a:solidFill>
              <a:latin typeface="Arial" pitchFamily="34" charset="0"/>
            </a:rPr>
            <a:t>Жарокова</a:t>
          </a:r>
          <a:r>
            <a:rPr lang="ru-RU" altLang="ru-RU" sz="900" dirty="0" smtClean="0">
              <a:solidFill>
                <a:schemeClr val="tx1"/>
              </a:solidFill>
              <a:latin typeface="Arial" pitchFamily="34" charset="0"/>
            </a:rPr>
            <a:t> к., 196</a:t>
          </a:r>
          <a:endParaRPr lang="ru-RU" sz="9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EACFE3-E461-4414-91C3-4F38A516282F}" type="parTrans" cxnId="{523B94E4-4052-4F82-90BC-4A0833B967AA}">
      <dgm:prSet/>
      <dgm:spPr/>
      <dgm:t>
        <a:bodyPr/>
        <a:lstStyle/>
        <a:p>
          <a:endParaRPr lang="ru-RU"/>
        </a:p>
      </dgm:t>
    </dgm:pt>
    <dgm:pt modelId="{A8A2E0DE-996A-45EB-9780-3A69C7988D22}" type="sibTrans" cxnId="{523B94E4-4052-4F82-90BC-4A0833B967AA}">
      <dgm:prSet/>
      <dgm:spPr/>
      <dgm:t>
        <a:bodyPr/>
        <a:lstStyle/>
        <a:p>
          <a:endParaRPr lang="ru-RU"/>
        </a:p>
      </dgm:t>
    </dgm:pt>
    <dgm:pt modelId="{13302648-4C6D-416B-B7C0-7C1A284EDF08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rtl="0"/>
          <a:r>
            <a:rPr lang="ru-RU" sz="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2. </a:t>
          </a:r>
          <a:r>
            <a:rPr lang="ru-RU" altLang="ru-RU" sz="900" dirty="0" smtClean="0">
              <a:solidFill>
                <a:schemeClr val="tx1"/>
              </a:solidFill>
              <a:latin typeface="Arial" pitchFamily="34" charset="0"/>
            </a:rPr>
            <a:t>ҚҚО «</a:t>
          </a:r>
          <a:r>
            <a:rPr lang="kk-KZ" altLang="ru-RU" sz="900" dirty="0" smtClean="0">
              <a:solidFill>
                <a:schemeClr val="tx1"/>
              </a:solidFill>
              <a:latin typeface="Arial" pitchFamily="34" charset="0"/>
            </a:rPr>
            <a:t>Шығыс</a:t>
          </a:r>
          <a:r>
            <a:rPr lang="ru-RU" altLang="ru-RU" sz="900" dirty="0" smtClean="0">
              <a:solidFill>
                <a:schemeClr val="tx1"/>
              </a:solidFill>
              <a:latin typeface="Arial" pitchFamily="34" charset="0"/>
            </a:rPr>
            <a:t>», Ботаническая к., 29а </a:t>
          </a:r>
          <a:endParaRPr lang="ru-RU" sz="9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3B6E63-EF28-453A-96BB-9A06EEB971EB}" type="parTrans" cxnId="{8343BA55-6DA2-4F5E-8727-0120F3A12749}">
      <dgm:prSet/>
      <dgm:spPr/>
      <dgm:t>
        <a:bodyPr/>
        <a:lstStyle/>
        <a:p>
          <a:endParaRPr lang="ru-RU"/>
        </a:p>
      </dgm:t>
    </dgm:pt>
    <dgm:pt modelId="{6D9C8B20-2C32-4A70-B787-245F5E7CA659}" type="sibTrans" cxnId="{8343BA55-6DA2-4F5E-8727-0120F3A12749}">
      <dgm:prSet/>
      <dgm:spPr/>
      <dgm:t>
        <a:bodyPr/>
        <a:lstStyle/>
        <a:p>
          <a:endParaRPr lang="ru-RU"/>
        </a:p>
      </dgm:t>
    </dgm:pt>
    <dgm:pt modelId="{610FEC30-66CF-4E2B-B084-BCF889A50406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rgbClr val="336699"/>
          </a:solidFill>
        </a:ln>
      </dgm:spPr>
      <dgm:t>
        <a:bodyPr/>
        <a:lstStyle/>
        <a:p>
          <a:pPr rtl="0"/>
          <a:r>
            <a:rPr lang="ru-RU" sz="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 </a:t>
          </a:r>
          <a:r>
            <a:rPr lang="ru-RU" altLang="ru-RU" sz="900" dirty="0" smtClean="0">
              <a:solidFill>
                <a:schemeClr val="tx1"/>
              </a:solidFill>
              <a:latin typeface="Arial" pitchFamily="34" charset="0"/>
            </a:rPr>
            <a:t>ҚҚО «</a:t>
          </a:r>
          <a:r>
            <a:rPr lang="kk-KZ" altLang="ru-RU" sz="900" dirty="0" smtClean="0">
              <a:solidFill>
                <a:schemeClr val="tx1"/>
              </a:solidFill>
              <a:latin typeface="Arial" pitchFamily="34" charset="0"/>
            </a:rPr>
            <a:t>Батыс</a:t>
          </a:r>
          <a:r>
            <a:rPr lang="ru-RU" altLang="ru-RU" sz="900" dirty="0" smtClean="0">
              <a:solidFill>
                <a:schemeClr val="tx1"/>
              </a:solidFill>
              <a:latin typeface="Arial" pitchFamily="34" charset="0"/>
            </a:rPr>
            <a:t>», мкр.«Жетысу-3», 37</a:t>
          </a:r>
          <a:endParaRPr lang="ru-RU" sz="9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387507-4340-4AF9-A513-278B2149C854}" type="parTrans" cxnId="{DCDC6521-24A4-48BC-B987-FAEE97C3E01E}">
      <dgm:prSet/>
      <dgm:spPr/>
      <dgm:t>
        <a:bodyPr/>
        <a:lstStyle/>
        <a:p>
          <a:endParaRPr lang="ru-RU"/>
        </a:p>
      </dgm:t>
    </dgm:pt>
    <dgm:pt modelId="{446C7DAE-1F04-460A-B05C-4999C056D0F0}" type="sibTrans" cxnId="{DCDC6521-24A4-48BC-B987-FAEE97C3E01E}">
      <dgm:prSet/>
      <dgm:spPr/>
      <dgm:t>
        <a:bodyPr/>
        <a:lstStyle/>
        <a:p>
          <a:endParaRPr lang="ru-RU"/>
        </a:p>
      </dgm:t>
    </dgm:pt>
    <dgm:pt modelId="{D22810D0-3B3E-493A-8572-5C2AEFA2DA8B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rgbClr val="336699"/>
          </a:solidFill>
        </a:ln>
      </dgm:spPr>
      <dgm:t>
        <a:bodyPr/>
        <a:lstStyle/>
        <a:p>
          <a:pPr rtl="0"/>
          <a:r>
            <a:rPr lang="ru-RU" sz="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4. </a:t>
          </a:r>
          <a:r>
            <a:rPr lang="ru-RU" altLang="ru-RU" sz="900" dirty="0" smtClean="0">
              <a:solidFill>
                <a:schemeClr val="tx1"/>
              </a:solidFill>
              <a:latin typeface="Arial" pitchFamily="34" charset="0"/>
            </a:rPr>
            <a:t>ҚҚО «</a:t>
          </a:r>
          <a:r>
            <a:rPr lang="kk-KZ" altLang="ru-RU" sz="900" dirty="0" smtClean="0">
              <a:solidFill>
                <a:schemeClr val="tx1"/>
              </a:solidFill>
              <a:latin typeface="Arial" pitchFamily="34" charset="0"/>
            </a:rPr>
            <a:t>Алатау</a:t>
          </a:r>
          <a:r>
            <a:rPr lang="ru-RU" altLang="ru-RU" sz="900" dirty="0" smtClean="0">
              <a:solidFill>
                <a:schemeClr val="tx1"/>
              </a:solidFill>
              <a:latin typeface="Arial" pitchFamily="34" charset="0"/>
            </a:rPr>
            <a:t>», </a:t>
          </a:r>
          <a:r>
            <a:rPr lang="ru-RU" altLang="ru-RU" sz="900" dirty="0" err="1" smtClean="0">
              <a:solidFill>
                <a:schemeClr val="tx1"/>
              </a:solidFill>
              <a:latin typeface="Arial" pitchFamily="34" charset="0"/>
            </a:rPr>
            <a:t>Чуланова</a:t>
          </a:r>
          <a:r>
            <a:rPr lang="ru-RU" altLang="ru-RU" sz="900" dirty="0" smtClean="0">
              <a:solidFill>
                <a:schemeClr val="tx1"/>
              </a:solidFill>
              <a:latin typeface="Arial" pitchFamily="34" charset="0"/>
            </a:rPr>
            <a:t> к., 109</a:t>
          </a:r>
          <a:endParaRPr lang="ru-RU" sz="9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2860F-02ED-45F2-9FCB-F671CBEC14F8}" type="parTrans" cxnId="{DB44D3C8-A1F2-4139-B072-748D9A556898}">
      <dgm:prSet/>
      <dgm:spPr/>
      <dgm:t>
        <a:bodyPr/>
        <a:lstStyle/>
        <a:p>
          <a:endParaRPr lang="ru-RU"/>
        </a:p>
      </dgm:t>
    </dgm:pt>
    <dgm:pt modelId="{E00F08D4-6A3C-4FCE-BBC4-350FA83B74FF}" type="sibTrans" cxnId="{DB44D3C8-A1F2-4139-B072-748D9A556898}">
      <dgm:prSet/>
      <dgm:spPr/>
      <dgm:t>
        <a:bodyPr/>
        <a:lstStyle/>
        <a:p>
          <a:endParaRPr lang="ru-RU"/>
        </a:p>
      </dgm:t>
    </dgm:pt>
    <dgm:pt modelId="{90D4629F-99E5-4BA7-AF30-68A1AB77F472}" type="pres">
      <dgm:prSet presAssocID="{6999D3E3-4CA3-4F05-A66C-C3980C719AB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500B10-CEB8-4F7E-BFF7-72F9B63CCF16}" type="pres">
      <dgm:prSet presAssocID="{37A6F313-3FAB-41BA-8437-B94D083B3504}" presName="centerShape" presStyleLbl="node0" presStyleIdx="0" presStyleCnt="1" custScaleX="192723"/>
      <dgm:spPr>
        <a:prstGeom prst="diamond">
          <a:avLst/>
        </a:prstGeom>
      </dgm:spPr>
      <dgm:t>
        <a:bodyPr/>
        <a:lstStyle/>
        <a:p>
          <a:endParaRPr lang="ru-RU"/>
        </a:p>
      </dgm:t>
    </dgm:pt>
    <dgm:pt modelId="{53A91F53-69D3-4378-AB1E-C4C2B1ACC750}" type="pres">
      <dgm:prSet presAssocID="{7F6D34D2-0236-48F4-8537-C8445A98AEDE}" presName="node" presStyleLbl="node1" presStyleIdx="0" presStyleCnt="4" custScaleX="172596" custRadScaleRad="1008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EB2453-B2FD-45EC-8A7D-9AE5EE63F554}" type="pres">
      <dgm:prSet presAssocID="{7F6D34D2-0236-48F4-8537-C8445A98AEDE}" presName="dummy" presStyleCnt="0"/>
      <dgm:spPr/>
    </dgm:pt>
    <dgm:pt modelId="{3B13D874-6F7B-489E-9E07-DC3FBE9F7F71}" type="pres">
      <dgm:prSet presAssocID="{A8A2E0DE-996A-45EB-9780-3A69C7988D22}" presName="sibTrans" presStyleLbl="sibTrans2D1" presStyleIdx="0" presStyleCnt="4"/>
      <dgm:spPr/>
      <dgm:t>
        <a:bodyPr/>
        <a:lstStyle/>
        <a:p>
          <a:endParaRPr lang="ru-RU"/>
        </a:p>
      </dgm:t>
    </dgm:pt>
    <dgm:pt modelId="{42BD7368-1E29-4B49-A35B-B0A1785D2D01}" type="pres">
      <dgm:prSet presAssocID="{13302648-4C6D-416B-B7C0-7C1A284EDF08}" presName="node" presStyleLbl="node1" presStyleIdx="1" presStyleCnt="4" custScaleX="178622" custRadScaleRad="1528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DCAB0F-666F-4514-952C-926A5E9FE2DC}" type="pres">
      <dgm:prSet presAssocID="{13302648-4C6D-416B-B7C0-7C1A284EDF08}" presName="dummy" presStyleCnt="0"/>
      <dgm:spPr/>
    </dgm:pt>
    <dgm:pt modelId="{CE3AFBF7-BD3B-4A65-B3DA-3E61F2EE4BD2}" type="pres">
      <dgm:prSet presAssocID="{6D9C8B20-2C32-4A70-B787-245F5E7CA659}" presName="sibTrans" presStyleLbl="sibTrans2D1" presStyleIdx="1" presStyleCnt="4"/>
      <dgm:spPr/>
      <dgm:t>
        <a:bodyPr/>
        <a:lstStyle/>
        <a:p>
          <a:endParaRPr lang="ru-RU"/>
        </a:p>
      </dgm:t>
    </dgm:pt>
    <dgm:pt modelId="{31BB7956-C278-4560-91E5-9A4CA0EE848A}" type="pres">
      <dgm:prSet presAssocID="{610FEC30-66CF-4E2B-B084-BCF889A50406}" presName="node" presStyleLbl="node1" presStyleIdx="2" presStyleCnt="4" custScaleX="167412" custRadScaleRad="1008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DFD144-A427-4067-AC34-CD1F16FD5D38}" type="pres">
      <dgm:prSet presAssocID="{610FEC30-66CF-4E2B-B084-BCF889A50406}" presName="dummy" presStyleCnt="0"/>
      <dgm:spPr/>
    </dgm:pt>
    <dgm:pt modelId="{B7BF5DCD-1652-4A0E-ABF2-BE838CBBB0F0}" type="pres">
      <dgm:prSet presAssocID="{446C7DAE-1F04-460A-B05C-4999C056D0F0}" presName="sibTrans" presStyleLbl="sibTrans2D1" presStyleIdx="2" presStyleCnt="4"/>
      <dgm:spPr/>
      <dgm:t>
        <a:bodyPr/>
        <a:lstStyle/>
        <a:p>
          <a:endParaRPr lang="ru-RU"/>
        </a:p>
      </dgm:t>
    </dgm:pt>
    <dgm:pt modelId="{098CE20A-1211-4F83-9D6E-729971C5AE3C}" type="pres">
      <dgm:prSet presAssocID="{D22810D0-3B3E-493A-8572-5C2AEFA2DA8B}" presName="node" presStyleLbl="node1" presStyleIdx="3" presStyleCnt="4" custScaleX="162023" custRadScaleRad="1492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7429E1-B0A0-434C-902E-4EED3390E528}" type="pres">
      <dgm:prSet presAssocID="{D22810D0-3B3E-493A-8572-5C2AEFA2DA8B}" presName="dummy" presStyleCnt="0"/>
      <dgm:spPr/>
    </dgm:pt>
    <dgm:pt modelId="{9A42BFB9-6D98-4C84-A899-0C0789449931}" type="pres">
      <dgm:prSet presAssocID="{E00F08D4-6A3C-4FCE-BBC4-350FA83B74FF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0B9B47D9-9876-483B-8D1B-344D8795B39B}" type="presOf" srcId="{37A6F313-3FAB-41BA-8437-B94D083B3504}" destId="{82500B10-CEB8-4F7E-BFF7-72F9B63CCF16}" srcOrd="0" destOrd="0" presId="urn:microsoft.com/office/officeart/2005/8/layout/radial6"/>
    <dgm:cxn modelId="{53C4F779-CAFE-4932-A2F1-0EB00D01D3BF}" type="presOf" srcId="{A8A2E0DE-996A-45EB-9780-3A69C7988D22}" destId="{3B13D874-6F7B-489E-9E07-DC3FBE9F7F71}" srcOrd="0" destOrd="0" presId="urn:microsoft.com/office/officeart/2005/8/layout/radial6"/>
    <dgm:cxn modelId="{8343BA55-6DA2-4F5E-8727-0120F3A12749}" srcId="{37A6F313-3FAB-41BA-8437-B94D083B3504}" destId="{13302648-4C6D-416B-B7C0-7C1A284EDF08}" srcOrd="1" destOrd="0" parTransId="{003B6E63-EF28-453A-96BB-9A06EEB971EB}" sibTransId="{6D9C8B20-2C32-4A70-B787-245F5E7CA659}"/>
    <dgm:cxn modelId="{35DAB1AF-B7CB-4B8A-8AF9-CE83C0782B3C}" type="presOf" srcId="{E00F08D4-6A3C-4FCE-BBC4-350FA83B74FF}" destId="{9A42BFB9-6D98-4C84-A899-0C0789449931}" srcOrd="0" destOrd="0" presId="urn:microsoft.com/office/officeart/2005/8/layout/radial6"/>
    <dgm:cxn modelId="{D3D76BF1-16C6-4BBA-BF65-5A12BEF21449}" type="presOf" srcId="{7F6D34D2-0236-48F4-8537-C8445A98AEDE}" destId="{53A91F53-69D3-4378-AB1E-C4C2B1ACC750}" srcOrd="0" destOrd="0" presId="urn:microsoft.com/office/officeart/2005/8/layout/radial6"/>
    <dgm:cxn modelId="{8049D9EE-C50B-42F9-B504-88742621EFF8}" type="presOf" srcId="{610FEC30-66CF-4E2B-B084-BCF889A50406}" destId="{31BB7956-C278-4560-91E5-9A4CA0EE848A}" srcOrd="0" destOrd="0" presId="urn:microsoft.com/office/officeart/2005/8/layout/radial6"/>
    <dgm:cxn modelId="{DB44D3C8-A1F2-4139-B072-748D9A556898}" srcId="{37A6F313-3FAB-41BA-8437-B94D083B3504}" destId="{D22810D0-3B3E-493A-8572-5C2AEFA2DA8B}" srcOrd="3" destOrd="0" parTransId="{D042860F-02ED-45F2-9FCB-F671CBEC14F8}" sibTransId="{E00F08D4-6A3C-4FCE-BBC4-350FA83B74FF}"/>
    <dgm:cxn modelId="{D3FD9C93-1ECD-4BD5-B388-4DD8AC784749}" type="presOf" srcId="{6999D3E3-4CA3-4F05-A66C-C3980C719AB9}" destId="{90D4629F-99E5-4BA7-AF30-68A1AB77F472}" srcOrd="0" destOrd="0" presId="urn:microsoft.com/office/officeart/2005/8/layout/radial6"/>
    <dgm:cxn modelId="{94AF83A5-A86A-4EFC-BB8C-3F30DA118191}" type="presOf" srcId="{446C7DAE-1F04-460A-B05C-4999C056D0F0}" destId="{B7BF5DCD-1652-4A0E-ABF2-BE838CBBB0F0}" srcOrd="0" destOrd="0" presId="urn:microsoft.com/office/officeart/2005/8/layout/radial6"/>
    <dgm:cxn modelId="{E573A937-E9EB-4766-A981-E65DE265428E}" type="presOf" srcId="{6D9C8B20-2C32-4A70-B787-245F5E7CA659}" destId="{CE3AFBF7-BD3B-4A65-B3DA-3E61F2EE4BD2}" srcOrd="0" destOrd="0" presId="urn:microsoft.com/office/officeart/2005/8/layout/radial6"/>
    <dgm:cxn modelId="{3DC031BB-13DB-4FD0-85CE-357611D5873D}" type="presOf" srcId="{13302648-4C6D-416B-B7C0-7C1A284EDF08}" destId="{42BD7368-1E29-4B49-A35B-B0A1785D2D01}" srcOrd="0" destOrd="0" presId="urn:microsoft.com/office/officeart/2005/8/layout/radial6"/>
    <dgm:cxn modelId="{DCDC6521-24A4-48BC-B987-FAEE97C3E01E}" srcId="{37A6F313-3FAB-41BA-8437-B94D083B3504}" destId="{610FEC30-66CF-4E2B-B084-BCF889A50406}" srcOrd="2" destOrd="0" parTransId="{E6387507-4340-4AF9-A513-278B2149C854}" sibTransId="{446C7DAE-1F04-460A-B05C-4999C056D0F0}"/>
    <dgm:cxn modelId="{523B94E4-4052-4F82-90BC-4A0833B967AA}" srcId="{37A6F313-3FAB-41BA-8437-B94D083B3504}" destId="{7F6D34D2-0236-48F4-8537-C8445A98AEDE}" srcOrd="0" destOrd="0" parTransId="{41EACFE3-E461-4414-91C3-4F38A516282F}" sibTransId="{A8A2E0DE-996A-45EB-9780-3A69C7988D22}"/>
    <dgm:cxn modelId="{6CD9D9CF-C493-4EF1-94C5-CB77301D335D}" type="presOf" srcId="{D22810D0-3B3E-493A-8572-5C2AEFA2DA8B}" destId="{098CE20A-1211-4F83-9D6E-729971C5AE3C}" srcOrd="0" destOrd="0" presId="urn:microsoft.com/office/officeart/2005/8/layout/radial6"/>
    <dgm:cxn modelId="{FC5EAB03-8A90-46A8-8A64-7D3524CDF473}" srcId="{6999D3E3-4CA3-4F05-A66C-C3980C719AB9}" destId="{37A6F313-3FAB-41BA-8437-B94D083B3504}" srcOrd="0" destOrd="0" parTransId="{69523FFF-450A-4652-9017-90714F661BEE}" sibTransId="{2EBF90AF-5638-4FD1-8F51-8628FF69AB9B}"/>
    <dgm:cxn modelId="{8FB65C63-CF8D-461D-ACF5-E982BD5B7B2D}" type="presParOf" srcId="{90D4629F-99E5-4BA7-AF30-68A1AB77F472}" destId="{82500B10-CEB8-4F7E-BFF7-72F9B63CCF16}" srcOrd="0" destOrd="0" presId="urn:microsoft.com/office/officeart/2005/8/layout/radial6"/>
    <dgm:cxn modelId="{08905026-AC0A-4522-8032-C302EB3EBCC1}" type="presParOf" srcId="{90D4629F-99E5-4BA7-AF30-68A1AB77F472}" destId="{53A91F53-69D3-4378-AB1E-C4C2B1ACC750}" srcOrd="1" destOrd="0" presId="urn:microsoft.com/office/officeart/2005/8/layout/radial6"/>
    <dgm:cxn modelId="{076A0E28-2CC8-4AAB-8687-7CFF3ED92DD8}" type="presParOf" srcId="{90D4629F-99E5-4BA7-AF30-68A1AB77F472}" destId="{14EB2453-B2FD-45EC-8A7D-9AE5EE63F554}" srcOrd="2" destOrd="0" presId="urn:microsoft.com/office/officeart/2005/8/layout/radial6"/>
    <dgm:cxn modelId="{B48FFAEA-1EDF-4835-9AC9-CBC0F3EDC83F}" type="presParOf" srcId="{90D4629F-99E5-4BA7-AF30-68A1AB77F472}" destId="{3B13D874-6F7B-489E-9E07-DC3FBE9F7F71}" srcOrd="3" destOrd="0" presId="urn:microsoft.com/office/officeart/2005/8/layout/radial6"/>
    <dgm:cxn modelId="{A5AAAFC3-2130-446E-9A93-863476DE3B09}" type="presParOf" srcId="{90D4629F-99E5-4BA7-AF30-68A1AB77F472}" destId="{42BD7368-1E29-4B49-A35B-B0A1785D2D01}" srcOrd="4" destOrd="0" presId="urn:microsoft.com/office/officeart/2005/8/layout/radial6"/>
    <dgm:cxn modelId="{B766638B-69AD-421F-95C0-9A321C149404}" type="presParOf" srcId="{90D4629F-99E5-4BA7-AF30-68A1AB77F472}" destId="{20DCAB0F-666F-4514-952C-926A5E9FE2DC}" srcOrd="5" destOrd="0" presId="urn:microsoft.com/office/officeart/2005/8/layout/radial6"/>
    <dgm:cxn modelId="{00EE0202-58FE-42AA-9E2C-9712CB7034EF}" type="presParOf" srcId="{90D4629F-99E5-4BA7-AF30-68A1AB77F472}" destId="{CE3AFBF7-BD3B-4A65-B3DA-3E61F2EE4BD2}" srcOrd="6" destOrd="0" presId="urn:microsoft.com/office/officeart/2005/8/layout/radial6"/>
    <dgm:cxn modelId="{F14244F0-58BF-4A03-AFDF-AB2555B5B257}" type="presParOf" srcId="{90D4629F-99E5-4BA7-AF30-68A1AB77F472}" destId="{31BB7956-C278-4560-91E5-9A4CA0EE848A}" srcOrd="7" destOrd="0" presId="urn:microsoft.com/office/officeart/2005/8/layout/radial6"/>
    <dgm:cxn modelId="{FA3EACBF-EBC3-40F1-9EC8-82CEEB5799A1}" type="presParOf" srcId="{90D4629F-99E5-4BA7-AF30-68A1AB77F472}" destId="{BFDFD144-A427-4067-AC34-CD1F16FD5D38}" srcOrd="8" destOrd="0" presId="urn:microsoft.com/office/officeart/2005/8/layout/radial6"/>
    <dgm:cxn modelId="{00724632-352F-413F-AB82-BAFAC6692A5D}" type="presParOf" srcId="{90D4629F-99E5-4BA7-AF30-68A1AB77F472}" destId="{B7BF5DCD-1652-4A0E-ABF2-BE838CBBB0F0}" srcOrd="9" destOrd="0" presId="urn:microsoft.com/office/officeart/2005/8/layout/radial6"/>
    <dgm:cxn modelId="{21CBE814-95CF-48FB-B79A-29AF2B7FF3A1}" type="presParOf" srcId="{90D4629F-99E5-4BA7-AF30-68A1AB77F472}" destId="{098CE20A-1211-4F83-9D6E-729971C5AE3C}" srcOrd="10" destOrd="0" presId="urn:microsoft.com/office/officeart/2005/8/layout/radial6"/>
    <dgm:cxn modelId="{8BB2DF70-7FB5-4D30-84D0-F069416D7FC9}" type="presParOf" srcId="{90D4629F-99E5-4BA7-AF30-68A1AB77F472}" destId="{C37429E1-B0A0-434C-902E-4EED3390E528}" srcOrd="11" destOrd="0" presId="urn:microsoft.com/office/officeart/2005/8/layout/radial6"/>
    <dgm:cxn modelId="{26DE4A78-16D3-4CBE-90E3-DDC7B053F0B3}" type="presParOf" srcId="{90D4629F-99E5-4BA7-AF30-68A1AB77F472}" destId="{9A42BFB9-6D98-4C84-A899-0C0789449931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155AD9-C4D7-4AC3-BD36-CB0B3C154F25}">
      <dsp:nvSpPr>
        <dsp:cNvPr id="0" name=""/>
        <dsp:cNvSpPr/>
      </dsp:nvSpPr>
      <dsp:spPr>
        <a:xfrm>
          <a:off x="56296" y="10589"/>
          <a:ext cx="946650" cy="118335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rgbClr val="006CB6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02DD6D-A14C-4244-BACF-0954A6BD8E3C}">
      <dsp:nvSpPr>
        <dsp:cNvPr id="0" name=""/>
        <dsp:cNvSpPr/>
      </dsp:nvSpPr>
      <dsp:spPr>
        <a:xfrm>
          <a:off x="544305" y="27858"/>
          <a:ext cx="2250359" cy="11500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900" i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Орталық</a:t>
          </a:r>
          <a:r>
            <a:rPr lang="ru-RU" sz="9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900" i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диспетчерлік</a:t>
          </a:r>
          <a:r>
            <a:rPr lang="ru-RU" sz="9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900" i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қызмет</a:t>
          </a:r>
          <a:r>
            <a:rPr lang="ru-RU" sz="9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ОДҚ</a:t>
          </a:r>
          <a:r>
            <a:rPr lang="ru-RU" sz="9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900" i="1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9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9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ru-RU" sz="900" i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тәулік</a:t>
          </a:r>
          <a:r>
            <a:rPr lang="ru-RU" sz="9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900" i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бойы</a:t>
          </a:r>
          <a:r>
            <a:rPr lang="en-US" sz="9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r>
            <a:rPr lang="ru-RU" sz="9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                                                                                                   </a:t>
          </a:r>
          <a:r>
            <a:rPr lang="ru-RU" sz="1200" b="1" i="1" kern="1200" dirty="0" smtClean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rPr>
            <a:t>274-66-66, 274-24-20</a:t>
          </a:r>
        </a:p>
        <a:p>
          <a:pPr lvl="0" algn="ctr" defTabSz="4000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900" i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Анықтамалық-ақпараттық</a:t>
          </a:r>
          <a:r>
            <a:rPr lang="ru-RU" sz="9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900" i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қызмет</a:t>
          </a:r>
          <a:r>
            <a:rPr lang="ru-RU" sz="9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Call</a:t>
          </a:r>
          <a:r>
            <a:rPr lang="ru-RU" sz="12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ru-RU" sz="1200" b="1" i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орталық</a:t>
          </a:r>
          <a:r>
            <a:rPr lang="en-US" sz="12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          </a:t>
          </a:r>
          <a:r>
            <a:rPr lang="ru-RU" sz="12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                                                                                                           </a:t>
          </a:r>
          <a:r>
            <a:rPr lang="ru-RU" sz="1200" b="1" i="1" kern="1200" dirty="0" smtClean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rPr>
            <a:t>3 777 444 </a:t>
          </a:r>
          <a:endParaRPr lang="ru-RU" sz="1200" b="1" kern="1200" dirty="0">
            <a:solidFill>
              <a:srgbClr val="336699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4305" y="27858"/>
        <a:ext cx="2250359" cy="11500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155AD9-C4D7-4AC3-BD36-CB0B3C154F25}">
      <dsp:nvSpPr>
        <dsp:cNvPr id="0" name=""/>
        <dsp:cNvSpPr/>
      </dsp:nvSpPr>
      <dsp:spPr>
        <a:xfrm>
          <a:off x="-170029" y="9971"/>
          <a:ext cx="1030119" cy="1030119"/>
        </a:xfrm>
        <a:prstGeom prst="pie">
          <a:avLst>
            <a:gd name="adj1" fmla="val 5400000"/>
            <a:gd name="adj2" fmla="val 16200000"/>
          </a:avLst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02DD6D-A14C-4244-BACF-0954A6BD8E3C}">
      <dsp:nvSpPr>
        <dsp:cNvPr id="0" name=""/>
        <dsp:cNvSpPr/>
      </dsp:nvSpPr>
      <dsp:spPr>
        <a:xfrm>
          <a:off x="0" y="0"/>
          <a:ext cx="2236029" cy="10301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06CB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Сенім</a:t>
          </a:r>
          <a:r>
            <a:rPr lang="ru-RU" sz="12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i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нөмірі</a:t>
          </a:r>
          <a:r>
            <a:rPr lang="ru-RU" sz="12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                                                                                                    </a:t>
          </a:r>
          <a:r>
            <a:rPr lang="ru-RU" sz="1300" b="1" i="1" kern="1200" dirty="0" smtClean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rPr>
            <a:t>245-95-28</a:t>
          </a:r>
          <a:r>
            <a:rPr lang="ru-RU" sz="12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2236029" cy="10301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42BFB9-6D98-4C84-A899-0C0789449931}">
      <dsp:nvSpPr>
        <dsp:cNvPr id="0" name=""/>
        <dsp:cNvSpPr/>
      </dsp:nvSpPr>
      <dsp:spPr>
        <a:xfrm>
          <a:off x="647127" y="203097"/>
          <a:ext cx="2428894" cy="2428894"/>
        </a:xfrm>
        <a:prstGeom prst="blockArc">
          <a:avLst>
            <a:gd name="adj1" fmla="val 10332975"/>
            <a:gd name="adj2" fmla="val 18006727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BF5DCD-1652-4A0E-ABF2-BE838CBBB0F0}">
      <dsp:nvSpPr>
        <dsp:cNvPr id="0" name=""/>
        <dsp:cNvSpPr/>
      </dsp:nvSpPr>
      <dsp:spPr>
        <a:xfrm>
          <a:off x="647127" y="524420"/>
          <a:ext cx="2428894" cy="2428894"/>
        </a:xfrm>
        <a:prstGeom prst="blockArc">
          <a:avLst>
            <a:gd name="adj1" fmla="val 3593273"/>
            <a:gd name="adj2" fmla="val 11267025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3AFBF7-BD3B-4A65-B3DA-3E61F2EE4BD2}">
      <dsp:nvSpPr>
        <dsp:cNvPr id="0" name=""/>
        <dsp:cNvSpPr/>
      </dsp:nvSpPr>
      <dsp:spPr>
        <a:xfrm>
          <a:off x="1884618" y="553289"/>
          <a:ext cx="2428894" cy="2428894"/>
        </a:xfrm>
        <a:prstGeom prst="blockArc">
          <a:avLst>
            <a:gd name="adj1" fmla="val 21048387"/>
            <a:gd name="adj2" fmla="val 736709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13D874-6F7B-489E-9E07-DC3FBE9F7F71}">
      <dsp:nvSpPr>
        <dsp:cNvPr id="0" name=""/>
        <dsp:cNvSpPr/>
      </dsp:nvSpPr>
      <dsp:spPr>
        <a:xfrm>
          <a:off x="1884618" y="174229"/>
          <a:ext cx="2428894" cy="2428894"/>
        </a:xfrm>
        <a:prstGeom prst="blockArc">
          <a:avLst>
            <a:gd name="adj1" fmla="val 14232910"/>
            <a:gd name="adj2" fmla="val 551613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500B10-CEB8-4F7E-BFF7-72F9B63CCF16}">
      <dsp:nvSpPr>
        <dsp:cNvPr id="0" name=""/>
        <dsp:cNvSpPr/>
      </dsp:nvSpPr>
      <dsp:spPr>
        <a:xfrm>
          <a:off x="1379208" y="1019108"/>
          <a:ext cx="2155019" cy="1118195"/>
        </a:xfrm>
        <a:prstGeom prst="diamond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000" b="1" kern="1200" dirty="0" err="1" smtClean="0">
              <a:solidFill>
                <a:schemeClr val="bg1"/>
              </a:solidFill>
              <a:latin typeface="Arial" pitchFamily="34" charset="0"/>
            </a:rPr>
            <a:t>Тұтынушыларға</a:t>
          </a:r>
          <a:r>
            <a:rPr lang="ru-RU" altLang="ru-RU" sz="1000" b="1" kern="1200" dirty="0" smtClean="0">
              <a:solidFill>
                <a:schemeClr val="bg1"/>
              </a:solidFill>
              <a:latin typeface="Arial" pitchFamily="34" charset="0"/>
            </a:rPr>
            <a:t> </a:t>
          </a:r>
          <a:r>
            <a:rPr lang="ru-RU" altLang="ru-RU" sz="1000" b="1" kern="1200" dirty="0" err="1" smtClean="0">
              <a:solidFill>
                <a:schemeClr val="bg1"/>
              </a:solidFill>
              <a:latin typeface="Arial" pitchFamily="34" charset="0"/>
            </a:rPr>
            <a:t>қызмет</a:t>
          </a:r>
          <a:r>
            <a:rPr lang="ru-RU" altLang="ru-RU" sz="1000" b="1" kern="1200" dirty="0" smtClean="0">
              <a:solidFill>
                <a:schemeClr val="bg1"/>
              </a:solidFill>
              <a:latin typeface="Arial" pitchFamily="34" charset="0"/>
            </a:rPr>
            <a:t> </a:t>
          </a:r>
          <a:r>
            <a:rPr lang="ru-RU" altLang="ru-RU" sz="1000" b="1" kern="1200" dirty="0" err="1" smtClean="0">
              <a:solidFill>
                <a:schemeClr val="bg1"/>
              </a:solidFill>
              <a:latin typeface="Arial" pitchFamily="34" charset="0"/>
            </a:rPr>
            <a:t>көрсету</a:t>
          </a:r>
          <a:r>
            <a:rPr lang="ru-RU" altLang="ru-RU" sz="1000" b="1" kern="1200" dirty="0" smtClean="0">
              <a:solidFill>
                <a:schemeClr val="bg1"/>
              </a:solidFill>
              <a:latin typeface="Arial" pitchFamily="34" charset="0"/>
            </a:rPr>
            <a:t> </a:t>
          </a:r>
          <a:r>
            <a:rPr lang="ru-RU" altLang="ru-RU" sz="1000" b="1" kern="1200" dirty="0" err="1" smtClean="0">
              <a:solidFill>
                <a:schemeClr val="bg1"/>
              </a:solidFill>
              <a:latin typeface="Arial" pitchFamily="34" charset="0"/>
            </a:rPr>
            <a:t>орталықтары</a:t>
          </a:r>
          <a:r>
            <a:rPr lang="ru-RU" altLang="ru-RU" sz="1000" b="1" kern="1200" dirty="0" smtClean="0">
              <a:solidFill>
                <a:schemeClr val="bg1"/>
              </a:solidFill>
              <a:latin typeface="Arial" pitchFamily="34" charset="0"/>
            </a:rPr>
            <a:t> (ҚҚО)</a:t>
          </a:r>
          <a:endParaRPr lang="ru-RU" sz="10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17963" y="1298657"/>
        <a:ext cx="1077509" cy="559097"/>
      </dsp:txXfrm>
    </dsp:sp>
    <dsp:sp modelId="{53A91F53-69D3-4378-AB1E-C4C2B1ACC750}">
      <dsp:nvSpPr>
        <dsp:cNvPr id="0" name=""/>
        <dsp:cNvSpPr/>
      </dsp:nvSpPr>
      <dsp:spPr>
        <a:xfrm>
          <a:off x="1781232" y="0"/>
          <a:ext cx="1350972" cy="782736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rgbClr val="3366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 </a:t>
          </a:r>
          <a:r>
            <a:rPr lang="ru-RU" altLang="ru-RU" sz="900" kern="1200" dirty="0" smtClean="0">
              <a:solidFill>
                <a:schemeClr val="tx1"/>
              </a:solidFill>
              <a:latin typeface="Arial" pitchFamily="34" charset="0"/>
            </a:rPr>
            <a:t>ҚҚО «</a:t>
          </a:r>
          <a:r>
            <a:rPr lang="kk-KZ" altLang="ru-RU" sz="900" kern="1200" dirty="0" smtClean="0">
              <a:solidFill>
                <a:schemeClr val="tx1"/>
              </a:solidFill>
              <a:latin typeface="Arial" pitchFamily="34" charset="0"/>
            </a:rPr>
            <a:t>Орталық</a:t>
          </a:r>
          <a:r>
            <a:rPr lang="ru-RU" altLang="ru-RU" sz="900" kern="1200" dirty="0" smtClean="0">
              <a:solidFill>
                <a:schemeClr val="tx1"/>
              </a:solidFill>
              <a:latin typeface="Arial" pitchFamily="34" charset="0"/>
            </a:rPr>
            <a:t>», </a:t>
          </a:r>
          <a:r>
            <a:rPr lang="ru-RU" altLang="ru-RU" sz="900" kern="1200" dirty="0" err="1" smtClean="0">
              <a:solidFill>
                <a:schemeClr val="tx1"/>
              </a:solidFill>
              <a:latin typeface="Arial" pitchFamily="34" charset="0"/>
            </a:rPr>
            <a:t>Жарокова</a:t>
          </a:r>
          <a:r>
            <a:rPr lang="ru-RU" altLang="ru-RU" sz="900" kern="1200" dirty="0" smtClean="0">
              <a:solidFill>
                <a:schemeClr val="tx1"/>
              </a:solidFill>
              <a:latin typeface="Arial" pitchFamily="34" charset="0"/>
            </a:rPr>
            <a:t> к., 196</a:t>
          </a:r>
          <a:endParaRPr lang="ru-RU" sz="9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79077" y="114629"/>
        <a:ext cx="955282" cy="553478"/>
      </dsp:txXfrm>
    </dsp:sp>
    <dsp:sp modelId="{42BD7368-1E29-4B49-A35B-B0A1785D2D01}">
      <dsp:nvSpPr>
        <dsp:cNvPr id="0" name=""/>
        <dsp:cNvSpPr/>
      </dsp:nvSpPr>
      <dsp:spPr>
        <a:xfrm>
          <a:off x="3571026" y="1186838"/>
          <a:ext cx="1398139" cy="782736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2. </a:t>
          </a:r>
          <a:r>
            <a:rPr lang="ru-RU" altLang="ru-RU" sz="900" kern="1200" dirty="0" smtClean="0">
              <a:solidFill>
                <a:schemeClr val="tx1"/>
              </a:solidFill>
              <a:latin typeface="Arial" pitchFamily="34" charset="0"/>
            </a:rPr>
            <a:t>ҚҚО «</a:t>
          </a:r>
          <a:r>
            <a:rPr lang="kk-KZ" altLang="ru-RU" sz="900" kern="1200" dirty="0" smtClean="0">
              <a:solidFill>
                <a:schemeClr val="tx1"/>
              </a:solidFill>
              <a:latin typeface="Arial" pitchFamily="34" charset="0"/>
            </a:rPr>
            <a:t>Шығыс</a:t>
          </a:r>
          <a:r>
            <a:rPr lang="ru-RU" altLang="ru-RU" sz="900" kern="1200" dirty="0" smtClean="0">
              <a:solidFill>
                <a:schemeClr val="tx1"/>
              </a:solidFill>
              <a:latin typeface="Arial" pitchFamily="34" charset="0"/>
            </a:rPr>
            <a:t>», Ботаническая к., 29а </a:t>
          </a:r>
          <a:endParaRPr lang="ru-RU" sz="9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75779" y="1301467"/>
        <a:ext cx="988633" cy="553478"/>
      </dsp:txXfrm>
    </dsp:sp>
    <dsp:sp modelId="{31BB7956-C278-4560-91E5-9A4CA0EE848A}">
      <dsp:nvSpPr>
        <dsp:cNvPr id="0" name=""/>
        <dsp:cNvSpPr/>
      </dsp:nvSpPr>
      <dsp:spPr>
        <a:xfrm>
          <a:off x="1801520" y="2373676"/>
          <a:ext cx="1310395" cy="782736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rgbClr val="3366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 </a:t>
          </a:r>
          <a:r>
            <a:rPr lang="ru-RU" altLang="ru-RU" sz="900" kern="1200" dirty="0" smtClean="0">
              <a:solidFill>
                <a:schemeClr val="tx1"/>
              </a:solidFill>
              <a:latin typeface="Arial" pitchFamily="34" charset="0"/>
            </a:rPr>
            <a:t>ҚҚО «</a:t>
          </a:r>
          <a:r>
            <a:rPr lang="kk-KZ" altLang="ru-RU" sz="900" kern="1200" dirty="0" smtClean="0">
              <a:solidFill>
                <a:schemeClr val="tx1"/>
              </a:solidFill>
              <a:latin typeface="Arial" pitchFamily="34" charset="0"/>
            </a:rPr>
            <a:t>Батыс</a:t>
          </a:r>
          <a:r>
            <a:rPr lang="ru-RU" altLang="ru-RU" sz="900" kern="1200" dirty="0" smtClean="0">
              <a:solidFill>
                <a:schemeClr val="tx1"/>
              </a:solidFill>
              <a:latin typeface="Arial" pitchFamily="34" charset="0"/>
            </a:rPr>
            <a:t>», мкр.«Жетысу-3», 37</a:t>
          </a:r>
          <a:endParaRPr lang="ru-RU" sz="9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93423" y="2488305"/>
        <a:ext cx="926589" cy="553478"/>
      </dsp:txXfrm>
    </dsp:sp>
    <dsp:sp modelId="{098CE20A-1211-4F83-9D6E-729971C5AE3C}">
      <dsp:nvSpPr>
        <dsp:cNvPr id="0" name=""/>
        <dsp:cNvSpPr/>
      </dsp:nvSpPr>
      <dsp:spPr>
        <a:xfrm>
          <a:off x="52129" y="1186838"/>
          <a:ext cx="1268213" cy="782736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rgbClr val="3366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4. </a:t>
          </a:r>
          <a:r>
            <a:rPr lang="ru-RU" altLang="ru-RU" sz="900" kern="1200" dirty="0" smtClean="0">
              <a:solidFill>
                <a:schemeClr val="tx1"/>
              </a:solidFill>
              <a:latin typeface="Arial" pitchFamily="34" charset="0"/>
            </a:rPr>
            <a:t>ҚҚО «</a:t>
          </a:r>
          <a:r>
            <a:rPr lang="kk-KZ" altLang="ru-RU" sz="900" kern="1200" dirty="0" smtClean="0">
              <a:solidFill>
                <a:schemeClr val="tx1"/>
              </a:solidFill>
              <a:latin typeface="Arial" pitchFamily="34" charset="0"/>
            </a:rPr>
            <a:t>Алатау</a:t>
          </a:r>
          <a:r>
            <a:rPr lang="ru-RU" altLang="ru-RU" sz="900" kern="1200" dirty="0" smtClean="0">
              <a:solidFill>
                <a:schemeClr val="tx1"/>
              </a:solidFill>
              <a:latin typeface="Arial" pitchFamily="34" charset="0"/>
            </a:rPr>
            <a:t>», </a:t>
          </a:r>
          <a:r>
            <a:rPr lang="ru-RU" altLang="ru-RU" sz="900" kern="1200" dirty="0" err="1" smtClean="0">
              <a:solidFill>
                <a:schemeClr val="tx1"/>
              </a:solidFill>
              <a:latin typeface="Arial" pitchFamily="34" charset="0"/>
            </a:rPr>
            <a:t>Чуланова</a:t>
          </a:r>
          <a:r>
            <a:rPr lang="ru-RU" altLang="ru-RU" sz="900" kern="1200" dirty="0" smtClean="0">
              <a:solidFill>
                <a:schemeClr val="tx1"/>
              </a:solidFill>
              <a:latin typeface="Arial" pitchFamily="34" charset="0"/>
            </a:rPr>
            <a:t> к., 109</a:t>
          </a:r>
          <a:endParaRPr lang="ru-RU" sz="9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7854" y="1301467"/>
        <a:ext cx="896763" cy="5534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AF224D-24F9-4574-ABAB-DDA8AEB90E51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EDF41-0ED1-4DF5-A8A4-8D63C35B35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0218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C892A-AB74-46C2-9AC2-A33CEEADB936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D3646-8027-41FE-8D03-BC4276A4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9635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37953" indent="-283704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36418" indent="-226329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592257" indent="-226329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46507" indent="-226329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05536" indent="-226329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64565" indent="-226329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3593" indent="-226329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2623" indent="-226329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87CBBB32-09B6-405C-BEEE-BB5BC3C81720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/>
              <a:t>2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482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D3646-8027-41FE-8D03-BC4276A46ED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842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C2017-C429-4CD3-A9E5-8E572E31538D}" type="datetime1">
              <a:rPr lang="en-GB" smtClean="0"/>
              <a:t>22/04/2024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099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DB27-0A70-46BF-8476-35CF243A4359}" type="datetime1">
              <a:rPr lang="en-GB" smtClean="0"/>
              <a:t>22/04/2024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410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236C-73A7-4B48-A946-DBD9EA4298D9}" type="datetime1">
              <a:rPr lang="en-GB" smtClean="0"/>
              <a:t>22/04/2024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527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DBD2-74E1-4C71-B06A-6BFAF62193D9}" type="datetime1">
              <a:rPr lang="en-GB" smtClean="0"/>
              <a:t>22/04/2024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453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3456-C374-408A-8125-E60F2F9D3AFF}" type="datetime1">
              <a:rPr lang="en-GB" smtClean="0"/>
              <a:t>22/04/2024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20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B82B-48D0-4E89-9EB3-11E9FB2A07B5}" type="datetime1">
              <a:rPr lang="en-GB" smtClean="0"/>
              <a:t>22/04/2024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68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986C9-AE9F-40E7-81F4-DE1EE6A29C64}" type="datetime1">
              <a:rPr lang="en-GB" smtClean="0"/>
              <a:t>22/04/2024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10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9AF78-22FB-4E0D-B7CA-92CF94C20FA2}" type="datetime1">
              <a:rPr lang="en-GB" smtClean="0"/>
              <a:t>22/04/2024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979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5B5A-7B10-43D5-A592-2E14D104DDE3}" type="datetime1">
              <a:rPr lang="en-GB" smtClean="0"/>
              <a:t>22/04/2024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533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06F52-190A-4E59-B213-4D30E8F77E26}" type="datetime1">
              <a:rPr lang="en-GB" smtClean="0"/>
              <a:t>22/04/2024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217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7C56-9A09-48D2-8513-BEBB84648870}" type="datetime1">
              <a:rPr lang="en-GB" smtClean="0"/>
              <a:t>22/04/2024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34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2AFC3-FA3F-4528-AA35-DD7BBA27D131}" type="datetime1">
              <a:rPr lang="en-GB" smtClean="0"/>
              <a:t>22/04/2024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86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microsoft.com/office/2007/relationships/diagramDrawing" Target="../diagrams/drawing1.xml"/><Relationship Id="rId18" Type="http://schemas.microsoft.com/office/2007/relationships/diagramDrawing" Target="../diagrams/drawing2.xml"/><Relationship Id="rId3" Type="http://schemas.openxmlformats.org/officeDocument/2006/relationships/image" Target="../media/image3.emf"/><Relationship Id="rId21" Type="http://schemas.openxmlformats.org/officeDocument/2006/relationships/diagramQuickStyle" Target="../diagrams/quickStyle3.xml"/><Relationship Id="rId7" Type="http://schemas.openxmlformats.org/officeDocument/2006/relationships/image" Target="../media/image18.jpeg"/><Relationship Id="rId12" Type="http://schemas.openxmlformats.org/officeDocument/2006/relationships/diagramColors" Target="../diagrams/colors1.xml"/><Relationship Id="rId17" Type="http://schemas.openxmlformats.org/officeDocument/2006/relationships/diagramColors" Target="../diagrams/colors2.xml"/><Relationship Id="rId25" Type="http://schemas.openxmlformats.org/officeDocument/2006/relationships/image" Target="../media/image20.jpeg"/><Relationship Id="rId2" Type="http://schemas.openxmlformats.org/officeDocument/2006/relationships/image" Target="../media/image2.jpeg"/><Relationship Id="rId16" Type="http://schemas.openxmlformats.org/officeDocument/2006/relationships/diagramQuickStyle" Target="../diagrams/quickStyle2.xml"/><Relationship Id="rId20" Type="http://schemas.openxmlformats.org/officeDocument/2006/relationships/diagramLayout" Target="../diagrams/layout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diagramQuickStyle" Target="../diagrams/quickStyle1.xml"/><Relationship Id="rId24" Type="http://schemas.openxmlformats.org/officeDocument/2006/relationships/hyperlink" Target="http://www.almatysu.kz/" TargetMode="External"/><Relationship Id="rId5" Type="http://schemas.openxmlformats.org/officeDocument/2006/relationships/image" Target="../media/image16.jpeg"/><Relationship Id="rId15" Type="http://schemas.openxmlformats.org/officeDocument/2006/relationships/diagramLayout" Target="../diagrams/layout2.xml"/><Relationship Id="rId23" Type="http://schemas.microsoft.com/office/2007/relationships/diagramDrawing" Target="../diagrams/drawing3.xml"/><Relationship Id="rId10" Type="http://schemas.openxmlformats.org/officeDocument/2006/relationships/diagramLayout" Target="../diagrams/layout1.xml"/><Relationship Id="rId19" Type="http://schemas.openxmlformats.org/officeDocument/2006/relationships/diagramData" Target="../diagrams/data3.xml"/><Relationship Id="rId4" Type="http://schemas.openxmlformats.org/officeDocument/2006/relationships/image" Target="../media/image15.jpeg"/><Relationship Id="rId9" Type="http://schemas.openxmlformats.org/officeDocument/2006/relationships/diagramData" Target="../diagrams/data1.xml"/><Relationship Id="rId14" Type="http://schemas.openxmlformats.org/officeDocument/2006/relationships/diagramData" Target="../diagrams/data2.xml"/><Relationship Id="rId22" Type="http://schemas.openxmlformats.org/officeDocument/2006/relationships/diagramColors" Target="../diagrams/colors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3.emf"/><Relationship Id="rId7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1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490450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13" y="42897"/>
            <a:ext cx="557232" cy="4046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" y="133444"/>
            <a:ext cx="12191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1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2023 </a:t>
            </a:r>
            <a:r>
              <a:rPr lang="ru-RU" altLang="ru-RU" sz="11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жылға</a:t>
            </a:r>
            <a:r>
              <a:rPr lang="ru-RU" altLang="ru-RU" sz="11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1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сумен</a:t>
            </a:r>
            <a:r>
              <a:rPr lang="ru-RU" altLang="ru-RU" sz="11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1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жабдықтау</a:t>
            </a:r>
            <a:r>
              <a:rPr lang="ru-RU" altLang="ru-RU" sz="11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100" b="1" dirty="0" err="1">
                <a:solidFill>
                  <a:srgbClr val="336699"/>
                </a:solidFill>
                <a:latin typeface="Arial" panose="020B0604020202020204" pitchFamily="34" charset="0"/>
              </a:rPr>
              <a:t>қызметтері</a:t>
            </a:r>
            <a:r>
              <a:rPr lang="ru-RU" altLang="ru-RU" sz="11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1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бойынша</a:t>
            </a:r>
            <a:r>
              <a:rPr lang="ru-RU" altLang="ru-RU" sz="11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1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бекітілген</a:t>
            </a:r>
            <a:r>
              <a:rPr lang="ru-RU" altLang="ru-RU" sz="11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1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тарифтік</a:t>
            </a:r>
            <a:r>
              <a:rPr lang="ru-RU" altLang="ru-RU" sz="1100" b="1" dirty="0">
                <a:solidFill>
                  <a:srgbClr val="336699"/>
                </a:solidFill>
                <a:latin typeface="Arial" panose="020B0604020202020204" pitchFamily="34" charset="0"/>
              </a:rPr>
              <a:t> сметаны </a:t>
            </a:r>
            <a:r>
              <a:rPr lang="ru-RU" altLang="ru-RU" sz="11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баптар</a:t>
            </a:r>
            <a:r>
              <a:rPr lang="ru-RU" altLang="ru-RU" sz="11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1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бойынша</a:t>
            </a:r>
            <a:r>
              <a:rPr lang="ru-RU" altLang="ru-RU" sz="11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1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орындау</a:t>
            </a:r>
            <a:r>
              <a:rPr lang="ru-RU" sz="1100" b="1" dirty="0">
                <a:solidFill>
                  <a:srgbClr val="336699"/>
                </a:solidFill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69948" y="6487064"/>
            <a:ext cx="322052" cy="360027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24754522-2106-CF9A-9AC5-B9B42D94A7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030612"/>
              </p:ext>
            </p:extLst>
          </p:nvPr>
        </p:nvGraphicFramePr>
        <p:xfrm>
          <a:off x="97972" y="580998"/>
          <a:ext cx="11771976" cy="61318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1880">
                  <a:extLst>
                    <a:ext uri="{9D8B030D-6E8A-4147-A177-3AD203B41FA5}">
                      <a16:colId xmlns:a16="http://schemas.microsoft.com/office/drawing/2014/main" val="1416265324"/>
                    </a:ext>
                  </a:extLst>
                </a:gridCol>
                <a:gridCol w="3054168">
                  <a:extLst>
                    <a:ext uri="{9D8B030D-6E8A-4147-A177-3AD203B41FA5}">
                      <a16:colId xmlns:a16="http://schemas.microsoft.com/office/drawing/2014/main" val="2070387908"/>
                    </a:ext>
                  </a:extLst>
                </a:gridCol>
                <a:gridCol w="822276">
                  <a:extLst>
                    <a:ext uri="{9D8B030D-6E8A-4147-A177-3AD203B41FA5}">
                      <a16:colId xmlns:a16="http://schemas.microsoft.com/office/drawing/2014/main" val="3201985672"/>
                    </a:ext>
                  </a:extLst>
                </a:gridCol>
                <a:gridCol w="1527085">
                  <a:extLst>
                    <a:ext uri="{9D8B030D-6E8A-4147-A177-3AD203B41FA5}">
                      <a16:colId xmlns:a16="http://schemas.microsoft.com/office/drawing/2014/main" val="1018191136"/>
                    </a:ext>
                  </a:extLst>
                </a:gridCol>
                <a:gridCol w="1548062">
                  <a:extLst>
                    <a:ext uri="{9D8B030D-6E8A-4147-A177-3AD203B41FA5}">
                      <a16:colId xmlns:a16="http://schemas.microsoft.com/office/drawing/2014/main" val="2675871717"/>
                    </a:ext>
                  </a:extLst>
                </a:gridCol>
                <a:gridCol w="1073992">
                  <a:extLst>
                    <a:ext uri="{9D8B030D-6E8A-4147-A177-3AD203B41FA5}">
                      <a16:colId xmlns:a16="http://schemas.microsoft.com/office/drawing/2014/main" val="573666976"/>
                    </a:ext>
                  </a:extLst>
                </a:gridCol>
                <a:gridCol w="3104513">
                  <a:extLst>
                    <a:ext uri="{9D8B030D-6E8A-4147-A177-3AD203B41FA5}">
                      <a16:colId xmlns:a16="http://schemas.microsoft.com/office/drawing/2014/main" val="1240987080"/>
                    </a:ext>
                  </a:extLst>
                </a:gridCol>
              </a:tblGrid>
              <a:tr h="5361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</a:t>
                      </a:r>
                      <a:r>
                        <a:rPr lang="ru-RU" sz="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р/н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i="0" u="none" strike="noStrike" kern="1200" baseline="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Көрсеткіштердің</a:t>
                      </a:r>
                      <a:r>
                        <a:rPr lang="ru-RU" sz="800" b="1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1" i="0" u="none" strike="noStrike" kern="1200" baseline="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атауы</a:t>
                      </a:r>
                      <a:endParaRPr lang="ru-RU" sz="800" b="1" i="0" u="none" strike="noStrike" kern="12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Өлшем</a:t>
                      </a:r>
                      <a:r>
                        <a:rPr lang="kk-KZ" sz="8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бірлік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Тарифтік</a:t>
                      </a:r>
                      <a:r>
                        <a:rPr lang="ru-RU" sz="7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смета</a:t>
                      </a:r>
                    </a:p>
                  </a:txBody>
                  <a:tcPr marL="91439" marR="91439" marT="45714" marB="45714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Нақты</a:t>
                      </a:r>
                      <a:r>
                        <a:rPr lang="ru-RU" sz="7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7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көрсеткіштер</a:t>
                      </a:r>
                      <a:endParaRPr lang="ru-RU" sz="7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Ауытқу</a:t>
                      </a:r>
                      <a:r>
                        <a:rPr lang="ru-RU" sz="7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%</a:t>
                      </a:r>
                    </a:p>
                  </a:txBody>
                  <a:tcPr marL="91433" marR="91433" marT="45716" marB="45716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Ауытқу</a:t>
                      </a:r>
                      <a:r>
                        <a:rPr lang="ru-RU" sz="7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7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себептері</a:t>
                      </a:r>
                      <a:endParaRPr lang="ru-RU" sz="7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750425"/>
                  </a:ext>
                </a:extLst>
              </a:tr>
              <a:tr h="2838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Жалпы</a:t>
                      </a:r>
                      <a:r>
                        <a:rPr lang="ru-RU" sz="7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7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және</a:t>
                      </a:r>
                      <a:r>
                        <a:rPr lang="ru-RU" sz="7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7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әкімшілік</a:t>
                      </a:r>
                      <a:r>
                        <a:rPr lang="ru-RU" sz="7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7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шығыстар</a:t>
                      </a:r>
                      <a:r>
                        <a:rPr lang="ru-RU" sz="7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endParaRPr lang="ru-RU" sz="7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472 377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495</a:t>
                      </a:r>
                      <a:r>
                        <a:rPr lang="ru-RU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281754"/>
                  </a:ext>
                </a:extLst>
              </a:tr>
              <a:tr h="3140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6.1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 err="1" smtClean="0">
                          <a:latin typeface="Arial" pitchFamily="34" charset="0"/>
                          <a:cs typeface="Arial" pitchFamily="34" charset="0"/>
                        </a:rPr>
                        <a:t>Әкімшілік</a:t>
                      </a:r>
                      <a:r>
                        <a:rPr lang="ru-RU" sz="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700" dirty="0" err="1" smtClean="0">
                          <a:latin typeface="Arial" pitchFamily="34" charset="0"/>
                          <a:cs typeface="Arial" pitchFamily="34" charset="0"/>
                        </a:rPr>
                        <a:t>қызметкерлердін</a:t>
                      </a:r>
                      <a:r>
                        <a:rPr lang="ru-RU" sz="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700" dirty="0" err="1" smtClean="0">
                          <a:latin typeface="Arial" pitchFamily="34" charset="0"/>
                          <a:cs typeface="Arial" pitchFamily="34" charset="0"/>
                        </a:rPr>
                        <a:t>жалақысы</a:t>
                      </a:r>
                      <a:endParaRPr lang="ru-RU" sz="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246 020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7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243 </a:t>
                      </a:r>
                      <a:r>
                        <a:rPr lang="en-US" sz="7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866</a:t>
                      </a:r>
                      <a:endParaRPr lang="en-US" sz="7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7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-0,9%</a:t>
                      </a:r>
                      <a:endParaRPr lang="ru-RU" sz="7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тарифтік</a:t>
                      </a:r>
                      <a:r>
                        <a:rPr kumimoji="0" lang="ru-RU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смета </a:t>
                      </a:r>
                      <a:r>
                        <a:rPr kumimoji="0" lang="ru-RU" sz="7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шегінде</a:t>
                      </a:r>
                      <a:endParaRPr lang="ru-RU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826604"/>
                  </a:ext>
                </a:extLst>
              </a:tr>
              <a:tr h="27176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 err="1" smtClean="0">
                          <a:latin typeface="Arial" pitchFamily="34" charset="0"/>
                          <a:cs typeface="Arial" pitchFamily="34" charset="0"/>
                        </a:rPr>
                        <a:t>Әлеуметтік</a:t>
                      </a:r>
                      <a:r>
                        <a:rPr lang="ru-RU" sz="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700" dirty="0" err="1" smtClean="0">
                          <a:latin typeface="Arial" pitchFamily="34" charset="0"/>
                          <a:cs typeface="Arial" pitchFamily="34" charset="0"/>
                        </a:rPr>
                        <a:t>салық</a:t>
                      </a:r>
                      <a:r>
                        <a:rPr lang="ru-RU" sz="70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700" dirty="0" err="1" smtClean="0">
                          <a:latin typeface="Arial" pitchFamily="34" charset="0"/>
                          <a:cs typeface="Arial" pitchFamily="34" charset="0"/>
                        </a:rPr>
                        <a:t>әлеумет.аударымдар</a:t>
                      </a:r>
                      <a:endParaRPr lang="ru-RU" sz="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21 035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 </a:t>
                      </a:r>
                      <a:r>
                        <a:rPr lang="en-US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733</a:t>
                      </a:r>
                      <a:endParaRPr lang="en-US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-1,4%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тарифтік</a:t>
                      </a:r>
                      <a:r>
                        <a:rPr kumimoji="0" lang="ru-RU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смета </a:t>
                      </a:r>
                      <a:r>
                        <a:rPr kumimoji="0" lang="ru-RU" sz="7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шегінде</a:t>
                      </a:r>
                      <a:endParaRPr lang="ru-RU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4981"/>
                  </a:ext>
                </a:extLst>
              </a:tr>
              <a:tr h="202662">
                <a:tc v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Міндетті әлеуметтік медициналық сақтандыру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7 381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 </a:t>
                      </a:r>
                      <a:r>
                        <a:rPr lang="en-US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200</a:t>
                      </a:r>
                      <a:endParaRPr lang="en-US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-2,4%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733811"/>
                  </a:ext>
                </a:extLst>
              </a:tr>
              <a:tr h="3151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6.3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 err="1" smtClean="0">
                          <a:latin typeface="Arial" pitchFamily="34" charset="0"/>
                          <a:cs typeface="Arial" pitchFamily="34" charset="0"/>
                        </a:rPr>
                        <a:t>Салықтар</a:t>
                      </a:r>
                      <a:r>
                        <a:rPr lang="ru-RU" sz="700" dirty="0" smtClean="0">
                          <a:latin typeface="Arial" pitchFamily="34" charset="0"/>
                          <a:cs typeface="Arial" pitchFamily="34" charset="0"/>
                        </a:rPr>
                        <a:t> мен </a:t>
                      </a:r>
                      <a:r>
                        <a:rPr lang="ru-RU" sz="700" dirty="0" err="1" smtClean="0">
                          <a:latin typeface="Arial" pitchFamily="34" charset="0"/>
                          <a:cs typeface="Arial" pitchFamily="34" charset="0"/>
                        </a:rPr>
                        <a:t>төлемдер</a:t>
                      </a:r>
                      <a:endParaRPr lang="ru-RU" sz="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125 340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134 </a:t>
                      </a:r>
                      <a:r>
                        <a:rPr lang="en-US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08</a:t>
                      </a:r>
                      <a:r>
                        <a:rPr lang="ru-RU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endParaRPr lang="en-US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7,0%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жарғылық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капиталға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жарна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ретінде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кәсіпорынның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объектілердің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балансына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беруге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байланысты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мүлік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салығын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ұлғайту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871879"/>
                  </a:ext>
                </a:extLst>
              </a:tr>
              <a:tr h="2026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6.4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 err="1" smtClean="0">
                          <a:latin typeface="Arial" pitchFamily="34" charset="0"/>
                          <a:cs typeface="Arial" pitchFamily="34" charset="0"/>
                        </a:rPr>
                        <a:t>Өзге</a:t>
                      </a:r>
                      <a:r>
                        <a:rPr lang="ru-RU" sz="700" dirty="0" smtClean="0">
                          <a:latin typeface="Arial" pitchFamily="34" charset="0"/>
                          <a:cs typeface="Arial" pitchFamily="34" charset="0"/>
                        </a:rPr>
                        <a:t> де </a:t>
                      </a:r>
                      <a:r>
                        <a:rPr lang="ru-RU" sz="700" dirty="0" err="1" smtClean="0">
                          <a:latin typeface="Arial" pitchFamily="34" charset="0"/>
                          <a:cs typeface="Arial" pitchFamily="34" charset="0"/>
                        </a:rPr>
                        <a:t>шығыстар</a:t>
                      </a:r>
                      <a:r>
                        <a:rPr lang="ru-RU" sz="70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700" dirty="0" err="1" smtClean="0">
                          <a:latin typeface="Arial" pitchFamily="34" charset="0"/>
                          <a:cs typeface="Arial" pitchFamily="34" charset="0"/>
                        </a:rPr>
                        <a:t>барлығы</a:t>
                      </a:r>
                      <a:r>
                        <a:rPr lang="ru-RU" sz="70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700" dirty="0" err="1" smtClean="0">
                          <a:latin typeface="Arial" pitchFamily="34" charset="0"/>
                          <a:cs typeface="Arial" pitchFamily="34" charset="0"/>
                        </a:rPr>
                        <a:t>оның</a:t>
                      </a:r>
                      <a:r>
                        <a:rPr lang="ru-RU" sz="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700" dirty="0" err="1" smtClean="0">
                          <a:latin typeface="Arial" pitchFamily="34" charset="0"/>
                          <a:cs typeface="Arial" pitchFamily="34" charset="0"/>
                        </a:rPr>
                        <a:t>ішінде</a:t>
                      </a:r>
                      <a:endParaRPr lang="ru-RU" sz="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72 601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88 </a:t>
                      </a:r>
                      <a:r>
                        <a:rPr lang="en-US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94</a:t>
                      </a:r>
                      <a:r>
                        <a:rPr lang="ru-RU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lang="en-US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22,5%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904914"/>
                  </a:ext>
                </a:extLst>
              </a:tr>
              <a:tr h="2026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амортизация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25 359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 </a:t>
                      </a:r>
                      <a:r>
                        <a:rPr lang="en-US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</a:t>
                      </a:r>
                      <a:r>
                        <a:rPr lang="ru-RU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endParaRPr lang="en-US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23,0%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материалдық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емес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активтерді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жаңғырту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негізгі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құралдарды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жаңарту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969172"/>
                  </a:ext>
                </a:extLst>
              </a:tr>
              <a:tr h="2026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 err="1" smtClean="0">
                          <a:latin typeface="Arial" pitchFamily="34" charset="0"/>
                          <a:cs typeface="Arial" pitchFamily="34" charset="0"/>
                        </a:rPr>
                        <a:t>Техникалық</a:t>
                      </a:r>
                      <a:r>
                        <a:rPr lang="ru-RU" sz="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700" dirty="0" err="1" smtClean="0">
                          <a:latin typeface="Arial" pitchFamily="34" charset="0"/>
                          <a:cs typeface="Arial" pitchFamily="34" charset="0"/>
                        </a:rPr>
                        <a:t>құралдарды</a:t>
                      </a:r>
                      <a:r>
                        <a:rPr lang="ru-RU" sz="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700" dirty="0" err="1" smtClean="0">
                          <a:latin typeface="Arial" pitchFamily="34" charset="0"/>
                          <a:cs typeface="Arial" pitchFamily="34" charset="0"/>
                        </a:rPr>
                        <a:t>ұстау</a:t>
                      </a:r>
                      <a:r>
                        <a:rPr lang="ru-RU" sz="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700" dirty="0" err="1" smtClean="0">
                          <a:latin typeface="Arial" pitchFamily="34" charset="0"/>
                          <a:cs typeface="Arial" pitchFamily="34" charset="0"/>
                        </a:rPr>
                        <a:t>және</a:t>
                      </a:r>
                      <a:r>
                        <a:rPr lang="ru-RU" sz="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700" dirty="0" err="1" smtClean="0">
                          <a:latin typeface="Arial" pitchFamily="34" charset="0"/>
                          <a:cs typeface="Arial" pitchFamily="34" charset="0"/>
                        </a:rPr>
                        <a:t>қызмет</a:t>
                      </a:r>
                      <a:r>
                        <a:rPr lang="ru-RU" sz="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700" dirty="0" err="1" smtClean="0">
                          <a:latin typeface="Arial" pitchFamily="34" charset="0"/>
                          <a:cs typeface="Arial" pitchFamily="34" charset="0"/>
                        </a:rPr>
                        <a:t>көрсету</a:t>
                      </a:r>
                      <a:endParaRPr lang="ru-RU" sz="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4 022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</a:t>
                      </a:r>
                      <a:r>
                        <a:rPr lang="en-US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90</a:t>
                      </a:r>
                      <a:r>
                        <a:rPr lang="ru-RU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en-US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21,9%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852855"/>
                  </a:ext>
                </a:extLst>
              </a:tr>
              <a:tr h="2026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 err="1" smtClean="0">
                          <a:latin typeface="Arial" pitchFamily="34" charset="0"/>
                          <a:cs typeface="Arial" pitchFamily="34" charset="0"/>
                        </a:rPr>
                        <a:t>Коммуналдық</a:t>
                      </a:r>
                      <a:r>
                        <a:rPr lang="ru-RU" sz="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700" dirty="0" err="1" smtClean="0">
                          <a:latin typeface="Arial" pitchFamily="34" charset="0"/>
                          <a:cs typeface="Arial" pitchFamily="34" charset="0"/>
                        </a:rPr>
                        <a:t>қызметтер</a:t>
                      </a:r>
                      <a:endParaRPr lang="ru-RU" sz="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4 563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7 736</a:t>
                      </a:r>
                      <a:endParaRPr lang="en-US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69,5%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245784"/>
                  </a:ext>
                </a:extLst>
              </a:tr>
              <a:tr h="2026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 err="1" smtClean="0">
                          <a:latin typeface="Arial" pitchFamily="34" charset="0"/>
                          <a:cs typeface="Arial" pitchFamily="34" charset="0"/>
                        </a:rPr>
                        <a:t>Бөгде</a:t>
                      </a:r>
                      <a:r>
                        <a:rPr lang="ru-RU" sz="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700" dirty="0" err="1" smtClean="0">
                          <a:latin typeface="Arial" pitchFamily="34" charset="0"/>
                          <a:cs typeface="Arial" pitchFamily="34" charset="0"/>
                        </a:rPr>
                        <a:t>ұйымдардың</a:t>
                      </a:r>
                      <a:r>
                        <a:rPr lang="ru-RU" sz="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700" dirty="0" err="1" smtClean="0">
                          <a:latin typeface="Arial" pitchFamily="34" charset="0"/>
                          <a:cs typeface="Arial" pitchFamily="34" charset="0"/>
                        </a:rPr>
                        <a:t>қызметтері</a:t>
                      </a:r>
                      <a:endParaRPr lang="ru-RU" sz="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22 977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 </a:t>
                      </a:r>
                      <a:r>
                        <a:rPr lang="en-US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507</a:t>
                      </a:r>
                      <a:endParaRPr lang="en-US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-2,0%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648931"/>
                  </a:ext>
                </a:extLst>
              </a:tr>
              <a:tr h="2026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 err="1" smtClean="0">
                          <a:latin typeface="Arial" pitchFamily="34" charset="0"/>
                          <a:cs typeface="Arial" pitchFamily="34" charset="0"/>
                        </a:rPr>
                        <a:t>Іссапар</a:t>
                      </a:r>
                      <a:r>
                        <a:rPr lang="ru-RU" sz="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700" dirty="0" err="1" smtClean="0">
                          <a:latin typeface="Arial" pitchFamily="34" charset="0"/>
                          <a:cs typeface="Arial" pitchFamily="34" charset="0"/>
                        </a:rPr>
                        <a:t>шығыстары</a:t>
                      </a:r>
                      <a:endParaRPr lang="ru-RU" sz="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137</a:t>
                      </a:r>
                      <a:endParaRPr lang="en-US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-1,4%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</a:t>
                      </a:r>
                      <a:r>
                        <a:rPr kumimoji="0" lang="ru-RU" sz="7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ифтік</a:t>
                      </a:r>
                      <a:r>
                        <a:rPr kumimoji="0" lang="ru-RU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смета </a:t>
                      </a:r>
                      <a:r>
                        <a:rPr kumimoji="0" lang="ru-RU" sz="7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шегінде</a:t>
                      </a:r>
                      <a:endParaRPr lang="ru-RU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347487"/>
                  </a:ext>
                </a:extLst>
              </a:tr>
              <a:tr h="2778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 err="1">
                          <a:latin typeface="Arial" pitchFamily="34" charset="0"/>
                          <a:cs typeface="Arial" pitchFamily="34" charset="0"/>
                        </a:rPr>
                        <a:t>Байланыс</a:t>
                      </a:r>
                      <a:r>
                        <a:rPr lang="ru-RU" sz="7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700" dirty="0" err="1">
                          <a:latin typeface="Arial" pitchFamily="34" charset="0"/>
                          <a:cs typeface="Arial" pitchFamily="34" charset="0"/>
                        </a:rPr>
                        <a:t>қызметтері</a:t>
                      </a:r>
                      <a:r>
                        <a:rPr lang="ru-RU" sz="700" dirty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700" dirty="0" err="1">
                          <a:latin typeface="Arial" pitchFamily="34" charset="0"/>
                          <a:cs typeface="Arial" pitchFamily="34" charset="0"/>
                        </a:rPr>
                        <a:t>пошталық</a:t>
                      </a:r>
                      <a:r>
                        <a:rPr lang="ru-RU" sz="700" dirty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700" dirty="0" err="1">
                          <a:latin typeface="Arial" pitchFamily="34" charset="0"/>
                          <a:cs typeface="Arial" pitchFamily="34" charset="0"/>
                        </a:rPr>
                        <a:t>мерзімдік</a:t>
                      </a:r>
                      <a:r>
                        <a:rPr lang="ru-RU" sz="7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700" dirty="0" err="1">
                          <a:latin typeface="Arial" pitchFamily="34" charset="0"/>
                          <a:cs typeface="Arial" pitchFamily="34" charset="0"/>
                        </a:rPr>
                        <a:t>баслымдар</a:t>
                      </a:r>
                      <a:endParaRPr lang="ru-RU" sz="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4 274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</a:t>
                      </a:r>
                      <a:r>
                        <a:rPr lang="en-US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868</a:t>
                      </a:r>
                      <a:endParaRPr lang="en-US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37,3%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0237038"/>
                  </a:ext>
                </a:extLst>
              </a:tr>
              <a:tr h="2536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 err="1">
                          <a:latin typeface="Arial" pitchFamily="34" charset="0"/>
                          <a:cs typeface="Arial" pitchFamily="34" charset="0"/>
                        </a:rPr>
                        <a:t>Қызметкерлерді</a:t>
                      </a:r>
                      <a:r>
                        <a:rPr lang="ru-RU" sz="7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700" dirty="0" err="1">
                          <a:latin typeface="Arial" pitchFamily="34" charset="0"/>
                          <a:cs typeface="Arial" pitchFamily="34" charset="0"/>
                        </a:rPr>
                        <a:t>міндетті</a:t>
                      </a:r>
                      <a:r>
                        <a:rPr lang="ru-RU" sz="7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700" dirty="0" err="1">
                          <a:latin typeface="Arial" pitchFamily="34" charset="0"/>
                          <a:cs typeface="Arial" pitchFamily="34" charset="0"/>
                        </a:rPr>
                        <a:t>сақтандыру</a:t>
                      </a:r>
                      <a:endParaRPr lang="ru-RU" sz="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3 752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</a:t>
                      </a:r>
                      <a:r>
                        <a:rPr lang="en-US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</a:t>
                      </a:r>
                      <a:r>
                        <a:rPr lang="ru-RU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en-US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-2,4%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691486"/>
                  </a:ext>
                </a:extLst>
              </a:tr>
              <a:tr h="2026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 err="1" smtClean="0">
                          <a:latin typeface="Arial" pitchFamily="34" charset="0"/>
                          <a:cs typeface="Arial" pitchFamily="34" charset="0"/>
                        </a:rPr>
                        <a:t>Материалдар</a:t>
                      </a:r>
                      <a:endParaRPr lang="ru-RU" sz="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7 515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 </a:t>
                      </a:r>
                      <a:r>
                        <a:rPr lang="en-US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93</a:t>
                      </a:r>
                      <a:r>
                        <a:rPr lang="ru-RU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en-US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72,1%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174904"/>
                  </a:ext>
                </a:extLst>
              </a:tr>
              <a:tr h="2427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Сыйақы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төлеуге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арналған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шығыстар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240 </a:t>
                      </a:r>
                      <a:endParaRPr lang="en-US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23,7%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Нұрлы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жол</a:t>
                      </a:r>
                      <a:r>
                        <a:rPr lang="en-US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бағдарламасы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шеңберінде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кредит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сыйақы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төлеу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544809"/>
                  </a:ext>
                </a:extLst>
              </a:tr>
              <a:tr h="1397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көрсетуге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арналған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барлық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шығындар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13 498 748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15 880 338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17,6%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515414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ru-RU" sz="7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Пайда</a:t>
                      </a:r>
                      <a:endParaRPr lang="ru-RU" sz="7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837 851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-1 674 602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310659"/>
                  </a:ext>
                </a:extLst>
              </a:tr>
              <a:tr h="1296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Барлық</a:t>
                      </a:r>
                      <a:r>
                        <a:rPr lang="ru-RU" sz="7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кірістер</a:t>
                      </a:r>
                      <a:endParaRPr lang="ru-RU" sz="7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7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13 528 544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14 205 726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942944"/>
                  </a:ext>
                </a:extLst>
              </a:tr>
              <a:tr h="1296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Көрсетілетін қызметтер көлемі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172 018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180 511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4,9%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848486"/>
                  </a:ext>
                </a:extLst>
              </a:tr>
              <a:tr h="1268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Негізсіз</a:t>
                      </a:r>
                      <a:r>
                        <a:rPr lang="ru-RU" sz="7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табыс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7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-808 055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624324"/>
                  </a:ext>
                </a:extLst>
              </a:tr>
              <a:tr h="1296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Орташа</a:t>
                      </a:r>
                      <a:r>
                        <a:rPr lang="ru-RU" sz="7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Тариф (ҚҚС-</a:t>
                      </a:r>
                      <a:r>
                        <a:rPr lang="ru-RU" sz="7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сыз</a:t>
                      </a:r>
                      <a:r>
                        <a:rPr lang="ru-RU" sz="7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r>
                        <a:rPr lang="ru-RU" sz="7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7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/м3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78,65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78,70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48280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k-KZ" sz="7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Анықтама</a:t>
                      </a:r>
                      <a:r>
                        <a:rPr lang="ru-RU" sz="7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ru-RU" sz="7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62558"/>
                  </a:ext>
                </a:extLst>
              </a:tr>
              <a:tr h="1761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7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Персоналдың</a:t>
                      </a:r>
                      <a:r>
                        <a:rPr lang="kk-KZ" sz="7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тізім бойынша орташа саны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адам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2 333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2 241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-3,9%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411347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7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Өндірістік персонал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адам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2 262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2 172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-4,0%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999009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7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Әкімшілік персонал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адам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-2,8%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895819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7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Орташа айлық жалақы, оның ішінде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169 764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205 183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20,9%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685514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7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Өндірістік персонал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166 029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ru-RU" sz="7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344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21,9%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569123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7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Әкімшілік персонал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288 756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295</a:t>
                      </a:r>
                      <a:r>
                        <a:rPr lang="ru-RU" sz="7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482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230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94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23702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226" y="39890"/>
            <a:ext cx="632491" cy="45930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" y="62037"/>
            <a:ext cx="12191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200" b="1" dirty="0" smtClean="0">
                <a:solidFill>
                  <a:srgbClr val="006CB6"/>
                </a:solidFill>
                <a:latin typeface="Arial" panose="020B0604020202020204" pitchFamily="34" charset="0"/>
              </a:rPr>
              <a:t>2023 </a:t>
            </a:r>
            <a:r>
              <a:rPr lang="ru-RU" altLang="ru-RU" sz="1200" b="1" dirty="0" err="1">
                <a:solidFill>
                  <a:srgbClr val="006CB6"/>
                </a:solidFill>
                <a:latin typeface="Arial" panose="020B0604020202020204" pitchFamily="34" charset="0"/>
              </a:rPr>
              <a:t>жылғы</a:t>
            </a:r>
            <a:r>
              <a:rPr lang="ru-RU" altLang="ru-RU" sz="1200" b="1" dirty="0">
                <a:solidFill>
                  <a:srgbClr val="006CB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200" b="1" dirty="0" smtClean="0">
                <a:solidFill>
                  <a:srgbClr val="006CB6"/>
                </a:solidFill>
                <a:latin typeface="Arial" panose="020B0604020202020204" pitchFamily="34" charset="0"/>
              </a:rPr>
              <a:t>су </a:t>
            </a:r>
            <a:r>
              <a:rPr lang="ru-RU" altLang="ru-RU" sz="1200" b="1" dirty="0" err="1">
                <a:solidFill>
                  <a:srgbClr val="006CB6"/>
                </a:solidFill>
                <a:latin typeface="Arial" panose="020B0604020202020204" pitchFamily="34" charset="0"/>
              </a:rPr>
              <a:t>бұру</a:t>
            </a:r>
            <a:r>
              <a:rPr lang="ru-RU" altLang="ru-RU" sz="1200" b="1" dirty="0">
                <a:solidFill>
                  <a:srgbClr val="006CB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6CB6"/>
                </a:solidFill>
                <a:latin typeface="Arial" panose="020B0604020202020204" pitchFamily="34" charset="0"/>
              </a:rPr>
              <a:t>қызметтері</a:t>
            </a:r>
            <a:r>
              <a:rPr lang="ru-RU" altLang="ru-RU" sz="1200" b="1" dirty="0">
                <a:solidFill>
                  <a:srgbClr val="006CB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6CB6"/>
                </a:solidFill>
                <a:latin typeface="Arial" panose="020B0604020202020204" pitchFamily="34" charset="0"/>
              </a:rPr>
              <a:t>бойынша</a:t>
            </a:r>
            <a:r>
              <a:rPr lang="ru-RU" altLang="ru-RU" sz="1200" b="1" dirty="0">
                <a:solidFill>
                  <a:srgbClr val="006CB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6CB6"/>
                </a:solidFill>
                <a:latin typeface="Arial" panose="020B0604020202020204" pitchFamily="34" charset="0"/>
              </a:rPr>
              <a:t>бекітілген</a:t>
            </a:r>
            <a:r>
              <a:rPr lang="ru-RU" altLang="ru-RU" sz="1200" b="1" dirty="0">
                <a:solidFill>
                  <a:srgbClr val="006CB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6CB6"/>
                </a:solidFill>
                <a:latin typeface="Arial" panose="020B0604020202020204" pitchFamily="34" charset="0"/>
              </a:rPr>
              <a:t>тарифтік</a:t>
            </a:r>
            <a:r>
              <a:rPr lang="ru-RU" altLang="ru-RU" sz="1200" b="1" dirty="0">
                <a:solidFill>
                  <a:srgbClr val="006CB6"/>
                </a:solidFill>
                <a:latin typeface="Arial" panose="020B0604020202020204" pitchFamily="34" charset="0"/>
              </a:rPr>
              <a:t> сметаны </a:t>
            </a:r>
            <a:r>
              <a:rPr lang="ru-RU" altLang="ru-RU" sz="1200" b="1" dirty="0" err="1">
                <a:solidFill>
                  <a:srgbClr val="006CB6"/>
                </a:solidFill>
                <a:latin typeface="Arial" panose="020B0604020202020204" pitchFamily="34" charset="0"/>
              </a:rPr>
              <a:t>баптар</a:t>
            </a:r>
            <a:r>
              <a:rPr lang="ru-RU" altLang="ru-RU" sz="1200" b="1" dirty="0">
                <a:solidFill>
                  <a:srgbClr val="006CB6"/>
                </a:solidFill>
                <a:latin typeface="Arial" panose="020B0604020202020204" pitchFamily="34" charset="0"/>
              </a:rPr>
              <a:t> </a:t>
            </a:r>
            <a:br>
              <a:rPr lang="ru-RU" altLang="ru-RU" sz="1200" b="1" dirty="0">
                <a:solidFill>
                  <a:srgbClr val="006CB6"/>
                </a:solidFill>
                <a:latin typeface="Arial" panose="020B0604020202020204" pitchFamily="34" charset="0"/>
              </a:rPr>
            </a:br>
            <a:r>
              <a:rPr lang="ru-RU" altLang="ru-RU" sz="1200" b="1" dirty="0" err="1">
                <a:solidFill>
                  <a:srgbClr val="006CB6"/>
                </a:solidFill>
                <a:latin typeface="Arial" panose="020B0604020202020204" pitchFamily="34" charset="0"/>
              </a:rPr>
              <a:t>бойынша</a:t>
            </a:r>
            <a:r>
              <a:rPr lang="ru-RU" altLang="ru-RU" sz="1200" b="1" dirty="0">
                <a:solidFill>
                  <a:srgbClr val="006CB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200" b="1" dirty="0" err="1" smtClean="0">
                <a:solidFill>
                  <a:srgbClr val="006CB6"/>
                </a:solidFill>
                <a:latin typeface="Arial" panose="020B0604020202020204" pitchFamily="34" charset="0"/>
              </a:rPr>
              <a:t>орындау</a:t>
            </a:r>
            <a:endParaRPr lang="ru-RU" altLang="ru-RU" sz="1200" b="1" dirty="0">
              <a:solidFill>
                <a:srgbClr val="006CB6"/>
              </a:solidFill>
              <a:latin typeface="Arial" panose="020B0604020202020204" pitchFamily="34" charset="0"/>
            </a:endParaRPr>
          </a:p>
        </p:txBody>
      </p:sp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766430" y="6487064"/>
            <a:ext cx="425570" cy="360027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A8B6C727-6316-CA09-9770-8FD3370F52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85593"/>
              </p:ext>
            </p:extLst>
          </p:nvPr>
        </p:nvGraphicFramePr>
        <p:xfrm>
          <a:off x="141513" y="585743"/>
          <a:ext cx="11538858" cy="61306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7680">
                  <a:extLst>
                    <a:ext uri="{9D8B030D-6E8A-4147-A177-3AD203B41FA5}">
                      <a16:colId xmlns:a16="http://schemas.microsoft.com/office/drawing/2014/main" val="708460031"/>
                    </a:ext>
                  </a:extLst>
                </a:gridCol>
                <a:gridCol w="3318608">
                  <a:extLst>
                    <a:ext uri="{9D8B030D-6E8A-4147-A177-3AD203B41FA5}">
                      <a16:colId xmlns:a16="http://schemas.microsoft.com/office/drawing/2014/main" val="1230291540"/>
                    </a:ext>
                  </a:extLst>
                </a:gridCol>
                <a:gridCol w="865415">
                  <a:extLst>
                    <a:ext uri="{9D8B030D-6E8A-4147-A177-3AD203B41FA5}">
                      <a16:colId xmlns:a16="http://schemas.microsoft.com/office/drawing/2014/main" val="762322891"/>
                    </a:ext>
                  </a:extLst>
                </a:gridCol>
                <a:gridCol w="1282405">
                  <a:extLst>
                    <a:ext uri="{9D8B030D-6E8A-4147-A177-3AD203B41FA5}">
                      <a16:colId xmlns:a16="http://schemas.microsoft.com/office/drawing/2014/main" val="3349556247"/>
                    </a:ext>
                  </a:extLst>
                </a:gridCol>
                <a:gridCol w="1253236">
                  <a:extLst>
                    <a:ext uri="{9D8B030D-6E8A-4147-A177-3AD203B41FA5}">
                      <a16:colId xmlns:a16="http://schemas.microsoft.com/office/drawing/2014/main" val="4288079266"/>
                    </a:ext>
                  </a:extLst>
                </a:gridCol>
                <a:gridCol w="1174910">
                  <a:extLst>
                    <a:ext uri="{9D8B030D-6E8A-4147-A177-3AD203B41FA5}">
                      <a16:colId xmlns:a16="http://schemas.microsoft.com/office/drawing/2014/main" val="1944049663"/>
                    </a:ext>
                  </a:extLst>
                </a:gridCol>
                <a:gridCol w="3116604">
                  <a:extLst>
                    <a:ext uri="{9D8B030D-6E8A-4147-A177-3AD203B41FA5}">
                      <a16:colId xmlns:a16="http://schemas.microsoft.com/office/drawing/2014/main" val="1563211141"/>
                    </a:ext>
                  </a:extLst>
                </a:gridCol>
              </a:tblGrid>
              <a:tr h="3205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</a:t>
                      </a:r>
                      <a:r>
                        <a:rPr lang="ru-RU" sz="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р/н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i="0" u="none" strike="noStrike" kern="1200" baseline="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Көрсеткіштердің</a:t>
                      </a:r>
                      <a:r>
                        <a:rPr lang="ru-RU" sz="800" b="1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1" i="0" u="none" strike="noStrike" kern="1200" baseline="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атауы</a:t>
                      </a:r>
                      <a:endParaRPr lang="ru-RU" sz="800" b="1" i="0" u="none" strike="noStrike" kern="12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Өлшем</a:t>
                      </a:r>
                      <a:r>
                        <a:rPr lang="kk-KZ" sz="8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бірлік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Тарифтік</a:t>
                      </a:r>
                      <a:r>
                        <a:rPr lang="ru-RU" sz="7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смета</a:t>
                      </a:r>
                    </a:p>
                  </a:txBody>
                  <a:tcPr marL="91439" marR="91439" marT="45714" marB="45714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Нақты</a:t>
                      </a:r>
                      <a:r>
                        <a:rPr lang="ru-RU" sz="7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7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көрсеткіштер</a:t>
                      </a:r>
                      <a:endParaRPr lang="ru-RU" sz="7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Ауытқу</a:t>
                      </a:r>
                      <a:r>
                        <a:rPr lang="ru-RU" sz="7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%</a:t>
                      </a:r>
                    </a:p>
                  </a:txBody>
                  <a:tcPr marL="91433" marR="91433" marT="45716" marB="45716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Ауытқу</a:t>
                      </a:r>
                      <a:r>
                        <a:rPr lang="ru-RU" sz="7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7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себептері</a:t>
                      </a:r>
                      <a:endParaRPr lang="ru-RU" sz="7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622563"/>
                  </a:ext>
                </a:extLst>
              </a:tr>
              <a:tr h="2729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Өндіріске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арналған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шығындар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4 916 351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6 511 049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32,4%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24287"/>
                  </a:ext>
                </a:extLst>
              </a:tr>
              <a:tr h="1949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Материалдық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шығындар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802 192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986 420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23,0%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838073"/>
                  </a:ext>
                </a:extLst>
              </a:tr>
              <a:tr h="1689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Шикізат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және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материалдар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2 736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2 806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тарифтік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смета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871414"/>
                  </a:ext>
                </a:extLst>
              </a:tr>
              <a:tr h="1394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ЖЖМ</a:t>
                      </a: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77 380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167 410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116,3%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көрсету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аймағын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желілердің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ұзақтығын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абоненттер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санын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ұлғайту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158909"/>
                  </a:ext>
                </a:extLst>
              </a:tr>
              <a:tr h="1394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Отын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9 595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9 258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-3,5%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253258"/>
                  </a:ext>
                </a:extLst>
              </a:tr>
              <a:tr h="1394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Энергия</a:t>
                      </a: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712 481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806 946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13,3%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көлемнің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ұлғаюы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168235"/>
                  </a:ext>
                </a:extLst>
              </a:tr>
              <a:tr h="1394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Еңбекке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ақы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төлеу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шығыстары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2 166 150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2 972 377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37,2%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448457"/>
                  </a:ext>
                </a:extLst>
              </a:tr>
              <a:tr h="2729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Өндірістік</a:t>
                      </a:r>
                      <a:r>
                        <a:rPr lang="kk-KZ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персоналдың жалақысы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1 941 865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2 669 799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37,5%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жалақыны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көтеру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жұмысшылар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санын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көбейту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457047"/>
                  </a:ext>
                </a:extLst>
              </a:tr>
              <a:tr h="1854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Әлеуметтік салық және әлеуметтікаударымдар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166 029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226 306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36,3%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жалақыны көтеру және жұмысшылар санын көбейту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479411"/>
                  </a:ext>
                </a:extLst>
              </a:tr>
              <a:tr h="1516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Міндетті әлеуметтік медициналық сақтандыру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58 256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76 272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30,9%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жалақыны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көтеру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жұмысшылар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санын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көбейту</a:t>
                      </a:r>
                      <a:endParaRPr lang="ru-RU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271160"/>
                  </a:ext>
                </a:extLst>
              </a:tr>
              <a:tr h="1394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Амортизация</a:t>
                      </a: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1 286 870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1 311 845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182090"/>
                  </a:ext>
                </a:extLst>
              </a:tr>
              <a:tr h="1394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Жөндеу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280 801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461 870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64,5%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көрсету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аймағын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желілердің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ұзақтығын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абоненттер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санын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ұлғайту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60145"/>
                  </a:ext>
                </a:extLst>
              </a:tr>
              <a:tr h="1394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Басқа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шығындар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380 338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778 537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104,7%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357164"/>
                  </a:ext>
                </a:extLst>
              </a:tr>
              <a:tr h="1394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Күзет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қызметтері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2 634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8 185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210,7%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603479"/>
                  </a:ext>
                </a:extLst>
              </a:tr>
              <a:tr h="2729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Еңбекті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қорғау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және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қауіпсіздік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техникасы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32 725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110 071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236,4%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056084"/>
                  </a:ext>
                </a:extLst>
              </a:tr>
              <a:tr h="1394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Коммуналдық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қызметтер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7 391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12 976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75,6%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484211"/>
                  </a:ext>
                </a:extLst>
              </a:tr>
              <a:tr h="1394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Сақтандырудың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міндетті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түрлері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27 399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38 181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39,4%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жалақының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өсуіне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байланысты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227927"/>
                  </a:ext>
                </a:extLst>
              </a:tr>
              <a:tr h="2293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Қоршаған</a:t>
                      </a: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ортаны</a:t>
                      </a: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қорғау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137 985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265 609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92,5%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нақты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экологиялық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көрсеткіштер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қоршаған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ортаға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теріс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әсер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еткені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үшін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төлемақының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ұлғаюы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АЕК-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тің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598106"/>
                  </a:ext>
                </a:extLst>
              </a:tr>
              <a:tr h="2504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Түбіртектерді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ресімдеуге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арналған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шығыстар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57 688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74 735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29,6%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тұтынушылар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санының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артуы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99942"/>
                  </a:ext>
                </a:extLst>
              </a:tr>
              <a:tr h="2079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70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Басқа</a:t>
                      </a:r>
                      <a:r>
                        <a:rPr kumimoji="0" lang="ru-RU" sz="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70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шығындар</a:t>
                      </a:r>
                      <a:r>
                        <a:rPr kumimoji="0" lang="ru-RU" sz="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ru-RU" sz="70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барлығы</a:t>
                      </a:r>
                      <a:r>
                        <a:rPr kumimoji="0" lang="ru-RU" sz="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ru-RU" sz="70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оның</a:t>
                      </a:r>
                      <a:r>
                        <a:rPr kumimoji="0" lang="ru-RU" sz="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70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ішінде</a:t>
                      </a:r>
                      <a:endParaRPr kumimoji="0" lang="ru-RU" sz="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114 516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268 780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134,7%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468888"/>
                  </a:ext>
                </a:extLst>
              </a:tr>
              <a:tr h="2504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70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байланыс</a:t>
                      </a:r>
                      <a:r>
                        <a:rPr kumimoji="0" lang="ru-RU" sz="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70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қызметтері</a:t>
                      </a:r>
                      <a:r>
                        <a:rPr kumimoji="0" lang="ru-RU" sz="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ru-RU" sz="70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пошталық</a:t>
                      </a:r>
                      <a:r>
                        <a:rPr kumimoji="0" lang="ru-RU" sz="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70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шығыстар</a:t>
                      </a:r>
                      <a:endParaRPr kumimoji="0" lang="ru-RU" sz="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4 485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8 820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96,7%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623803"/>
                  </a:ext>
                </a:extLst>
              </a:tr>
              <a:tr h="2293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 eaLnBrk="1" latinLnBrk="0" hangingPunct="1"/>
                      <a:r>
                        <a:rPr kumimoji="0" lang="ru-RU" sz="70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Іссапар</a:t>
                      </a:r>
                      <a:r>
                        <a:rPr kumimoji="0" lang="ru-RU" sz="700" b="0" i="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700" b="0" i="0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шығындары</a:t>
                      </a:r>
                      <a:endParaRPr kumimoji="0" lang="ru-RU" sz="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253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Құрылыс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тұрғын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үй-коммуналдық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шаруашылық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істері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комитетінде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инвестициялық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жобаны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келісу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843128"/>
                  </a:ext>
                </a:extLst>
              </a:tr>
              <a:tr h="1394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 eaLnBrk="1" latinLnBrk="0" hangingPunct="1"/>
                      <a:r>
                        <a:rPr kumimoji="0" lang="ru-RU" sz="70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Кадрлар</a:t>
                      </a:r>
                      <a:r>
                        <a:rPr kumimoji="0" lang="ru-RU" sz="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70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даярлау</a:t>
                      </a:r>
                      <a:r>
                        <a:rPr kumimoji="0" lang="ru-RU" sz="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1 021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1 206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18,2%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009643"/>
                  </a:ext>
                </a:extLst>
              </a:tr>
              <a:tr h="2794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70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Жұмыскерлердің</a:t>
                      </a:r>
                      <a:r>
                        <a:rPr kumimoji="0" lang="ru-RU" sz="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70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жол</a:t>
                      </a:r>
                      <a:r>
                        <a:rPr kumimoji="0" lang="ru-RU" sz="700" b="0" i="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700" b="0" i="0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жүру</a:t>
                      </a:r>
                      <a:r>
                        <a:rPr kumimoji="0" lang="ru-RU" sz="700" b="0" i="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700" b="0" i="0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ақысын</a:t>
                      </a:r>
                      <a:r>
                        <a:rPr kumimoji="0" lang="ru-RU" sz="700" b="0" i="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700" b="0" i="0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төлеу</a:t>
                      </a:r>
                      <a:endParaRPr kumimoji="0" lang="ru-RU" sz="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5 702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5 978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711938"/>
                  </a:ext>
                </a:extLst>
              </a:tr>
              <a:tr h="3054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70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міндетті</a:t>
                      </a:r>
                      <a:r>
                        <a:rPr kumimoji="0" lang="ru-RU" sz="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70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кәсіптік</a:t>
                      </a:r>
                      <a:r>
                        <a:rPr kumimoji="0" lang="ru-RU" sz="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70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зейнетақы</a:t>
                      </a:r>
                      <a:r>
                        <a:rPr kumimoji="0" lang="ru-RU" sz="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70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жарналары</a:t>
                      </a:r>
                      <a:endParaRPr kumimoji="0" lang="ru-RU" sz="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16 857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33 241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97,2%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жалақының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өсуіне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байланысты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843373"/>
                  </a:ext>
                </a:extLst>
              </a:tr>
              <a:tr h="1764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70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техникалық</a:t>
                      </a:r>
                      <a:r>
                        <a:rPr kumimoji="0" lang="ru-RU" sz="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70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құралдарды</a:t>
                      </a:r>
                      <a:r>
                        <a:rPr kumimoji="0" lang="ru-RU" sz="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70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ұстау</a:t>
                      </a:r>
                      <a:r>
                        <a:rPr kumimoji="0" lang="ru-RU" sz="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70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және</a:t>
                      </a:r>
                      <a:r>
                        <a:rPr kumimoji="0" lang="ru-RU" sz="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70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қызмет</a:t>
                      </a:r>
                      <a:r>
                        <a:rPr kumimoji="0" lang="ru-RU" sz="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70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көрсету</a:t>
                      </a:r>
                      <a:endParaRPr kumimoji="0" lang="ru-RU" sz="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21 855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34 691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58,7%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632372"/>
                  </a:ext>
                </a:extLst>
              </a:tr>
              <a:tr h="2274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70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материалдар</a:t>
                      </a:r>
                      <a:r>
                        <a:rPr kumimoji="0" lang="ru-RU" sz="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ru-RU" sz="70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қосалқы</a:t>
                      </a:r>
                      <a:r>
                        <a:rPr kumimoji="0" lang="ru-RU" sz="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70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бөлшектер</a:t>
                      </a:r>
                      <a:r>
                        <a:rPr kumimoji="0" lang="ru-RU" sz="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ru-RU" sz="70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құрал-саймандар</a:t>
                      </a:r>
                      <a:endParaRPr kumimoji="0" lang="ru-RU" sz="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61 208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180 359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ызмет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көрсету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аймағын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желілердің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ұзақтығын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абоненттер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санын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ұлғайту</a:t>
                      </a:r>
                      <a:endParaRPr lang="ru-RU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627889"/>
                  </a:ext>
                </a:extLst>
              </a:tr>
              <a:tr h="1819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ru-RU" sz="7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зертхана</a:t>
                      </a:r>
                      <a:r>
                        <a:rPr lang="ru-RU" sz="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шығындар</a:t>
                      </a:r>
                      <a:endParaRPr lang="ru-RU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705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1 516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663303"/>
                  </a:ext>
                </a:extLst>
              </a:tr>
              <a:tr h="1648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экологиялық</a:t>
                      </a:r>
                      <a:r>
                        <a:rPr lang="ru-RU" sz="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шығындар</a:t>
                      </a:r>
                      <a:endParaRPr lang="ru-RU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95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7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2 430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2 668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9,8%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199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832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" y="0"/>
            <a:ext cx="12192000" cy="589018"/>
          </a:xfrm>
          <a:prstGeom prst="rect">
            <a:avLst/>
          </a:prstGeom>
        </p:spPr>
      </p:pic>
      <p:sp>
        <p:nvSpPr>
          <p:cNvPr id="5" name="Rectangle 22"/>
          <p:cNvSpPr/>
          <p:nvPr/>
        </p:nvSpPr>
        <p:spPr>
          <a:xfrm>
            <a:off x="1740403" y="0"/>
            <a:ext cx="9505950" cy="61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dirty="0" smtClean="0">
                <a:solidFill>
                  <a:srgbClr val="006CB6"/>
                </a:solidFill>
                <a:latin typeface="Arial" panose="020B0604020202020204" pitchFamily="34" charset="0"/>
              </a:rPr>
              <a:t>2023 </a:t>
            </a:r>
            <a:r>
              <a:rPr lang="ru-RU" altLang="ru-RU" sz="1200" b="1" dirty="0" err="1">
                <a:solidFill>
                  <a:srgbClr val="006CB6"/>
                </a:solidFill>
                <a:latin typeface="Arial" panose="020B0604020202020204" pitchFamily="34" charset="0"/>
              </a:rPr>
              <a:t>жылға</a:t>
            </a:r>
            <a:r>
              <a:rPr lang="ru-RU" altLang="ru-RU" sz="1200" b="1" dirty="0">
                <a:solidFill>
                  <a:srgbClr val="006CB6"/>
                </a:solidFill>
                <a:latin typeface="Arial" panose="020B0604020202020204" pitchFamily="34" charset="0"/>
              </a:rPr>
              <a:t> су </a:t>
            </a:r>
            <a:r>
              <a:rPr lang="ru-RU" altLang="ru-RU" sz="1200" b="1" dirty="0" err="1">
                <a:solidFill>
                  <a:srgbClr val="006CB6"/>
                </a:solidFill>
                <a:latin typeface="Arial" panose="020B0604020202020204" pitchFamily="34" charset="0"/>
              </a:rPr>
              <a:t>бұру</a:t>
            </a:r>
            <a:r>
              <a:rPr lang="ru-RU" altLang="ru-RU" sz="1200" b="1" dirty="0">
                <a:solidFill>
                  <a:srgbClr val="006CB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6CB6"/>
                </a:solidFill>
                <a:latin typeface="Arial" panose="020B0604020202020204" pitchFamily="34" charset="0"/>
              </a:rPr>
              <a:t>қызметтері</a:t>
            </a:r>
            <a:r>
              <a:rPr lang="ru-RU" altLang="ru-RU" sz="1200" b="1" dirty="0">
                <a:solidFill>
                  <a:srgbClr val="006CB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6CB6"/>
                </a:solidFill>
                <a:latin typeface="Arial" panose="020B0604020202020204" pitchFamily="34" charset="0"/>
              </a:rPr>
              <a:t>бойынша</a:t>
            </a:r>
            <a:r>
              <a:rPr lang="ru-RU" altLang="ru-RU" sz="1200" b="1" dirty="0">
                <a:solidFill>
                  <a:srgbClr val="006CB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6CB6"/>
                </a:solidFill>
                <a:latin typeface="Arial" panose="020B0604020202020204" pitchFamily="34" charset="0"/>
              </a:rPr>
              <a:t>бекітілген</a:t>
            </a:r>
            <a:r>
              <a:rPr lang="ru-RU" altLang="ru-RU" sz="1200" b="1" dirty="0">
                <a:solidFill>
                  <a:srgbClr val="006CB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6CB6"/>
                </a:solidFill>
                <a:latin typeface="Arial" panose="020B0604020202020204" pitchFamily="34" charset="0"/>
              </a:rPr>
              <a:t>тарифтік</a:t>
            </a:r>
            <a:r>
              <a:rPr lang="ru-RU" altLang="ru-RU" sz="1200" b="1" dirty="0">
                <a:solidFill>
                  <a:srgbClr val="006CB6"/>
                </a:solidFill>
                <a:latin typeface="Arial" panose="020B0604020202020204" pitchFamily="34" charset="0"/>
              </a:rPr>
              <a:t> сметаны </a:t>
            </a:r>
            <a:r>
              <a:rPr lang="ru-RU" altLang="ru-RU" sz="1200" b="1" dirty="0" err="1">
                <a:solidFill>
                  <a:srgbClr val="006CB6"/>
                </a:solidFill>
                <a:latin typeface="Arial" panose="020B0604020202020204" pitchFamily="34" charset="0"/>
              </a:rPr>
              <a:t>баптар</a:t>
            </a:r>
            <a:r>
              <a:rPr lang="ru-RU" altLang="ru-RU" sz="1200" b="1" dirty="0">
                <a:solidFill>
                  <a:srgbClr val="006CB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rgbClr val="006CB6"/>
                </a:solidFill>
                <a:latin typeface="Arial" panose="020B0604020202020204" pitchFamily="34" charset="0"/>
              </a:rPr>
              <a:t>бойынша</a:t>
            </a:r>
            <a:r>
              <a:rPr lang="ru-RU" altLang="ru-RU" sz="1200" b="1" dirty="0">
                <a:solidFill>
                  <a:srgbClr val="006CB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200" b="1" dirty="0" err="1" smtClean="0">
                <a:solidFill>
                  <a:srgbClr val="006CB6"/>
                </a:solidFill>
                <a:latin typeface="Arial" panose="020B0604020202020204" pitchFamily="34" charset="0"/>
              </a:rPr>
              <a:t>орындау</a:t>
            </a:r>
            <a:endParaRPr lang="ru-RU" altLang="ru-RU" sz="1200" b="1" dirty="0">
              <a:solidFill>
                <a:srgbClr val="006CB6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175" y="84153"/>
            <a:ext cx="612054" cy="444467"/>
          </a:xfrm>
          <a:prstGeom prst="rect">
            <a:avLst/>
          </a:prstGeom>
        </p:spPr>
      </p:pic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782926" y="6497973"/>
            <a:ext cx="403861" cy="360027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E9BCBE09-2733-808A-ECCC-DCB081CE03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327918"/>
              </p:ext>
            </p:extLst>
          </p:nvPr>
        </p:nvGraphicFramePr>
        <p:xfrm>
          <a:off x="72827" y="626250"/>
          <a:ext cx="11806281" cy="61728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0581">
                  <a:extLst>
                    <a:ext uri="{9D8B030D-6E8A-4147-A177-3AD203B41FA5}">
                      <a16:colId xmlns:a16="http://schemas.microsoft.com/office/drawing/2014/main" val="3563291783"/>
                    </a:ext>
                  </a:extLst>
                </a:gridCol>
                <a:gridCol w="3740205">
                  <a:extLst>
                    <a:ext uri="{9D8B030D-6E8A-4147-A177-3AD203B41FA5}">
                      <a16:colId xmlns:a16="http://schemas.microsoft.com/office/drawing/2014/main" val="3739562161"/>
                    </a:ext>
                  </a:extLst>
                </a:gridCol>
                <a:gridCol w="683585">
                  <a:extLst>
                    <a:ext uri="{9D8B030D-6E8A-4147-A177-3AD203B41FA5}">
                      <a16:colId xmlns:a16="http://schemas.microsoft.com/office/drawing/2014/main" val="1049572467"/>
                    </a:ext>
                  </a:extLst>
                </a:gridCol>
                <a:gridCol w="1820857">
                  <a:extLst>
                    <a:ext uri="{9D8B030D-6E8A-4147-A177-3AD203B41FA5}">
                      <a16:colId xmlns:a16="http://schemas.microsoft.com/office/drawing/2014/main" val="2383711596"/>
                    </a:ext>
                  </a:extLst>
                </a:gridCol>
                <a:gridCol w="1658734">
                  <a:extLst>
                    <a:ext uri="{9D8B030D-6E8A-4147-A177-3AD203B41FA5}">
                      <a16:colId xmlns:a16="http://schemas.microsoft.com/office/drawing/2014/main" val="3848153732"/>
                    </a:ext>
                  </a:extLst>
                </a:gridCol>
                <a:gridCol w="1170870">
                  <a:extLst>
                    <a:ext uri="{9D8B030D-6E8A-4147-A177-3AD203B41FA5}">
                      <a16:colId xmlns:a16="http://schemas.microsoft.com/office/drawing/2014/main" val="1884153902"/>
                    </a:ext>
                  </a:extLst>
                </a:gridCol>
                <a:gridCol w="1951449">
                  <a:extLst>
                    <a:ext uri="{9D8B030D-6E8A-4147-A177-3AD203B41FA5}">
                      <a16:colId xmlns:a16="http://schemas.microsoft.com/office/drawing/2014/main" val="3951852536"/>
                    </a:ext>
                  </a:extLst>
                </a:gridCol>
              </a:tblGrid>
              <a:tr h="3367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</a:t>
                      </a:r>
                      <a:r>
                        <a:rPr lang="ru-RU" sz="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р/н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i="0" u="none" strike="noStrike" kern="1200" baseline="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Көрсеткіштердің</a:t>
                      </a:r>
                      <a:r>
                        <a:rPr lang="ru-RU" sz="800" b="1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1" i="0" u="none" strike="noStrike" kern="1200" baseline="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атауы</a:t>
                      </a:r>
                      <a:endParaRPr lang="ru-RU" sz="800" b="1" i="0" u="none" strike="noStrike" kern="12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Өлшем</a:t>
                      </a:r>
                      <a:r>
                        <a:rPr lang="kk-KZ" sz="8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бірлік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Тарифтік</a:t>
                      </a:r>
                      <a:r>
                        <a:rPr lang="ru-RU" sz="7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смета</a:t>
                      </a:r>
                    </a:p>
                  </a:txBody>
                  <a:tcPr marL="91439" marR="91439" marT="45714" marB="45714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Нақты</a:t>
                      </a:r>
                      <a:r>
                        <a:rPr lang="ru-RU" sz="7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7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көрсеткіштер</a:t>
                      </a:r>
                      <a:endParaRPr lang="ru-RU" sz="7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Ауытқу</a:t>
                      </a:r>
                      <a:r>
                        <a:rPr lang="ru-RU" sz="7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%</a:t>
                      </a:r>
                    </a:p>
                  </a:txBody>
                  <a:tcPr marL="91433" marR="91433" marT="45716" marB="45716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Ауытқу</a:t>
                      </a:r>
                      <a:r>
                        <a:rPr lang="ru-RU" sz="7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7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себептері</a:t>
                      </a:r>
                      <a:endParaRPr lang="ru-RU" sz="7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025236"/>
                  </a:ext>
                </a:extLst>
              </a:tr>
              <a:tr h="1848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b="0" dirty="0" err="1">
                          <a:latin typeface="Arial" pitchFamily="34" charset="0"/>
                          <a:cs typeface="Arial" pitchFamily="34" charset="0"/>
                        </a:rPr>
                        <a:t>Кезең</a:t>
                      </a:r>
                      <a:r>
                        <a:rPr lang="ru-RU" sz="700" b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700" b="0" dirty="0" err="1">
                          <a:latin typeface="Arial" pitchFamily="34" charset="0"/>
                          <a:cs typeface="Arial" pitchFamily="34" charset="0"/>
                        </a:rPr>
                        <a:t>шығыстары</a:t>
                      </a:r>
                      <a:r>
                        <a:rPr lang="ru-RU" sz="700" b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700" b="0" dirty="0" err="1">
                          <a:latin typeface="Arial" pitchFamily="34" charset="0"/>
                          <a:cs typeface="Arial" pitchFamily="34" charset="0"/>
                        </a:rPr>
                        <a:t>барлығы</a:t>
                      </a:r>
                      <a:r>
                        <a:rPr lang="ru-RU" sz="700" b="0" dirty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700" b="0" dirty="0" err="1">
                          <a:latin typeface="Arial" pitchFamily="34" charset="0"/>
                          <a:cs typeface="Arial" pitchFamily="34" charset="0"/>
                        </a:rPr>
                        <a:t>оның</a:t>
                      </a:r>
                      <a:r>
                        <a:rPr lang="ru-RU" sz="700" b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700" b="0" dirty="0" err="1">
                          <a:latin typeface="Arial" pitchFamily="34" charset="0"/>
                          <a:cs typeface="Arial" pitchFamily="34" charset="0"/>
                        </a:rPr>
                        <a:t>ішінде</a:t>
                      </a:r>
                      <a:endParaRPr lang="ru-RU" sz="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574 362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802 842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39,8%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016402"/>
                  </a:ext>
                </a:extLst>
              </a:tr>
              <a:tr h="2486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b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Жалпы</a:t>
                      </a:r>
                      <a:r>
                        <a:rPr lang="ru-RU" sz="7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700" b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және</a:t>
                      </a:r>
                      <a:r>
                        <a:rPr lang="ru-RU" sz="7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700" b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әкімшілік</a:t>
                      </a:r>
                      <a:r>
                        <a:rPr lang="ru-RU" sz="7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700" b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шығыстар</a:t>
                      </a:r>
                      <a:r>
                        <a:rPr lang="ru-RU" sz="7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574 316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802 790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39,8%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06280"/>
                  </a:ext>
                </a:extLst>
              </a:tr>
              <a:tr h="2486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6.1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b="0" dirty="0" err="1">
                          <a:latin typeface="Arial" pitchFamily="34" charset="0"/>
                          <a:cs typeface="Arial" pitchFamily="34" charset="0"/>
                        </a:rPr>
                        <a:t>Жалақы</a:t>
                      </a:r>
                      <a:r>
                        <a:rPr lang="ru-RU" sz="700" b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100 487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103 621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214376"/>
                  </a:ext>
                </a:extLst>
              </a:tr>
              <a:tr h="18480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6.2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b="0" dirty="0" err="1">
                          <a:latin typeface="Arial" pitchFamily="34" charset="0"/>
                          <a:cs typeface="Arial" pitchFamily="34" charset="0"/>
                        </a:rPr>
                        <a:t>Әлеуметтік</a:t>
                      </a:r>
                      <a:r>
                        <a:rPr lang="ru-RU" sz="700" b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700" b="0" dirty="0" err="1">
                          <a:latin typeface="Arial" pitchFamily="34" charset="0"/>
                          <a:cs typeface="Arial" pitchFamily="34" charset="0"/>
                        </a:rPr>
                        <a:t>салық</a:t>
                      </a:r>
                      <a:r>
                        <a:rPr lang="ru-RU" sz="700" b="0" dirty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700" b="0" dirty="0" err="1">
                          <a:latin typeface="Arial" pitchFamily="34" charset="0"/>
                          <a:cs typeface="Arial" pitchFamily="34" charset="0"/>
                        </a:rPr>
                        <a:t>әлеумет.аударымдар</a:t>
                      </a:r>
                      <a:endParaRPr lang="ru-RU" sz="7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8 592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8 810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056282"/>
                  </a:ext>
                </a:extLst>
              </a:tr>
              <a:tr h="1826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Міндетті</a:t>
                      </a:r>
                      <a:r>
                        <a:rPr lang="ru-RU" sz="7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әлеуметтік</a:t>
                      </a:r>
                      <a:r>
                        <a:rPr lang="ru-RU" sz="7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медициналық</a:t>
                      </a:r>
                      <a:r>
                        <a:rPr lang="ru-RU" sz="7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сақтандыру</a:t>
                      </a:r>
                      <a:endParaRPr lang="ru-RU" sz="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3 015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3 060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721391"/>
                  </a:ext>
                </a:extLst>
              </a:tr>
              <a:tr h="3141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6.3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b="0" dirty="0" err="1">
                          <a:latin typeface="Arial" pitchFamily="34" charset="0"/>
                          <a:cs typeface="Arial" pitchFamily="34" charset="0"/>
                        </a:rPr>
                        <a:t>Салықтар</a:t>
                      </a:r>
                      <a:r>
                        <a:rPr lang="ru-RU" sz="700" b="0" dirty="0">
                          <a:latin typeface="Arial" pitchFamily="34" charset="0"/>
                          <a:cs typeface="Arial" pitchFamily="34" charset="0"/>
                        </a:rPr>
                        <a:t> мен </a:t>
                      </a:r>
                      <a:r>
                        <a:rPr lang="ru-RU" sz="700" b="0" dirty="0" err="1">
                          <a:latin typeface="Arial" pitchFamily="34" charset="0"/>
                          <a:cs typeface="Arial" pitchFamily="34" charset="0"/>
                        </a:rPr>
                        <a:t>төлемдер</a:t>
                      </a:r>
                      <a:endParaRPr lang="ru-RU" sz="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436 104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649 505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48,9%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жарғылық</a:t>
                      </a:r>
                      <a:r>
                        <a:rPr lang="ru-RU" sz="7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капиталға</a:t>
                      </a:r>
                      <a:r>
                        <a:rPr lang="ru-RU" sz="7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жарна</a:t>
                      </a:r>
                      <a:r>
                        <a:rPr lang="ru-RU" sz="7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ретінде</a:t>
                      </a:r>
                      <a:r>
                        <a:rPr lang="ru-RU" sz="7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кәсіпорынның</a:t>
                      </a:r>
                      <a:r>
                        <a:rPr lang="ru-RU" sz="7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объектілердің</a:t>
                      </a:r>
                      <a:r>
                        <a:rPr lang="ru-RU" sz="7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балансына</a:t>
                      </a:r>
                      <a:r>
                        <a:rPr lang="ru-RU" sz="7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беруге</a:t>
                      </a:r>
                      <a:r>
                        <a:rPr lang="ru-RU" sz="7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байланысты</a:t>
                      </a:r>
                      <a:r>
                        <a:rPr lang="ru-RU" sz="7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мүлік</a:t>
                      </a:r>
                      <a:r>
                        <a:rPr lang="ru-RU" sz="7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салығын</a:t>
                      </a:r>
                      <a:r>
                        <a:rPr lang="ru-RU" sz="7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ұлғайту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938104"/>
                  </a:ext>
                </a:extLst>
              </a:tr>
              <a:tr h="1848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6.4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b="0" dirty="0" err="1">
                          <a:latin typeface="Arial" pitchFamily="34" charset="0"/>
                          <a:cs typeface="Arial" pitchFamily="34" charset="0"/>
                        </a:rPr>
                        <a:t>Өзге</a:t>
                      </a:r>
                      <a:r>
                        <a:rPr lang="ru-RU" sz="700" b="0" dirty="0">
                          <a:latin typeface="Arial" pitchFamily="34" charset="0"/>
                          <a:cs typeface="Arial" pitchFamily="34" charset="0"/>
                        </a:rPr>
                        <a:t> де </a:t>
                      </a:r>
                      <a:r>
                        <a:rPr lang="ru-RU" sz="700" b="0" dirty="0" err="1">
                          <a:latin typeface="Arial" pitchFamily="34" charset="0"/>
                          <a:cs typeface="Arial" pitchFamily="34" charset="0"/>
                        </a:rPr>
                        <a:t>шығыстар</a:t>
                      </a:r>
                      <a:r>
                        <a:rPr lang="ru-RU" sz="700" b="0" dirty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700" b="0" dirty="0" err="1">
                          <a:latin typeface="Arial" pitchFamily="34" charset="0"/>
                          <a:cs typeface="Arial" pitchFamily="34" charset="0"/>
                        </a:rPr>
                        <a:t>барлығы</a:t>
                      </a:r>
                      <a:r>
                        <a:rPr lang="ru-RU" sz="700" b="0" dirty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700" b="0" dirty="0" err="1">
                          <a:latin typeface="Arial" pitchFamily="34" charset="0"/>
                          <a:cs typeface="Arial" pitchFamily="34" charset="0"/>
                        </a:rPr>
                        <a:t>оның</a:t>
                      </a:r>
                      <a:r>
                        <a:rPr lang="ru-RU" sz="700" b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700" b="0" dirty="0" err="1">
                          <a:latin typeface="Arial" pitchFamily="34" charset="0"/>
                          <a:cs typeface="Arial" pitchFamily="34" charset="0"/>
                        </a:rPr>
                        <a:t>ішінде</a:t>
                      </a:r>
                      <a:endParaRPr lang="ru-RU" sz="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26 118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37 795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44,7%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924670"/>
                  </a:ext>
                </a:extLst>
              </a:tr>
              <a:tr h="2456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b="0" dirty="0">
                          <a:latin typeface="Arial" pitchFamily="34" charset="0"/>
                          <a:cs typeface="Arial" pitchFamily="34" charset="0"/>
                        </a:rPr>
                        <a:t>Амортизация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8 453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13 257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56,8%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материалдық</a:t>
                      </a:r>
                      <a:r>
                        <a:rPr lang="ru-RU" sz="7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емес</a:t>
                      </a:r>
                      <a:r>
                        <a:rPr lang="ru-RU" sz="7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активтерді</a:t>
                      </a:r>
                      <a:r>
                        <a:rPr lang="ru-RU" sz="7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жаңғырту</a:t>
                      </a:r>
                      <a:r>
                        <a:rPr lang="ru-RU" sz="7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700" b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негізгі</a:t>
                      </a:r>
                      <a:r>
                        <a:rPr lang="ru-RU" sz="7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құралдарды</a:t>
                      </a:r>
                      <a:r>
                        <a:rPr lang="ru-RU" sz="7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жаңарту</a:t>
                      </a:r>
                      <a:endParaRPr lang="ru-RU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20401"/>
                  </a:ext>
                </a:extLst>
              </a:tr>
              <a:tr h="2486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Техникалық</a:t>
                      </a: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құралдарды</a:t>
                      </a: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ұстау</a:t>
                      </a: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және</a:t>
                      </a: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қызмет</a:t>
                      </a: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көрсету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1 378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2 084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51,2%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058210"/>
                  </a:ext>
                </a:extLst>
              </a:tr>
              <a:tr h="1848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b="0" dirty="0" err="1">
                          <a:latin typeface="Arial" pitchFamily="34" charset="0"/>
                          <a:cs typeface="Arial" pitchFamily="34" charset="0"/>
                        </a:rPr>
                        <a:t>Коммуналдық</a:t>
                      </a:r>
                      <a:r>
                        <a:rPr lang="ru-RU" sz="700" b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700" b="0" dirty="0" err="1">
                          <a:latin typeface="Arial" pitchFamily="34" charset="0"/>
                          <a:cs typeface="Arial" pitchFamily="34" charset="0"/>
                        </a:rPr>
                        <a:t>қызметтер</a:t>
                      </a:r>
                      <a:endParaRPr lang="ru-RU" sz="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1 528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3 287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115,1%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474962"/>
                  </a:ext>
                </a:extLst>
              </a:tr>
              <a:tr h="1848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b="0" dirty="0" err="1">
                          <a:latin typeface="Arial" pitchFamily="34" charset="0"/>
                          <a:cs typeface="Arial" pitchFamily="34" charset="0"/>
                        </a:rPr>
                        <a:t>Бөгде</a:t>
                      </a:r>
                      <a:r>
                        <a:rPr lang="ru-RU" sz="700" b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700" b="0" dirty="0" err="1">
                          <a:latin typeface="Arial" pitchFamily="34" charset="0"/>
                          <a:cs typeface="Arial" pitchFamily="34" charset="0"/>
                        </a:rPr>
                        <a:t>ұйымдардың</a:t>
                      </a:r>
                      <a:r>
                        <a:rPr lang="ru-RU" sz="700" b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700" b="0" dirty="0" err="1">
                          <a:latin typeface="Arial" pitchFamily="34" charset="0"/>
                          <a:cs typeface="Arial" pitchFamily="34" charset="0"/>
                        </a:rPr>
                        <a:t>қызметтері</a:t>
                      </a:r>
                      <a:endParaRPr lang="ru-RU" sz="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8 505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9 563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12,4%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942584"/>
                  </a:ext>
                </a:extLst>
              </a:tr>
              <a:tr h="1848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b="0" dirty="0" err="1">
                          <a:latin typeface="Arial" pitchFamily="34" charset="0"/>
                          <a:cs typeface="Arial" pitchFamily="34" charset="0"/>
                        </a:rPr>
                        <a:t>Іс-сапар</a:t>
                      </a:r>
                      <a:r>
                        <a:rPr lang="ru-RU" sz="700" b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700" b="0" dirty="0" err="1">
                          <a:latin typeface="Arial" pitchFamily="34" charset="0"/>
                          <a:cs typeface="Arial" pitchFamily="34" charset="0"/>
                        </a:rPr>
                        <a:t>шығындары</a:t>
                      </a:r>
                      <a:r>
                        <a:rPr lang="ru-RU" sz="700" b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7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708390"/>
                  </a:ext>
                </a:extLst>
              </a:tr>
              <a:tr h="2122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b="0" dirty="0" err="1">
                          <a:latin typeface="Arial" pitchFamily="34" charset="0"/>
                          <a:cs typeface="Arial" pitchFamily="34" charset="0"/>
                        </a:rPr>
                        <a:t>Байланыс</a:t>
                      </a:r>
                      <a:r>
                        <a:rPr lang="ru-RU" sz="700" b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700" b="0" dirty="0" err="1">
                          <a:latin typeface="Arial" pitchFamily="34" charset="0"/>
                          <a:cs typeface="Arial" pitchFamily="34" charset="0"/>
                        </a:rPr>
                        <a:t>қызметтері</a:t>
                      </a:r>
                      <a:r>
                        <a:rPr lang="ru-RU" sz="700" b="0" dirty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700" b="0" dirty="0" err="1">
                          <a:latin typeface="Arial" pitchFamily="34" charset="0"/>
                          <a:cs typeface="Arial" pitchFamily="34" charset="0"/>
                        </a:rPr>
                        <a:t>пошталық</a:t>
                      </a:r>
                      <a:r>
                        <a:rPr lang="ru-RU" sz="700" b="0" dirty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700" b="0" dirty="0" err="1">
                          <a:latin typeface="Arial" pitchFamily="34" charset="0"/>
                          <a:cs typeface="Arial" pitchFamily="34" charset="0"/>
                        </a:rPr>
                        <a:t>мерзімдік</a:t>
                      </a:r>
                      <a:r>
                        <a:rPr lang="ru-RU" sz="700" b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700" b="0" dirty="0" err="1">
                          <a:latin typeface="Arial" pitchFamily="34" charset="0"/>
                          <a:cs typeface="Arial" pitchFamily="34" charset="0"/>
                        </a:rPr>
                        <a:t>басылым</a:t>
                      </a:r>
                      <a:endParaRPr lang="ru-RU" sz="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7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1 905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2 493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30,9%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312262"/>
                  </a:ext>
                </a:extLst>
              </a:tr>
              <a:tr h="2079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b="0" dirty="0" err="1">
                          <a:latin typeface="Arial" pitchFamily="34" charset="0"/>
                          <a:cs typeface="Arial" pitchFamily="34" charset="0"/>
                        </a:rPr>
                        <a:t>Қызметкерлерді</a:t>
                      </a:r>
                      <a:r>
                        <a:rPr lang="ru-RU" sz="700" b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700" b="0" dirty="0" err="1">
                          <a:latin typeface="Arial" pitchFamily="34" charset="0"/>
                          <a:cs typeface="Arial" pitchFamily="34" charset="0"/>
                        </a:rPr>
                        <a:t>міндетті</a:t>
                      </a:r>
                      <a:r>
                        <a:rPr lang="ru-RU" sz="700" b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700" b="0" dirty="0" err="1">
                          <a:latin typeface="Arial" pitchFamily="34" charset="0"/>
                          <a:cs typeface="Arial" pitchFamily="34" charset="0"/>
                        </a:rPr>
                        <a:t>сақтандыру</a:t>
                      </a:r>
                      <a:endParaRPr lang="ru-RU" sz="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1 251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1 556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24,4%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жалақының</a:t>
                      </a:r>
                      <a:r>
                        <a:rPr lang="ru-RU" sz="7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өсуіне</a:t>
                      </a:r>
                      <a:r>
                        <a:rPr lang="ru-RU" sz="7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байланысты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017161"/>
                  </a:ext>
                </a:extLst>
              </a:tr>
              <a:tr h="1848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b="0" dirty="0" err="1">
                          <a:latin typeface="Arial" pitchFamily="34" charset="0"/>
                          <a:cs typeface="Arial" pitchFamily="34" charset="0"/>
                        </a:rPr>
                        <a:t>Материалдар</a:t>
                      </a:r>
                      <a:endParaRPr lang="ru-RU" sz="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3 041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5 495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80,7%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558763"/>
                  </a:ext>
                </a:extLst>
              </a:tr>
              <a:tr h="2105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70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Сыйақы</a:t>
                      </a:r>
                      <a:r>
                        <a:rPr kumimoji="0" lang="ru-RU" sz="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70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төлеуге</a:t>
                      </a:r>
                      <a:r>
                        <a:rPr kumimoji="0" lang="ru-RU" sz="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70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арналған</a:t>
                      </a:r>
                      <a:r>
                        <a:rPr kumimoji="0" lang="ru-RU" sz="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70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шығыстар</a:t>
                      </a:r>
                      <a:endParaRPr kumimoji="0" lang="ru-RU" sz="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</a:t>
                      </a:r>
                      <a:r>
                        <a:rPr lang="ru-RU" sz="700" b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Нұрлы</a:t>
                      </a:r>
                      <a:r>
                        <a:rPr lang="ru-RU" sz="7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жол</a:t>
                      </a:r>
                      <a:r>
                        <a:rPr lang="ru-RU" sz="7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 </a:t>
                      </a:r>
                      <a:r>
                        <a:rPr lang="ru-RU" sz="700" b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бағдарламасы</a:t>
                      </a:r>
                      <a:r>
                        <a:rPr lang="ru-RU" sz="7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шеңберінде</a:t>
                      </a:r>
                      <a:r>
                        <a:rPr lang="ru-RU" sz="7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кредит </a:t>
                      </a:r>
                      <a:r>
                        <a:rPr lang="ru-RU" sz="700" b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7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сыйақы</a:t>
                      </a:r>
                      <a:r>
                        <a:rPr lang="ru-RU" sz="7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төлеу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449498"/>
                  </a:ext>
                </a:extLst>
              </a:tr>
              <a:tr h="1848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Шығындардың</a:t>
                      </a: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барлығы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5 490 713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7 313 890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33,2%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270371"/>
                  </a:ext>
                </a:extLst>
              </a:tr>
              <a:tr h="1848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ru-RU" sz="7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Пайда</a:t>
                      </a:r>
                      <a:endParaRPr lang="ru-RU" sz="7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567 449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-1 277 218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590472"/>
                  </a:ext>
                </a:extLst>
              </a:tr>
              <a:tr h="1672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Барлық</a:t>
                      </a:r>
                      <a:r>
                        <a:rPr lang="ru-RU" sz="7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кірістер</a:t>
                      </a:r>
                      <a:endParaRPr lang="ru-RU" sz="7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95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7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5 838 648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6 036 672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186062"/>
                  </a:ext>
                </a:extLst>
              </a:tr>
              <a:tr h="1672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Көрсетілген</a:t>
                      </a:r>
                      <a:r>
                        <a:rPr lang="ru-RU" sz="7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қызметтердің</a:t>
                      </a:r>
                      <a:r>
                        <a:rPr lang="ru-RU" sz="7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</a:t>
                      </a:r>
                      <a:r>
                        <a:rPr lang="ru-RU" sz="7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7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7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м3</a:t>
                      </a:r>
                    </a:p>
                  </a:txBody>
                  <a:tcPr marL="35995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7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133 312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139 757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149958"/>
                  </a:ext>
                </a:extLst>
              </a:tr>
              <a:tr h="2265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Негізсіз</a:t>
                      </a:r>
                      <a:r>
                        <a:rPr lang="ru-RU" sz="7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табыс</a:t>
                      </a:r>
                      <a:endParaRPr lang="ru-RU" sz="7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95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7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-219 514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236371"/>
                  </a:ext>
                </a:extLst>
              </a:tr>
              <a:tr h="1672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Орташа</a:t>
                      </a:r>
                      <a:r>
                        <a:rPr lang="ru-RU" sz="7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Тариф (ҚҚС-</a:t>
                      </a:r>
                      <a:r>
                        <a:rPr lang="ru-RU" sz="7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сыз</a:t>
                      </a:r>
                      <a:r>
                        <a:rPr lang="ru-RU" sz="7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r>
                        <a:rPr lang="ru-RU" sz="7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35995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r>
                        <a:rPr lang="ru-RU" sz="7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/м3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43,80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43,19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7098"/>
                  </a:ext>
                </a:extLst>
              </a:tr>
              <a:tr h="1644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k-KZ" sz="7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Анықтама:</a:t>
                      </a:r>
                      <a:endParaRPr lang="ru-RU" sz="7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95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086703"/>
                  </a:ext>
                </a:extLst>
              </a:tr>
              <a:tr h="1740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k-KZ" sz="7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Персоналдың</a:t>
                      </a:r>
                      <a:r>
                        <a:rPr lang="kk-KZ" sz="7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тізім бойынша орташа саны, адам</a:t>
                      </a:r>
                      <a:endParaRPr lang="ru-RU" sz="7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95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адам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1 019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1 130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10,9%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708185"/>
                  </a:ext>
                </a:extLst>
              </a:tr>
              <a:tr h="1672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k-KZ" sz="7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Өндірістік персонал,</a:t>
                      </a:r>
                      <a:r>
                        <a:rPr lang="kk-KZ" sz="7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адам</a:t>
                      </a:r>
                      <a:endParaRPr lang="ru-RU" sz="7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95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адам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1 101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11,2%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497375"/>
                  </a:ext>
                </a:extLst>
              </a:tr>
              <a:tr h="1672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k-KZ" sz="7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Әкімшілік персонал, адам</a:t>
                      </a:r>
                      <a:endParaRPr lang="ru-RU" sz="7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95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адам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117476"/>
                  </a:ext>
                </a:extLst>
              </a:tr>
              <a:tr h="1672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k-KZ" sz="7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Орташа айлық жалақы, оның ішінде, теңге</a:t>
                      </a:r>
                      <a:endParaRPr lang="ru-RU" sz="7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95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167 023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204 529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22,5%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24386"/>
                  </a:ext>
                </a:extLst>
              </a:tr>
              <a:tr h="1672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7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Өндірістік персонал,</a:t>
                      </a:r>
                      <a:r>
                        <a:rPr lang="kk-KZ" sz="7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7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endParaRPr lang="ru-RU" sz="7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95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163 457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202 074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23,6%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613230"/>
                  </a:ext>
                </a:extLst>
              </a:tr>
              <a:tr h="1672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7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Әкімшілік персонал, теңге</a:t>
                      </a:r>
                      <a:endParaRPr lang="ru-RU" sz="7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95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288 756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7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295</a:t>
                      </a:r>
                      <a:r>
                        <a:rPr lang="ru-RU" sz="700" b="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482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61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132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sp>
        <p:nvSpPr>
          <p:cNvPr id="5" name="Rectangle 22"/>
          <p:cNvSpPr/>
          <p:nvPr/>
        </p:nvSpPr>
        <p:spPr>
          <a:xfrm>
            <a:off x="0" y="0"/>
            <a:ext cx="12191999" cy="1197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20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Қызметтердің</a:t>
            </a: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сапасы</a:t>
            </a: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мен </a:t>
            </a:r>
            <a:r>
              <a:rPr lang="ru-RU" altLang="ru-RU" sz="20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сенімділігі</a:t>
            </a: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көрсеткіштерін</a:t>
            </a: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сақтау</a:t>
            </a: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туралы</a:t>
            </a: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/>
            </a:r>
            <a:b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</a:br>
            <a:r>
              <a:rPr lang="ru-RU" altLang="ru-RU" sz="20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Қызмет</a:t>
            </a: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тиімділігінің</a:t>
            </a: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көрсеткіштеріне</a:t>
            </a: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қол</a:t>
            </a: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жеткізу</a:t>
            </a: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туралы</a:t>
            </a: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endParaRPr lang="ru-RU" altLang="ru-RU" sz="20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391" y="255807"/>
            <a:ext cx="945000" cy="686250"/>
          </a:xfrm>
          <a:prstGeom prst="rect">
            <a:avLst/>
          </a:prstGeom>
        </p:spPr>
      </p:pic>
      <p:pic>
        <p:nvPicPr>
          <p:cNvPr id="10" name="Picture 4" descr="Качество воды: что влияет на него? | Акватория💧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42" y="1453671"/>
            <a:ext cx="2184357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http://www.darwin-pumps.ru/images/use104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09" y="3289689"/>
            <a:ext cx="2258790" cy="122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882" y="5286321"/>
            <a:ext cx="2235017" cy="1115390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2697510" y="1366076"/>
            <a:ext cx="9303990" cy="535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ru-RU" altLang="ru-RU" sz="1000" b="1" dirty="0" smtClean="0">
                <a:latin typeface="Arial" panose="020B0604020202020204" pitchFamily="34" charset="0"/>
              </a:rPr>
              <a:t>● </a:t>
            </a:r>
            <a:r>
              <a:rPr lang="ru-RU" altLang="ru-RU" sz="1200" b="1" dirty="0" err="1" smtClean="0">
                <a:latin typeface="Arial" panose="020B0604020202020204" pitchFamily="34" charset="0"/>
              </a:rPr>
              <a:t>Судың</a:t>
            </a:r>
            <a:r>
              <a:rPr lang="ru-RU" altLang="ru-RU" sz="1200" b="1" dirty="0" smtClean="0"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latin typeface="Arial" panose="020B0604020202020204" pitchFamily="34" charset="0"/>
              </a:rPr>
              <a:t>сапасы</a:t>
            </a:r>
            <a:r>
              <a:rPr lang="ru-RU" altLang="ru-RU" sz="1200" b="1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барлық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көрсеткіштер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бойынша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санитарлық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нормалардың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талаптарына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сәйкес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 smtClean="0">
                <a:latin typeface="Arial" panose="020B0604020202020204" pitchFamily="34" charset="0"/>
              </a:rPr>
              <a:t>келеді</a:t>
            </a:r>
            <a:endParaRPr lang="ru-RU" altLang="ru-RU" sz="1200" b="0" dirty="0" smtClean="0">
              <a:latin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altLang="ru-RU" sz="1200" b="0" dirty="0" err="1">
                <a:latin typeface="Arial" panose="020B0604020202020204" pitchFamily="34" charset="0"/>
              </a:rPr>
              <a:t>Бір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жыл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ішінде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smtClean="0">
                <a:latin typeface="Arial" panose="020B0604020202020204" pitchFamily="34" charset="0"/>
              </a:rPr>
              <a:t>су </a:t>
            </a:r>
            <a:r>
              <a:rPr lang="ru-RU" altLang="ru-RU" sz="1200" b="0" dirty="0" err="1">
                <a:latin typeface="Arial" panose="020B0604020202020204" pitchFamily="34" charset="0"/>
              </a:rPr>
              <a:t>дайындаудың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әртүрлі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 smtClean="0">
                <a:latin typeface="Arial" panose="020B0604020202020204" pitchFamily="34" charset="0"/>
              </a:rPr>
              <a:t>кезеңдерінде</a:t>
            </a:r>
            <a:r>
              <a:rPr lang="ru-RU" altLang="ru-RU" sz="1200" b="0" dirty="0" smtClean="0">
                <a:latin typeface="Arial" panose="020B0604020202020204" pitchFamily="34" charset="0"/>
              </a:rPr>
              <a:t> </a:t>
            </a:r>
            <a:r>
              <a:rPr lang="ru-RU" altLang="ru-RU" sz="1200" b="0" dirty="0" err="1" smtClean="0">
                <a:latin typeface="Arial" panose="020B0604020202020204" pitchFamily="34" charset="0"/>
              </a:rPr>
              <a:t>бойынша</a:t>
            </a:r>
            <a:r>
              <a:rPr lang="ru-RU" altLang="ru-RU" sz="1200" b="0" dirty="0" smtClean="0">
                <a:latin typeface="Arial" panose="020B0604020202020204" pitchFamily="34" charset="0"/>
              </a:rPr>
              <a:t> </a:t>
            </a:r>
            <a:r>
              <a:rPr lang="ru-RU" altLang="ru-RU" sz="1200" b="0" dirty="0">
                <a:latin typeface="Arial" panose="020B0604020202020204" pitchFamily="34" charset="0"/>
              </a:rPr>
              <a:t>14 364 су </a:t>
            </a:r>
            <a:r>
              <a:rPr lang="ru-RU" altLang="ru-RU" sz="1200" b="0" dirty="0" err="1">
                <a:latin typeface="Arial" panose="020B0604020202020204" pitchFamily="34" charset="0"/>
              </a:rPr>
              <a:t>сынамасының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микробиологиялық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көрсеткіштері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және</a:t>
            </a:r>
            <a:r>
              <a:rPr lang="ru-RU" altLang="ru-RU" sz="1200" b="0" dirty="0">
                <a:latin typeface="Arial" panose="020B0604020202020204" pitchFamily="34" charset="0"/>
              </a:rPr>
              <a:t> 305 001 </a:t>
            </a:r>
            <a:r>
              <a:rPr lang="ru-RU" altLang="ru-RU" sz="1200" b="0" dirty="0" err="1">
                <a:latin typeface="Arial" panose="020B0604020202020204" pitchFamily="34" charset="0"/>
              </a:rPr>
              <a:t>сынаманың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химиялық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көрсеткіштері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 smtClean="0">
                <a:latin typeface="Arial" panose="020B0604020202020204" pitchFamily="34" charset="0"/>
              </a:rPr>
              <a:t>зерттелді</a:t>
            </a:r>
            <a:r>
              <a:rPr lang="ru-RU" altLang="ru-RU" sz="1200" b="0" dirty="0">
                <a:latin typeface="Arial" panose="020B0604020202020204" pitchFamily="34" charset="0"/>
              </a:rPr>
              <a:t>, </a:t>
            </a:r>
            <a:r>
              <a:rPr lang="ru-RU" altLang="ru-RU" sz="1200" b="0" dirty="0" err="1">
                <a:latin typeface="Arial" panose="020B0604020202020204" pitchFamily="34" charset="0"/>
              </a:rPr>
              <a:t>бұл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жылына</a:t>
            </a:r>
            <a:r>
              <a:rPr lang="ru-RU" altLang="ru-RU" sz="1200" b="0" dirty="0">
                <a:latin typeface="Arial" panose="020B0604020202020204" pitchFamily="34" charset="0"/>
              </a:rPr>
              <a:t> 541,8 </a:t>
            </a:r>
            <a:r>
              <a:rPr lang="ru-RU" altLang="ru-RU" sz="1200" b="0" dirty="0" err="1">
                <a:latin typeface="Arial" panose="020B0604020202020204" pitchFamily="34" charset="0"/>
              </a:rPr>
              <a:t>мыңнан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астам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талдауды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құрайды</a:t>
            </a:r>
            <a:r>
              <a:rPr lang="ru-RU" altLang="ru-RU" sz="1200" b="0" dirty="0">
                <a:latin typeface="Arial" panose="020B0604020202020204" pitchFamily="34" charset="0"/>
              </a:rPr>
              <a:t>. </a:t>
            </a:r>
            <a:r>
              <a:rPr lang="ru-RU" altLang="ru-RU" sz="1200" b="0" dirty="0" err="1">
                <a:latin typeface="Arial" panose="020B0604020202020204" pitchFamily="34" charset="0"/>
              </a:rPr>
              <a:t>Судың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сапасын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бақылау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процесін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кәсіпорынның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зертханасы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жүзеге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асырады</a:t>
            </a:r>
            <a:r>
              <a:rPr lang="ru-RU" altLang="ru-RU" sz="1200" b="0" dirty="0">
                <a:latin typeface="Arial" panose="020B0604020202020204" pitchFamily="34" charset="0"/>
              </a:rPr>
              <a:t>. Суды зарарсыздандыру </a:t>
            </a:r>
            <a:r>
              <a:rPr lang="ru-RU" altLang="ru-RU" sz="1200" b="0" dirty="0" err="1">
                <a:latin typeface="Arial" panose="020B0604020202020204" pitchFamily="34" charset="0"/>
              </a:rPr>
              <a:t>процесінде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қауіпсіз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және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улы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емес</a:t>
            </a:r>
            <a:r>
              <a:rPr lang="ru-RU" altLang="ru-RU" sz="1200" b="0" dirty="0">
                <a:latin typeface="Arial" panose="020B0604020202020204" pitchFamily="34" charset="0"/>
              </a:rPr>
              <a:t> натрий </a:t>
            </a:r>
            <a:r>
              <a:rPr lang="ru-RU" altLang="ru-RU" sz="1200" b="0" dirty="0" err="1">
                <a:latin typeface="Arial" panose="020B0604020202020204" pitchFamily="34" charset="0"/>
              </a:rPr>
              <a:t>гипохлориті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 smtClean="0">
                <a:latin typeface="Arial" panose="020B0604020202020204" pitchFamily="34" charset="0"/>
              </a:rPr>
              <a:t>қолданылады</a:t>
            </a:r>
            <a:r>
              <a:rPr lang="ru-RU" altLang="ru-RU" sz="1200" b="0" dirty="0" smtClean="0">
                <a:latin typeface="Arial" panose="020B0604020202020204" pitchFamily="34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endParaRPr lang="ru-RU" altLang="ru-RU" sz="1200" dirty="0" smtClean="0">
              <a:latin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altLang="ru-RU" sz="1200" dirty="0">
                <a:latin typeface="Arial" panose="020B0604020202020204" pitchFamily="34" charset="0"/>
              </a:rPr>
              <a:t>● </a:t>
            </a:r>
            <a:r>
              <a:rPr lang="ru-RU" altLang="ru-RU" sz="1200" b="1" dirty="0" err="1">
                <a:latin typeface="Arial" panose="020B0604020202020204" pitchFamily="34" charset="0"/>
              </a:rPr>
              <a:t>Кәріздік</a:t>
            </a:r>
            <a:r>
              <a:rPr lang="ru-RU" altLang="ru-RU" sz="1200" b="1" dirty="0"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latin typeface="Arial" panose="020B0604020202020204" pitchFamily="34" charset="0"/>
              </a:rPr>
              <a:t>тазарту</a:t>
            </a:r>
            <a:r>
              <a:rPr lang="ru-RU" altLang="ru-RU" sz="1200" b="1" dirty="0"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latin typeface="Arial" panose="020B0604020202020204" pitchFamily="34" charset="0"/>
              </a:rPr>
              <a:t>құрылыстарындағы</a:t>
            </a:r>
            <a:r>
              <a:rPr lang="ru-RU" altLang="ru-RU" sz="1200" b="1" dirty="0">
                <a:latin typeface="Arial" panose="020B0604020202020204" pitchFamily="34" charset="0"/>
              </a:rPr>
              <a:t> </a:t>
            </a:r>
            <a:r>
              <a:rPr lang="ru-RU" altLang="ru-RU" sz="1200" b="1" dirty="0" err="1" smtClean="0">
                <a:latin typeface="Arial" panose="020B0604020202020204" pitchFamily="34" charset="0"/>
              </a:rPr>
              <a:t>ағынды</a:t>
            </a:r>
            <a:r>
              <a:rPr lang="ru-RU" altLang="ru-RU" sz="1200" b="1" dirty="0" smtClean="0"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latin typeface="Arial" panose="020B0604020202020204" pitchFamily="34" charset="0"/>
              </a:rPr>
              <a:t>суларды</a:t>
            </a:r>
            <a:r>
              <a:rPr lang="ru-RU" altLang="ru-RU" sz="1200" b="1" dirty="0"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latin typeface="Arial" panose="020B0604020202020204" pitchFamily="34" charset="0"/>
              </a:rPr>
              <a:t>тазарту</a:t>
            </a:r>
            <a:r>
              <a:rPr lang="ru-RU" altLang="ru-RU" sz="1200" b="1" dirty="0"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latin typeface="Arial" panose="020B0604020202020204" pitchFamily="34" charset="0"/>
              </a:rPr>
              <a:t>сапасы</a:t>
            </a:r>
            <a:r>
              <a:rPr lang="ru-RU" altLang="ru-RU" sz="1200" b="1" dirty="0">
                <a:latin typeface="Arial" panose="020B0604020202020204" pitchFamily="34" charset="0"/>
              </a:rPr>
              <a:t> </a:t>
            </a:r>
            <a:endParaRPr lang="ru-RU" altLang="ru-RU" sz="1200" b="1" dirty="0" smtClean="0">
              <a:latin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altLang="ru-RU" sz="1200" b="0" dirty="0" err="1">
                <a:latin typeface="Arial" panose="020B0604020202020204" pitchFamily="34" charset="0"/>
              </a:rPr>
              <a:t>Кәсіпорын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қабылдаған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барлық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ағынды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сулар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толық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биологиялық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тазартудан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өтеді</a:t>
            </a:r>
            <a:r>
              <a:rPr lang="ru-RU" altLang="ru-RU" sz="1200" b="0" dirty="0">
                <a:latin typeface="Arial" panose="020B0604020202020204" pitchFamily="34" charset="0"/>
              </a:rPr>
              <a:t>. </a:t>
            </a:r>
            <a:r>
              <a:rPr lang="ru-RU" altLang="ru-RU" sz="1200" b="0" dirty="0" err="1">
                <a:latin typeface="Arial" panose="020B0604020202020204" pitchFamily="34" charset="0"/>
              </a:rPr>
              <a:t>Тазалау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сапасын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кәсіпорынның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сынақ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зертханасы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бақылайды</a:t>
            </a:r>
            <a:r>
              <a:rPr lang="ru-RU" altLang="ru-RU" sz="1200" b="0" dirty="0" smtClean="0">
                <a:latin typeface="Arial" panose="020B0604020202020204" pitchFamily="34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altLang="ru-RU" sz="1200" b="0" dirty="0" err="1">
                <a:latin typeface="Arial" panose="020B0604020202020204" pitchFamily="34" charset="0"/>
              </a:rPr>
              <a:t>Күн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сайын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тазартудың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барлық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кезеңдерінде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химиялық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және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бактериологиялық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көрсеткіштер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бойынша</a:t>
            </a:r>
            <a:r>
              <a:rPr lang="ru-RU" altLang="ru-RU" sz="1200" b="0" dirty="0">
                <a:latin typeface="Arial" panose="020B0604020202020204" pitchFamily="34" charset="0"/>
              </a:rPr>
              <a:t> аэрация </a:t>
            </a:r>
            <a:r>
              <a:rPr lang="ru-RU" altLang="ru-RU" sz="1200" b="0" dirty="0" err="1">
                <a:latin typeface="Arial" panose="020B0604020202020204" pitchFamily="34" charset="0"/>
              </a:rPr>
              <a:t>станциясына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түсетін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сарқынды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суларға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талдау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жасалады</a:t>
            </a:r>
            <a:r>
              <a:rPr lang="ru-RU" altLang="ru-RU" sz="1200" b="0" dirty="0" smtClean="0">
                <a:latin typeface="Arial" panose="020B0604020202020204" pitchFamily="34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altLang="ru-RU" sz="1200" b="0" dirty="0" err="1">
                <a:latin typeface="Arial" panose="020B0604020202020204" pitchFamily="34" charset="0"/>
              </a:rPr>
              <a:t>Тоқсан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сайын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жинақтағыштар</a:t>
            </a:r>
            <a:r>
              <a:rPr lang="ru-RU" altLang="ru-RU" sz="1200" b="0" dirty="0">
                <a:latin typeface="Arial" panose="020B0604020202020204" pitchFamily="34" charset="0"/>
              </a:rPr>
              <a:t> мен су </a:t>
            </a:r>
            <a:r>
              <a:rPr lang="ru-RU" altLang="ru-RU" sz="1200" b="0" dirty="0" err="1">
                <a:latin typeface="Arial" panose="020B0604020202020204" pitchFamily="34" charset="0"/>
              </a:rPr>
              <a:t>қоймаларындағы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тазартылған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сарқынды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суларға</a:t>
            </a:r>
            <a:r>
              <a:rPr lang="ru-RU" altLang="ru-RU" sz="1200" b="0" dirty="0">
                <a:latin typeface="Arial" panose="020B0604020202020204" pitchFamily="34" charset="0"/>
              </a:rPr>
              <a:t> мониторинг </a:t>
            </a:r>
            <a:r>
              <a:rPr lang="ru-RU" altLang="ru-RU" sz="1200" b="0" dirty="0" err="1">
                <a:latin typeface="Arial" panose="020B0604020202020204" pitchFamily="34" charset="0"/>
              </a:rPr>
              <a:t>жүргізіледі</a:t>
            </a:r>
            <a:r>
              <a:rPr lang="ru-RU" altLang="ru-RU" sz="1200" b="0" dirty="0" smtClean="0">
                <a:latin typeface="Arial" panose="020B0604020202020204" pitchFamily="34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endParaRPr lang="ru-RU" altLang="ru-RU" sz="1200" b="0" dirty="0" smtClean="0">
              <a:latin typeface="Arial" panose="020B0604020202020204" pitchFamily="34" charset="0"/>
            </a:endParaRPr>
          </a:p>
          <a:p>
            <a:pPr algn="just" eaLnBrk="1" hangingPunct="1">
              <a:spcBef>
                <a:spcPts val="0"/>
              </a:spcBef>
              <a:spcAft>
                <a:spcPts val="600"/>
              </a:spcAft>
              <a:buNone/>
            </a:pPr>
            <a:r>
              <a:rPr lang="ru-RU" altLang="ru-RU" sz="1200" dirty="0" smtClean="0">
                <a:latin typeface="Arial" panose="020B0604020202020204" pitchFamily="34" charset="0"/>
              </a:rPr>
              <a:t>● </a:t>
            </a:r>
            <a:r>
              <a:rPr lang="ru-RU" altLang="ru-RU" sz="1200" b="1" dirty="0" err="1">
                <a:latin typeface="Arial" panose="020B0604020202020204" pitchFamily="34" charset="0"/>
              </a:rPr>
              <a:t>Тұтынушыларға</a:t>
            </a:r>
            <a:r>
              <a:rPr lang="ru-RU" altLang="ru-RU" sz="1200" b="1" dirty="0"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latin typeface="Arial" panose="020B0604020202020204" pitchFamily="34" charset="0"/>
              </a:rPr>
              <a:t>қызмет</a:t>
            </a:r>
            <a:r>
              <a:rPr lang="ru-RU" altLang="ru-RU" sz="1200" b="1" dirty="0"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latin typeface="Arial" panose="020B0604020202020204" pitchFamily="34" charset="0"/>
              </a:rPr>
              <a:t>көрсету</a:t>
            </a:r>
            <a:r>
              <a:rPr lang="ru-RU" altLang="ru-RU" sz="1200" b="1" dirty="0"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latin typeface="Arial" panose="020B0604020202020204" pitchFamily="34" charset="0"/>
              </a:rPr>
              <a:t>сапасын</a:t>
            </a:r>
            <a:r>
              <a:rPr lang="ru-RU" altLang="ru-RU" sz="1200" b="1" dirty="0"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latin typeface="Arial" panose="020B0604020202020204" pitchFamily="34" charset="0"/>
              </a:rPr>
              <a:t>арттыру</a:t>
            </a:r>
            <a:r>
              <a:rPr lang="ru-RU" altLang="ru-RU" sz="1200" b="1" dirty="0"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latin typeface="Arial" panose="020B0604020202020204" pitchFamily="34" charset="0"/>
              </a:rPr>
              <a:t>мақсатында</a:t>
            </a:r>
            <a:endParaRPr lang="ru-RU" altLang="ru-RU" sz="1200" b="1" dirty="0">
              <a:latin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ru-RU" altLang="ru-RU" sz="1200" b="0" dirty="0">
                <a:latin typeface="Arial" panose="020B0604020202020204" pitchFamily="34" charset="0"/>
              </a:rPr>
              <a:t>4 </a:t>
            </a:r>
            <a:r>
              <a:rPr lang="ru-RU" altLang="ru-RU" sz="1200" b="0" dirty="0" err="1">
                <a:latin typeface="Arial" panose="020B0604020202020204" pitchFamily="34" charset="0"/>
              </a:rPr>
              <a:t>тұтынушыларға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қызмет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көрсету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орталығы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жұмыс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істейді</a:t>
            </a:r>
            <a:r>
              <a:rPr lang="ru-RU" altLang="ru-RU" sz="1200" b="0" dirty="0" smtClean="0">
                <a:latin typeface="Arial" panose="020B0604020202020204" pitchFamily="34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ru-RU" altLang="ru-RU" sz="1200" b="0" dirty="0" err="1">
                <a:latin typeface="Arial" panose="020B0604020202020204" pitchFamily="34" charset="0"/>
              </a:rPr>
              <a:t>Тұтынушыларға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ыңғайлы</a:t>
            </a:r>
            <a:r>
              <a:rPr lang="ru-RU" altLang="ru-RU" sz="1200" b="0" dirty="0">
                <a:latin typeface="Arial" panose="020B0604020202020204" pitchFamily="34" charset="0"/>
              </a:rPr>
              <a:t> болу </a:t>
            </a:r>
            <a:r>
              <a:rPr lang="ru-RU" altLang="ru-RU" sz="1200" b="0" dirty="0" err="1">
                <a:latin typeface="Arial" panose="020B0604020202020204" pitchFamily="34" charset="0"/>
              </a:rPr>
              <a:t>үшін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тұтынушының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жеке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кабинетінің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мобильдік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қосымшасы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жұмыс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істейді</a:t>
            </a:r>
            <a:r>
              <a:rPr lang="ru-RU" altLang="ru-RU" sz="1200" b="0" dirty="0">
                <a:latin typeface="Arial" panose="020B0604020202020204" pitchFamily="34" charset="0"/>
              </a:rPr>
              <a:t>, </a:t>
            </a:r>
            <a:r>
              <a:rPr lang="ru-RU" altLang="ru-RU" sz="1200" b="0" dirty="0" err="1">
                <a:latin typeface="Arial" panose="020B0604020202020204" pitchFamily="34" charset="0"/>
              </a:rPr>
              <a:t>онда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мынадай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функциялар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көзделген</a:t>
            </a:r>
            <a:r>
              <a:rPr lang="ru-RU" altLang="ru-RU" sz="1200" b="0" dirty="0">
                <a:latin typeface="Arial" panose="020B0604020202020204" pitchFamily="34" charset="0"/>
              </a:rPr>
              <a:t>: </a:t>
            </a:r>
            <a:r>
              <a:rPr lang="ru-RU" altLang="ru-RU" sz="1200" b="0" dirty="0" err="1">
                <a:latin typeface="Arial" panose="020B0604020202020204" pitchFamily="34" charset="0"/>
              </a:rPr>
              <a:t>жеке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есепке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алу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аспаптарының</a:t>
            </a:r>
            <a:r>
              <a:rPr lang="ru-RU" altLang="ru-RU" sz="1200" b="0" dirty="0">
                <a:latin typeface="Arial" panose="020B0604020202020204" pitchFamily="34" charset="0"/>
              </a:rPr>
              <a:t> (</a:t>
            </a:r>
            <a:r>
              <a:rPr lang="ru-RU" altLang="ru-RU" sz="1200" b="0" dirty="0" smtClean="0">
                <a:latin typeface="Arial" panose="020B0604020202020204" pitchFamily="34" charset="0"/>
              </a:rPr>
              <a:t>ЖЕАП) </a:t>
            </a:r>
            <a:r>
              <a:rPr lang="ru-RU" altLang="ru-RU" sz="1200" b="0" dirty="0" err="1">
                <a:latin typeface="Arial" panose="020B0604020202020204" pitchFamily="34" charset="0"/>
              </a:rPr>
              <a:t>көрсеткіштерін</a:t>
            </a:r>
            <a:r>
              <a:rPr lang="ru-RU" altLang="ru-RU" sz="1200" b="0" dirty="0">
                <a:latin typeface="Arial" panose="020B0604020202020204" pitchFamily="34" charset="0"/>
              </a:rPr>
              <a:t> беру; </a:t>
            </a:r>
            <a:r>
              <a:rPr lang="ru-RU" altLang="ru-RU" sz="1200" b="0" dirty="0" smtClean="0">
                <a:latin typeface="Arial" panose="020B0604020202020204" pitchFamily="34" charset="0"/>
              </a:rPr>
              <a:t>ЖЕАП </a:t>
            </a:r>
            <a:r>
              <a:rPr lang="ru-RU" altLang="ru-RU" sz="1200" b="0" dirty="0" err="1">
                <a:latin typeface="Arial" panose="020B0604020202020204" pitchFamily="34" charset="0"/>
              </a:rPr>
              <a:t>пломбылауға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және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smtClean="0">
                <a:latin typeface="Arial" panose="020B0604020202020204" pitchFamily="34" charset="0"/>
              </a:rPr>
              <a:t>оны </a:t>
            </a:r>
            <a:r>
              <a:rPr lang="ru-RU" altLang="ru-RU" sz="1200" b="0" dirty="0" err="1" smtClean="0">
                <a:latin typeface="Arial" panose="020B0604020202020204" pitchFamily="34" charset="0"/>
              </a:rPr>
              <a:t>алып</a:t>
            </a:r>
            <a:r>
              <a:rPr lang="ru-RU" altLang="ru-RU" sz="1200" b="0" dirty="0" smtClean="0">
                <a:latin typeface="Arial" panose="020B0604020202020204" pitchFamily="34" charset="0"/>
              </a:rPr>
              <a:t> </a:t>
            </a:r>
            <a:r>
              <a:rPr lang="ru-RU" altLang="ru-RU" sz="1200" b="0" dirty="0" err="1" smtClean="0">
                <a:latin typeface="Arial" panose="020B0604020202020204" pitchFamily="34" charset="0"/>
              </a:rPr>
              <a:t>тастауға</a:t>
            </a:r>
            <a:r>
              <a:rPr lang="ru-RU" altLang="ru-RU" sz="1200" b="0" dirty="0" smtClean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өтінім</a:t>
            </a:r>
            <a:r>
              <a:rPr lang="ru-RU" altLang="ru-RU" sz="1200" b="0" dirty="0">
                <a:latin typeface="Arial" panose="020B0604020202020204" pitchFamily="34" charset="0"/>
              </a:rPr>
              <a:t>; </a:t>
            </a:r>
            <a:r>
              <a:rPr lang="ru-RU" altLang="ru-RU" sz="1200" b="0" dirty="0" err="1" smtClean="0">
                <a:latin typeface="Arial" panose="020B0604020202020204" pitchFamily="34" charset="0"/>
              </a:rPr>
              <a:t>байқауаралық</a:t>
            </a:r>
            <a:r>
              <a:rPr lang="ru-RU" altLang="ru-RU" sz="1200" b="0" dirty="0" smtClean="0">
                <a:latin typeface="Arial" panose="020B0604020202020204" pitchFamily="34" charset="0"/>
              </a:rPr>
              <a:t> </a:t>
            </a:r>
            <a:r>
              <a:rPr lang="ru-RU" altLang="ru-RU" sz="1200" b="0" dirty="0">
                <a:latin typeface="Arial" panose="020B0604020202020204" pitchFamily="34" charset="0"/>
              </a:rPr>
              <a:t>интервал; </a:t>
            </a:r>
            <a:r>
              <a:rPr lang="ru-RU" altLang="ru-RU" sz="1200" b="0" dirty="0" err="1" smtClean="0">
                <a:latin typeface="Arial" panose="020B0604020202020204" pitchFamily="34" charset="0"/>
              </a:rPr>
              <a:t>есептеулердің</a:t>
            </a:r>
            <a:r>
              <a:rPr lang="ru-RU" altLang="ru-RU" sz="1200" b="0" dirty="0" smtClean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толық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жазылуы</a:t>
            </a:r>
            <a:r>
              <a:rPr lang="ru-RU" altLang="ru-RU" sz="1200" b="0" dirty="0">
                <a:latin typeface="Arial" panose="020B0604020202020204" pitchFamily="34" charset="0"/>
              </a:rPr>
              <a:t>; </a:t>
            </a:r>
            <a:r>
              <a:rPr lang="ru-RU" altLang="ru-RU" sz="1200" b="0" dirty="0" err="1">
                <a:latin typeface="Arial" panose="020B0604020202020204" pitchFamily="34" charset="0"/>
              </a:rPr>
              <a:t>төлемнің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толық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жазылуы</a:t>
            </a:r>
            <a:r>
              <a:rPr lang="ru-RU" altLang="ru-RU" sz="1200" b="0" dirty="0" smtClean="0">
                <a:latin typeface="Arial" panose="020B0604020202020204" pitchFamily="34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ru-RU" altLang="ru-RU" sz="1200" b="0" dirty="0" err="1">
                <a:latin typeface="Arial" panose="020B0604020202020204" pitchFamily="34" charset="0"/>
              </a:rPr>
              <a:t>Қарыздың</a:t>
            </a:r>
            <a:r>
              <a:rPr lang="ru-RU" altLang="ru-RU" sz="1200" b="0" dirty="0">
                <a:latin typeface="Arial" panose="020B0604020202020204" pitchFamily="34" charset="0"/>
              </a:rPr>
              <a:t>, </a:t>
            </a:r>
            <a:r>
              <a:rPr lang="ru-RU" altLang="ru-RU" sz="1200" b="0" dirty="0" err="1">
                <a:latin typeface="Arial" panose="020B0604020202020204" pitchFamily="34" charset="0"/>
              </a:rPr>
              <a:t>төлемнің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және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басқа</a:t>
            </a:r>
            <a:r>
              <a:rPr lang="ru-RU" altLang="ru-RU" sz="1200" b="0" dirty="0">
                <a:latin typeface="Arial" panose="020B0604020202020204" pitchFamily="34" charset="0"/>
              </a:rPr>
              <a:t> да </a:t>
            </a:r>
            <a:r>
              <a:rPr lang="ru-RU" altLang="ru-RU" sz="1200" b="0" dirty="0" err="1">
                <a:latin typeface="Arial" panose="020B0604020202020204" pitchFamily="34" charset="0"/>
              </a:rPr>
              <a:t>деректердің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сомасын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көрсете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отырып</a:t>
            </a:r>
            <a:r>
              <a:rPr lang="ru-RU" altLang="ru-RU" sz="1200" b="0" dirty="0">
                <a:latin typeface="Arial" panose="020B0604020202020204" pitchFamily="34" charset="0"/>
              </a:rPr>
              <a:t>, </a:t>
            </a:r>
            <a:r>
              <a:rPr lang="ru-RU" altLang="ru-RU" sz="1200" b="0" dirty="0" err="1">
                <a:latin typeface="Arial" panose="020B0604020202020204" pitchFamily="34" charset="0"/>
              </a:rPr>
              <a:t>берешектің</a:t>
            </a:r>
            <a:r>
              <a:rPr lang="ru-RU" altLang="ru-RU" sz="1200" b="0" dirty="0">
                <a:latin typeface="Arial" panose="020B0604020202020204" pitchFamily="34" charset="0"/>
              </a:rPr>
              <a:t> бар </a:t>
            </a:r>
            <a:r>
              <a:rPr lang="ru-RU" altLang="ru-RU" sz="1200" b="0" dirty="0" err="1">
                <a:latin typeface="Arial" panose="020B0604020202020204" pitchFamily="34" charset="0"/>
              </a:rPr>
              <a:t>екендігі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туралы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en-US" altLang="ru-RU" sz="1200" b="0" dirty="0">
                <a:latin typeface="Arial" panose="020B0604020202020204" pitchFamily="34" charset="0"/>
              </a:rPr>
              <a:t>SMS </a:t>
            </a:r>
            <a:r>
              <a:rPr lang="ru-RU" altLang="ru-RU" sz="1200" b="0" dirty="0" err="1">
                <a:latin typeface="Arial" panose="020B0604020202020204" pitchFamily="34" charset="0"/>
              </a:rPr>
              <a:t>хабарламалар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жіберіледі</a:t>
            </a:r>
            <a:r>
              <a:rPr lang="ru-RU" altLang="ru-RU" sz="1200" b="0" dirty="0" smtClean="0">
                <a:latin typeface="Arial" panose="020B0604020202020204" pitchFamily="34" charset="0"/>
              </a:rPr>
              <a:t>.</a:t>
            </a:r>
            <a:endParaRPr lang="ru-RU" altLang="ru-RU" sz="1200" dirty="0">
              <a:latin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altLang="ru-RU" sz="1400" dirty="0">
                <a:latin typeface="Arial" panose="020B0604020202020204" pitchFamily="34" charset="0"/>
              </a:rPr>
              <a:t>● </a:t>
            </a:r>
            <a:r>
              <a:rPr lang="ru-RU" sz="1200" b="1" dirty="0" err="1">
                <a:latin typeface="Arial" panose="020B0604020202020204" pitchFamily="34" charset="0"/>
              </a:rPr>
              <a:t>Кәсіпорынға</a:t>
            </a:r>
            <a:r>
              <a:rPr lang="ru-RU" sz="1200" b="1" dirty="0">
                <a:latin typeface="Arial" panose="020B0604020202020204" pitchFamily="34" charset="0"/>
              </a:rPr>
              <a:t> </a:t>
            </a:r>
            <a:r>
              <a:rPr lang="ru-RU" sz="1200" b="1" dirty="0" err="1">
                <a:latin typeface="Arial" panose="020B0604020202020204" pitchFamily="34" charset="0"/>
              </a:rPr>
              <a:t>Тарифтер</a:t>
            </a:r>
            <a:r>
              <a:rPr lang="ru-RU" sz="1200" b="1" dirty="0">
                <a:latin typeface="Arial" panose="020B0604020202020204" pitchFamily="34" charset="0"/>
              </a:rPr>
              <a:t> </a:t>
            </a:r>
            <a:r>
              <a:rPr lang="ru-RU" sz="1200" b="1" dirty="0" err="1">
                <a:latin typeface="Arial" panose="020B0604020202020204" pitchFamily="34" charset="0"/>
              </a:rPr>
              <a:t>табиғи</a:t>
            </a:r>
            <a:r>
              <a:rPr lang="ru-RU" sz="1200" b="1" dirty="0">
                <a:latin typeface="Arial" panose="020B0604020202020204" pitchFamily="34" charset="0"/>
              </a:rPr>
              <a:t> монополия </a:t>
            </a:r>
            <a:r>
              <a:rPr lang="ru-RU" sz="1200" b="1" dirty="0" err="1">
                <a:latin typeface="Arial" panose="020B0604020202020204" pitchFamily="34" charset="0"/>
              </a:rPr>
              <a:t>субъектісіне</a:t>
            </a:r>
            <a:r>
              <a:rPr lang="ru-RU" sz="1200" b="1" dirty="0">
                <a:latin typeface="Arial" panose="020B0604020202020204" pitchFamily="34" charset="0"/>
              </a:rPr>
              <a:t> </a:t>
            </a:r>
            <a:r>
              <a:rPr lang="ru-RU" sz="1200" b="1" dirty="0" err="1">
                <a:latin typeface="Arial" panose="020B0604020202020204" pitchFamily="34" charset="0"/>
              </a:rPr>
              <a:t>қызметтердің</a:t>
            </a:r>
            <a:r>
              <a:rPr lang="ru-RU" sz="1200" b="1" dirty="0">
                <a:latin typeface="Arial" panose="020B0604020202020204" pitchFamily="34" charset="0"/>
              </a:rPr>
              <a:t> </a:t>
            </a:r>
            <a:r>
              <a:rPr lang="ru-RU" sz="1200" b="1" dirty="0" err="1">
                <a:latin typeface="Arial" panose="020B0604020202020204" pitchFamily="34" charset="0"/>
              </a:rPr>
              <a:t>сапасы</a:t>
            </a:r>
            <a:r>
              <a:rPr lang="ru-RU" sz="1200" b="1" dirty="0">
                <a:latin typeface="Arial" panose="020B0604020202020204" pitchFamily="34" charset="0"/>
              </a:rPr>
              <a:t> мен </a:t>
            </a:r>
            <a:r>
              <a:rPr lang="ru-RU" sz="1200" b="1" dirty="0" err="1">
                <a:latin typeface="Arial" panose="020B0604020202020204" pitchFamily="34" charset="0"/>
              </a:rPr>
              <a:t>сенімділігі</a:t>
            </a:r>
            <a:r>
              <a:rPr lang="ru-RU" sz="1200" b="1" dirty="0">
                <a:latin typeface="Arial" panose="020B0604020202020204" pitchFamily="34" charset="0"/>
              </a:rPr>
              <a:t>, </a:t>
            </a:r>
            <a:r>
              <a:rPr lang="ru-RU" sz="1200" b="1" dirty="0" err="1">
                <a:latin typeface="Arial" panose="020B0604020202020204" pitchFamily="34" charset="0"/>
              </a:rPr>
              <a:t>қызметінің</a:t>
            </a:r>
            <a:r>
              <a:rPr lang="ru-RU" sz="1200" b="1" dirty="0">
                <a:latin typeface="Arial" panose="020B0604020202020204" pitchFamily="34" charset="0"/>
              </a:rPr>
              <a:t> </a:t>
            </a:r>
            <a:r>
              <a:rPr lang="ru-RU" sz="1200" b="1" dirty="0" err="1">
                <a:latin typeface="Arial" panose="020B0604020202020204" pitchFamily="34" charset="0"/>
              </a:rPr>
              <a:t>тиімділігі</a:t>
            </a:r>
            <a:r>
              <a:rPr lang="ru-RU" sz="1200" b="1" dirty="0">
                <a:latin typeface="Arial" panose="020B0604020202020204" pitchFamily="34" charset="0"/>
              </a:rPr>
              <a:t> </a:t>
            </a:r>
            <a:r>
              <a:rPr lang="ru-RU" sz="1200" b="1" dirty="0" err="1">
                <a:latin typeface="Arial" panose="020B0604020202020204" pitchFamily="34" charset="0"/>
              </a:rPr>
              <a:t>көрсеткіштері</a:t>
            </a:r>
            <a:r>
              <a:rPr lang="ru-RU" sz="1200" b="1" dirty="0">
                <a:latin typeface="Arial" panose="020B0604020202020204" pitchFamily="34" charset="0"/>
              </a:rPr>
              <a:t> </a:t>
            </a:r>
            <a:r>
              <a:rPr lang="ru-RU" sz="1200" b="1" dirty="0" err="1">
                <a:latin typeface="Arial" panose="020B0604020202020204" pitchFamily="34" charset="0"/>
              </a:rPr>
              <a:t>бекітілмейтін</a:t>
            </a:r>
            <a:r>
              <a:rPr lang="ru-RU" sz="1200" b="1" dirty="0">
                <a:latin typeface="Arial" panose="020B0604020202020204" pitchFamily="34" charset="0"/>
              </a:rPr>
              <a:t> </a:t>
            </a:r>
            <a:r>
              <a:rPr lang="ru-RU" sz="1200" b="1" dirty="0" err="1">
                <a:latin typeface="Arial" panose="020B0604020202020204" pitchFamily="34" charset="0"/>
              </a:rPr>
              <a:t>шығынды</a:t>
            </a:r>
            <a:r>
              <a:rPr lang="ru-RU" sz="1200" b="1" dirty="0">
                <a:latin typeface="Arial" panose="020B0604020202020204" pitchFamily="34" charset="0"/>
              </a:rPr>
              <a:t> </a:t>
            </a:r>
            <a:r>
              <a:rPr lang="ru-RU" sz="1200" b="1" dirty="0" err="1">
                <a:latin typeface="Arial" panose="020B0604020202020204" pitchFamily="34" charset="0"/>
              </a:rPr>
              <a:t>әдісті</a:t>
            </a:r>
            <a:r>
              <a:rPr lang="ru-RU" sz="1200" b="1" dirty="0">
                <a:latin typeface="Arial" panose="020B0604020202020204" pitchFamily="34" charset="0"/>
              </a:rPr>
              <a:t> </a:t>
            </a:r>
            <a:r>
              <a:rPr lang="ru-RU" sz="1200" b="1" dirty="0" err="1">
                <a:latin typeface="Arial" panose="020B0604020202020204" pitchFamily="34" charset="0"/>
              </a:rPr>
              <a:t>қолдана</a:t>
            </a:r>
            <a:r>
              <a:rPr lang="ru-RU" sz="1200" b="1" dirty="0">
                <a:latin typeface="Arial" panose="020B0604020202020204" pitchFamily="34" charset="0"/>
              </a:rPr>
              <a:t> </a:t>
            </a:r>
            <a:r>
              <a:rPr lang="ru-RU" sz="1200" b="1" dirty="0" err="1">
                <a:latin typeface="Arial" panose="020B0604020202020204" pitchFamily="34" charset="0"/>
              </a:rPr>
              <a:t>отырып</a:t>
            </a:r>
            <a:r>
              <a:rPr lang="ru-RU" sz="1200" b="1" dirty="0">
                <a:latin typeface="Arial" panose="020B0604020202020204" pitchFamily="34" charset="0"/>
              </a:rPr>
              <a:t>, бес </a:t>
            </a:r>
            <a:r>
              <a:rPr lang="ru-RU" sz="1200" b="1" dirty="0" err="1">
                <a:latin typeface="Arial" panose="020B0604020202020204" pitchFamily="34" charset="0"/>
              </a:rPr>
              <a:t>жылдық</a:t>
            </a:r>
            <a:r>
              <a:rPr lang="ru-RU" sz="1200" b="1" dirty="0">
                <a:latin typeface="Arial" panose="020B0604020202020204" pitchFamily="34" charset="0"/>
              </a:rPr>
              <a:t> </a:t>
            </a:r>
            <a:r>
              <a:rPr lang="ru-RU" sz="1200" b="1" dirty="0" err="1">
                <a:latin typeface="Arial" panose="020B0604020202020204" pitchFamily="34" charset="0"/>
              </a:rPr>
              <a:t>кезеңге</a:t>
            </a:r>
            <a:r>
              <a:rPr lang="ru-RU" sz="1200" b="1" dirty="0">
                <a:latin typeface="Arial" panose="020B0604020202020204" pitchFamily="34" charset="0"/>
              </a:rPr>
              <a:t> </a:t>
            </a:r>
            <a:r>
              <a:rPr lang="ru-RU" sz="1200" b="1" dirty="0" err="1">
                <a:latin typeface="Arial" panose="020B0604020202020204" pitchFamily="34" charset="0"/>
              </a:rPr>
              <a:t>бекітілді</a:t>
            </a:r>
            <a:r>
              <a:rPr lang="ru-RU" sz="1200" b="1" dirty="0">
                <a:latin typeface="Arial" panose="020B0604020202020204" pitchFamily="34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</p:txBody>
      </p:sp>
      <p:sp>
        <p:nvSpPr>
          <p:cNvPr id="1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26815" y="6487064"/>
            <a:ext cx="365185" cy="360027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67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sp>
        <p:nvSpPr>
          <p:cNvPr id="5" name="Rectangle 22"/>
          <p:cNvSpPr/>
          <p:nvPr/>
        </p:nvSpPr>
        <p:spPr>
          <a:xfrm>
            <a:off x="1471704" y="0"/>
            <a:ext cx="10720295" cy="1197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2023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жылда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көрсетілген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сумен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жабдықтау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және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су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бұру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қызметтерінің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көлемі</a:t>
            </a:r>
            <a:endParaRPr lang="ru-RU" sz="20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705" y="255807"/>
            <a:ext cx="945000" cy="686250"/>
          </a:xfrm>
          <a:prstGeom prst="rect">
            <a:avLst/>
          </a:prstGeom>
        </p:spPr>
      </p:pic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18189" y="6487064"/>
            <a:ext cx="373811" cy="360027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0713685"/>
              </p:ext>
            </p:extLst>
          </p:nvPr>
        </p:nvGraphicFramePr>
        <p:xfrm>
          <a:off x="127585" y="1306284"/>
          <a:ext cx="11494659" cy="53557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135">
                  <a:extLst>
                    <a:ext uri="{9D8B030D-6E8A-4147-A177-3AD203B41FA5}">
                      <a16:colId xmlns:a16="http://schemas.microsoft.com/office/drawing/2014/main" val="230026590"/>
                    </a:ext>
                  </a:extLst>
                </a:gridCol>
                <a:gridCol w="6247926">
                  <a:extLst>
                    <a:ext uri="{9D8B030D-6E8A-4147-A177-3AD203B41FA5}">
                      <a16:colId xmlns:a16="http://schemas.microsoft.com/office/drawing/2014/main" val="1742562732"/>
                    </a:ext>
                  </a:extLst>
                </a:gridCol>
                <a:gridCol w="1780640">
                  <a:extLst>
                    <a:ext uri="{9D8B030D-6E8A-4147-A177-3AD203B41FA5}">
                      <a16:colId xmlns:a16="http://schemas.microsoft.com/office/drawing/2014/main" val="3405235182"/>
                    </a:ext>
                  </a:extLst>
                </a:gridCol>
                <a:gridCol w="1701159">
                  <a:extLst>
                    <a:ext uri="{9D8B030D-6E8A-4147-A177-3AD203B41FA5}">
                      <a16:colId xmlns:a16="http://schemas.microsoft.com/office/drawing/2014/main" val="318283007"/>
                    </a:ext>
                  </a:extLst>
                </a:gridCol>
                <a:gridCol w="994799">
                  <a:extLst>
                    <a:ext uri="{9D8B030D-6E8A-4147-A177-3AD203B41FA5}">
                      <a16:colId xmlns:a16="http://schemas.microsoft.com/office/drawing/2014/main" val="1733662079"/>
                    </a:ext>
                  </a:extLst>
                </a:gridCol>
              </a:tblGrid>
              <a:tr h="7160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Топ</a:t>
                      </a:r>
                    </a:p>
                  </a:txBody>
                  <a:tcPr marL="6656" marR="6656" marT="665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Тұтынушылар</a:t>
                      </a:r>
                      <a:r>
                        <a:rPr lang="kk-KZ" sz="1200" b="1" i="0" u="none" strike="noStrike" baseline="0" dirty="0">
                          <a:solidFill>
                            <a:schemeClr val="bg1"/>
                          </a:solidFill>
                          <a:latin typeface="Arial"/>
                        </a:rPr>
                        <a:t> атауы 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36000" marR="36000" marT="665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Бекітілген</a:t>
                      </a: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1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тарифтік</a:t>
                      </a: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смета, </a:t>
                      </a:r>
                      <a:r>
                        <a:rPr lang="ru-RU" sz="1200" b="1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мың</a:t>
                      </a: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м3</a:t>
                      </a:r>
                    </a:p>
                  </a:txBody>
                  <a:tcPr marL="6656" marR="6656" marT="665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Қызметтердің</a:t>
                      </a: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1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нақты</a:t>
                      </a: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1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көлемі</a:t>
                      </a: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, </a:t>
                      </a:r>
                      <a:r>
                        <a:rPr lang="ru-RU" sz="1200" b="1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мың</a:t>
                      </a: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м3</a:t>
                      </a:r>
                    </a:p>
                  </a:txBody>
                  <a:tcPr marL="6656" marR="6656" marT="665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err="1" smtClean="0">
                          <a:solidFill>
                            <a:schemeClr val="bg1"/>
                          </a:solidFill>
                          <a:latin typeface="Arial"/>
                        </a:rPr>
                        <a:t>Ауытқу</a:t>
                      </a: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, % </a:t>
                      </a:r>
                    </a:p>
                  </a:txBody>
                  <a:tcPr marL="6656" marR="6656" marT="665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082588"/>
                  </a:ext>
                </a:extLst>
              </a:tr>
              <a:tr h="228870">
                <a:tc gridSpan="2">
                  <a:txBody>
                    <a:bodyPr/>
                    <a:lstStyle/>
                    <a:p>
                      <a:pPr algn="ctr" fontAlgn="ctr">
                        <a:tabLst/>
                      </a:pPr>
                      <a:r>
                        <a:rPr lang="ru-RU" sz="1050" b="1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050" b="1" i="0" u="none" strike="noStrike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1050" b="1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i="0" u="none" strike="noStrike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</a:t>
                      </a:r>
                      <a:r>
                        <a:rPr lang="ru-RU" sz="1050" b="1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i="0" u="none" strike="noStrike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қызметтерін</a:t>
                      </a:r>
                      <a:r>
                        <a:rPr lang="ru-RU" sz="1050" b="1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i="0" u="none" strike="noStrike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сату</a:t>
                      </a:r>
                      <a:r>
                        <a:rPr lang="ru-RU" sz="1050" b="1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i="0" u="none" strike="noStrike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көлемі-барлығы</a:t>
                      </a:r>
                      <a:r>
                        <a:rPr lang="ru-RU" sz="1050" b="1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50" b="1" i="0" u="none" strike="noStrike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оның</a:t>
                      </a:r>
                      <a:r>
                        <a:rPr lang="ru-RU" sz="1050" b="1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i="0" u="none" strike="noStrike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ішінде</a:t>
                      </a:r>
                      <a:r>
                        <a:rPr lang="ru-RU" sz="1050" b="1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172 018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180 511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4,9%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897339"/>
                  </a:ext>
                </a:extLst>
              </a:tr>
              <a:tr h="2620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  <a:p>
                      <a:pPr algn="ctr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халық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санатына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жататын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жеке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тұлғалар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86 913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89 575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3,1%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7898354"/>
                  </a:ext>
                </a:extLst>
              </a:tr>
              <a:tr h="1146493">
                <a:tc vMerge="1"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lvl="0" indent="-171450" algn="just" fontAlgn="ctr">
                        <a:buFontTx/>
                        <a:buChar char="-"/>
                      </a:pP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жылу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өндіру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процесінде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өз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мұқтаждарына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су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ыстық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қызметтерін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ұсыну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кезінде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ыстық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жабдықтаудың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ашық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жүйесі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кезінде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қуаты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жылу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өндірумен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айналысатын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кәсіпорындар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бекітілген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нормативтік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техникалық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ысыраптар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жылу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берумен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бөлумен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айналысатын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кәсіпорындар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</a:p>
                    <a:p>
                      <a:pPr marL="171450" lvl="0" indent="-171450" algn="just" fontAlgn="ctr">
                        <a:buFontTx/>
                        <a:buChar char="-"/>
                      </a:pP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немесе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су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бұру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саласында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реттеліп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қызметтерді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ұсынатын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ұйымдар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48 349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50 887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5,2%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2311908"/>
                  </a:ext>
                </a:extLst>
              </a:tr>
              <a:tr h="2798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105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өзге</a:t>
                      </a:r>
                      <a:r>
                        <a:rPr lang="ru-RU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де </a:t>
                      </a:r>
                      <a:r>
                        <a:rPr lang="ru-RU" sz="105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тұтынушылар</a:t>
                      </a:r>
                      <a:r>
                        <a:rPr lang="ru-RU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ru-RU" sz="105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бірінші</a:t>
                      </a:r>
                      <a:r>
                        <a:rPr lang="ru-RU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үшінші</a:t>
                      </a:r>
                      <a:r>
                        <a:rPr lang="ru-RU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топтардың</a:t>
                      </a:r>
                      <a:r>
                        <a:rPr lang="ru-RU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құрамына</a:t>
                      </a:r>
                      <a:r>
                        <a:rPr lang="ru-RU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кірмейтін</a:t>
                      </a:r>
                      <a:r>
                        <a:rPr lang="ru-RU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заңды</a:t>
                      </a:r>
                      <a:r>
                        <a:rPr lang="ru-RU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тұлғалар</a:t>
                      </a:r>
                      <a:r>
                        <a:rPr lang="ru-RU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</a:t>
                      </a:r>
                      <a:endParaRPr lang="ru-RU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30 734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33 419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8,7%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530846"/>
                  </a:ext>
                </a:extLst>
              </a:tr>
              <a:tr h="3661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бюджет </a:t>
                      </a:r>
                      <a:r>
                        <a:rPr kumimoji="0" lang="ru-RU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қаражаты</a:t>
                      </a: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есебінен</a:t>
                      </a: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ұсталатын</a:t>
                      </a: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ұйымдар</a:t>
                      </a:r>
                      <a:endParaRPr kumimoji="0" lang="ru-RU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6 022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6 630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10,1%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0453831"/>
                  </a:ext>
                </a:extLst>
              </a:tr>
              <a:tr h="21593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Су </a:t>
                      </a:r>
                      <a:r>
                        <a:rPr lang="ru-RU" sz="10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бұру</a:t>
                      </a:r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қызметтерін</a:t>
                      </a:r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сату </a:t>
                      </a:r>
                      <a:r>
                        <a:rPr lang="ru-RU" sz="10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көлемі-барлығы</a:t>
                      </a:r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оның</a:t>
                      </a:r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ішінде</a:t>
                      </a:r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 marL="72000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133 312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139 757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4,8%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62283"/>
                  </a:ext>
                </a:extLst>
              </a:tr>
              <a:tr h="201560">
                <a:tc rowSpan="2">
                  <a:txBody>
                    <a:bodyPr/>
                    <a:lstStyle/>
                    <a:p>
                      <a:pPr algn="ctr" fontAlgn="ctr"/>
                      <a:endParaRPr lang="en-US" sz="105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халық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санатына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жататын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жеке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тұлғалар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88 049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90 796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3,1%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978680"/>
                  </a:ext>
                </a:extLst>
              </a:tr>
              <a:tr h="1149864">
                <a:tc vMerge="1"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lvl="0" indent="-171450" algn="just" fontAlgn="ctr">
                        <a:buFontTx/>
                        <a:buChar char="-"/>
                      </a:pP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жылу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өндіру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процесінде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өз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мұқтаждарына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су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ыстық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қызметтерін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ұсыну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кезінде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ыстық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жабдықтаудың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ашық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жүйесі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кезінде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қуаты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жылу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өндірумен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айналысатын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кәсіпорындар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бекітілген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нормативтік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техникалық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ысыраптар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жылу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берумен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бөлумен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айналысатын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кәсіпорындар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                                                           </a:t>
                      </a:r>
                    </a:p>
                    <a:p>
                      <a:pPr marL="171450" lvl="0" indent="-171450" algn="just" fontAlgn="ctr">
                        <a:buFontTx/>
                        <a:buChar char="-"/>
                      </a:pP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немесе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су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бұру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саласында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реттеліп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қызметтерді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ұсынатын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ұйымдар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6 867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7 426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8,1%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2276161"/>
                  </a:ext>
                </a:extLst>
              </a:tr>
              <a:tr h="3944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105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өзге</a:t>
                      </a:r>
                      <a:r>
                        <a:rPr lang="ru-RU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де </a:t>
                      </a:r>
                      <a:r>
                        <a:rPr lang="ru-RU" sz="105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тұтынушылар</a:t>
                      </a:r>
                      <a:r>
                        <a:rPr lang="ru-RU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ru-RU" sz="105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бірінші</a:t>
                      </a:r>
                      <a:r>
                        <a:rPr lang="ru-RU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үшінші</a:t>
                      </a:r>
                      <a:r>
                        <a:rPr lang="ru-RU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топтардың</a:t>
                      </a:r>
                      <a:r>
                        <a:rPr lang="ru-RU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құрамына</a:t>
                      </a:r>
                      <a:r>
                        <a:rPr lang="ru-RU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кірмейтін</a:t>
                      </a:r>
                      <a:r>
                        <a:rPr lang="ru-RU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заңды</a:t>
                      </a:r>
                      <a:r>
                        <a:rPr lang="ru-RU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тұлғалар</a:t>
                      </a:r>
                      <a:r>
                        <a:rPr lang="ru-RU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</a:t>
                      </a:r>
                      <a:endParaRPr lang="ru-RU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31 052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33 210 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6,9%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0817001"/>
                  </a:ext>
                </a:extLst>
              </a:tr>
              <a:tr h="3944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бюджет </a:t>
                      </a:r>
                      <a:r>
                        <a:rPr kumimoji="0" lang="ru-RU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қаражаты</a:t>
                      </a: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есебінен</a:t>
                      </a: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ұсталатын</a:t>
                      </a: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ұйымдар</a:t>
                      </a:r>
                      <a:endParaRPr kumimoji="0" lang="ru-RU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7 344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8 325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13,4%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3325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933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79" y="239242"/>
            <a:ext cx="945000" cy="686250"/>
          </a:xfrm>
          <a:prstGeom prst="rect">
            <a:avLst/>
          </a:prstGeom>
        </p:spPr>
      </p:pic>
      <p:sp>
        <p:nvSpPr>
          <p:cNvPr id="2" name="AutoShape 2" descr="Crm, mockup or man in a telemarketing call center helping, talking or networking online via microphone. Contact support, consultant or insurance agent in communication at customer services or sa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376" y="1356918"/>
            <a:ext cx="2229785" cy="1711502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1105" y="1356917"/>
            <a:ext cx="2236035" cy="1716299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4228" y="5132141"/>
            <a:ext cx="1204810" cy="115527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4376" y="3194323"/>
            <a:ext cx="2236723" cy="171939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/>
          <a:srcRect l="27975" r="815"/>
          <a:stretch/>
        </p:blipFill>
        <p:spPr>
          <a:xfrm>
            <a:off x="9171105" y="3194323"/>
            <a:ext cx="2236035" cy="1720726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Прямоугольник 22"/>
          <p:cNvSpPr/>
          <p:nvPr/>
        </p:nvSpPr>
        <p:spPr>
          <a:xfrm>
            <a:off x="11812385" y="6581196"/>
            <a:ext cx="3796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ru-RU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1194785623"/>
              </p:ext>
            </p:extLst>
          </p:nvPr>
        </p:nvGraphicFramePr>
        <p:xfrm>
          <a:off x="576873" y="5101333"/>
          <a:ext cx="2825404" cy="1150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120383801"/>
              </p:ext>
            </p:extLst>
          </p:nvPr>
        </p:nvGraphicFramePr>
        <p:xfrm>
          <a:off x="9171104" y="5176333"/>
          <a:ext cx="2236035" cy="1030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20" name="Круговая 19"/>
          <p:cNvSpPr/>
          <p:nvPr/>
        </p:nvSpPr>
        <p:spPr>
          <a:xfrm rot="10800000">
            <a:off x="10949943" y="5157498"/>
            <a:ext cx="900544" cy="1048953"/>
          </a:xfrm>
          <a:prstGeom prst="pie">
            <a:avLst>
              <a:gd name="adj1" fmla="val 5400000"/>
              <a:gd name="adj2" fmla="val 1620000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Круговая 21"/>
          <p:cNvSpPr/>
          <p:nvPr/>
        </p:nvSpPr>
        <p:spPr>
          <a:xfrm rot="10800000">
            <a:off x="11134153" y="5617157"/>
            <a:ext cx="550664" cy="550664"/>
          </a:xfrm>
          <a:prstGeom prst="pie">
            <a:avLst>
              <a:gd name="adj1" fmla="val 5400000"/>
              <a:gd name="adj2" fmla="val 1620000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Круговая 23"/>
          <p:cNvSpPr/>
          <p:nvPr/>
        </p:nvSpPr>
        <p:spPr>
          <a:xfrm>
            <a:off x="813927" y="5683476"/>
            <a:ext cx="550664" cy="550664"/>
          </a:xfrm>
          <a:prstGeom prst="pie">
            <a:avLst>
              <a:gd name="adj1" fmla="val 5400000"/>
              <a:gd name="adj2" fmla="val 1620000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4" name="Прямая соединительная линия 3"/>
          <p:cNvCxnSpPr/>
          <p:nvPr/>
        </p:nvCxnSpPr>
        <p:spPr>
          <a:xfrm>
            <a:off x="3371099" y="5132141"/>
            <a:ext cx="0" cy="11552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Схема 25"/>
          <p:cNvGraphicFramePr/>
          <p:nvPr>
            <p:extLst/>
          </p:nvPr>
        </p:nvGraphicFramePr>
        <p:xfrm>
          <a:off x="3606800" y="1418086"/>
          <a:ext cx="4978400" cy="3156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sp>
        <p:nvSpPr>
          <p:cNvPr id="30" name="Rectangle 22"/>
          <p:cNvSpPr/>
          <p:nvPr/>
        </p:nvSpPr>
        <p:spPr>
          <a:xfrm>
            <a:off x="1455079" y="275980"/>
            <a:ext cx="10188282" cy="61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Сумен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жабдықтау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және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су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бұру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қызметтерін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тұтынушылармен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/>
            </a:r>
            <a:b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</a:br>
            <a:r>
              <a:rPr lang="ru-RU" altLang="ru-RU" sz="20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жүргізілетін</a:t>
            </a: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жұмыс</a:t>
            </a:r>
            <a:endParaRPr lang="en-GB" sz="20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sp>
        <p:nvSpPr>
          <p:cNvPr id="32" name="Прямоугольник 11"/>
          <p:cNvSpPr>
            <a:spLocks noChangeArrowheads="1"/>
          </p:cNvSpPr>
          <p:nvPr/>
        </p:nvSpPr>
        <p:spPr bwMode="auto">
          <a:xfrm>
            <a:off x="333013" y="6361831"/>
            <a:ext cx="116444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400" dirty="0" err="1">
                <a:latin typeface="Arial" panose="020B0604020202020204" pitchFamily="34" charset="0"/>
              </a:rPr>
              <a:t>Кәсіпорын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қызметінің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мәселелері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бұқаралық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ақпарат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құралдарын</a:t>
            </a:r>
            <a:r>
              <a:rPr lang="ru-RU" altLang="ru-RU" sz="1400" dirty="0">
                <a:latin typeface="Arial" panose="020B0604020202020204" pitchFamily="34" charset="0"/>
              </a:rPr>
              <a:t> мен </a:t>
            </a:r>
            <a:r>
              <a:rPr lang="ru-RU" altLang="ru-RU" sz="1400" dirty="0" err="1">
                <a:latin typeface="Arial" panose="020B0604020202020204" pitchFamily="34" charset="0"/>
              </a:rPr>
              <a:t>кәсіпорынның</a:t>
            </a:r>
            <a:r>
              <a:rPr lang="ru-RU" altLang="ru-RU" sz="1400" dirty="0">
                <a:latin typeface="Arial" panose="020B0604020202020204" pitchFamily="34" charset="0"/>
              </a:rPr>
              <a:t> веб-</a:t>
            </a:r>
            <a:r>
              <a:rPr lang="ru-RU" altLang="ru-RU" sz="1400" dirty="0" err="1">
                <a:latin typeface="Arial" panose="020B0604020202020204" pitchFamily="34" charset="0"/>
              </a:rPr>
              <a:t>сайтында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en-US" altLang="ru-RU" sz="1400" b="1" i="1" dirty="0">
                <a:latin typeface="Arial" panose="020B0604020202020204" pitchFamily="34" charset="0"/>
                <a:hlinkClick r:id="rId24"/>
              </a:rPr>
              <a:t>www.almatysu.kz</a:t>
            </a:r>
            <a:r>
              <a:rPr lang="kk-KZ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жарияланады</a:t>
            </a:r>
            <a:r>
              <a:rPr lang="ru-RU" altLang="ru-RU" sz="1400" dirty="0" smtClean="0">
                <a:latin typeface="Arial" panose="020B0604020202020204" pitchFamily="34" charset="0"/>
              </a:rPr>
              <a:t>.</a:t>
            </a:r>
            <a:endParaRPr lang="ru-RU" altLang="ru-RU" sz="1400" dirty="0">
              <a:latin typeface="Arial" panose="020B0604020202020204" pitchFamily="34" charset="0"/>
            </a:endParaRPr>
          </a:p>
        </p:txBody>
      </p:sp>
      <p:pic>
        <p:nvPicPr>
          <p:cNvPr id="1026" name="Picture 2" descr="Сенім телефоны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89"/>
          <a:stretch/>
        </p:blipFill>
        <p:spPr bwMode="auto">
          <a:xfrm>
            <a:off x="7830544" y="5176333"/>
            <a:ext cx="1306286" cy="103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63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sp>
        <p:nvSpPr>
          <p:cNvPr id="5" name="Rectangle 22"/>
          <p:cNvSpPr/>
          <p:nvPr/>
        </p:nvSpPr>
        <p:spPr>
          <a:xfrm>
            <a:off x="0" y="292544"/>
            <a:ext cx="12192000" cy="61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Қарыздың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бар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екендігі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туралы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en-US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SMS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хабарлама</a:t>
            </a:r>
            <a:endParaRPr lang="ru-RU" altLang="ru-RU" sz="20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30" y="255807"/>
            <a:ext cx="945000" cy="686250"/>
          </a:xfrm>
          <a:prstGeom prst="rect">
            <a:avLst/>
          </a:prstGeom>
        </p:spPr>
      </p:pic>
      <p:sp>
        <p:nvSpPr>
          <p:cNvPr id="33" name="Заголовок 1"/>
          <p:cNvSpPr txBox="1">
            <a:spLocks/>
          </p:cNvSpPr>
          <p:nvPr/>
        </p:nvSpPr>
        <p:spPr bwMode="auto">
          <a:xfrm>
            <a:off x="0" y="3446321"/>
            <a:ext cx="121920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16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Тұтынушының</a:t>
            </a:r>
            <a:r>
              <a:rPr lang="ru-RU" altLang="ru-RU" sz="16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жеке</a:t>
            </a:r>
            <a:r>
              <a:rPr lang="ru-RU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кабинетінің</a:t>
            </a:r>
            <a:r>
              <a:rPr lang="ru-RU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мобильді</a:t>
            </a:r>
            <a:r>
              <a:rPr lang="ru-RU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1" dirty="0" err="1">
                <a:solidFill>
                  <a:srgbClr val="336699"/>
                </a:solidFill>
                <a:latin typeface="Arial" panose="020B0604020202020204" pitchFamily="34" charset="0"/>
              </a:rPr>
              <a:t>қосымшасы</a:t>
            </a:r>
            <a:endParaRPr lang="ru-RU" altLang="ru-RU" sz="1600" b="1" dirty="0">
              <a:solidFill>
                <a:srgbClr val="336699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grpSp>
        <p:nvGrpSpPr>
          <p:cNvPr id="35" name="Группа 7"/>
          <p:cNvGrpSpPr>
            <a:grpSpLocks/>
          </p:cNvGrpSpPr>
          <p:nvPr/>
        </p:nvGrpSpPr>
        <p:grpSpPr bwMode="auto">
          <a:xfrm>
            <a:off x="2172624" y="4006360"/>
            <a:ext cx="1296988" cy="2271712"/>
            <a:chOff x="2267744" y="586145"/>
            <a:chExt cx="1635125" cy="3144837"/>
          </a:xfrm>
        </p:grpSpPr>
        <p:grpSp>
          <p:nvGrpSpPr>
            <p:cNvPr id="36" name="Группа 11"/>
            <p:cNvGrpSpPr>
              <a:grpSpLocks/>
            </p:cNvGrpSpPr>
            <p:nvPr/>
          </p:nvGrpSpPr>
          <p:grpSpPr bwMode="auto">
            <a:xfrm>
              <a:off x="2267744" y="586145"/>
              <a:ext cx="1635125" cy="3144837"/>
              <a:chOff x="-3876413" y="86298"/>
              <a:chExt cx="3819525" cy="6452615"/>
            </a:xfrm>
          </p:grpSpPr>
          <p:pic>
            <p:nvPicPr>
              <p:cNvPr id="38" name="Рисунок 1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449343" y="607175"/>
                <a:ext cx="2931281" cy="5211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" name="Picture 6" descr="ÐÐ°ÑÑÐ¸Ð½ÐºÐ¸ Ð¿Ð¾ Ð·Ð°Ð¿ÑÐ¾ÑÑ ÑÐµÐ»ÐµÑÐ¾Ð½ 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876413" y="86298"/>
                <a:ext cx="3819525" cy="64526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7" name="Рисунок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7068" y="836712"/>
              <a:ext cx="1268373" cy="2736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0" name="Группа 20"/>
          <p:cNvGrpSpPr>
            <a:grpSpLocks/>
          </p:cNvGrpSpPr>
          <p:nvPr/>
        </p:nvGrpSpPr>
        <p:grpSpPr bwMode="auto">
          <a:xfrm>
            <a:off x="3372440" y="3996575"/>
            <a:ext cx="1311309" cy="2303169"/>
            <a:chOff x="3414270" y="937749"/>
            <a:chExt cx="1304309" cy="2246199"/>
          </a:xfrm>
        </p:grpSpPr>
        <p:pic>
          <p:nvPicPr>
            <p:cNvPr id="41" name="Picture 6" descr="ÐÐ°ÑÑÐ¸Ð½ÐºÐ¸ Ð¿Ð¾ Ð·Ð°Ð¿ÑÐ¾ÑÑ ÑÐµÐ»ÐµÑÐ¾Ð½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4270" y="937749"/>
              <a:ext cx="1304309" cy="224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2" name="Группа 8"/>
            <p:cNvGrpSpPr>
              <a:grpSpLocks/>
            </p:cNvGrpSpPr>
            <p:nvPr/>
          </p:nvGrpSpPr>
          <p:grpSpPr bwMode="auto">
            <a:xfrm>
              <a:off x="3545065" y="1119069"/>
              <a:ext cx="1016030" cy="1951579"/>
              <a:chOff x="3545065" y="1119069"/>
              <a:chExt cx="1016030" cy="1951579"/>
            </a:xfrm>
          </p:grpSpPr>
          <p:pic>
            <p:nvPicPr>
              <p:cNvPr id="43" name="Рисунок 10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0108" y="1119070"/>
                <a:ext cx="1000987" cy="18140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" name="Рисунок 1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5065" y="1119069"/>
                <a:ext cx="1005902" cy="19515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5" name="Группа 17"/>
          <p:cNvGrpSpPr>
            <a:grpSpLocks/>
          </p:cNvGrpSpPr>
          <p:nvPr/>
        </p:nvGrpSpPr>
        <p:grpSpPr bwMode="auto">
          <a:xfrm>
            <a:off x="4633753" y="4002527"/>
            <a:ext cx="1304925" cy="2295525"/>
            <a:chOff x="7046482" y="514796"/>
            <a:chExt cx="1304309" cy="2246199"/>
          </a:xfrm>
        </p:grpSpPr>
        <p:pic>
          <p:nvPicPr>
            <p:cNvPr id="46" name="Picture 6" descr="ÐÐ°ÑÑÐ¸Ð½ÐºÐ¸ Ð¿Ð¾ Ð·Ð°Ð¿ÑÐ¾ÑÑ ÑÐµÐ»ÐµÑÐ¾Ð½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6482" y="514796"/>
              <a:ext cx="1304309" cy="224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7" name="Группа 16"/>
            <p:cNvGrpSpPr>
              <a:grpSpLocks/>
            </p:cNvGrpSpPr>
            <p:nvPr/>
          </p:nvGrpSpPr>
          <p:grpSpPr bwMode="auto">
            <a:xfrm>
              <a:off x="7164288" y="707933"/>
              <a:ext cx="1031163" cy="1928979"/>
              <a:chOff x="5389883" y="746118"/>
              <a:chExt cx="1078518" cy="2276872"/>
            </a:xfrm>
          </p:grpSpPr>
          <p:pic>
            <p:nvPicPr>
              <p:cNvPr id="48" name="Рисунок 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89883" y="746118"/>
                <a:ext cx="1078518" cy="2276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" name="Прямоугольник 48"/>
              <p:cNvSpPr/>
              <p:nvPr/>
            </p:nvSpPr>
            <p:spPr>
              <a:xfrm>
                <a:off x="5507311" y="1269901"/>
                <a:ext cx="793299" cy="21452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5507311" y="1700783"/>
                <a:ext cx="793299" cy="18702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5507311" y="2025321"/>
                <a:ext cx="793299" cy="18702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grpSp>
        <p:nvGrpSpPr>
          <p:cNvPr id="52" name="Группа 21"/>
          <p:cNvGrpSpPr>
            <a:grpSpLocks/>
          </p:cNvGrpSpPr>
          <p:nvPr/>
        </p:nvGrpSpPr>
        <p:grpSpPr bwMode="auto">
          <a:xfrm>
            <a:off x="5934779" y="4006360"/>
            <a:ext cx="1265211" cy="2297137"/>
            <a:chOff x="4788024" y="3792543"/>
            <a:chExt cx="1304309" cy="2246199"/>
          </a:xfrm>
        </p:grpSpPr>
        <p:pic>
          <p:nvPicPr>
            <p:cNvPr id="53" name="Picture 6" descr="ÐÐ°ÑÑÐ¸Ð½ÐºÐ¸ Ð¿Ð¾ Ð·Ð°Ð¿ÑÐ¾ÑÑ ÑÐµÐ»ÐµÑÐ¾Ð½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3792543"/>
              <a:ext cx="1304309" cy="224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Рисунок 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2215" y="3949724"/>
              <a:ext cx="1027938" cy="1964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5" name="Группа 24"/>
          <p:cNvGrpSpPr>
            <a:grpSpLocks/>
          </p:cNvGrpSpPr>
          <p:nvPr/>
        </p:nvGrpSpPr>
        <p:grpSpPr bwMode="auto">
          <a:xfrm>
            <a:off x="3495892" y="1719150"/>
            <a:ext cx="2328193" cy="1469975"/>
            <a:chOff x="155575" y="950491"/>
            <a:chExt cx="3336305" cy="1821284"/>
          </a:xfrm>
        </p:grpSpPr>
        <p:pic>
          <p:nvPicPr>
            <p:cNvPr id="56" name="Picture 2" descr="SMS оповещение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5" y="950491"/>
              <a:ext cx="3336305" cy="1821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Прямоугольник 56"/>
            <p:cNvSpPr/>
            <p:nvPr/>
          </p:nvSpPr>
          <p:spPr>
            <a:xfrm>
              <a:off x="1465584" y="1837072"/>
              <a:ext cx="1174531" cy="743077"/>
            </a:xfrm>
            <a:prstGeom prst="rect">
              <a:avLst/>
            </a:prstGeom>
            <a:solidFill>
              <a:srgbClr val="E5E5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ru-RU" sz="600" dirty="0">
                  <a:solidFill>
                    <a:schemeClr val="tx1"/>
                  </a:solidFill>
                </a:rPr>
                <a:t>Уважаемый потребитель, у Вас имеется задолженность перед ГКП «Алматы Су» в сумме ….. тенге </a:t>
              </a:r>
            </a:p>
          </p:txBody>
        </p:sp>
      </p:grpSp>
      <p:sp>
        <p:nvSpPr>
          <p:cNvPr id="58" name="Прямоугольник 21"/>
          <p:cNvSpPr>
            <a:spLocks noChangeArrowheads="1"/>
          </p:cNvSpPr>
          <p:nvPr/>
        </p:nvSpPr>
        <p:spPr bwMode="auto">
          <a:xfrm>
            <a:off x="6275704" y="1930290"/>
            <a:ext cx="309711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Arial" panose="020B0604020202020204" pitchFamily="34" charset="0"/>
              </a:rPr>
              <a:t>2019 </a:t>
            </a:r>
            <a:r>
              <a:rPr lang="ru-RU" altLang="ru-RU" sz="1400" dirty="0" err="1">
                <a:latin typeface="Arial" panose="020B0604020202020204" pitchFamily="34" charset="0"/>
              </a:rPr>
              <a:t>жылдан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бастап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берешектің</a:t>
            </a:r>
            <a:r>
              <a:rPr lang="ru-RU" altLang="ru-RU" sz="1400" dirty="0">
                <a:latin typeface="Arial" panose="020B0604020202020204" pitchFamily="34" charset="0"/>
              </a:rPr>
              <a:t> бар </a:t>
            </a:r>
            <a:r>
              <a:rPr lang="ru-RU" altLang="ru-RU" sz="1400" dirty="0" err="1">
                <a:latin typeface="Arial" panose="020B0604020202020204" pitchFamily="34" charset="0"/>
              </a:rPr>
              <a:t>екендігі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туралы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жоба</a:t>
            </a:r>
            <a:r>
              <a:rPr lang="ru-RU" altLang="ru-RU" sz="1400" dirty="0">
                <a:latin typeface="Arial" panose="020B0604020202020204" pitchFamily="34" charset="0"/>
              </a:rPr>
              <a:t> - СМС </a:t>
            </a:r>
            <a:r>
              <a:rPr lang="ru-RU" altLang="ru-RU" sz="1400" dirty="0" err="1">
                <a:latin typeface="Arial" panose="020B0604020202020204" pitchFamily="34" charset="0"/>
              </a:rPr>
              <a:t>хабарлама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жұмыс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істейді</a:t>
            </a:r>
            <a:r>
              <a:rPr lang="ru-RU" altLang="ru-RU" sz="1400" dirty="0">
                <a:latin typeface="Arial" panose="020B0604020202020204" pitchFamily="34" charset="0"/>
              </a:rPr>
              <a:t>, </a:t>
            </a:r>
            <a:r>
              <a:rPr lang="ru-RU" altLang="ru-RU" sz="1400" dirty="0" err="1">
                <a:latin typeface="Arial" panose="020B0604020202020204" pitchFamily="34" charset="0"/>
              </a:rPr>
              <a:t>онда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борыш</a:t>
            </a:r>
            <a:r>
              <a:rPr lang="ru-RU" altLang="ru-RU" sz="1400" dirty="0">
                <a:latin typeface="Arial" panose="020B0604020202020204" pitchFamily="34" charset="0"/>
              </a:rPr>
              <a:t>, </a:t>
            </a:r>
            <a:r>
              <a:rPr lang="ru-RU" altLang="ru-RU" sz="1400" dirty="0" err="1">
                <a:latin typeface="Arial" panose="020B0604020202020204" pitchFamily="34" charset="0"/>
              </a:rPr>
              <a:t>төлем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сомасы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және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басқа</a:t>
            </a:r>
            <a:r>
              <a:rPr lang="ru-RU" altLang="ru-RU" sz="1400" dirty="0">
                <a:latin typeface="Arial" panose="020B0604020202020204" pitchFamily="34" charset="0"/>
              </a:rPr>
              <a:t> да </a:t>
            </a:r>
            <a:r>
              <a:rPr lang="ru-RU" altLang="ru-RU" sz="1400" dirty="0" err="1">
                <a:latin typeface="Arial" panose="020B0604020202020204" pitchFamily="34" charset="0"/>
              </a:rPr>
              <a:t>деректер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көрсетіледі</a:t>
            </a:r>
            <a:r>
              <a:rPr lang="ru-RU" altLang="ru-RU" sz="1400" dirty="0" smtClean="0">
                <a:latin typeface="Arial" panose="020B0604020202020204" pitchFamily="34" charset="0"/>
              </a:rPr>
              <a:t>.</a:t>
            </a:r>
            <a:endParaRPr lang="ru-RU" altLang="ru-RU" sz="1400" dirty="0">
              <a:latin typeface="Arial" panose="020B0604020202020204" pitchFamily="34" charset="0"/>
            </a:endParaRPr>
          </a:p>
        </p:txBody>
      </p:sp>
      <p:sp>
        <p:nvSpPr>
          <p:cNvPr id="59" name="Прямоугольник 21"/>
          <p:cNvSpPr>
            <a:spLocks noChangeArrowheads="1"/>
          </p:cNvSpPr>
          <p:nvPr/>
        </p:nvSpPr>
        <p:spPr bwMode="auto">
          <a:xfrm>
            <a:off x="7536873" y="4006360"/>
            <a:ext cx="3671888" cy="228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Мобильді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қосымшада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мынадай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функциялар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көзделген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285750" indent="-28575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ЖЕҚ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айғақтарын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беру;</a:t>
            </a:r>
          </a:p>
          <a:p>
            <a:pPr marL="285750" indent="-285750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ЖЕҚ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пломбылауға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өтінім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285750" indent="-28575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ЖЕҚ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пломбылауға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өтінім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285750" indent="-285750"/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қолданыстағы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ЖЕҚ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тізілімі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285750" indent="-285750"/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есептеулердің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толық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жазылуы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285750" indent="-285750"/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төлемнің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толық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жазылуы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басқа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құжаттар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0" y="1274341"/>
            <a:ext cx="1219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6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Қарыздың</a:t>
            </a:r>
            <a:r>
              <a:rPr lang="ru-RU" altLang="ru-RU" sz="16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бар </a:t>
            </a:r>
            <a:r>
              <a:rPr lang="ru-RU" altLang="ru-RU" sz="16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екендігі</a:t>
            </a:r>
            <a:r>
              <a:rPr lang="ru-RU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туралы</a:t>
            </a:r>
            <a:r>
              <a:rPr lang="ru-RU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en-US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SMS </a:t>
            </a:r>
            <a:r>
              <a:rPr lang="ru-RU" altLang="ru-RU" sz="16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хабарлама</a:t>
            </a:r>
            <a:endParaRPr lang="ru-RU" altLang="ru-RU" sz="16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sp>
        <p:nvSpPr>
          <p:cNvPr id="3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775057" y="6487064"/>
            <a:ext cx="416943" cy="360027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8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1236882"/>
          </a:xfrm>
          <a:prstGeom prst="rect">
            <a:avLst/>
          </a:prstGeom>
        </p:spPr>
      </p:pic>
      <p:sp>
        <p:nvSpPr>
          <p:cNvPr id="5" name="Rectangle 22"/>
          <p:cNvSpPr/>
          <p:nvPr/>
        </p:nvSpPr>
        <p:spPr>
          <a:xfrm>
            <a:off x="1774825" y="368300"/>
            <a:ext cx="9505950" cy="61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Сумен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жабдықтау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және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су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бұру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қызметтерінің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қызметі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мен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тарифтерінің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перспективалары</a:t>
            </a:r>
            <a:endParaRPr lang="ru-RU" sz="20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79" y="294825"/>
            <a:ext cx="945000" cy="686250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88621" y="1531706"/>
            <a:ext cx="11612594" cy="525009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ts val="0"/>
              </a:spcBef>
              <a:buNone/>
              <a:defRPr/>
            </a:pPr>
            <a:r>
              <a:rPr lang="ru-RU" sz="1800" dirty="0" smtClean="0">
                <a:latin typeface="Arial" charset="0"/>
              </a:rPr>
              <a:t>	</a:t>
            </a:r>
            <a:r>
              <a:rPr lang="ru-RU" altLang="ru-RU" sz="1400" b="1" dirty="0">
                <a:solidFill>
                  <a:srgbClr val="336699"/>
                </a:solidFill>
                <a:latin typeface="Arial" charset="0"/>
              </a:rPr>
              <a:t>«</a:t>
            </a:r>
            <a:r>
              <a:rPr lang="ru-RU" altLang="ru-RU" sz="1400" b="1" dirty="0" err="1">
                <a:solidFill>
                  <a:srgbClr val="336699"/>
                </a:solidFill>
                <a:latin typeface="Arial" charset="0"/>
              </a:rPr>
              <a:t>Тарифті</a:t>
            </a:r>
            <a:r>
              <a:rPr lang="ru-RU" altLang="ru-RU" sz="1400" b="1" dirty="0">
                <a:solidFill>
                  <a:srgbClr val="336699"/>
                </a:solidFill>
                <a:latin typeface="Arial" charset="0"/>
              </a:rPr>
              <a:t> </a:t>
            </a:r>
            <a:r>
              <a:rPr lang="ru-RU" altLang="ru-RU" sz="1400" b="1" dirty="0" err="1">
                <a:solidFill>
                  <a:srgbClr val="336699"/>
                </a:solidFill>
                <a:latin typeface="Arial" charset="0"/>
              </a:rPr>
              <a:t>нвестицияларға</a:t>
            </a:r>
            <a:r>
              <a:rPr lang="ru-RU" altLang="ru-RU" sz="1400" b="1" dirty="0">
                <a:solidFill>
                  <a:srgbClr val="336699"/>
                </a:solidFill>
                <a:latin typeface="Arial" charset="0"/>
              </a:rPr>
              <a:t> </a:t>
            </a:r>
            <a:r>
              <a:rPr lang="ru-RU" altLang="ru-RU" sz="1400" b="1" dirty="0" err="1">
                <a:solidFill>
                  <a:srgbClr val="336699"/>
                </a:solidFill>
                <a:latin typeface="Arial" charset="0"/>
              </a:rPr>
              <a:t>айырбастау</a:t>
            </a:r>
            <a:r>
              <a:rPr lang="ru-RU" sz="1400" b="1" dirty="0">
                <a:solidFill>
                  <a:srgbClr val="336699"/>
                </a:solidFill>
                <a:latin typeface="Arial" charset="0"/>
              </a:rPr>
              <a:t>»</a:t>
            </a:r>
            <a:r>
              <a:rPr lang="ru-RU" altLang="ru-RU" sz="1400" b="1" dirty="0">
                <a:latin typeface="Arial" charset="0"/>
              </a:rPr>
              <a:t> </a:t>
            </a:r>
            <a:r>
              <a:rPr lang="ru-RU" altLang="ru-RU" sz="1400" b="1" dirty="0" err="1">
                <a:latin typeface="Arial" charset="0"/>
              </a:rPr>
              <a:t>жаңа</a:t>
            </a:r>
            <a:r>
              <a:rPr lang="ru-RU" altLang="ru-RU" sz="1400" b="1" dirty="0">
                <a:latin typeface="Arial" charset="0"/>
              </a:rPr>
              <a:t> </a:t>
            </a:r>
            <a:r>
              <a:rPr lang="ru-RU" altLang="ru-RU" sz="1400" b="1" dirty="0" err="1">
                <a:latin typeface="Arial" charset="0"/>
              </a:rPr>
              <a:t>тарифтік</a:t>
            </a:r>
            <a:r>
              <a:rPr lang="ru-RU" altLang="ru-RU" sz="1400" b="1" dirty="0">
                <a:latin typeface="Arial" charset="0"/>
              </a:rPr>
              <a:t> </a:t>
            </a:r>
            <a:r>
              <a:rPr lang="ru-RU" altLang="ru-RU" sz="1400" b="1" dirty="0" err="1">
                <a:latin typeface="Arial" charset="0"/>
              </a:rPr>
              <a:t>саясаты</a:t>
            </a:r>
            <a:r>
              <a:rPr lang="ru-RU" altLang="ru-RU" sz="1400" b="1" dirty="0">
                <a:latin typeface="Arial" charset="0"/>
              </a:rPr>
              <a:t> </a:t>
            </a:r>
            <a:r>
              <a:rPr lang="ru-RU" altLang="ru-RU" sz="1400" b="1" dirty="0" err="1">
                <a:latin typeface="Arial" charset="0"/>
              </a:rPr>
              <a:t>шеңберінде</a:t>
            </a:r>
            <a:r>
              <a:rPr lang="ru-RU" altLang="ru-RU" sz="1400" b="1" dirty="0">
                <a:latin typeface="Arial" charset="0"/>
              </a:rPr>
              <a:t> </a:t>
            </a:r>
            <a:r>
              <a:rPr lang="ru-RU" altLang="ru-RU" sz="1400" b="1" dirty="0" err="1">
                <a:latin typeface="Arial" charset="0"/>
              </a:rPr>
              <a:t>кәсіпорынға</a:t>
            </a:r>
            <a:r>
              <a:rPr lang="ru-RU" altLang="ru-RU" sz="1400" b="1" dirty="0">
                <a:latin typeface="Arial" charset="0"/>
              </a:rPr>
              <a:t> </a:t>
            </a:r>
            <a:r>
              <a:rPr lang="ru-RU" altLang="ru-RU" sz="1400" b="1" dirty="0" err="1">
                <a:latin typeface="Arial" charset="0"/>
              </a:rPr>
              <a:t>тұтынушылардың</a:t>
            </a:r>
            <a:r>
              <a:rPr lang="ru-RU" altLang="ru-RU" sz="1400" b="1" dirty="0">
                <a:latin typeface="Arial" charset="0"/>
              </a:rPr>
              <a:t> </a:t>
            </a:r>
            <a:r>
              <a:rPr lang="ru-RU" altLang="ru-RU" sz="1400" b="1" dirty="0" err="1">
                <a:latin typeface="Arial" charset="0"/>
              </a:rPr>
              <a:t>үш</a:t>
            </a:r>
            <a:r>
              <a:rPr lang="ru-RU" altLang="ru-RU" sz="1400" b="1" dirty="0">
                <a:latin typeface="Arial" charset="0"/>
              </a:rPr>
              <a:t> </a:t>
            </a:r>
            <a:r>
              <a:rPr lang="ru-RU" altLang="ru-RU" sz="1400" b="1" dirty="0" err="1">
                <a:latin typeface="Arial" charset="0"/>
              </a:rPr>
              <a:t>тобы</a:t>
            </a:r>
            <a:r>
              <a:rPr lang="ru-RU" altLang="ru-RU" sz="1400" b="1" dirty="0">
                <a:latin typeface="Arial" charset="0"/>
              </a:rPr>
              <a:t> </a:t>
            </a:r>
            <a:r>
              <a:rPr lang="ru-RU" altLang="ru-RU" sz="1400" b="1" dirty="0" err="1">
                <a:latin typeface="Arial" charset="0"/>
              </a:rPr>
              <a:t>бойынша</a:t>
            </a:r>
            <a:r>
              <a:rPr lang="ru-RU" altLang="ru-RU" sz="1400" b="1" dirty="0">
                <a:latin typeface="Arial" charset="0"/>
              </a:rPr>
              <a:t> </a:t>
            </a:r>
            <a:r>
              <a:rPr lang="ru-RU" altLang="ru-RU" sz="1400" b="1" dirty="0" err="1">
                <a:latin typeface="Arial" charset="0"/>
              </a:rPr>
              <a:t>сараланған</a:t>
            </a:r>
            <a:r>
              <a:rPr lang="ru-RU" altLang="ru-RU" sz="1400" b="1" dirty="0">
                <a:latin typeface="Arial" charset="0"/>
              </a:rPr>
              <a:t> 2024 </a:t>
            </a:r>
            <a:r>
              <a:rPr lang="ru-RU" altLang="ru-RU" sz="1400" b="1" dirty="0" err="1">
                <a:latin typeface="Arial" charset="0"/>
              </a:rPr>
              <a:t>жылға</a:t>
            </a:r>
            <a:r>
              <a:rPr lang="ru-RU" altLang="ru-RU" sz="1400" b="1" dirty="0">
                <a:latin typeface="Arial" charset="0"/>
              </a:rPr>
              <a:t> </a:t>
            </a:r>
            <a:r>
              <a:rPr lang="ru-RU" altLang="ru-RU" sz="1400" b="1" dirty="0" err="1">
                <a:latin typeface="Arial" charset="0"/>
              </a:rPr>
              <a:t>арналған</a:t>
            </a:r>
            <a:r>
              <a:rPr lang="ru-RU" altLang="ru-RU" sz="1400" b="1" dirty="0">
                <a:latin typeface="Arial" charset="0"/>
              </a:rPr>
              <a:t> </a:t>
            </a:r>
            <a:r>
              <a:rPr lang="ru-RU" altLang="ru-RU" sz="1400" b="1" dirty="0" err="1">
                <a:solidFill>
                  <a:srgbClr val="336699"/>
                </a:solidFill>
                <a:latin typeface="Arial" charset="0"/>
              </a:rPr>
              <a:t>сумен</a:t>
            </a:r>
            <a:r>
              <a:rPr lang="ru-RU" altLang="ru-RU" sz="1400" b="1" dirty="0">
                <a:solidFill>
                  <a:srgbClr val="336699"/>
                </a:solidFill>
                <a:latin typeface="Arial" charset="0"/>
              </a:rPr>
              <a:t> </a:t>
            </a:r>
            <a:r>
              <a:rPr lang="ru-RU" altLang="ru-RU" sz="1400" b="1" dirty="0" err="1">
                <a:solidFill>
                  <a:srgbClr val="336699"/>
                </a:solidFill>
                <a:latin typeface="Arial" charset="0"/>
              </a:rPr>
              <a:t>жабдықтау</a:t>
            </a:r>
            <a:r>
              <a:rPr lang="ru-RU" altLang="ru-RU" sz="1400" b="1" dirty="0">
                <a:solidFill>
                  <a:srgbClr val="336699"/>
                </a:solidFill>
                <a:latin typeface="Arial" charset="0"/>
              </a:rPr>
              <a:t> </a:t>
            </a:r>
            <a:r>
              <a:rPr lang="ru-RU" altLang="ru-RU" sz="1400" b="1" dirty="0" err="1">
                <a:solidFill>
                  <a:srgbClr val="336699"/>
                </a:solidFill>
                <a:latin typeface="Arial" charset="0"/>
              </a:rPr>
              <a:t>және</a:t>
            </a:r>
            <a:r>
              <a:rPr lang="ru-RU" altLang="ru-RU" sz="1400" b="1" dirty="0">
                <a:solidFill>
                  <a:srgbClr val="336699"/>
                </a:solidFill>
                <a:latin typeface="Arial" charset="0"/>
              </a:rPr>
              <a:t> су </a:t>
            </a:r>
            <a:r>
              <a:rPr lang="ru-RU" altLang="ru-RU" sz="1400" b="1" dirty="0" err="1">
                <a:solidFill>
                  <a:srgbClr val="336699"/>
                </a:solidFill>
                <a:latin typeface="Arial" charset="0"/>
              </a:rPr>
              <a:t>бұру</a:t>
            </a:r>
            <a:r>
              <a:rPr lang="ru-RU" altLang="ru-RU" sz="1400" b="1" dirty="0">
                <a:solidFill>
                  <a:srgbClr val="336699"/>
                </a:solidFill>
                <a:latin typeface="Arial" charset="0"/>
              </a:rPr>
              <a:t> </a:t>
            </a:r>
            <a:r>
              <a:rPr lang="ru-RU" altLang="ru-RU" sz="1400" b="1" dirty="0" err="1">
                <a:solidFill>
                  <a:srgbClr val="336699"/>
                </a:solidFill>
                <a:latin typeface="Arial" charset="0"/>
              </a:rPr>
              <a:t>қызметтеріне</a:t>
            </a:r>
            <a:r>
              <a:rPr lang="ru-RU" altLang="ru-RU" sz="1400" b="1" dirty="0">
                <a:solidFill>
                  <a:srgbClr val="336699"/>
                </a:solidFill>
                <a:latin typeface="Arial" charset="0"/>
              </a:rPr>
              <a:t> </a:t>
            </a:r>
            <a:r>
              <a:rPr lang="ru-RU" altLang="ru-RU" sz="1400" b="1" dirty="0" err="1">
                <a:latin typeface="Arial" charset="0"/>
              </a:rPr>
              <a:t>тарифтер</a:t>
            </a:r>
            <a:r>
              <a:rPr lang="ru-RU" altLang="ru-RU" sz="1400" b="1" dirty="0">
                <a:latin typeface="Arial" charset="0"/>
              </a:rPr>
              <a:t> </a:t>
            </a:r>
            <a:r>
              <a:rPr lang="ru-RU" altLang="ru-RU" sz="1400" b="1" dirty="0" err="1">
                <a:latin typeface="Arial" charset="0"/>
              </a:rPr>
              <a:t>бекітілді</a:t>
            </a:r>
            <a:r>
              <a:rPr lang="ru-RU" altLang="ru-RU" sz="1400" b="1" dirty="0">
                <a:latin typeface="Arial" charset="0"/>
              </a:rPr>
              <a:t> (1 топ - </a:t>
            </a:r>
            <a:r>
              <a:rPr lang="ru-RU" altLang="ru-RU" sz="1400" b="1" dirty="0" err="1">
                <a:latin typeface="Arial" charset="0"/>
              </a:rPr>
              <a:t>халық</a:t>
            </a:r>
            <a:r>
              <a:rPr lang="ru-RU" altLang="ru-RU" sz="1400" b="1" dirty="0">
                <a:latin typeface="Arial" charset="0"/>
              </a:rPr>
              <a:t>, </a:t>
            </a:r>
            <a:r>
              <a:rPr lang="ru-RU" altLang="ru-RU" sz="1400" b="1" dirty="0" err="1">
                <a:latin typeface="Arial" charset="0"/>
              </a:rPr>
              <a:t>жылумен</a:t>
            </a:r>
            <a:r>
              <a:rPr lang="ru-RU" altLang="ru-RU" sz="1400" b="1" dirty="0">
                <a:latin typeface="Arial" charset="0"/>
              </a:rPr>
              <a:t> </a:t>
            </a:r>
            <a:r>
              <a:rPr lang="ru-RU" altLang="ru-RU" sz="1400" b="1" dirty="0" err="1">
                <a:latin typeface="Arial" charset="0"/>
              </a:rPr>
              <a:t>жабдықтау</a:t>
            </a:r>
            <a:r>
              <a:rPr lang="ru-RU" altLang="ru-RU" sz="1400" b="1" dirty="0">
                <a:latin typeface="Arial" charset="0"/>
              </a:rPr>
              <a:t> </a:t>
            </a:r>
            <a:r>
              <a:rPr lang="ru-RU" altLang="ru-RU" sz="1400" b="1" dirty="0" err="1">
                <a:latin typeface="Arial" charset="0"/>
              </a:rPr>
              <a:t>кәсіпорындары</a:t>
            </a:r>
            <a:r>
              <a:rPr lang="ru-RU" altLang="ru-RU" sz="1400" b="1" dirty="0">
                <a:latin typeface="Arial" charset="0"/>
              </a:rPr>
              <a:t> </a:t>
            </a:r>
            <a:r>
              <a:rPr lang="ru-RU" altLang="ru-RU" sz="1400" b="1" dirty="0" err="1">
                <a:latin typeface="Arial" charset="0"/>
              </a:rPr>
              <a:t>және</a:t>
            </a:r>
            <a:r>
              <a:rPr lang="ru-RU" altLang="ru-RU" sz="1400" b="1" dirty="0">
                <a:latin typeface="Arial" charset="0"/>
              </a:rPr>
              <a:t> </a:t>
            </a:r>
            <a:r>
              <a:rPr lang="ru-RU" altLang="ru-RU" sz="1400" b="1" dirty="0" err="1">
                <a:latin typeface="Arial" charset="0"/>
              </a:rPr>
              <a:t>сумен</a:t>
            </a:r>
            <a:r>
              <a:rPr lang="ru-RU" altLang="ru-RU" sz="1400" b="1" dirty="0">
                <a:latin typeface="Arial" charset="0"/>
              </a:rPr>
              <a:t> </a:t>
            </a:r>
            <a:r>
              <a:rPr lang="ru-RU" altLang="ru-RU" sz="1400" b="1" dirty="0" err="1">
                <a:latin typeface="Arial" charset="0"/>
              </a:rPr>
              <a:t>жабдықтау</a:t>
            </a:r>
            <a:r>
              <a:rPr lang="ru-RU" altLang="ru-RU" sz="1400" b="1" dirty="0">
                <a:latin typeface="Arial" charset="0"/>
              </a:rPr>
              <a:t> </a:t>
            </a:r>
            <a:r>
              <a:rPr lang="ru-RU" altLang="ru-RU" sz="1400" b="1" dirty="0" err="1">
                <a:latin typeface="Arial" charset="0"/>
              </a:rPr>
              <a:t>және</a:t>
            </a:r>
            <a:r>
              <a:rPr lang="ru-RU" altLang="ru-RU" sz="1400" b="1" dirty="0">
                <a:latin typeface="Arial" charset="0"/>
              </a:rPr>
              <a:t>(</a:t>
            </a:r>
            <a:r>
              <a:rPr lang="ru-RU" altLang="ru-RU" sz="1400" b="1" dirty="0" err="1">
                <a:latin typeface="Arial" charset="0"/>
              </a:rPr>
              <a:t>немесе</a:t>
            </a:r>
            <a:r>
              <a:rPr lang="ru-RU" altLang="ru-RU" sz="1400" b="1" dirty="0">
                <a:latin typeface="Arial" charset="0"/>
              </a:rPr>
              <a:t>) су </a:t>
            </a:r>
            <a:r>
              <a:rPr lang="ru-RU" altLang="ru-RU" sz="1400" b="1" dirty="0" err="1">
                <a:latin typeface="Arial" charset="0"/>
              </a:rPr>
              <a:t>бұру</a:t>
            </a:r>
            <a:r>
              <a:rPr lang="ru-RU" altLang="ru-RU" sz="1400" b="1" dirty="0">
                <a:latin typeface="Arial" charset="0"/>
              </a:rPr>
              <a:t> </a:t>
            </a:r>
            <a:r>
              <a:rPr lang="ru-RU" altLang="ru-RU" sz="1400" b="1" dirty="0" err="1">
                <a:latin typeface="Arial" charset="0"/>
              </a:rPr>
              <a:t>қызметтерін</a:t>
            </a:r>
            <a:r>
              <a:rPr lang="ru-RU" altLang="ru-RU" sz="1400" b="1" dirty="0">
                <a:latin typeface="Arial" charset="0"/>
              </a:rPr>
              <a:t> </a:t>
            </a:r>
            <a:r>
              <a:rPr lang="ru-RU" altLang="ru-RU" sz="1400" b="1" dirty="0" err="1">
                <a:latin typeface="Arial" charset="0"/>
              </a:rPr>
              <a:t>ұсынатын</a:t>
            </a:r>
            <a:r>
              <a:rPr lang="ru-RU" altLang="ru-RU" sz="1400" b="1" dirty="0">
                <a:latin typeface="Arial" charset="0"/>
              </a:rPr>
              <a:t> </a:t>
            </a:r>
            <a:r>
              <a:rPr lang="ru-RU" altLang="ru-RU" sz="1400" b="1" dirty="0" err="1">
                <a:latin typeface="Arial" charset="0"/>
              </a:rPr>
              <a:t>ұйымдар</a:t>
            </a:r>
            <a:r>
              <a:rPr lang="ru-RU" altLang="ru-RU" sz="1400" b="1" dirty="0">
                <a:latin typeface="Arial" charset="0"/>
              </a:rPr>
              <a:t>; 2 топ - </a:t>
            </a:r>
            <a:r>
              <a:rPr lang="ru-RU" altLang="ru-RU" sz="1400" b="1" dirty="0" err="1">
                <a:latin typeface="Arial" charset="0"/>
              </a:rPr>
              <a:t>басқа</a:t>
            </a:r>
            <a:r>
              <a:rPr lang="ru-RU" altLang="ru-RU" sz="1400" b="1" dirty="0">
                <a:latin typeface="Arial" charset="0"/>
              </a:rPr>
              <a:t> </a:t>
            </a:r>
            <a:r>
              <a:rPr lang="ru-RU" altLang="ru-RU" sz="1400" b="1" dirty="0" err="1">
                <a:latin typeface="Arial" charset="0"/>
              </a:rPr>
              <a:t>тұтынушылар</a:t>
            </a:r>
            <a:r>
              <a:rPr lang="ru-RU" altLang="ru-RU" sz="1400" b="1" dirty="0">
                <a:latin typeface="Arial" charset="0"/>
              </a:rPr>
              <a:t>; 3 топ-</a:t>
            </a:r>
            <a:r>
              <a:rPr lang="ru-RU" altLang="ru-RU" sz="1400" b="1" dirty="0" err="1">
                <a:latin typeface="Arial" charset="0"/>
              </a:rPr>
              <a:t>бюджеттік</a:t>
            </a:r>
            <a:r>
              <a:rPr lang="ru-RU" altLang="ru-RU" sz="1400" b="1" dirty="0">
                <a:latin typeface="Arial" charset="0"/>
              </a:rPr>
              <a:t> </a:t>
            </a:r>
            <a:r>
              <a:rPr lang="ru-RU" altLang="ru-RU" sz="1400" b="1" dirty="0" err="1">
                <a:latin typeface="Arial" charset="0"/>
              </a:rPr>
              <a:t>ұйымдар</a:t>
            </a:r>
            <a:r>
              <a:rPr lang="ru-RU" altLang="ru-RU" sz="1400" b="1" dirty="0" smtClean="0">
                <a:latin typeface="Arial" charset="0"/>
              </a:rPr>
              <a:t>).</a:t>
            </a:r>
            <a:endParaRPr lang="en-US" altLang="ru-RU" sz="1400" b="1" dirty="0" smtClean="0">
              <a:latin typeface="Arial" charset="0"/>
            </a:endParaRPr>
          </a:p>
          <a:p>
            <a:pPr algn="just">
              <a:spcAft>
                <a:spcPts val="600"/>
              </a:spcAft>
              <a:buNone/>
              <a:defRPr/>
            </a:pPr>
            <a:endParaRPr lang="ru-RU" sz="1400" dirty="0" smtClean="0">
              <a:latin typeface="Arial" charset="0"/>
            </a:endParaRPr>
          </a:p>
          <a:p>
            <a:pPr algn="just">
              <a:spcAft>
                <a:spcPts val="600"/>
              </a:spcAft>
              <a:buNone/>
              <a:defRPr/>
            </a:pPr>
            <a:endParaRPr lang="ru-RU" sz="1800" dirty="0">
              <a:latin typeface="Arial" charset="0"/>
            </a:endParaRPr>
          </a:p>
          <a:p>
            <a:pPr algn="just">
              <a:spcAft>
                <a:spcPts val="600"/>
              </a:spcAft>
              <a:buNone/>
              <a:defRPr/>
            </a:pPr>
            <a:endParaRPr lang="ru-RU" sz="1800" dirty="0">
              <a:latin typeface="Arial" charset="0"/>
            </a:endParaRPr>
          </a:p>
          <a:p>
            <a:pPr>
              <a:buNone/>
            </a:pPr>
            <a:endParaRPr lang="ru-RU" sz="1800" dirty="0">
              <a:latin typeface="Arial" charset="0"/>
            </a:endParaRPr>
          </a:p>
          <a:p>
            <a:pPr algn="just">
              <a:buNone/>
              <a:defRPr/>
            </a:pPr>
            <a:r>
              <a:rPr lang="ru-RU" altLang="ru-RU" sz="1800" dirty="0" smtClean="0">
                <a:latin typeface="Arial" charset="0"/>
              </a:rPr>
              <a:t>	</a:t>
            </a:r>
            <a:endParaRPr lang="en-US" altLang="ru-RU" sz="1200" dirty="0">
              <a:latin typeface="Arial" panose="020B0604020202020204" pitchFamily="34" charset="0"/>
            </a:endParaRPr>
          </a:p>
          <a:p>
            <a:pPr algn="just">
              <a:spcBef>
                <a:spcPts val="0"/>
              </a:spcBef>
              <a:buNone/>
              <a:defRPr/>
            </a:pPr>
            <a:r>
              <a:rPr lang="ru-RU" altLang="ru-RU" sz="1200" dirty="0">
                <a:latin typeface="Arial" panose="020B0604020202020204" pitchFamily="34" charset="0"/>
              </a:rPr>
              <a:t>	</a:t>
            </a:r>
            <a:endParaRPr lang="kk-KZ" altLang="ru-RU" sz="1200" dirty="0">
              <a:latin typeface="Arial" panose="020B0604020202020204" pitchFamily="34" charset="0"/>
            </a:endParaRPr>
          </a:p>
          <a:p>
            <a:pPr algn="just">
              <a:spcBef>
                <a:spcPts val="0"/>
              </a:spcBef>
              <a:buNone/>
              <a:defRPr/>
            </a:pPr>
            <a:endParaRPr lang="kk-KZ" altLang="ru-RU" sz="1200" dirty="0" smtClean="0">
              <a:latin typeface="Arial" panose="020B0604020202020204" pitchFamily="34" charset="0"/>
            </a:endParaRPr>
          </a:p>
          <a:p>
            <a:pPr algn="just">
              <a:spcBef>
                <a:spcPts val="0"/>
              </a:spcBef>
              <a:buNone/>
              <a:defRPr/>
            </a:pPr>
            <a:endParaRPr lang="kk-KZ" altLang="ru-RU" sz="1200" dirty="0">
              <a:latin typeface="Arial" panose="020B0604020202020204" pitchFamily="34" charset="0"/>
            </a:endParaRPr>
          </a:p>
          <a:p>
            <a:pPr algn="just">
              <a:spcBef>
                <a:spcPts val="0"/>
              </a:spcBef>
              <a:buNone/>
              <a:defRPr/>
            </a:pPr>
            <a:endParaRPr lang="kk-KZ" altLang="ru-RU" sz="1200" dirty="0" smtClean="0">
              <a:latin typeface="Arial" panose="020B0604020202020204" pitchFamily="34" charset="0"/>
            </a:endParaRPr>
          </a:p>
          <a:p>
            <a:pPr algn="just">
              <a:spcBef>
                <a:spcPts val="0"/>
              </a:spcBef>
              <a:buNone/>
              <a:defRPr/>
            </a:pPr>
            <a:r>
              <a:rPr lang="kk-KZ" altLang="ru-RU" sz="1200" dirty="0">
                <a:latin typeface="Arial" panose="020B0604020202020204" pitchFamily="34" charset="0"/>
              </a:rPr>
              <a:t>	</a:t>
            </a:r>
            <a:r>
              <a:rPr lang="ru-RU" altLang="ru-RU" sz="1400" b="1" dirty="0" err="1" smtClean="0">
                <a:latin typeface="Arial" charset="0"/>
              </a:rPr>
              <a:t>Кәсіпорын</a:t>
            </a:r>
            <a:r>
              <a:rPr lang="ru-RU" altLang="ru-RU" sz="1400" b="1" dirty="0" smtClean="0">
                <a:latin typeface="Arial" charset="0"/>
              </a:rPr>
              <a:t> </a:t>
            </a:r>
            <a:r>
              <a:rPr lang="ru-RU" altLang="ru-RU" sz="1400" b="1" dirty="0" err="1">
                <a:latin typeface="Arial" charset="0"/>
              </a:rPr>
              <a:t>желілердің</a:t>
            </a:r>
            <a:r>
              <a:rPr lang="ru-RU" altLang="ru-RU" sz="1400" b="1" dirty="0">
                <a:latin typeface="Arial" charset="0"/>
              </a:rPr>
              <a:t> </a:t>
            </a:r>
            <a:r>
              <a:rPr lang="ru-RU" altLang="ru-RU" sz="1400" b="1" dirty="0" err="1">
                <a:latin typeface="Arial" charset="0"/>
              </a:rPr>
              <a:t>тозуын</a:t>
            </a:r>
            <a:r>
              <a:rPr lang="ru-RU" altLang="ru-RU" sz="1400" b="1" dirty="0">
                <a:latin typeface="Arial" charset="0"/>
              </a:rPr>
              <a:t> </a:t>
            </a:r>
            <a:r>
              <a:rPr lang="ru-RU" altLang="ru-RU" sz="1400" b="1" dirty="0" err="1">
                <a:latin typeface="Arial" charset="0"/>
              </a:rPr>
              <a:t>азайту</a:t>
            </a:r>
            <a:r>
              <a:rPr lang="ru-RU" altLang="ru-RU" sz="1400" b="1" dirty="0">
                <a:latin typeface="Arial" charset="0"/>
              </a:rPr>
              <a:t> </a:t>
            </a:r>
            <a:r>
              <a:rPr lang="ru-RU" altLang="ru-RU" sz="1400" b="1" dirty="0" err="1">
                <a:latin typeface="Arial" charset="0"/>
              </a:rPr>
              <a:t>мақсатында</a:t>
            </a:r>
            <a:r>
              <a:rPr lang="ru-RU" altLang="ru-RU" sz="1400" b="1" dirty="0">
                <a:latin typeface="Arial" charset="0"/>
              </a:rPr>
              <a:t> </a:t>
            </a:r>
            <a:r>
              <a:rPr lang="ru-RU" altLang="ru-RU" sz="1400" b="1" dirty="0" err="1">
                <a:latin typeface="Arial" charset="0"/>
              </a:rPr>
              <a:t>қосымша</a:t>
            </a:r>
            <a:r>
              <a:rPr lang="ru-RU" altLang="ru-RU" sz="1400" b="1" dirty="0">
                <a:latin typeface="Arial" charset="0"/>
              </a:rPr>
              <a:t> </a:t>
            </a:r>
            <a:r>
              <a:rPr lang="ru-RU" altLang="ru-RU" sz="1400" b="1" dirty="0" err="1">
                <a:latin typeface="Arial" charset="0"/>
              </a:rPr>
              <a:t>іс</a:t>
            </a:r>
            <a:r>
              <a:rPr lang="ru-RU" altLang="ru-RU" sz="1400" b="1" dirty="0">
                <a:latin typeface="Arial" charset="0"/>
              </a:rPr>
              <a:t> </a:t>
            </a:r>
            <a:r>
              <a:rPr lang="ru-RU" altLang="ru-RU" sz="1400" b="1" dirty="0" err="1">
                <a:latin typeface="Arial" charset="0"/>
              </a:rPr>
              <a:t>шараларды</a:t>
            </a:r>
            <a:r>
              <a:rPr lang="ru-RU" altLang="ru-RU" sz="1400" b="1" dirty="0">
                <a:latin typeface="Arial" charset="0"/>
              </a:rPr>
              <a:t> </a:t>
            </a:r>
            <a:r>
              <a:rPr lang="ru-RU" altLang="ru-RU" sz="1400" b="1" dirty="0" err="1">
                <a:latin typeface="Arial" charset="0"/>
              </a:rPr>
              <a:t>ескере</a:t>
            </a:r>
            <a:r>
              <a:rPr lang="ru-RU" altLang="ru-RU" sz="1400" b="1" dirty="0">
                <a:latin typeface="Arial" charset="0"/>
              </a:rPr>
              <a:t> </a:t>
            </a:r>
            <a:r>
              <a:rPr lang="ru-RU" altLang="ru-RU" sz="1400" b="1" dirty="0" err="1">
                <a:latin typeface="Arial" charset="0"/>
              </a:rPr>
              <a:t>отырып</a:t>
            </a:r>
            <a:r>
              <a:rPr lang="ru-RU" altLang="ru-RU" sz="1400" b="1" dirty="0">
                <a:latin typeface="Arial" charset="0"/>
              </a:rPr>
              <a:t> </a:t>
            </a:r>
            <a:r>
              <a:rPr lang="ru-RU" altLang="ru-RU" sz="1400" b="1" dirty="0">
                <a:solidFill>
                  <a:srgbClr val="336699"/>
                </a:solidFill>
                <a:latin typeface="Arial" charset="0"/>
              </a:rPr>
              <a:t>2024 </a:t>
            </a:r>
            <a:r>
              <a:rPr lang="ru-RU" altLang="ru-RU" sz="1400" b="1" dirty="0" err="1">
                <a:solidFill>
                  <a:srgbClr val="336699"/>
                </a:solidFill>
                <a:latin typeface="Arial" charset="0"/>
              </a:rPr>
              <a:t>жылға</a:t>
            </a:r>
            <a:r>
              <a:rPr lang="ru-RU" altLang="ru-RU" sz="1400" b="1" dirty="0">
                <a:solidFill>
                  <a:srgbClr val="336699"/>
                </a:solidFill>
                <a:latin typeface="Arial" charset="0"/>
              </a:rPr>
              <a:t> </a:t>
            </a:r>
            <a:r>
              <a:rPr lang="ru-RU" altLang="ru-RU" sz="1400" b="1" dirty="0" err="1">
                <a:solidFill>
                  <a:srgbClr val="336699"/>
                </a:solidFill>
                <a:latin typeface="Arial" charset="0"/>
              </a:rPr>
              <a:t>арналған</a:t>
            </a:r>
            <a:r>
              <a:rPr lang="ru-RU" altLang="ru-RU" sz="1400" b="1" dirty="0">
                <a:solidFill>
                  <a:srgbClr val="336699"/>
                </a:solidFill>
                <a:latin typeface="Arial" charset="0"/>
              </a:rPr>
              <a:t> </a:t>
            </a:r>
            <a:r>
              <a:rPr lang="ru-RU" altLang="ru-RU" sz="1400" b="1" dirty="0" err="1">
                <a:solidFill>
                  <a:srgbClr val="336699"/>
                </a:solidFill>
                <a:latin typeface="Arial" charset="0"/>
              </a:rPr>
              <a:t>инвестициялық</a:t>
            </a:r>
            <a:r>
              <a:rPr lang="ru-RU" altLang="ru-RU" sz="1400" b="1" dirty="0">
                <a:solidFill>
                  <a:srgbClr val="336699"/>
                </a:solidFill>
                <a:latin typeface="Arial" charset="0"/>
              </a:rPr>
              <a:t> </a:t>
            </a:r>
            <a:r>
              <a:rPr lang="ru-RU" altLang="ru-RU" sz="1400" b="1" dirty="0" err="1" smtClean="0">
                <a:solidFill>
                  <a:srgbClr val="336699"/>
                </a:solidFill>
                <a:latin typeface="Arial" charset="0"/>
              </a:rPr>
              <a:t>бағдарламалар</a:t>
            </a:r>
            <a:r>
              <a:rPr lang="ru-RU" altLang="ru-RU" sz="1400" b="1" dirty="0" smtClean="0">
                <a:latin typeface="Arial" charset="0"/>
              </a:rPr>
              <a:t> </a:t>
            </a:r>
            <a:r>
              <a:rPr lang="ru-RU" altLang="ru-RU" sz="1400" b="1" dirty="0" err="1" smtClean="0">
                <a:latin typeface="Arial" charset="0"/>
              </a:rPr>
              <a:t>бекітілді</a:t>
            </a:r>
            <a:r>
              <a:rPr lang="ru-RU" altLang="ru-RU" sz="1400" b="1" dirty="0" smtClean="0">
                <a:latin typeface="Arial" charset="0"/>
              </a:rPr>
              <a:t>:</a:t>
            </a:r>
            <a:endParaRPr lang="ru-RU" altLang="ru-RU" sz="1400" b="1" dirty="0" smtClean="0">
              <a:latin typeface="Arial" charset="0"/>
            </a:endParaRPr>
          </a:p>
          <a:p>
            <a:pPr marL="285750" indent="-285750">
              <a:spcBef>
                <a:spcPts val="0"/>
              </a:spcBef>
              <a:defRPr/>
            </a:pPr>
            <a:r>
              <a:rPr lang="ru-RU" altLang="ru-RU" sz="1400" b="1" dirty="0" err="1">
                <a:latin typeface="Arial" charset="0"/>
              </a:rPr>
              <a:t>сумен</a:t>
            </a:r>
            <a:r>
              <a:rPr lang="ru-RU" altLang="ru-RU" sz="1400" b="1" dirty="0">
                <a:latin typeface="Arial" charset="0"/>
              </a:rPr>
              <a:t> </a:t>
            </a:r>
            <a:r>
              <a:rPr lang="ru-RU" altLang="ru-RU" sz="1400" b="1" dirty="0" err="1">
                <a:latin typeface="Arial" charset="0"/>
              </a:rPr>
              <a:t>жабдықтау</a:t>
            </a:r>
            <a:r>
              <a:rPr lang="ru-RU" altLang="ru-RU" sz="1400" b="1" dirty="0">
                <a:latin typeface="Arial" charset="0"/>
              </a:rPr>
              <a:t> </a:t>
            </a:r>
            <a:r>
              <a:rPr lang="ru-RU" altLang="ru-RU" sz="1400" b="1" dirty="0" err="1" smtClean="0">
                <a:latin typeface="Arial" charset="0"/>
              </a:rPr>
              <a:t>қызметтеріне</a:t>
            </a:r>
            <a:r>
              <a:rPr lang="ru-RU" altLang="ru-RU" sz="1400" b="1" dirty="0" smtClean="0">
                <a:latin typeface="Arial" charset="0"/>
              </a:rPr>
              <a:t> - 4 </a:t>
            </a:r>
            <a:r>
              <a:rPr lang="ru-RU" altLang="ru-RU" sz="1400" b="1" dirty="0">
                <a:latin typeface="Arial" charset="0"/>
              </a:rPr>
              <a:t>875 млн. </a:t>
            </a:r>
            <a:r>
              <a:rPr lang="ru-RU" altLang="ru-RU" sz="1400" b="1" dirty="0" err="1">
                <a:latin typeface="Arial" charset="0"/>
              </a:rPr>
              <a:t>теңге</a:t>
            </a:r>
            <a:r>
              <a:rPr lang="ru-RU" altLang="ru-RU" sz="1400" b="1" dirty="0">
                <a:latin typeface="Arial" charset="0"/>
              </a:rPr>
              <a:t>, </a:t>
            </a:r>
            <a:r>
              <a:rPr lang="ru-RU" altLang="ru-RU" sz="1400" b="1" dirty="0" err="1">
                <a:latin typeface="Arial" charset="0"/>
              </a:rPr>
              <a:t>оның</a:t>
            </a:r>
            <a:r>
              <a:rPr lang="ru-RU" altLang="ru-RU" sz="1400" b="1" dirty="0">
                <a:latin typeface="Arial" charset="0"/>
              </a:rPr>
              <a:t> </a:t>
            </a:r>
            <a:r>
              <a:rPr lang="ru-RU" altLang="ru-RU" sz="1400" b="1" dirty="0" err="1">
                <a:latin typeface="Arial" charset="0"/>
              </a:rPr>
              <a:t>ішінде</a:t>
            </a:r>
            <a:r>
              <a:rPr lang="ru-RU" altLang="ru-RU" sz="1400" b="1" dirty="0">
                <a:latin typeface="Arial" charset="0"/>
              </a:rPr>
              <a:t> </a:t>
            </a:r>
            <a:r>
              <a:rPr lang="ru-RU" altLang="ru-RU" sz="1400" b="1" dirty="0" err="1">
                <a:latin typeface="Arial" charset="0"/>
              </a:rPr>
              <a:t>қосымша</a:t>
            </a:r>
            <a:r>
              <a:rPr lang="ru-RU" altLang="ru-RU" sz="1400" b="1" dirty="0">
                <a:latin typeface="Arial" charset="0"/>
              </a:rPr>
              <a:t> </a:t>
            </a:r>
            <a:r>
              <a:rPr lang="ru-RU" altLang="ru-RU" sz="1400" b="1" dirty="0" err="1">
                <a:latin typeface="Arial" charset="0"/>
              </a:rPr>
              <a:t>іс-шаралар</a:t>
            </a:r>
            <a:r>
              <a:rPr lang="ru-RU" altLang="ru-RU" sz="1400" b="1" dirty="0">
                <a:latin typeface="Arial" charset="0"/>
              </a:rPr>
              <a:t> 2 440 </a:t>
            </a:r>
            <a:r>
              <a:rPr lang="ru-RU" altLang="ru-RU" sz="1400" b="1" dirty="0" err="1">
                <a:latin typeface="Arial" charset="0"/>
              </a:rPr>
              <a:t>млн.теңге</a:t>
            </a:r>
            <a:r>
              <a:rPr lang="ru-RU" altLang="ru-RU" sz="1400" b="1" dirty="0" smtClean="0">
                <a:latin typeface="Arial" charset="0"/>
              </a:rPr>
              <a:t>.</a:t>
            </a:r>
          </a:p>
          <a:p>
            <a:pPr marL="285750" indent="-285750">
              <a:spcBef>
                <a:spcPts val="0"/>
              </a:spcBef>
              <a:defRPr/>
            </a:pPr>
            <a:r>
              <a:rPr lang="ru-RU" altLang="ru-RU" sz="1400" b="1" dirty="0">
                <a:latin typeface="Arial" charset="0"/>
              </a:rPr>
              <a:t>су </a:t>
            </a:r>
            <a:r>
              <a:rPr lang="ru-RU" altLang="ru-RU" sz="1400" b="1" dirty="0" err="1">
                <a:latin typeface="Arial" charset="0"/>
              </a:rPr>
              <a:t>бұру</a:t>
            </a:r>
            <a:r>
              <a:rPr lang="ru-RU" altLang="ru-RU" sz="1400" b="1" dirty="0">
                <a:latin typeface="Arial" charset="0"/>
              </a:rPr>
              <a:t> </a:t>
            </a:r>
            <a:r>
              <a:rPr lang="ru-RU" altLang="ru-RU" sz="1400" b="1" dirty="0" err="1">
                <a:latin typeface="Arial" charset="0"/>
              </a:rPr>
              <a:t>қызметтеріне</a:t>
            </a:r>
            <a:r>
              <a:rPr lang="ru-RU" altLang="ru-RU" sz="1400" b="1" dirty="0">
                <a:latin typeface="Arial" charset="0"/>
              </a:rPr>
              <a:t> - 18 239 млн. </a:t>
            </a:r>
            <a:r>
              <a:rPr lang="ru-RU" altLang="ru-RU" sz="1400" b="1" dirty="0" err="1">
                <a:latin typeface="Arial" charset="0"/>
              </a:rPr>
              <a:t>теңге</a:t>
            </a:r>
            <a:r>
              <a:rPr lang="ru-RU" altLang="ru-RU" sz="1400" b="1" dirty="0">
                <a:latin typeface="Arial" charset="0"/>
              </a:rPr>
              <a:t>, </a:t>
            </a:r>
            <a:r>
              <a:rPr lang="ru-RU" altLang="ru-RU" sz="1400" b="1" dirty="0" err="1">
                <a:latin typeface="Arial" charset="0"/>
              </a:rPr>
              <a:t>оның</a:t>
            </a:r>
            <a:r>
              <a:rPr lang="ru-RU" altLang="ru-RU" sz="1400" b="1" dirty="0">
                <a:latin typeface="Arial" charset="0"/>
              </a:rPr>
              <a:t> </a:t>
            </a:r>
            <a:r>
              <a:rPr lang="ru-RU" altLang="ru-RU" sz="1400" b="1" dirty="0" err="1">
                <a:latin typeface="Arial" charset="0"/>
              </a:rPr>
              <a:t>ішінде</a:t>
            </a:r>
            <a:r>
              <a:rPr lang="ru-RU" altLang="ru-RU" sz="1400" b="1" dirty="0">
                <a:latin typeface="Arial" charset="0"/>
              </a:rPr>
              <a:t> </a:t>
            </a:r>
            <a:r>
              <a:rPr lang="ru-RU" altLang="ru-RU" sz="1400" b="1" dirty="0" err="1">
                <a:latin typeface="Arial" charset="0"/>
              </a:rPr>
              <a:t>қосымша</a:t>
            </a:r>
            <a:r>
              <a:rPr lang="ru-RU" altLang="ru-RU" sz="1400" b="1" dirty="0">
                <a:latin typeface="Arial" charset="0"/>
              </a:rPr>
              <a:t> </a:t>
            </a:r>
            <a:r>
              <a:rPr lang="ru-RU" altLang="ru-RU" sz="1400" b="1" dirty="0" err="1">
                <a:latin typeface="Arial" charset="0"/>
              </a:rPr>
              <a:t>іс-шаралар</a:t>
            </a:r>
            <a:r>
              <a:rPr lang="ru-RU" altLang="ru-RU" sz="1400" b="1" dirty="0">
                <a:latin typeface="Arial" charset="0"/>
              </a:rPr>
              <a:t> 17 616 </a:t>
            </a:r>
            <a:r>
              <a:rPr lang="ru-RU" altLang="ru-RU" sz="1400" b="1" dirty="0" err="1">
                <a:latin typeface="Arial" charset="0"/>
              </a:rPr>
              <a:t>млн.теңге</a:t>
            </a:r>
            <a:r>
              <a:rPr lang="ru-RU" altLang="ru-RU" sz="1400" b="1" dirty="0">
                <a:latin typeface="Arial" charset="0"/>
              </a:rPr>
              <a:t> (</a:t>
            </a:r>
            <a:r>
              <a:rPr lang="ru-RU" altLang="ru-RU" sz="1400" b="1" dirty="0" err="1">
                <a:latin typeface="Arial" charset="0"/>
              </a:rPr>
              <a:t>өз</a:t>
            </a:r>
            <a:r>
              <a:rPr lang="ru-RU" altLang="ru-RU" sz="1400" b="1" dirty="0">
                <a:latin typeface="Arial" charset="0"/>
              </a:rPr>
              <a:t> </a:t>
            </a:r>
            <a:r>
              <a:rPr lang="ru-RU" altLang="ru-RU" sz="1400" b="1" dirty="0" err="1">
                <a:latin typeface="Arial" charset="0"/>
              </a:rPr>
              <a:t>қаражаты</a:t>
            </a:r>
            <a:r>
              <a:rPr lang="ru-RU" altLang="ru-RU" sz="1400" b="1" dirty="0">
                <a:latin typeface="Arial" charset="0"/>
              </a:rPr>
              <a:t> </a:t>
            </a:r>
            <a:r>
              <a:rPr lang="ru-RU" altLang="ru-RU" sz="1400" b="1" dirty="0" err="1">
                <a:latin typeface="Arial" charset="0"/>
              </a:rPr>
              <a:t>есебінен</a:t>
            </a:r>
            <a:r>
              <a:rPr lang="ru-RU" altLang="ru-RU" sz="1400" b="1" dirty="0">
                <a:latin typeface="Arial" charset="0"/>
              </a:rPr>
              <a:t> 1 616 млн. </a:t>
            </a:r>
            <a:r>
              <a:rPr lang="ru-RU" altLang="ru-RU" sz="1400" b="1" dirty="0" err="1">
                <a:latin typeface="Arial" charset="0"/>
              </a:rPr>
              <a:t>теңге</a:t>
            </a:r>
            <a:r>
              <a:rPr lang="ru-RU" altLang="ru-RU" sz="1400" b="1" dirty="0">
                <a:latin typeface="Arial" charset="0"/>
              </a:rPr>
              <a:t> </a:t>
            </a:r>
            <a:r>
              <a:rPr lang="ru-RU" altLang="ru-RU" sz="1400" b="1" dirty="0" err="1">
                <a:latin typeface="Arial" charset="0"/>
              </a:rPr>
              <a:t>және</a:t>
            </a:r>
            <a:r>
              <a:rPr lang="ru-RU" altLang="ru-RU" sz="1400" b="1" dirty="0">
                <a:latin typeface="Arial" charset="0"/>
              </a:rPr>
              <a:t> бюджет </a:t>
            </a:r>
            <a:r>
              <a:rPr lang="ru-RU" altLang="ru-RU" sz="1400" b="1" dirty="0" err="1">
                <a:latin typeface="Arial" charset="0"/>
              </a:rPr>
              <a:t>қаражаты</a:t>
            </a:r>
            <a:r>
              <a:rPr lang="ru-RU" altLang="ru-RU" sz="1400" b="1" dirty="0">
                <a:latin typeface="Arial" charset="0"/>
              </a:rPr>
              <a:t> </a:t>
            </a:r>
            <a:r>
              <a:rPr lang="ru-RU" altLang="ru-RU" sz="1400" b="1" dirty="0" err="1">
                <a:latin typeface="Arial" charset="0"/>
              </a:rPr>
              <a:t>есебінен</a:t>
            </a:r>
            <a:r>
              <a:rPr lang="ru-RU" altLang="ru-RU" sz="1400" b="1" dirty="0">
                <a:latin typeface="Arial" charset="0"/>
              </a:rPr>
              <a:t> 16 000 млн. </a:t>
            </a:r>
            <a:r>
              <a:rPr lang="ru-RU" altLang="ru-RU" sz="1400" b="1" dirty="0" err="1">
                <a:latin typeface="Arial" charset="0"/>
              </a:rPr>
              <a:t>теңге</a:t>
            </a:r>
            <a:r>
              <a:rPr lang="ru-RU" altLang="ru-RU" sz="1400" b="1" dirty="0">
                <a:latin typeface="Arial" charset="0"/>
              </a:rPr>
              <a:t>).</a:t>
            </a:r>
            <a:r>
              <a:rPr lang="ru-RU" altLang="ru-RU" sz="1800" b="1" dirty="0" smtClean="0">
                <a:latin typeface="Arial" charset="0"/>
              </a:rPr>
              <a:t> </a:t>
            </a:r>
            <a:r>
              <a:rPr lang="ru-RU" altLang="ru-RU" sz="1800" b="1" dirty="0">
                <a:latin typeface="Arial" charset="0"/>
              </a:rPr>
              <a:t/>
            </a:r>
            <a:br>
              <a:rPr lang="ru-RU" altLang="ru-RU" sz="1800" b="1" dirty="0">
                <a:latin typeface="Arial" charset="0"/>
              </a:rPr>
            </a:br>
            <a:endParaRPr lang="ru-RU" altLang="ru-RU" sz="1200" b="1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542405"/>
              </p:ext>
            </p:extLst>
          </p:nvPr>
        </p:nvGraphicFramePr>
        <p:xfrm>
          <a:off x="433358" y="2913270"/>
          <a:ext cx="11523120" cy="16856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5693">
                  <a:extLst>
                    <a:ext uri="{9D8B030D-6E8A-4147-A177-3AD203B41FA5}">
                      <a16:colId xmlns:a16="http://schemas.microsoft.com/office/drawing/2014/main" val="2626216435"/>
                    </a:ext>
                  </a:extLst>
                </a:gridCol>
                <a:gridCol w="2370845">
                  <a:extLst>
                    <a:ext uri="{9D8B030D-6E8A-4147-A177-3AD203B41FA5}">
                      <a16:colId xmlns:a16="http://schemas.microsoft.com/office/drawing/2014/main" val="3693428946"/>
                    </a:ext>
                  </a:extLst>
                </a:gridCol>
                <a:gridCol w="2395206">
                  <a:extLst>
                    <a:ext uri="{9D8B030D-6E8A-4147-A177-3AD203B41FA5}">
                      <a16:colId xmlns:a16="http://schemas.microsoft.com/office/drawing/2014/main" val="1005992145"/>
                    </a:ext>
                  </a:extLst>
                </a:gridCol>
                <a:gridCol w="2630670">
                  <a:extLst>
                    <a:ext uri="{9D8B030D-6E8A-4147-A177-3AD203B41FA5}">
                      <a16:colId xmlns:a16="http://schemas.microsoft.com/office/drawing/2014/main" val="54545767"/>
                    </a:ext>
                  </a:extLst>
                </a:gridCol>
                <a:gridCol w="2310706">
                  <a:extLst>
                    <a:ext uri="{9D8B030D-6E8A-4147-A177-3AD203B41FA5}">
                      <a16:colId xmlns:a16="http://schemas.microsoft.com/office/drawing/2014/main" val="1136315765"/>
                    </a:ext>
                  </a:extLst>
                </a:gridCol>
              </a:tblGrid>
              <a:tr h="43086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1" dirty="0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Тұтынушылар тобы</a:t>
                      </a:r>
                      <a:endParaRPr lang="ru-RU" sz="1100" b="1" dirty="0">
                        <a:solidFill>
                          <a:srgbClr val="3366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err="1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1100" b="1" dirty="0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dirty="0" err="1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</a:t>
                      </a:r>
                      <a:r>
                        <a:rPr lang="ru-RU" sz="1100" b="1" dirty="0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dirty="0" err="1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қызметтеріне</a:t>
                      </a:r>
                      <a:endParaRPr lang="ru-RU" sz="1100" b="1" dirty="0">
                        <a:solidFill>
                          <a:srgbClr val="3366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1" dirty="0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 бұру қызметтеріне</a:t>
                      </a:r>
                      <a:endParaRPr lang="ru-RU" sz="1100" b="1" dirty="0">
                        <a:solidFill>
                          <a:srgbClr val="3366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81126"/>
                  </a:ext>
                </a:extLst>
              </a:tr>
              <a:tr h="5985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kern="1200" dirty="0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ҚҚС-</a:t>
                      </a:r>
                      <a:r>
                        <a:rPr lang="ru-RU" sz="1100" b="1" kern="1200" dirty="0" err="1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сыз</a:t>
                      </a:r>
                      <a:r>
                        <a:rPr lang="ru-RU" sz="1100" b="1" kern="1200" dirty="0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br>
                        <a:rPr lang="ru-RU" sz="1100" b="1" kern="1200" dirty="0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100" b="1" kern="1200" dirty="0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1м3 </a:t>
                      </a:r>
                      <a:r>
                        <a:rPr lang="ru-RU" sz="1100" b="1" kern="1200" dirty="0" err="1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үшін</a:t>
                      </a:r>
                      <a:r>
                        <a:rPr lang="ru-RU" sz="1100" b="1" kern="1200" dirty="0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kern="1200" dirty="0" err="1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lang="ru-RU" sz="1100" b="1" kern="1200" dirty="0" smtClean="0">
                        <a:solidFill>
                          <a:srgbClr val="33669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6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kern="1200" dirty="0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ҚҚС-мен </a:t>
                      </a:r>
                      <a:br>
                        <a:rPr lang="ru-RU" sz="1100" b="1" kern="1200" dirty="0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100" b="1" kern="1200" dirty="0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1м3 </a:t>
                      </a:r>
                      <a:r>
                        <a:rPr lang="ru-RU" sz="1100" b="1" kern="1200" dirty="0" err="1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үшін</a:t>
                      </a:r>
                      <a:r>
                        <a:rPr lang="ru-RU" sz="1100" b="1" kern="1200" dirty="0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kern="1200" dirty="0" err="1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lang="ru-RU" sz="1100" b="1" kern="1200" dirty="0" smtClean="0">
                        <a:solidFill>
                          <a:srgbClr val="33669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6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kern="1200" dirty="0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ҚҚС-</a:t>
                      </a:r>
                      <a:r>
                        <a:rPr lang="ru-RU" sz="1100" b="1" kern="1200" dirty="0" err="1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сыз</a:t>
                      </a:r>
                      <a:r>
                        <a:rPr lang="ru-RU" sz="1100" b="1" kern="1200" dirty="0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br>
                        <a:rPr lang="ru-RU" sz="1100" b="1" kern="1200" dirty="0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100" b="1" kern="1200" dirty="0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1м3 </a:t>
                      </a:r>
                      <a:r>
                        <a:rPr lang="ru-RU" sz="1100" b="1" kern="1200" dirty="0" err="1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үшін</a:t>
                      </a:r>
                      <a:r>
                        <a:rPr lang="ru-RU" sz="1100" b="1" kern="1200" dirty="0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kern="1200" dirty="0" err="1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lang="ru-RU" sz="1100" b="1" kern="1200" dirty="0" smtClean="0">
                        <a:solidFill>
                          <a:srgbClr val="33669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6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kern="1200" dirty="0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ҚҚС-мен </a:t>
                      </a:r>
                      <a:br>
                        <a:rPr lang="ru-RU" sz="1100" b="1" kern="1200" dirty="0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100" b="1" kern="1200" dirty="0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1м3 </a:t>
                      </a:r>
                      <a:r>
                        <a:rPr lang="ru-RU" sz="1100" b="1" kern="1200" dirty="0" err="1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үшін</a:t>
                      </a:r>
                      <a:r>
                        <a:rPr lang="ru-RU" sz="1100" b="1" kern="1200" dirty="0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kern="1200" dirty="0" err="1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lang="ru-RU" sz="1100" b="1" kern="1200" dirty="0" smtClean="0">
                        <a:solidFill>
                          <a:srgbClr val="33669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6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679317"/>
                  </a:ext>
                </a:extLst>
              </a:tr>
              <a:tr h="22366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kk-KZ" sz="11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</a:t>
                      </a:r>
                      <a:r>
                        <a:rPr lang="kk-KZ" sz="11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топ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50,42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56,47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29,23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32,74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8143118"/>
                  </a:ext>
                </a:extLst>
              </a:tr>
              <a:tr h="22366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kk-KZ" sz="11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топ 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278,50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311,92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120,46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134,92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8100288"/>
                  </a:ext>
                </a:extLst>
              </a:tr>
              <a:tr h="20890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kk-KZ" sz="11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</a:t>
                      </a:r>
                      <a:r>
                        <a:rPr lang="kk-KZ" sz="11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топ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173,08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193,85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79,79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89,36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8357770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1837324" y="6571798"/>
            <a:ext cx="3546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18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45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6448" y="1607514"/>
            <a:ext cx="2272856" cy="1650526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53752" y="3667690"/>
            <a:ext cx="12138248" cy="1470025"/>
          </a:xfrm>
        </p:spPr>
        <p:txBody>
          <a:bodyPr anchor="ctr">
            <a:normAutofit/>
          </a:bodyPr>
          <a:lstStyle/>
          <a:p>
            <a:r>
              <a:rPr lang="kk-KZ" sz="2800" b="1" dirty="0" smtClean="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+mn-cs"/>
              </a:rPr>
              <a:t>НАЗАРЛАРЫҢЫЗҒА РАХМЕТ!</a:t>
            </a:r>
            <a:endParaRPr lang="ru-RU" sz="2800" b="1" dirty="0">
              <a:solidFill>
                <a:srgbClr val="336699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803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>
          <a:xfrm>
            <a:off x="0" y="1"/>
            <a:ext cx="12192000" cy="6858000"/>
          </a:xfrm>
        </p:spPr>
        <p:txBody>
          <a:bodyPr anchor="ctr"/>
          <a:lstStyle/>
          <a:p>
            <a:pPr algn="ctr">
              <a:spcBef>
                <a:spcPts val="0"/>
              </a:spcBef>
              <a:buNone/>
            </a:pPr>
            <a:endParaRPr lang="ru-RU" altLang="ru-RU" sz="22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altLang="ru-RU" sz="24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Алматы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қаласы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</a:p>
          <a:p>
            <a:pPr algn="ctr">
              <a:spcBef>
                <a:spcPts val="0"/>
              </a:spcBef>
              <a:buNone/>
            </a:pP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Энергетика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және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сумен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жабдықтау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басқармасының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шаруашылық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жүргізу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құқығындағы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"Алматы Су" </a:t>
            </a:r>
          </a:p>
          <a:p>
            <a:pPr algn="ctr">
              <a:spcBef>
                <a:spcPts val="0"/>
              </a:spcBef>
              <a:buNone/>
            </a:pP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мемлекеттік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коммуналдық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кәсіпорнының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</a:p>
          <a:p>
            <a:pPr algn="ctr">
              <a:spcBef>
                <a:spcPts val="0"/>
              </a:spcBef>
              <a:buNone/>
            </a:pP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2023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жылдың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қорытындысы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бойынша</a:t>
            </a:r>
            <a:endParaRPr lang="ru-RU" altLang="ru-RU" sz="2400" b="1" dirty="0">
              <a:solidFill>
                <a:srgbClr val="336699"/>
              </a:solidFill>
              <a:latin typeface="Arial" panose="020B0604020202020204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бекітілген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тарифтік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сметалардың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орындалуы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туралы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, </a:t>
            </a:r>
          </a:p>
          <a:p>
            <a:pPr algn="ctr">
              <a:spcBef>
                <a:spcPts val="0"/>
              </a:spcBef>
              <a:buNone/>
            </a:pP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сумен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жабдықтау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және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су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бұру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қызметтеріне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бекітілген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инвестициялық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бағдарламалардың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орындалуы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туралы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есеп</a:t>
            </a:r>
            <a:endParaRPr lang="ru-RU" altLang="ru-RU" sz="2400" b="1" dirty="0">
              <a:solidFill>
                <a:srgbClr val="336699"/>
              </a:solidFill>
              <a:latin typeface="Arial" panose="020B0604020202020204" pitchFamily="34" charset="0"/>
            </a:endParaRPr>
          </a:p>
          <a:p>
            <a:pPr algn="ctr">
              <a:spcBef>
                <a:spcPts val="0"/>
              </a:spcBef>
              <a:buNone/>
            </a:pPr>
            <a:endParaRPr lang="ru-RU" altLang="ru-RU" sz="24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98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398877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«Алматы Су» МКК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туралы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жалпы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ақпарат</a:t>
            </a:r>
            <a:endParaRPr lang="ru-RU" altLang="ru-RU" sz="20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79" y="255807"/>
            <a:ext cx="945000" cy="686250"/>
          </a:xfrm>
          <a:prstGeom prst="rect">
            <a:avLst/>
          </a:prstGeom>
        </p:spPr>
      </p:pic>
      <p:sp>
        <p:nvSpPr>
          <p:cNvPr id="7" name="Rectangle 23"/>
          <p:cNvSpPr/>
          <p:nvPr/>
        </p:nvSpPr>
        <p:spPr>
          <a:xfrm>
            <a:off x="510080" y="1197864"/>
            <a:ext cx="11155448" cy="5050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	Алматы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қаласы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энергетика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және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сумен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жабдықтау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басқармасының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"Алматы Су"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шаруашылық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жүргізу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құқығындағы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мемлекеттік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коммуналдық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кәсіпорны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Алматы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қаласы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мен Алматы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облысының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елді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мекендерін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336699"/>
                </a:solidFill>
                <a:latin typeface="Arial" panose="020B0604020202020204" pitchFamily="34" charset="0"/>
              </a:rPr>
              <a:t>сумен</a:t>
            </a:r>
            <a:r>
              <a:rPr lang="ru-RU" alt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336699"/>
                </a:solidFill>
                <a:latin typeface="Arial" panose="020B0604020202020204" pitchFamily="34" charset="0"/>
              </a:rPr>
              <a:t>жабдықтау</a:t>
            </a:r>
            <a:r>
              <a:rPr lang="ru-RU" alt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336699"/>
                </a:solidFill>
                <a:latin typeface="Arial" panose="020B0604020202020204" pitchFamily="34" charset="0"/>
              </a:rPr>
              <a:t>және</a:t>
            </a:r>
            <a:r>
              <a:rPr lang="ru-RU" alt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 су </a:t>
            </a:r>
            <a:r>
              <a:rPr lang="ru-RU" altLang="ru-RU" b="1" dirty="0" err="1">
                <a:solidFill>
                  <a:srgbClr val="336699"/>
                </a:solidFill>
                <a:latin typeface="Arial" panose="020B0604020202020204" pitchFamily="34" charset="0"/>
              </a:rPr>
              <a:t>бұру</a:t>
            </a:r>
            <a:r>
              <a:rPr lang="ru-RU" alt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саласында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қызметтер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көрсетеді</a:t>
            </a:r>
            <a:r>
              <a:rPr lang="ru-RU" alt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algn="just">
              <a:spcBef>
                <a:spcPct val="0"/>
              </a:spcBef>
            </a:pPr>
            <a: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ru-RU" altLang="ru-RU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Қызметтің</a:t>
            </a:r>
            <a:r>
              <a:rPr lang="ru-RU" altLang="ru-RU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336699"/>
                </a:solidFill>
                <a:latin typeface="Arial" panose="020B0604020202020204" pitchFamily="34" charset="0"/>
              </a:rPr>
              <a:t>мақсаты</a:t>
            </a:r>
            <a:r>
              <a:rPr lang="ru-RU" alt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елді</a:t>
            </a:r>
            <a:r>
              <a:rPr lang="ru-RU" alt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мекендердің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тіршілігін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қамтамасыз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ету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саласындағы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қызметті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жүзеге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асыру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сумен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жабдықтау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және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су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бұру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объектілерін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күтіп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ұстау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пайдалану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және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оларға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техникалық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қызмет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көрсету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сондай-ақ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Алматы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қаласы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мен Алматы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облысының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елді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мекендері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бойынша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мемлекеттік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меншіктегі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су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шаруашылығы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жүйелері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мен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құрылыстарының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қауіпсіздігін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қамтамасыз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ету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болып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табылады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ru-RU" altLang="ru-RU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algn="just">
              <a:spcBef>
                <a:spcPct val="0"/>
              </a:spcBef>
            </a:pP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ru-RU" alt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Қазақстан</a:t>
            </a:r>
            <a:r>
              <a:rPr lang="ru-RU" alt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Республикасы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Ұлттық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экономика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министрлігі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Табиғи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монополияларды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реттеу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бәсекелестікті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және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тұтынушылардың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құқықтарын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қорғау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Комитетінің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2017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жылғы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30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қарашадағы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№296-НҚ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бұйрығымен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кәсіпорын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сумен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жабдықтау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және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су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бұру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саласындағы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табиғи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монополиялар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субъектілерінің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мемлекеттік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тіркелімінің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республикалық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бөліміне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енгізілген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ru-RU" altLang="ru-RU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69948" y="6487064"/>
            <a:ext cx="322052" cy="360027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16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435"/>
            <a:ext cx="12192000" cy="1197864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85" y="158530"/>
            <a:ext cx="945000" cy="6862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301600"/>
            <a:ext cx="12192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Сумен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жабдықтау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және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су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бұру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жүйелері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туралы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ақпарат</a:t>
            </a:r>
            <a:r>
              <a:rPr lang="ru-RU" sz="2000" dirty="0">
                <a:solidFill>
                  <a:srgbClr val="006CB6"/>
                </a:solidFill>
                <a:latin typeface="CorbelK" panose="02000503000000020004" pitchFamily="50" charset="0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133146"/>
              </p:ext>
            </p:extLst>
          </p:nvPr>
        </p:nvGraphicFramePr>
        <p:xfrm>
          <a:off x="4911365" y="1349375"/>
          <a:ext cx="6943382" cy="5148783"/>
        </p:xfrm>
        <a:graphic>
          <a:graphicData uri="http://schemas.openxmlformats.org/drawingml/2006/table">
            <a:tbl>
              <a:tblPr/>
              <a:tblGrid>
                <a:gridCol w="247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1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7603">
                  <a:extLst>
                    <a:ext uri="{9D8B030D-6E8A-4147-A177-3AD203B41FA5}">
                      <a16:colId xmlns:a16="http://schemas.microsoft.com/office/drawing/2014/main" val="4284699974"/>
                    </a:ext>
                  </a:extLst>
                </a:gridCol>
                <a:gridCol w="7266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80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1" i="0" u="none" strike="noStrike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</a:t>
                      </a:r>
                      <a:r>
                        <a:rPr lang="ru-RU" sz="1400" b="1" kern="1200" dirty="0" err="1" smtClean="0">
                          <a:solidFill>
                            <a:srgbClr val="336699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Сумен</a:t>
                      </a:r>
                      <a:r>
                        <a:rPr lang="ru-RU" sz="1400" b="1" kern="1200" baseline="0" dirty="0" smtClean="0">
                          <a:solidFill>
                            <a:srgbClr val="336699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baseline="0" dirty="0" err="1" smtClean="0">
                          <a:solidFill>
                            <a:srgbClr val="336699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жабдықтау</a:t>
                      </a:r>
                      <a:r>
                        <a:rPr lang="ru-RU" sz="1400" b="1" kern="1200" baseline="0" dirty="0" smtClean="0">
                          <a:solidFill>
                            <a:srgbClr val="336699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baseline="0" dirty="0" err="1" smtClean="0">
                          <a:solidFill>
                            <a:srgbClr val="336699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жүйесі</a:t>
                      </a:r>
                      <a:endParaRPr lang="ru-RU" sz="2000" b="1" kern="1200" dirty="0">
                        <a:solidFill>
                          <a:srgbClr val="336699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833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sng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Жер</a:t>
                      </a:r>
                      <a:r>
                        <a:rPr lang="ru-RU" sz="1200" b="0" i="0" u="sng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sng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асты</a:t>
                      </a:r>
                      <a:r>
                        <a:rPr lang="ru-RU" sz="1200" b="0" i="0" u="sng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sng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көздерінің</a:t>
                      </a:r>
                      <a:r>
                        <a:rPr lang="ru-RU" sz="1200" b="0" i="0" u="sng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sng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қуаты</a:t>
                      </a:r>
                      <a:r>
                        <a:rPr lang="ru-RU" sz="1200" b="0" i="0" u="sng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::</a:t>
                      </a:r>
                      <a:r>
                        <a:rPr lang="ru-RU" sz="1200" b="0" i="0" u="sng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88900" indent="0" algn="l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Талғар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Алматы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кен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орындары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090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тәулігінемың.м³/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3069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sng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Жер</a:t>
                      </a:r>
                      <a:r>
                        <a:rPr lang="ru-RU" sz="1200" b="0" i="0" u="sng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sng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үсті</a:t>
                      </a:r>
                      <a:r>
                        <a:rPr lang="ru-RU" sz="1200" b="0" i="0" u="sng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sng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көздерінің</a:t>
                      </a:r>
                      <a:r>
                        <a:rPr lang="ru-RU" sz="1200" b="0" i="0" u="sng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sng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қуаты</a:t>
                      </a:r>
                      <a:r>
                        <a:rPr lang="ru-RU" sz="1200" b="0" i="0" u="sng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889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Бас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тазарту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құрылыстары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Үлкен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Алматы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өзені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 "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Медеу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", "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Ақсай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", "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Қарағайлы"сүзгі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станциялары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286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тәулігінемың.м³/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16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құбыры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желілерінің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ұзындығы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3 536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716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құбыры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құдықтары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 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бірл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4321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Бекіту-реттеу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арматурасы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37 751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бірл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28704635"/>
                  </a:ext>
                </a:extLst>
              </a:tr>
              <a:tr h="338925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1-3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көтерілімдегі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сорғы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станциялары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бірл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8569">
                <a:tc>
                  <a:txBody>
                    <a:bodyPr/>
                    <a:lstStyle/>
                    <a:p>
                      <a:pPr algn="ctr" fontAlgn="auto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ru-RU" sz="14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6164"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400" b="1" i="0" u="none" strike="noStrike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</a:t>
                      </a:r>
                      <a:r>
                        <a:rPr lang="ru-RU" sz="1400" b="1" kern="1200" dirty="0" smtClean="0">
                          <a:solidFill>
                            <a:srgbClr val="336699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Су </a:t>
                      </a:r>
                      <a:r>
                        <a:rPr lang="ru-RU" sz="1400" b="1" kern="1200" dirty="0" err="1" smtClean="0">
                          <a:solidFill>
                            <a:srgbClr val="336699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бұру</a:t>
                      </a:r>
                      <a:r>
                        <a:rPr lang="ru-RU" sz="1400" b="1" kern="1200" dirty="0" smtClean="0">
                          <a:solidFill>
                            <a:srgbClr val="336699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rgbClr val="336699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жүйесі</a:t>
                      </a:r>
                      <a:endParaRPr lang="ru-RU" sz="1400" b="1" kern="1200" dirty="0">
                        <a:solidFill>
                          <a:srgbClr val="336699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34132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Кәріздік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тазарту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құрылыстары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88900" indent="0" algn="l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механикалық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биологиялық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тазарту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640</a:t>
                      </a: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тыс.м³/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сутки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68628105"/>
                  </a:ext>
                </a:extLst>
              </a:tr>
              <a:tr h="252995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Кәріз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желілерінің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ұзындығы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2995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Кәріз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құдықтары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камералар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72 757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бірл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61082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Сорғы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станциялары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бірл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52995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Бұру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арналары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121</a:t>
                      </a: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52995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Сорбұлақ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жинақтауышы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1 000</a:t>
                      </a: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млн.м³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52995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baseline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Сорбұлақ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каналының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оң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жағалау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жинақтауыштары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50,3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млн.м³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7090">
                <a:tc>
                  <a:txBody>
                    <a:bodyPr/>
                    <a:lstStyle/>
                    <a:p>
                      <a:pPr algn="ctr" fontAlgn="auto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ru-RU" sz="13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8105979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1179" y="1885561"/>
            <a:ext cx="2273962" cy="1535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4" descr="Подающие эрлифты DSC0595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60440" y="4493856"/>
            <a:ext cx="2273961" cy="15097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34" descr="C:\Users\User\Desktop\20190123_14011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15" y="1885561"/>
            <a:ext cx="2074862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4" descr="E:\DSC0983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8615" y="4493857"/>
            <a:ext cx="2074861" cy="15097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Номер слайда 1"/>
          <p:cNvSpPr txBox="1">
            <a:spLocks/>
          </p:cNvSpPr>
          <p:nvPr/>
        </p:nvSpPr>
        <p:spPr>
          <a:xfrm>
            <a:off x="11869948" y="6487064"/>
            <a:ext cx="322052" cy="3600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17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96712" y="244430"/>
            <a:ext cx="10230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0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Сумен</a:t>
            </a: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жабдықтау</a:t>
            </a: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қызметтері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бойынша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2023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жылға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арналған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инвестициялық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бағдарламаның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орындалуы</a:t>
            </a:r>
            <a:endParaRPr lang="en-GB" sz="20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13" y="255248"/>
            <a:ext cx="945000" cy="686250"/>
          </a:xfrm>
          <a:prstGeom prst="rect">
            <a:avLst/>
          </a:prstGeom>
        </p:spPr>
      </p:pic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69948" y="6487064"/>
            <a:ext cx="322052" cy="360027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57201"/>
              </p:ext>
            </p:extLst>
          </p:nvPr>
        </p:nvGraphicFramePr>
        <p:xfrm>
          <a:off x="153548" y="1306288"/>
          <a:ext cx="11716399" cy="53557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4145">
                  <a:extLst>
                    <a:ext uri="{9D8B030D-6E8A-4147-A177-3AD203B41FA5}">
                      <a16:colId xmlns:a16="http://schemas.microsoft.com/office/drawing/2014/main" val="1097845183"/>
                    </a:ext>
                  </a:extLst>
                </a:gridCol>
                <a:gridCol w="3160314">
                  <a:extLst>
                    <a:ext uri="{9D8B030D-6E8A-4147-A177-3AD203B41FA5}">
                      <a16:colId xmlns:a16="http://schemas.microsoft.com/office/drawing/2014/main" val="2185205189"/>
                    </a:ext>
                  </a:extLst>
                </a:gridCol>
                <a:gridCol w="787657">
                  <a:extLst>
                    <a:ext uri="{9D8B030D-6E8A-4147-A177-3AD203B41FA5}">
                      <a16:colId xmlns:a16="http://schemas.microsoft.com/office/drawing/2014/main" val="2809815805"/>
                    </a:ext>
                  </a:extLst>
                </a:gridCol>
                <a:gridCol w="689196">
                  <a:extLst>
                    <a:ext uri="{9D8B030D-6E8A-4147-A177-3AD203B41FA5}">
                      <a16:colId xmlns:a16="http://schemas.microsoft.com/office/drawing/2014/main" val="796027693"/>
                    </a:ext>
                  </a:extLst>
                </a:gridCol>
                <a:gridCol w="787657">
                  <a:extLst>
                    <a:ext uri="{9D8B030D-6E8A-4147-A177-3AD203B41FA5}">
                      <a16:colId xmlns:a16="http://schemas.microsoft.com/office/drawing/2014/main" val="3367475916"/>
                    </a:ext>
                  </a:extLst>
                </a:gridCol>
                <a:gridCol w="1220870">
                  <a:extLst>
                    <a:ext uri="{9D8B030D-6E8A-4147-A177-3AD203B41FA5}">
                      <a16:colId xmlns:a16="http://schemas.microsoft.com/office/drawing/2014/main" val="351857664"/>
                    </a:ext>
                  </a:extLst>
                </a:gridCol>
                <a:gridCol w="1269276">
                  <a:extLst>
                    <a:ext uri="{9D8B030D-6E8A-4147-A177-3AD203B41FA5}">
                      <a16:colId xmlns:a16="http://schemas.microsoft.com/office/drawing/2014/main" val="2754328259"/>
                    </a:ext>
                  </a:extLst>
                </a:gridCol>
                <a:gridCol w="976366">
                  <a:extLst>
                    <a:ext uri="{9D8B030D-6E8A-4147-A177-3AD203B41FA5}">
                      <a16:colId xmlns:a16="http://schemas.microsoft.com/office/drawing/2014/main" val="585241809"/>
                    </a:ext>
                  </a:extLst>
                </a:gridCol>
                <a:gridCol w="2440918">
                  <a:extLst>
                    <a:ext uri="{9D8B030D-6E8A-4147-A177-3AD203B41FA5}">
                      <a16:colId xmlns:a16="http://schemas.microsoft.com/office/drawing/2014/main" val="126883920"/>
                    </a:ext>
                  </a:extLst>
                </a:gridCol>
              </a:tblGrid>
              <a:tr h="32719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р/н</a:t>
                      </a:r>
                    </a:p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Реттеліп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қызметтерді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ұсынудың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жоспарлы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нақты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көлемдері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туралы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ақпарат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Инвестициялық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бағдарламаның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сомасы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9779943"/>
                  </a:ext>
                </a:extLst>
              </a:tr>
              <a:tr h="4105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Реттеліп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қызметтердің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атауы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аумақ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іс-шаралардың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атауы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Өлшем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бірлігі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Заттай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көрсеткіштердегі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саны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Жоспар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k-KZ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Нақты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Ауытқу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Ауытқу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себептері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328530"/>
                  </a:ext>
                </a:extLst>
              </a:tr>
              <a:tr h="1661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жоспар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нақты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181200"/>
                  </a:ext>
                </a:extLst>
              </a:tr>
              <a:tr h="5459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Алматы </a:t>
                      </a:r>
                      <a:r>
                        <a:rPr lang="ru-RU" sz="10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қаласы</a:t>
                      </a:r>
                      <a:r>
                        <a:rPr lang="ru-RU" sz="1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Алматы </a:t>
                      </a:r>
                      <a:r>
                        <a:rPr lang="ru-RU" sz="10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облысы</a:t>
                      </a:r>
                      <a:r>
                        <a:rPr lang="ru-RU" sz="1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1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1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</a:t>
                      </a:r>
                      <a:r>
                        <a:rPr lang="ru-RU" sz="1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1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1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</a:t>
                      </a:r>
                      <a:r>
                        <a:rPr lang="ru-RU" sz="1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10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.м³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172 018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180 511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1 390 726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1 380 861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865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089169"/>
                  </a:ext>
                </a:extLst>
              </a:tr>
              <a:tr h="482009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Жобалау-сметалық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құжаттаманы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әзірлеу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жоба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29 471</a:t>
                      </a: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29 471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433462"/>
                  </a:ext>
                </a:extLst>
              </a:tr>
              <a:tr h="681415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Сорғы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агрегаттарын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бекіту-реттеу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арматурасын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трансформаторлық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қосалқы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станцияларды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күштік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трансформаторларды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өзге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де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жабдықтарды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сатып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алу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бірлік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638 140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638 140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kern="1200" baseline="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020481"/>
                  </a:ext>
                </a:extLst>
              </a:tr>
              <a:tr h="1223166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құбыры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желілерін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қайта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жаңарту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нысан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697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851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378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842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368 977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-9 865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Су </a:t>
                      </a:r>
                      <a:r>
                        <a:rPr lang="ru-RU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құбыры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желілерін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қайта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құру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Шевченко 157 – 3 963 </a:t>
                      </a:r>
                      <a:r>
                        <a:rPr lang="ru-RU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мың.тг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орындалмады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Су </a:t>
                      </a:r>
                      <a:r>
                        <a:rPr lang="ru-RU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құбыры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желілерін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қайта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құру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Чирчикская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-5 902 </a:t>
                      </a:r>
                      <a:r>
                        <a:rPr lang="ru-RU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мың.тг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(22.12.2023 </a:t>
                      </a:r>
                      <a:r>
                        <a:rPr lang="ru-RU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жылғы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қосымша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келісім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шарт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-</a:t>
                      </a:r>
                      <a:r>
                        <a:rPr lang="ru-RU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траншеялардың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тереңдігінің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төмендеуіне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байланысты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үнемдеу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ru-RU" sz="900" b="0" i="0" u="none" strike="noStrike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667425"/>
                  </a:ext>
                </a:extLst>
              </a:tr>
              <a:tr h="413110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құбыры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желілерін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қайта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жаңартуға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авторлық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қадағалау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</a:t>
                      </a:r>
                      <a:r>
                        <a:rPr lang="kk-KZ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көрсету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105272"/>
                  </a:ext>
                </a:extLst>
              </a:tr>
              <a:tr h="413110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Жобалау-сметалық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құжаттаманы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әзірлеу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жоба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88 072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  <a:r>
                        <a:rPr lang="kk-KZ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072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869679"/>
                  </a:ext>
                </a:extLst>
              </a:tr>
              <a:tr h="320364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Негізгі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құралдарды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сатып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алу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бірлік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154</a:t>
                      </a:r>
                      <a:r>
                        <a:rPr lang="kk-KZ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079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154 079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068145"/>
                  </a:ext>
                </a:extLst>
              </a:tr>
              <a:tr h="372772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Арнайы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техниканы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сатып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алу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бірлік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101 521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101 521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78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633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96642" y="262932"/>
            <a:ext cx="10249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Су </a:t>
            </a:r>
            <a:r>
              <a:rPr lang="ru-RU" altLang="ru-RU" sz="20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бұру</a:t>
            </a: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қызметтері</a:t>
            </a: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бойынша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2023 </a:t>
            </a:r>
            <a:r>
              <a:rPr lang="ru-RU" altLang="ru-RU" sz="20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жылға</a:t>
            </a: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арналған</a:t>
            </a: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инвестициялық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бағдарламаның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орындалуы</a:t>
            </a:r>
            <a:endParaRPr lang="en-GB" sz="20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42" y="255807"/>
            <a:ext cx="945000" cy="686250"/>
          </a:xfrm>
          <a:prstGeom prst="rect">
            <a:avLst/>
          </a:prstGeom>
        </p:spPr>
      </p:pic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69948" y="6487064"/>
            <a:ext cx="322052" cy="360027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35671"/>
              </p:ext>
            </p:extLst>
          </p:nvPr>
        </p:nvGraphicFramePr>
        <p:xfrm>
          <a:off x="136526" y="1233749"/>
          <a:ext cx="11733422" cy="5042826"/>
        </p:xfrm>
        <a:graphic>
          <a:graphicData uri="http://schemas.openxmlformats.org/drawingml/2006/table">
            <a:tbl>
              <a:tblPr/>
              <a:tblGrid>
                <a:gridCol w="449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7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79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5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5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65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92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502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3111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09257"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р/н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</a:t>
                      </a:r>
                      <a:endParaRPr lang="ru-RU" sz="10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CB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Реттеліп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қызметтерді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ұсынудың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жоспарлы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нақты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көлемдері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туралы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ақпарат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C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Инвестициялық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бағдарламаның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сомасы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8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Реттеліп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қызметтердің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атауы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аумақ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іс-шаралардың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атауы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C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Өлшем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бірлігі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Заттай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көрсеткіштердегі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саны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Жоспар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</a:t>
                      </a:r>
                      <a:r>
                        <a:rPr lang="kk-KZ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қты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Ауытқу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Ауытқу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себептері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0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жоспар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нақты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5387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Алматы </a:t>
                      </a:r>
                      <a:r>
                        <a:rPr lang="ru-RU" sz="1000" b="1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қаласы</a:t>
                      </a: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Алматы </a:t>
                      </a:r>
                      <a:r>
                        <a:rPr lang="ru-RU" sz="1000" b="1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облысы</a:t>
                      </a: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су </a:t>
                      </a:r>
                      <a:r>
                        <a:rPr lang="ru-RU" sz="1000" b="1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бұру</a:t>
                      </a: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жөнінде</a:t>
                      </a: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қызметтердің</a:t>
                      </a: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көлемі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.м³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133 312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139 757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1 118 150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000" b="1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117 113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- 1037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88" marR="7198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074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Кәріз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желілерін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қайта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құру</a:t>
                      </a:r>
                      <a:endParaRPr lang="ru-RU" sz="1000" b="0" i="0" u="none" strike="noStrike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п. м.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699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699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411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975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411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975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lang="en-US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kern="1200" baseline="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0" marT="7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161492"/>
                  </a:ext>
                </a:extLst>
              </a:tr>
              <a:tr h="550689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Кәріз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желілерін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қайта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құруға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авторлық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қадағалау</a:t>
                      </a:r>
                      <a:endParaRPr lang="ru-RU" sz="1000" b="0" i="0" u="none" strike="noStrike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қызмет</a:t>
                      </a:r>
                      <a:r>
                        <a:rPr lang="kk-KZ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көрсету</a:t>
                      </a:r>
                      <a:endParaRPr lang="ru-RU" sz="1000" b="0" i="0" u="none" strike="noStrike" kern="120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857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857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0" marT="7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747177"/>
                  </a:ext>
                </a:extLst>
              </a:tr>
              <a:tr h="455786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Жобалау-сметалық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құжаттама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әзірлеу</a:t>
                      </a:r>
                      <a:endParaRPr lang="ru-RU" sz="1000" b="0" i="0" u="none" strike="noStrike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жоба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68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68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118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410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118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410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kern="120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0" marT="7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767617"/>
                  </a:ext>
                </a:extLst>
              </a:tr>
              <a:tr h="511629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Негізгі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құралдарды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сатып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алу</a:t>
                      </a:r>
                      <a:endParaRPr lang="ru-RU" sz="1000" b="0" i="0" u="none" strike="noStrike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бірлік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85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85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542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608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541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571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- 1 037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Мемлекеттік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сатып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алу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нәтижелері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бойынша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үнемдеу</a:t>
                      </a:r>
                      <a:endParaRPr lang="ru-RU" sz="1000" b="0" i="0" u="none" strike="noStrike" kern="1200" baseline="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0" marT="7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071424"/>
                  </a:ext>
                </a:extLst>
              </a:tr>
              <a:tr h="650074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Арнайы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техниканы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сатып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алу</a:t>
                      </a:r>
                      <a:endParaRPr lang="ru-RU" sz="1000" b="0" i="0" u="none" strike="noStrike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бірлік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300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300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-0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0" marT="7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695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91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96642" y="262932"/>
            <a:ext cx="10249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2023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жылға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арналған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сумен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жабдықтау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және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су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бұру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қызметтерінің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инвестициялық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бағдарламаларын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орындау</a:t>
            </a:r>
            <a:endParaRPr lang="en-GB" sz="20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42" y="255807"/>
            <a:ext cx="945000" cy="686250"/>
          </a:xfrm>
          <a:prstGeom prst="rect">
            <a:avLst/>
          </a:prstGeom>
        </p:spPr>
      </p:pic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69948" y="6487064"/>
            <a:ext cx="322052" cy="360027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682994"/>
              </p:ext>
            </p:extLst>
          </p:nvPr>
        </p:nvGraphicFramePr>
        <p:xfrm>
          <a:off x="179387" y="1643743"/>
          <a:ext cx="11566712" cy="4404595"/>
        </p:xfrm>
        <a:graphic>
          <a:graphicData uri="http://schemas.openxmlformats.org/drawingml/2006/table">
            <a:tbl>
              <a:tblPr/>
              <a:tblGrid>
                <a:gridCol w="486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4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47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8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85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04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63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4041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4041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457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901255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</a:t>
                      </a:r>
                      <a:b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р/н </a:t>
                      </a:r>
                    </a:p>
                    <a:p>
                      <a:pPr marL="0" algn="ctr" defTabSz="914400" rtl="0" eaLnBrk="1" fontAlgn="ctr" latinLnBrk="0" hangingPunct="1"/>
                      <a:endParaRPr lang="ru-RU" sz="10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CB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Реттеліп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көрсетілетін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қызметтердің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атауы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және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қызмет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көрсетілетін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аумақ</a:t>
                      </a:r>
                      <a:endParaRPr lang="ru-RU" sz="10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CB6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Инвестициялық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бағдарламаларды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орындаудың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нақты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көрсеткіштерін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инвестициялық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бағдарламаларда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бекітілген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көрсеткіштермен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салыстыру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туралы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ақпарат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82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0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Бекітілген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инвестициялық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бағдарламаға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байланысты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заттай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көріністегі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шикізат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материалдар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отын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және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энергия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шығынын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азайту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мың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теңге</a:t>
                      </a:r>
                      <a:endParaRPr lang="ru-RU" sz="10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Бекітілген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инвестициялық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бағдарламаға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байланысты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іске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асыру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жылдары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бойынша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негізгі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қорлардың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активтердің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тозуын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нақты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төмендету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% 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Бекітілген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инвестициялық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бағдарламаға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байланысты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іске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асыру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жылдары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бойынша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шығындарды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төмендету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% 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Бекітілген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инвестициялық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бағдарламаға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байланысты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іске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асыру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жылдары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бойынша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апаттылықты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төмендету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095"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endParaRPr lang="ru-RU" sz="1000" b="1" i="0" u="none" strike="noStrike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Нақты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жыл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Нақты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жыл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Нақты                     2022 жыл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Нақты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жыл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Жоспар</a:t>
                      </a:r>
                      <a:r>
                        <a:rPr lang="kk-KZ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Нақты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Нақты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жыл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Нақты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жыл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970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Алматы </a:t>
                      </a:r>
                      <a:r>
                        <a:rPr lang="ru-RU" sz="1000" b="0" i="0" u="none" strike="noStrike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қаласы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Алматы </a:t>
                      </a:r>
                      <a:r>
                        <a:rPr lang="ru-RU" sz="1000" b="0" i="0" u="none" strike="noStrike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облысы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жабдықтау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қызметі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55,92</a:t>
                      </a:r>
                      <a:endParaRPr lang="en-US" sz="1050" b="0" i="0" u="none" strike="noStrike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996" marR="72000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55,61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6" marR="72000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2 426</a:t>
                      </a:r>
                      <a:endParaRPr kumimoji="0" lang="ru-RU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2 989</a:t>
                      </a:r>
                      <a:endParaRPr kumimoji="0" lang="ru-RU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0983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Алматы </a:t>
                      </a:r>
                      <a:r>
                        <a:rPr lang="ru-RU" sz="1000" b="0" i="0" u="none" strike="noStrike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қаласы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Алматы </a:t>
                      </a:r>
                      <a:r>
                        <a:rPr lang="ru-RU" sz="1000" b="0" i="0" u="none" strike="noStrike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облысы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су </a:t>
                      </a:r>
                      <a:r>
                        <a:rPr lang="ru-RU" sz="1000" b="0" i="0" u="none" strike="noStrike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бұру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қызметі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56,89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56,82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1373187" y="6122984"/>
            <a:ext cx="885666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0" i="1" dirty="0" err="1">
                <a:latin typeface="Arial" panose="020B0604020202020204" pitchFamily="34" charset="0"/>
              </a:rPr>
              <a:t>Ескертпе</a:t>
            </a:r>
            <a:r>
              <a:rPr lang="ru-RU" altLang="ru-RU" sz="1000" b="0" i="1" dirty="0">
                <a:latin typeface="Arial" panose="020B0604020202020204" pitchFamily="34" charset="0"/>
              </a:rPr>
              <a:t>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0" i="1" dirty="0">
                <a:latin typeface="Arial" panose="020B0604020202020204" pitchFamily="34" charset="0"/>
              </a:rPr>
              <a:t>* </a:t>
            </a:r>
            <a:r>
              <a:rPr lang="ru-RU" altLang="ru-RU" sz="1000" b="0" i="1" dirty="0" err="1">
                <a:latin typeface="Arial" panose="020B0604020202020204" pitchFamily="34" charset="0"/>
              </a:rPr>
              <a:t>Сумен</a:t>
            </a:r>
            <a:r>
              <a:rPr lang="ru-RU" altLang="ru-RU" sz="1000" b="0" i="1" dirty="0">
                <a:latin typeface="Arial" panose="020B0604020202020204" pitchFamily="34" charset="0"/>
              </a:rPr>
              <a:t> </a:t>
            </a:r>
            <a:r>
              <a:rPr lang="ru-RU" altLang="ru-RU" sz="1000" b="0" i="1" dirty="0" err="1">
                <a:latin typeface="Arial" panose="020B0604020202020204" pitchFamily="34" charset="0"/>
              </a:rPr>
              <a:t>жабдықтау</a:t>
            </a:r>
            <a:r>
              <a:rPr lang="ru-RU" altLang="ru-RU" sz="1000" b="0" i="1" dirty="0">
                <a:latin typeface="Arial" panose="020B0604020202020204" pitchFamily="34" charset="0"/>
              </a:rPr>
              <a:t> </a:t>
            </a:r>
            <a:r>
              <a:rPr lang="ru-RU" altLang="ru-RU" sz="1000" b="0" i="1" dirty="0" err="1">
                <a:latin typeface="Arial" panose="020B0604020202020204" pitchFamily="34" charset="0"/>
              </a:rPr>
              <a:t>және</a:t>
            </a:r>
            <a:r>
              <a:rPr lang="ru-RU" altLang="ru-RU" sz="1000" b="0" i="1" dirty="0">
                <a:latin typeface="Arial" panose="020B0604020202020204" pitchFamily="34" charset="0"/>
              </a:rPr>
              <a:t> су </a:t>
            </a:r>
            <a:r>
              <a:rPr lang="ru-RU" altLang="ru-RU" sz="1000" b="0" i="1" dirty="0" err="1">
                <a:latin typeface="Arial" panose="020B0604020202020204" pitchFamily="34" charset="0"/>
              </a:rPr>
              <a:t>бұру</a:t>
            </a:r>
            <a:r>
              <a:rPr lang="ru-RU" altLang="ru-RU" sz="1000" b="0" i="1" dirty="0">
                <a:latin typeface="Arial" panose="020B0604020202020204" pitchFamily="34" charset="0"/>
              </a:rPr>
              <a:t> </a:t>
            </a:r>
            <a:r>
              <a:rPr lang="ru-RU" altLang="ru-RU" sz="1000" b="0" i="1" dirty="0" err="1">
                <a:latin typeface="Arial" panose="020B0604020202020204" pitchFamily="34" charset="0"/>
              </a:rPr>
              <a:t>жөніндегі</a:t>
            </a:r>
            <a:r>
              <a:rPr lang="ru-RU" altLang="ru-RU" sz="1000" b="0" i="1" dirty="0">
                <a:latin typeface="Arial" panose="020B0604020202020204" pitchFamily="34" charset="0"/>
              </a:rPr>
              <a:t> </a:t>
            </a:r>
            <a:r>
              <a:rPr lang="ru-RU" altLang="ru-RU" sz="1000" b="0" i="1" dirty="0" err="1">
                <a:latin typeface="Arial" panose="020B0604020202020204" pitchFamily="34" charset="0"/>
              </a:rPr>
              <a:t>Кәсіпорынның</a:t>
            </a:r>
            <a:r>
              <a:rPr lang="ru-RU" altLang="ru-RU" sz="1000" b="0" i="1" dirty="0">
                <a:latin typeface="Arial" panose="020B0604020202020204" pitchFamily="34" charset="0"/>
              </a:rPr>
              <a:t> </a:t>
            </a:r>
            <a:r>
              <a:rPr lang="ru-RU" altLang="ru-RU" sz="1000" b="0" i="1" dirty="0" err="1">
                <a:latin typeface="Arial" panose="020B0604020202020204" pitchFamily="34" charset="0"/>
              </a:rPr>
              <a:t>инвестициялық</a:t>
            </a:r>
            <a:r>
              <a:rPr lang="ru-RU" altLang="ru-RU" sz="1000" b="0" i="1" dirty="0">
                <a:latin typeface="Arial" panose="020B0604020202020204" pitchFamily="34" charset="0"/>
              </a:rPr>
              <a:t> </a:t>
            </a:r>
            <a:r>
              <a:rPr lang="ru-RU" altLang="ru-RU" sz="1000" b="0" i="1" dirty="0" err="1">
                <a:latin typeface="Arial" panose="020B0604020202020204" pitchFamily="34" charset="0"/>
              </a:rPr>
              <a:t>бағдарламалары</a:t>
            </a:r>
            <a:r>
              <a:rPr lang="ru-RU" altLang="ru-RU" sz="1000" b="0" i="1" dirty="0">
                <a:latin typeface="Arial" panose="020B0604020202020204" pitchFamily="34" charset="0"/>
              </a:rPr>
              <a:t> </a:t>
            </a:r>
            <a:r>
              <a:rPr lang="ru-RU" altLang="ru-RU" sz="1000" b="0" i="1" dirty="0" err="1">
                <a:latin typeface="Arial" panose="020B0604020202020204" pitchFamily="34" charset="0"/>
              </a:rPr>
              <a:t>өз</a:t>
            </a:r>
            <a:r>
              <a:rPr lang="ru-RU" altLang="ru-RU" sz="1000" b="0" i="1" dirty="0">
                <a:latin typeface="Arial" panose="020B0604020202020204" pitchFamily="34" charset="0"/>
              </a:rPr>
              <a:t> </a:t>
            </a:r>
            <a:r>
              <a:rPr lang="ru-RU" altLang="ru-RU" sz="1000" b="0" i="1" dirty="0" err="1">
                <a:latin typeface="Arial" panose="020B0604020202020204" pitchFamily="34" charset="0"/>
              </a:rPr>
              <a:t>қаражаты</a:t>
            </a:r>
            <a:r>
              <a:rPr lang="ru-RU" altLang="ru-RU" sz="1000" b="0" i="1" dirty="0">
                <a:latin typeface="Arial" panose="020B0604020202020204" pitchFamily="34" charset="0"/>
              </a:rPr>
              <a:t> - </a:t>
            </a:r>
            <a:r>
              <a:rPr lang="ru-RU" altLang="ru-RU" sz="1000" b="0" i="1" dirty="0" err="1">
                <a:latin typeface="Arial" panose="020B0604020202020204" pitchFamily="34" charset="0"/>
              </a:rPr>
              <a:t>амортизациялық</a:t>
            </a:r>
            <a:r>
              <a:rPr lang="ru-RU" altLang="ru-RU" sz="1000" b="0" i="1" dirty="0">
                <a:latin typeface="Arial" panose="020B0604020202020204" pitchFamily="34" charset="0"/>
              </a:rPr>
              <a:t> </a:t>
            </a:r>
            <a:r>
              <a:rPr lang="ru-RU" altLang="ru-RU" sz="1000" b="0" i="1" dirty="0" err="1">
                <a:latin typeface="Arial" panose="020B0604020202020204" pitchFamily="34" charset="0"/>
              </a:rPr>
              <a:t>аударымдар</a:t>
            </a:r>
            <a:r>
              <a:rPr lang="ru-RU" altLang="ru-RU" sz="1000" b="0" i="1" dirty="0">
                <a:latin typeface="Arial" panose="020B0604020202020204" pitchFamily="34" charset="0"/>
              </a:rPr>
              <a:t> </a:t>
            </a:r>
            <a:r>
              <a:rPr lang="ru-RU" altLang="ru-RU" sz="1000" b="0" i="1" dirty="0" err="1">
                <a:latin typeface="Arial" panose="020B0604020202020204" pitchFamily="34" charset="0"/>
              </a:rPr>
              <a:t>есебінен</a:t>
            </a:r>
            <a:r>
              <a:rPr lang="ru-RU" altLang="ru-RU" sz="1000" b="0" i="1" dirty="0">
                <a:latin typeface="Arial" panose="020B0604020202020204" pitchFamily="34" charset="0"/>
              </a:rPr>
              <a:t> </a:t>
            </a:r>
            <a:r>
              <a:rPr lang="ru-RU" altLang="ru-RU" sz="1000" b="0" i="1" dirty="0" err="1">
                <a:latin typeface="Arial" panose="020B0604020202020204" pitchFamily="34" charset="0"/>
              </a:rPr>
              <a:t>іске</a:t>
            </a:r>
            <a:r>
              <a:rPr lang="ru-RU" altLang="ru-RU" sz="1000" b="0" i="1" dirty="0">
                <a:latin typeface="Arial" panose="020B0604020202020204" pitchFamily="34" charset="0"/>
              </a:rPr>
              <a:t> </a:t>
            </a:r>
            <a:r>
              <a:rPr lang="ru-RU" altLang="ru-RU" sz="1000" b="0" i="1" dirty="0" err="1">
                <a:latin typeface="Arial" panose="020B0604020202020204" pitchFamily="34" charset="0"/>
              </a:rPr>
              <a:t>асырылады</a:t>
            </a:r>
            <a:endParaRPr lang="ru-RU" altLang="ru-RU" sz="1000" b="0" i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0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079" y="255807"/>
            <a:ext cx="945000" cy="6862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398877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Сумен</a:t>
            </a:r>
            <a:r>
              <a:rPr 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жабдықтау</a:t>
            </a:r>
            <a:r>
              <a:rPr 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және</a:t>
            </a:r>
            <a:r>
              <a:rPr 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су </a:t>
            </a:r>
            <a:r>
              <a:rPr 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бұру</a:t>
            </a:r>
            <a:r>
              <a:rPr 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қызметтерінің</a:t>
            </a:r>
            <a:r>
              <a:rPr 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тарифтері</a:t>
            </a:r>
            <a:r>
              <a:rPr 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69948" y="6487064"/>
            <a:ext cx="322052" cy="360027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4920669"/>
              </p:ext>
            </p:extLst>
          </p:nvPr>
        </p:nvGraphicFramePr>
        <p:xfrm>
          <a:off x="103903" y="1340934"/>
          <a:ext cx="11766045" cy="53643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5831">
                  <a:extLst>
                    <a:ext uri="{9D8B030D-6E8A-4147-A177-3AD203B41FA5}">
                      <a16:colId xmlns:a16="http://schemas.microsoft.com/office/drawing/2014/main" val="230026590"/>
                    </a:ext>
                  </a:extLst>
                </a:gridCol>
                <a:gridCol w="6562158">
                  <a:extLst>
                    <a:ext uri="{9D8B030D-6E8A-4147-A177-3AD203B41FA5}">
                      <a16:colId xmlns:a16="http://schemas.microsoft.com/office/drawing/2014/main" val="1742562732"/>
                    </a:ext>
                  </a:extLst>
                </a:gridCol>
                <a:gridCol w="1168018">
                  <a:extLst>
                    <a:ext uri="{9D8B030D-6E8A-4147-A177-3AD203B41FA5}">
                      <a16:colId xmlns:a16="http://schemas.microsoft.com/office/drawing/2014/main" val="918658869"/>
                    </a:ext>
                  </a:extLst>
                </a:gridCol>
                <a:gridCol w="1049194">
                  <a:extLst>
                    <a:ext uri="{9D8B030D-6E8A-4147-A177-3AD203B41FA5}">
                      <a16:colId xmlns:a16="http://schemas.microsoft.com/office/drawing/2014/main" val="2969006118"/>
                    </a:ext>
                  </a:extLst>
                </a:gridCol>
                <a:gridCol w="1093688">
                  <a:extLst>
                    <a:ext uri="{9D8B030D-6E8A-4147-A177-3AD203B41FA5}">
                      <a16:colId xmlns:a16="http://schemas.microsoft.com/office/drawing/2014/main" val="331125823"/>
                    </a:ext>
                  </a:extLst>
                </a:gridCol>
                <a:gridCol w="1117156">
                  <a:extLst>
                    <a:ext uri="{9D8B030D-6E8A-4147-A177-3AD203B41FA5}">
                      <a16:colId xmlns:a16="http://schemas.microsoft.com/office/drawing/2014/main" val="698784639"/>
                    </a:ext>
                  </a:extLst>
                </a:gridCol>
              </a:tblGrid>
              <a:tr h="30846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Тұтынушылардың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атауы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Бекітілген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тарифтер</a:t>
                      </a:r>
                      <a:endParaRPr lang="ru-RU" sz="7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662505"/>
                  </a:ext>
                </a:extLst>
              </a:tr>
              <a:tr h="308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0" i="0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1050" b="0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i="0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жабдықтау</a:t>
                      </a:r>
                      <a:r>
                        <a:rPr lang="ru-RU" sz="1050" b="0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i="0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қызметтері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Су </a:t>
                      </a:r>
                      <a:r>
                        <a:rPr lang="ru-RU" sz="1100" b="0" i="0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бұру</a:t>
                      </a:r>
                      <a:r>
                        <a:rPr lang="ru-RU" sz="1100" b="0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i="0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1100" b="0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i="0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қызметтері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042113"/>
                  </a:ext>
                </a:extLst>
              </a:tr>
              <a:tr h="4099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ҚҚС-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сыз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1м</a:t>
                      </a:r>
                      <a:r>
                        <a:rPr lang="ru-RU" sz="1000" b="1" u="none" strike="noStrike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үшін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ҚҚС-мен 1м</a:t>
                      </a:r>
                      <a:r>
                        <a:rPr lang="ru-RU" sz="1000" b="1" u="none" strike="noStrike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үшін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ҚҚС-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сыз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1м</a:t>
                      </a:r>
                      <a:r>
                        <a:rPr lang="ru-RU" sz="1000" b="1" u="none" strike="noStrike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үшін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ҚҚС-мен 1м</a:t>
                      </a:r>
                      <a:r>
                        <a:rPr lang="ru-RU" sz="1000" b="1" u="none" strike="noStrike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үшін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082588"/>
                  </a:ext>
                </a:extLst>
              </a:tr>
              <a:tr h="299202">
                <a:tc gridSpan="2">
                  <a:txBody>
                    <a:bodyPr/>
                    <a:lstStyle/>
                    <a:p>
                      <a:pPr algn="ctr" fontAlgn="ctr"/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01.01.2023ж. </a:t>
                      </a:r>
                      <a:r>
                        <a:rPr lang="ru-RU" sz="105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бастап</a:t>
                      </a:r>
                      <a:r>
                        <a:rPr lang="ru-RU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30.06.2023ж</a:t>
                      </a:r>
                      <a:r>
                        <a:rPr lang="ru-RU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sz="1050" b="1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дейін</a:t>
                      </a:r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897339"/>
                  </a:ext>
                </a:extLst>
              </a:tr>
              <a:tr h="1812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халық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санатына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жататын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жеке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тұлғалар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42,86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48,00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23,10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25,87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7898354"/>
                  </a:ext>
                </a:extLst>
              </a:tr>
              <a:tr h="10851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жылу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өндіру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процесінде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өз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мұқтаждарына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суды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ыстық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қызметтерін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ыстық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жабдықтаудың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ашық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жүйесі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кезде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kk-KZ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көрсету кезінде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үстемелеп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толтыру</a:t>
                      </a:r>
                      <a:r>
                        <a:rPr lang="ru-RU" sz="10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көлемдерінің</a:t>
                      </a:r>
                      <a:r>
                        <a:rPr lang="ru-RU" sz="10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r>
                        <a:rPr lang="ru-RU" sz="10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жылу</a:t>
                      </a:r>
                      <a:r>
                        <a:rPr lang="ru-RU" sz="10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өндірумен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айналысатын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кәсіпорындар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бекітілген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нормативтік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техникалық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шығындар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көлемдерінің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жылу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берумен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таратумен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айналысатын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кәсіпорындар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                                                            </a:t>
                      </a:r>
                      <a:endParaRPr lang="ru-RU" sz="100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 algn="just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-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немесе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су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бұру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саласында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реттеліп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қызметтерді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ұсынатын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ұйымдар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53,02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59,38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31,48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35,26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2311908"/>
                  </a:ext>
                </a:extLst>
              </a:tr>
              <a:tr h="3231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қаражаты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есебінен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ұсталатын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ұйымдар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тұтынушылардың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бірінші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екінші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топтарына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кірмейтін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басқа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да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тұтынушылар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144,03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161,31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63,08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70,65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530846"/>
                  </a:ext>
                </a:extLst>
              </a:tr>
              <a:tr h="52949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01.07.2023ж</a:t>
                      </a:r>
                      <a:r>
                        <a:rPr lang="ru-RU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sz="105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бастап</a:t>
                      </a:r>
                      <a:r>
                        <a:rPr lang="ru-RU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05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31.12.2023ж</a:t>
                      </a:r>
                      <a:r>
                        <a:rPr lang="ru-RU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sz="1050" b="1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дейін</a:t>
                      </a:r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62283"/>
                  </a:ext>
                </a:extLst>
              </a:tr>
              <a:tr h="12066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халық</a:t>
                      </a:r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санатына</a:t>
                      </a:r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жататын</a:t>
                      </a:r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жеке</a:t>
                      </a:r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тұлғалар</a:t>
                      </a:r>
                      <a:endParaRPr lang="ru-RU" sz="90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жылу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өндіру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процесінде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өз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мұқтаждарына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су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тұтыну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көлемдері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ыстық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жабдықтау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қызметтерін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ұсыну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кезінде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ыстық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жабдықтаудың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ашық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жүйесі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кезінде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үстемелеп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толтыру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көлемдерінің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шегінде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жылу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өндірумен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айналысатын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ұйымдар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бекітілген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нормативтік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техникалық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ысыраптар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көлемдерінің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шегінде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жылу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берумен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таратумен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айналысатын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ұйымдар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жабдықтау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немесе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су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бұру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саласында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реттеліп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қызметтерді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ұсынатын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ұйымдар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49,29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55,20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26,57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29,76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978680"/>
                  </a:ext>
                </a:extLst>
              </a:tr>
              <a:tr h="2748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өзге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де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тұтынушылар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бірінші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үшінші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топтардың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құрамына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кірмейтін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заңды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тұлғалар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243,65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272,89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119,48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133,82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2276161"/>
                  </a:ext>
                </a:extLst>
              </a:tr>
              <a:tr h="2056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бюджет </a:t>
                      </a:r>
                      <a:r>
                        <a:rPr kumimoji="0" lang="ru-RU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қаражаты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есебінен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ұсталатын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ұйымдар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165,63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185,5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72,54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81,24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0817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180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16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242574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4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	2023 </a:t>
            </a:r>
            <a:r>
              <a:rPr lang="ru-RU" alt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жылға</a:t>
            </a: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сумен</a:t>
            </a: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жабдықтау</a:t>
            </a: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қызметтері</a:t>
            </a: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бойынша</a:t>
            </a: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бекітілген</a:t>
            </a: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тарифтік</a:t>
            </a: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сметалы</a:t>
            </a: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баптар</a:t>
            </a: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бойынша</a:t>
            </a: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орындау</a:t>
            </a:r>
            <a:endParaRPr lang="ru-RU" altLang="ru-RU" sz="14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09" y="80377"/>
            <a:ext cx="717291" cy="520890"/>
          </a:xfrm>
          <a:prstGeom prst="rect">
            <a:avLst/>
          </a:prstGeom>
        </p:spPr>
      </p:pic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69948" y="6487064"/>
            <a:ext cx="322052" cy="360027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5C029F88-393A-3CE4-D979-289EFDF47E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783529"/>
              </p:ext>
            </p:extLst>
          </p:nvPr>
        </p:nvGraphicFramePr>
        <p:xfrm>
          <a:off x="195943" y="670065"/>
          <a:ext cx="11674004" cy="61614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5804">
                  <a:extLst>
                    <a:ext uri="{9D8B030D-6E8A-4147-A177-3AD203B41FA5}">
                      <a16:colId xmlns:a16="http://schemas.microsoft.com/office/drawing/2014/main" val="4188918541"/>
                    </a:ext>
                  </a:extLst>
                </a:gridCol>
                <a:gridCol w="3037186">
                  <a:extLst>
                    <a:ext uri="{9D8B030D-6E8A-4147-A177-3AD203B41FA5}">
                      <a16:colId xmlns:a16="http://schemas.microsoft.com/office/drawing/2014/main" val="2939706885"/>
                    </a:ext>
                  </a:extLst>
                </a:gridCol>
                <a:gridCol w="817704">
                  <a:extLst>
                    <a:ext uri="{9D8B030D-6E8A-4147-A177-3AD203B41FA5}">
                      <a16:colId xmlns:a16="http://schemas.microsoft.com/office/drawing/2014/main" val="823422093"/>
                    </a:ext>
                  </a:extLst>
                </a:gridCol>
                <a:gridCol w="1518590">
                  <a:extLst>
                    <a:ext uri="{9D8B030D-6E8A-4147-A177-3AD203B41FA5}">
                      <a16:colId xmlns:a16="http://schemas.microsoft.com/office/drawing/2014/main" val="2902568544"/>
                    </a:ext>
                  </a:extLst>
                </a:gridCol>
                <a:gridCol w="1539451">
                  <a:extLst>
                    <a:ext uri="{9D8B030D-6E8A-4147-A177-3AD203B41FA5}">
                      <a16:colId xmlns:a16="http://schemas.microsoft.com/office/drawing/2014/main" val="621410896"/>
                    </a:ext>
                  </a:extLst>
                </a:gridCol>
                <a:gridCol w="1068020">
                  <a:extLst>
                    <a:ext uri="{9D8B030D-6E8A-4147-A177-3AD203B41FA5}">
                      <a16:colId xmlns:a16="http://schemas.microsoft.com/office/drawing/2014/main" val="4044554424"/>
                    </a:ext>
                  </a:extLst>
                </a:gridCol>
                <a:gridCol w="3087249">
                  <a:extLst>
                    <a:ext uri="{9D8B030D-6E8A-4147-A177-3AD203B41FA5}">
                      <a16:colId xmlns:a16="http://schemas.microsoft.com/office/drawing/2014/main" val="3995745640"/>
                    </a:ext>
                  </a:extLst>
                </a:gridCol>
              </a:tblGrid>
              <a:tr h="3380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</a:t>
                      </a:r>
                      <a:r>
                        <a:rPr lang="ru-RU" sz="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р/н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i="0" u="none" strike="noStrike" kern="1200" baseline="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Көрсеткіштердің</a:t>
                      </a:r>
                      <a:r>
                        <a:rPr lang="ru-RU" sz="800" b="1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1" i="0" u="none" strike="noStrike" kern="1200" baseline="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атауы</a:t>
                      </a:r>
                      <a:endParaRPr lang="ru-RU" sz="800" b="1" i="0" u="none" strike="noStrike" kern="12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Өлшем</a:t>
                      </a:r>
                      <a:r>
                        <a:rPr lang="kk-KZ" sz="8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бірлік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Тарифтік</a:t>
                      </a:r>
                      <a:r>
                        <a:rPr lang="ru-RU" sz="7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смета</a:t>
                      </a:r>
                    </a:p>
                  </a:txBody>
                  <a:tcPr marL="91439" marR="91439" marT="45714" marB="45714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Нақты</a:t>
                      </a:r>
                      <a:r>
                        <a:rPr lang="ru-RU" sz="7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7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көрсеткіштер</a:t>
                      </a:r>
                      <a:endParaRPr lang="ru-RU" sz="7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Ауытқу</a:t>
                      </a:r>
                      <a:r>
                        <a:rPr lang="ru-RU" sz="7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%</a:t>
                      </a:r>
                    </a:p>
                  </a:txBody>
                  <a:tcPr marL="91433" marR="91433" marT="45716" marB="45716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Ауытқу</a:t>
                      </a:r>
                      <a:r>
                        <a:rPr lang="ru-RU" sz="7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7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себептері</a:t>
                      </a:r>
                      <a:endParaRPr lang="ru-RU" sz="7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679277"/>
                  </a:ext>
                </a:extLst>
              </a:tr>
              <a:tr h="2357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Өндіріске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арналған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шығындар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13 026 177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15 385 256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18,1%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185997"/>
                  </a:ext>
                </a:extLst>
              </a:tr>
              <a:tr h="1282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Материалдық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шығындар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3 445 041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3 864 695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12,2%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546608"/>
                  </a:ext>
                </a:extLst>
              </a:tr>
              <a:tr h="1638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1.1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Шикізат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және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материалдар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139 328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418 135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200,1%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материалдар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бағасының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көлемнің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ұлғаюы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244640"/>
                  </a:ext>
                </a:extLst>
              </a:tr>
              <a:tr h="1632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1.2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ЖЖМ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191 259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392 689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105,3%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көрсету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аймағын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желілердің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ұзақтығын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абоненттер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санын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ұлғайту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862836"/>
                  </a:ext>
                </a:extLst>
              </a:tr>
              <a:tr h="1282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1.3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Отын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7 866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ru-RU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644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60,7%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93360"/>
                  </a:ext>
                </a:extLst>
              </a:tr>
              <a:tr h="1753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1.4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Энергия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3 106 588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3 041 227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-2,1%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615002"/>
                  </a:ext>
                </a:extLst>
              </a:tr>
              <a:tr h="1238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Еңбекақы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төлеу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шығындары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5 027 212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5 864 301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16,7%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790433"/>
                  </a:ext>
                </a:extLst>
              </a:tr>
              <a:tr h="2078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2.1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Өндірістік</a:t>
                      </a:r>
                      <a:r>
                        <a:rPr lang="kk-KZ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персоналдың жалақысы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4 506 689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5 273 904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17,0%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қызметкерлердің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жалақысын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көтеру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108463"/>
                  </a:ext>
                </a:extLst>
              </a:tr>
              <a:tr h="2684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2.2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Әлеуметтік салық және әлеуметтік аударымдар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385 322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443 459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15,1%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жалақының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өсуіне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байланысты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044266"/>
                  </a:ext>
                </a:extLst>
              </a:tr>
              <a:tr h="2357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Міндетті әлеуметтік медициналық сақтандыру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135 201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146 938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8,7%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жалақының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өсуіне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байланысты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894569"/>
                  </a:ext>
                </a:extLst>
              </a:tr>
              <a:tr h="1736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u="none" strike="noStrike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Амортизация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3 030 060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3 089 845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тарифтік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смета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851790"/>
                  </a:ext>
                </a:extLst>
              </a:tr>
              <a:tr h="1767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Жөндеу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350 525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776 629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121,6%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көрсету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аймағын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желілердің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ұзақтығын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абоненттер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санын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ұлғайту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126654"/>
                  </a:ext>
                </a:extLst>
              </a:tr>
              <a:tr h="1238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Басқа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шығындар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1 173 339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1 789 786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52,5%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391325"/>
                  </a:ext>
                </a:extLst>
              </a:tr>
              <a:tr h="1238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5.1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Күзет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қызметтері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21 741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40 389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85,8%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433333"/>
                  </a:ext>
                </a:extLst>
              </a:tr>
              <a:tr h="2073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5.2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Еңбекті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қорғау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және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қауіпсіздік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техникасы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63 922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236 293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269,7%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бағаның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969380"/>
                  </a:ext>
                </a:extLst>
              </a:tr>
              <a:tr h="1871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Табиғи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ресурстарды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пайдалану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төлемдері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9 297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8 918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-4,1%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тарифтік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смета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endParaRPr lang="ru-RU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607351"/>
                  </a:ext>
                </a:extLst>
              </a:tr>
              <a:tr h="1476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5.4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Жер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асты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суларын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өндіруге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салынатын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салық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434 008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551 523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27,1%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көлемнің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ұлғаюы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685816"/>
                  </a:ext>
                </a:extLst>
              </a:tr>
              <a:tr h="1476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5.5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Коммуналдық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қызметтер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36 540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34 798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-4,8%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282918"/>
                  </a:ext>
                </a:extLst>
              </a:tr>
              <a:tr h="1238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5.6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Сақтандырудың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міндетті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түрлері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65 598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77 543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18,2%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жалақының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өсуіне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байланысты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893101"/>
                  </a:ext>
                </a:extLst>
              </a:tr>
              <a:tr h="2219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5.7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Қоршаған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ортаны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қорғау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1 950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3 986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104,4%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нақты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экологиялық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көрсеткіштер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қоршаған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ортаға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теріс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әсер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еткені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үшін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төлемақының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ұлғаюы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АЕК-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тің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794906"/>
                  </a:ext>
                </a:extLst>
              </a:tr>
              <a:tr h="2034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5.8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Түбіртектерді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ресімдеуге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арналған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шығыстар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134 605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175 885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30,7%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тұтынушылар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санының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артуы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659784"/>
                  </a:ext>
                </a:extLst>
              </a:tr>
              <a:tr h="1238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5.9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7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Басқа</a:t>
                      </a:r>
                      <a:r>
                        <a:rPr kumimoji="0" lang="ru-RU" sz="7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7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шығындар</a:t>
                      </a:r>
                      <a:r>
                        <a:rPr kumimoji="0" lang="ru-RU" sz="7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ru-RU" sz="7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барлығы</a:t>
                      </a:r>
                      <a:r>
                        <a:rPr kumimoji="0" lang="ru-RU" sz="7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ru-RU" sz="7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оның</a:t>
                      </a:r>
                      <a:r>
                        <a:rPr kumimoji="0" lang="ru-RU" sz="7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7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ішінде</a:t>
                      </a:r>
                      <a:endParaRPr kumimoji="0" lang="ru-RU" sz="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405 678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660 451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62,8%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862174"/>
                  </a:ext>
                </a:extLst>
              </a:tr>
              <a:tr h="1981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5.9.1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 eaLnBrk="1" latinLnBrk="0" hangingPunct="1"/>
                      <a:r>
                        <a:rPr kumimoji="0" lang="kk-KZ" sz="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і</a:t>
                      </a:r>
                      <a:r>
                        <a:rPr kumimoji="0" lang="ru-RU" sz="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с-</a:t>
                      </a:r>
                      <a:r>
                        <a:rPr kumimoji="0" lang="ru-RU" sz="70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сапар</a:t>
                      </a:r>
                      <a:r>
                        <a:rPr kumimoji="0" lang="ru-RU" sz="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70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шығыстары</a:t>
                      </a:r>
                      <a:endParaRPr kumimoji="0" lang="ru-RU" sz="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15 175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23 965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57,9%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689784"/>
                  </a:ext>
                </a:extLst>
              </a:tr>
              <a:tr h="2219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5.9.2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 eaLnBrk="1" latinLnBrk="0" hangingPunct="1"/>
                      <a:r>
                        <a:rPr kumimoji="0" lang="ru-RU" sz="70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кадрларды</a:t>
                      </a:r>
                      <a:r>
                        <a:rPr kumimoji="0" lang="ru-RU" sz="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70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даярлау</a:t>
                      </a:r>
                      <a:endParaRPr kumimoji="0" lang="ru-RU" sz="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10,1%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Құрылыс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тұрғын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үй-коммуналдық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шаруашылық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істері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комитетінде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инвестициялық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жобаны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келісу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039438"/>
                  </a:ext>
                </a:extLst>
              </a:tr>
              <a:tr h="1195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5.9.3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ru-RU" sz="7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өту</a:t>
                      </a:r>
                      <a:r>
                        <a:rPr lang="ru-RU" sz="7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арнасының</a:t>
                      </a:r>
                      <a:r>
                        <a:rPr lang="ru-RU" sz="7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мазмұны</a:t>
                      </a:r>
                      <a:endParaRPr kumimoji="0" lang="ru-RU" sz="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2 269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3 569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57,3%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9080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5.9.5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су беру </a:t>
                      </a:r>
                      <a:r>
                        <a:rPr kumimoji="0" lang="ru-RU" sz="70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қызметтері</a:t>
                      </a:r>
                      <a:endParaRPr kumimoji="0" lang="ru-RU" sz="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63 128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63 128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тарифтік</a:t>
                      </a:r>
                      <a:r>
                        <a:rPr kumimoji="0" lang="ru-RU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смета </a:t>
                      </a:r>
                      <a:r>
                        <a:rPr kumimoji="0" lang="ru-RU" sz="7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шегінде</a:t>
                      </a:r>
                      <a:endParaRPr lang="ru-RU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457825"/>
                  </a:ext>
                </a:extLst>
              </a:tr>
              <a:tr h="1125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5.9.7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персоналдың</a:t>
                      </a:r>
                      <a:r>
                        <a:rPr kumimoji="0" lang="ru-RU" sz="7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7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жолақысын</a:t>
                      </a:r>
                      <a:r>
                        <a:rPr kumimoji="0" lang="ru-RU" sz="7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7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төлеу</a:t>
                      </a:r>
                      <a:endParaRPr kumimoji="0" lang="ru-RU" sz="700" b="0" i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14 758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14 641</a:t>
                      </a:r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-0,8%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тарифтік</a:t>
                      </a:r>
                      <a:r>
                        <a:rPr kumimoji="0" lang="ru-RU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смета </a:t>
                      </a:r>
                      <a:r>
                        <a:rPr kumimoji="0" lang="ru-RU" sz="7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шегінде</a:t>
                      </a:r>
                      <a:endParaRPr lang="ru-RU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333964"/>
                  </a:ext>
                </a:extLst>
              </a:tr>
              <a:tr h="2357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5.9.8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7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міндетті</a:t>
                      </a:r>
                      <a:r>
                        <a:rPr kumimoji="0" lang="ru-RU" sz="7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7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кәсіптік</a:t>
                      </a:r>
                      <a:r>
                        <a:rPr kumimoji="0" lang="ru-RU" sz="7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7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зейнетақы</a:t>
                      </a:r>
                      <a:r>
                        <a:rPr kumimoji="0" lang="ru-RU" sz="7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7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жарналары</a:t>
                      </a:r>
                      <a:endParaRPr kumimoji="0" lang="ru-RU" sz="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18 541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33 565</a:t>
                      </a:r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81,0%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жалақының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өсуіне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байланысты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658233"/>
                  </a:ext>
                </a:extLst>
              </a:tr>
              <a:tr h="1936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5.9.9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7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техникалық</a:t>
                      </a:r>
                      <a:r>
                        <a:rPr kumimoji="0" lang="ru-RU" sz="7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7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құралдарды</a:t>
                      </a:r>
                      <a:r>
                        <a:rPr kumimoji="0" lang="ru-RU" sz="7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7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күтіп</a:t>
                      </a:r>
                      <a:r>
                        <a:rPr kumimoji="0" lang="ru-RU" sz="7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7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ұстау</a:t>
                      </a:r>
                      <a:r>
                        <a:rPr kumimoji="0" lang="ru-RU" sz="7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7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және</a:t>
                      </a:r>
                      <a:r>
                        <a:rPr kumimoji="0" lang="ru-RU" sz="7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7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қызмет</a:t>
                      </a:r>
                      <a:r>
                        <a:rPr kumimoji="0" lang="ru-RU" sz="7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7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көрсету</a:t>
                      </a:r>
                      <a:endParaRPr kumimoji="0" lang="ru-RU" sz="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82 794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105 108</a:t>
                      </a:r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27,0%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579038"/>
                  </a:ext>
                </a:extLst>
              </a:tr>
              <a:tr h="2078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5.9.10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7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материалдар</a:t>
                      </a:r>
                      <a:r>
                        <a:rPr kumimoji="0" lang="ru-RU" sz="7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ru-RU" sz="7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қосалқы</a:t>
                      </a:r>
                      <a:r>
                        <a:rPr kumimoji="0" lang="ru-RU" sz="7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7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бөлшектер,құрал</a:t>
                      </a:r>
                      <a:r>
                        <a:rPr kumimoji="0" lang="ru-RU" sz="7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7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саймандар</a:t>
                      </a:r>
                      <a:endParaRPr kumimoji="0" lang="ru-RU" sz="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204 211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410 988</a:t>
                      </a:r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101,3%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көрсету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аймағын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желілердің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ұзақтығын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абоненттер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санын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ұлғайту</a:t>
                      </a:r>
                      <a:endParaRPr lang="ru-RU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585475"/>
                  </a:ext>
                </a:extLst>
              </a:tr>
              <a:tr h="1338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5.9.11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ru-RU" sz="7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зертхана</a:t>
                      </a:r>
                      <a:r>
                        <a:rPr lang="ru-RU" sz="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шығындар</a:t>
                      </a:r>
                      <a:endParaRPr lang="ru-RU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3 480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4 098</a:t>
                      </a:r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17,8%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зертхананы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аккредиттеуді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дайындау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сүйемелдеу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902585"/>
                  </a:ext>
                </a:extLst>
              </a:tr>
              <a:tr h="1661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5.9.12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экологиялық</a:t>
                      </a:r>
                      <a:r>
                        <a:rPr lang="ru-RU" sz="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шығындар</a:t>
                      </a:r>
                      <a:endParaRPr lang="ru-RU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7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681</a:t>
                      </a:r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тарифтік</a:t>
                      </a:r>
                      <a:r>
                        <a:rPr kumimoji="0" lang="ru-RU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смета </a:t>
                      </a:r>
                      <a:r>
                        <a:rPr kumimoji="0" lang="ru-RU" sz="7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шегінде</a:t>
                      </a:r>
                      <a:endParaRPr lang="ru-RU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89832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47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2000" b="1" dirty="0">
            <a:solidFill>
              <a:srgbClr val="336699"/>
            </a:solidFill>
            <a:latin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1324</TotalTime>
  <Words>3996</Words>
  <Application>Microsoft Office PowerPoint</Application>
  <PresentationFormat>Широкоэкранный</PresentationFormat>
  <Paragraphs>1322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Corbel</vt:lpstr>
      <vt:lpstr>CorbelK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НАЗАРЛАРЫҢЫЗҒА РАХМЕТ!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Sergey Tkachev</dc:creator>
  <cp:lastModifiedBy>Кайратулы Ерлан</cp:lastModifiedBy>
  <cp:revision>115</cp:revision>
  <cp:lastPrinted>2023-07-26T10:23:40Z</cp:lastPrinted>
  <dcterms:created xsi:type="dcterms:W3CDTF">2016-12-05T10:13:35Z</dcterms:created>
  <dcterms:modified xsi:type="dcterms:W3CDTF">2024-04-22T12:33:54Z</dcterms:modified>
</cp:coreProperties>
</file>