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87" r:id="rId4"/>
    <p:sldId id="289" r:id="rId5"/>
    <p:sldId id="272" r:id="rId6"/>
    <p:sldId id="273" r:id="rId7"/>
    <p:sldId id="300" r:id="rId8"/>
    <p:sldId id="274" r:id="rId9"/>
    <p:sldId id="292" r:id="rId10"/>
    <p:sldId id="293" r:id="rId11"/>
    <p:sldId id="295" r:id="rId12"/>
    <p:sldId id="296" r:id="rId13"/>
    <p:sldId id="301" r:id="rId14"/>
    <p:sldId id="280" r:id="rId15"/>
    <p:sldId id="305" r:id="rId16"/>
    <p:sldId id="302" r:id="rId17"/>
    <p:sldId id="304" r:id="rId18"/>
    <p:sldId id="303" r:id="rId19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B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74" autoAdjust="0"/>
    <p:restoredTop sz="95731" autoAdjust="0"/>
  </p:normalViewPr>
  <p:slideViewPr>
    <p:cSldViewPr snapToGrid="0" showGuides="1">
      <p:cViewPr varScale="1">
        <p:scale>
          <a:sx n="80" d="100"/>
          <a:sy n="80" d="100"/>
        </p:scale>
        <p:origin x="96" y="1638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1100" b="1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180259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100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9234" custLinFactNeighborY="5486"/>
      <dgm:spPr>
        <a:ln>
          <a:solidFill>
            <a:srgbClr val="006CB6"/>
          </a:solidFill>
        </a:ln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376" custLinFactNeighborY="-2234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4779" custLinFactNeighborX="-922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698678" y="373838"/>
          <a:ext cx="2806298" cy="2806298"/>
        </a:xfrm>
        <a:prstGeom prst="blockArc">
          <a:avLst>
            <a:gd name="adj1" fmla="val 10684531"/>
            <a:gd name="adj2" fmla="val 1708737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698678" y="465896"/>
          <a:ext cx="2806298" cy="2806298"/>
        </a:xfrm>
        <a:prstGeom prst="blockArc">
          <a:avLst>
            <a:gd name="adj1" fmla="val 4512629"/>
            <a:gd name="adj2" fmla="val 1091546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398432" y="465896"/>
          <a:ext cx="2806298" cy="2806298"/>
        </a:xfrm>
        <a:prstGeom prst="blockArc">
          <a:avLst>
            <a:gd name="adj1" fmla="val 21484531"/>
            <a:gd name="adj2" fmla="val 6287371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398432" y="373838"/>
          <a:ext cx="2806298" cy="2806298"/>
        </a:xfrm>
        <a:prstGeom prst="blockArc">
          <a:avLst>
            <a:gd name="adj1" fmla="val 15312629"/>
            <a:gd name="adj2" fmla="val 115469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288325" y="1177623"/>
          <a:ext cx="2326758" cy="1290786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Центры по обслуживанию потребителей (ЦОП) </a:t>
          </a:r>
          <a:endParaRPr lang="ru-RU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0015" y="1500320"/>
        <a:ext cx="1163379" cy="645393"/>
      </dsp:txXfrm>
    </dsp:sp>
    <dsp:sp modelId="{53A91F53-69D3-4378-AB1E-C4C2B1ACC750}">
      <dsp:nvSpPr>
        <dsp:cNvPr id="0" name=""/>
        <dsp:cNvSpPr/>
      </dsp:nvSpPr>
      <dsp:spPr>
        <a:xfrm>
          <a:off x="1671958" y="0"/>
          <a:ext cx="1559491" cy="90355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ул.Жарокова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196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00340" y="132322"/>
        <a:ext cx="1102727" cy="638906"/>
      </dsp:txXfrm>
    </dsp:sp>
    <dsp:sp modelId="{42BD7368-1E29-4B49-A35B-B0A1785D2D01}">
      <dsp:nvSpPr>
        <dsp:cNvPr id="0" name=""/>
        <dsp:cNvSpPr/>
      </dsp:nvSpPr>
      <dsp:spPr>
        <a:xfrm>
          <a:off x="3364460" y="1371241"/>
          <a:ext cx="1613939" cy="90355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Шығыс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ул.Ботаническая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29а 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816" y="1503563"/>
        <a:ext cx="1141227" cy="638906"/>
      </dsp:txXfrm>
    </dsp:sp>
    <dsp:sp modelId="{31BB7956-C278-4560-91E5-9A4CA0EE848A}">
      <dsp:nvSpPr>
        <dsp:cNvPr id="0" name=""/>
        <dsp:cNvSpPr/>
      </dsp:nvSpPr>
      <dsp:spPr>
        <a:xfrm>
          <a:off x="1695378" y="2742482"/>
          <a:ext cx="1512651" cy="90355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Батыс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мкр.«Жетысу-3», 37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6901" y="2874804"/>
        <a:ext cx="1069605" cy="638906"/>
      </dsp:txXfrm>
    </dsp:sp>
    <dsp:sp modelId="{098CE20A-1211-4F83-9D6E-729971C5AE3C}">
      <dsp:nvSpPr>
        <dsp:cNvPr id="0" name=""/>
        <dsp:cNvSpPr/>
      </dsp:nvSpPr>
      <dsp:spPr>
        <a:xfrm>
          <a:off x="0" y="1371241"/>
          <a:ext cx="1463959" cy="90355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ЦОП «</a:t>
          </a:r>
          <a:r>
            <a:rPr lang="kk-KZ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Алатау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», </a:t>
          </a:r>
          <a:r>
            <a:rPr lang="ru-RU" sz="9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ул.Чуланова</a:t>
          </a:r>
          <a:r>
            <a:rPr lang="ru-RU" sz="9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109</a:t>
          </a:r>
          <a:endParaRPr lang="ru-RU" sz="9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4392" y="1503563"/>
        <a:ext cx="1035175" cy="638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106199" y="3918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75045" y="33481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Центральная диспетчерская служба 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ЦДС</a:t>
          </a: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круглосуточная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Справочно-информационная служба </a:t>
          </a:r>
          <a:r>
            <a:rPr lang="en-US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-центр</a:t>
          </a:r>
          <a:r>
            <a:rPr lang="en-US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045" y="33481"/>
        <a:ext cx="2250359" cy="1150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54934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157138" y="0"/>
          <a:ext cx="2289572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Телефон доверия                                                                                                     </a:t>
          </a:r>
          <a:r>
            <a:rPr lang="ru-RU" sz="1300" b="1" i="1" kern="1200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138" y="0"/>
        <a:ext cx="2289572" cy="103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23/04/2024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23/04/2024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21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5" Type="http://schemas.openxmlformats.org/officeDocument/2006/relationships/image" Target="../media/image20.jpeg"/><Relationship Id="rId2" Type="http://schemas.openxmlformats.org/officeDocument/2006/relationships/image" Target="../media/image2.jpeg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15.jpe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hyperlink" Target="http://www.almatysu.kz/" TargetMode="External"/><Relationship Id="rId9" Type="http://schemas.openxmlformats.org/officeDocument/2006/relationships/image" Target="../media/image19.jpeg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emf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9781"/>
            <a:ext cx="1219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2023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4754522-2106-CF9A-9AC5-B9B42D94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227896"/>
              </p:ext>
            </p:extLst>
          </p:nvPr>
        </p:nvGraphicFramePr>
        <p:xfrm>
          <a:off x="97972" y="580998"/>
          <a:ext cx="11771976" cy="6131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80">
                  <a:extLst>
                    <a:ext uri="{9D8B030D-6E8A-4147-A177-3AD203B41FA5}">
                      <a16:colId xmlns:a16="http://schemas.microsoft.com/office/drawing/2014/main" val="1416265324"/>
                    </a:ext>
                  </a:extLst>
                </a:gridCol>
                <a:gridCol w="3054168">
                  <a:extLst>
                    <a:ext uri="{9D8B030D-6E8A-4147-A177-3AD203B41FA5}">
                      <a16:colId xmlns:a16="http://schemas.microsoft.com/office/drawing/2014/main" val="2070387908"/>
                    </a:ext>
                  </a:extLst>
                </a:gridCol>
                <a:gridCol w="822276">
                  <a:extLst>
                    <a:ext uri="{9D8B030D-6E8A-4147-A177-3AD203B41FA5}">
                      <a16:colId xmlns:a16="http://schemas.microsoft.com/office/drawing/2014/main" val="3201985672"/>
                    </a:ext>
                  </a:extLst>
                </a:gridCol>
                <a:gridCol w="1527085">
                  <a:extLst>
                    <a:ext uri="{9D8B030D-6E8A-4147-A177-3AD203B41FA5}">
                      <a16:colId xmlns:a16="http://schemas.microsoft.com/office/drawing/2014/main" val="1018191136"/>
                    </a:ext>
                  </a:extLst>
                </a:gridCol>
                <a:gridCol w="1548062">
                  <a:extLst>
                    <a:ext uri="{9D8B030D-6E8A-4147-A177-3AD203B41FA5}">
                      <a16:colId xmlns:a16="http://schemas.microsoft.com/office/drawing/2014/main" val="2675871717"/>
                    </a:ext>
                  </a:extLst>
                </a:gridCol>
                <a:gridCol w="1073992">
                  <a:extLst>
                    <a:ext uri="{9D8B030D-6E8A-4147-A177-3AD203B41FA5}">
                      <a16:colId xmlns:a16="http://schemas.microsoft.com/office/drawing/2014/main" val="573666976"/>
                    </a:ext>
                  </a:extLst>
                </a:gridCol>
                <a:gridCol w="3104513">
                  <a:extLst>
                    <a:ext uri="{9D8B030D-6E8A-4147-A177-3AD203B41FA5}">
                      <a16:colId xmlns:a16="http://schemas.microsoft.com/office/drawing/2014/main" val="1240987080"/>
                    </a:ext>
                  </a:extLst>
                </a:gridCol>
              </a:tblGrid>
              <a:tr h="536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Көрсеткіштердің</a:t>
                      </a:r>
                      <a:r>
                        <a:rPr lang="ru-RU" sz="8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kern="1200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смета</a:t>
                      </a: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0425"/>
                  </a:ext>
                </a:extLst>
              </a:tr>
              <a:tr h="283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472 377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754"/>
                  </a:ext>
                </a:extLst>
              </a:tr>
              <a:tr h="314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246 020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243 </a:t>
                      </a:r>
                      <a:r>
                        <a:rPr lang="en-US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866</a:t>
                      </a:r>
                      <a:endParaRPr lang="en-US" sz="7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-0,9%</a:t>
                      </a:r>
                      <a:endParaRPr lang="ru-RU" sz="7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26604"/>
                  </a:ext>
                </a:extLst>
              </a:tr>
              <a:tr h="2717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21 035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733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981"/>
                  </a:ext>
                </a:extLst>
              </a:tr>
              <a:tr h="202662">
                <a:tc v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33811"/>
                  </a:ext>
                </a:extLst>
              </a:tr>
              <a:tr h="315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125 340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871879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всего, в т.ч.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72 601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904914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25 359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969172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852855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7 736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245784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22 977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648931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47487"/>
                  </a:ext>
                </a:extLst>
              </a:tr>
              <a:tr h="277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868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237038"/>
                  </a:ext>
                </a:extLst>
              </a:tr>
              <a:tr h="253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3 752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691486"/>
                  </a:ext>
                </a:extLst>
              </a:tr>
              <a:tr h="202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174904"/>
                  </a:ext>
                </a:extLst>
              </a:tr>
              <a:tr h="242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 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544809"/>
                  </a:ext>
                </a:extLst>
              </a:tr>
              <a:tr h="139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13 498 748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15 880 338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1541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837 851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-1 674 602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10659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13 528 544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14 205 726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4294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848486"/>
                  </a:ext>
                </a:extLst>
              </a:tr>
              <a:tr h="126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Необоснованный доход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-808 055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24324"/>
                  </a:ext>
                </a:extLst>
              </a:tr>
              <a:tr h="129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8280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Справочно: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662558"/>
                  </a:ext>
                </a:extLst>
              </a:tr>
              <a:tr h="176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11347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9900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95819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169 764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205 183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85514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9123"/>
                  </a:ext>
                </a:extLst>
              </a:tr>
              <a:tr h="169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72000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3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" y="62037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srgbClr val="006CB6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2023 год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8B6C727-6316-CA09-9770-8FD3370F5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472844"/>
              </p:ext>
            </p:extLst>
          </p:nvPr>
        </p:nvGraphicFramePr>
        <p:xfrm>
          <a:off x="141513" y="585743"/>
          <a:ext cx="11538858" cy="6266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680">
                  <a:extLst>
                    <a:ext uri="{9D8B030D-6E8A-4147-A177-3AD203B41FA5}">
                      <a16:colId xmlns:a16="http://schemas.microsoft.com/office/drawing/2014/main" val="708460031"/>
                    </a:ext>
                  </a:extLst>
                </a:gridCol>
                <a:gridCol w="3318608">
                  <a:extLst>
                    <a:ext uri="{9D8B030D-6E8A-4147-A177-3AD203B41FA5}">
                      <a16:colId xmlns:a16="http://schemas.microsoft.com/office/drawing/2014/main" val="1230291540"/>
                    </a:ext>
                  </a:extLst>
                </a:gridCol>
                <a:gridCol w="865415">
                  <a:extLst>
                    <a:ext uri="{9D8B030D-6E8A-4147-A177-3AD203B41FA5}">
                      <a16:colId xmlns:a16="http://schemas.microsoft.com/office/drawing/2014/main" val="762322891"/>
                    </a:ext>
                  </a:extLst>
                </a:gridCol>
                <a:gridCol w="1282405">
                  <a:extLst>
                    <a:ext uri="{9D8B030D-6E8A-4147-A177-3AD203B41FA5}">
                      <a16:colId xmlns:a16="http://schemas.microsoft.com/office/drawing/2014/main" val="3349556247"/>
                    </a:ext>
                  </a:extLst>
                </a:gridCol>
                <a:gridCol w="1253236">
                  <a:extLst>
                    <a:ext uri="{9D8B030D-6E8A-4147-A177-3AD203B41FA5}">
                      <a16:colId xmlns:a16="http://schemas.microsoft.com/office/drawing/2014/main" val="4288079266"/>
                    </a:ext>
                  </a:extLst>
                </a:gridCol>
                <a:gridCol w="1174910">
                  <a:extLst>
                    <a:ext uri="{9D8B030D-6E8A-4147-A177-3AD203B41FA5}">
                      <a16:colId xmlns:a16="http://schemas.microsoft.com/office/drawing/2014/main" val="1944049663"/>
                    </a:ext>
                  </a:extLst>
                </a:gridCol>
                <a:gridCol w="3116604">
                  <a:extLst>
                    <a:ext uri="{9D8B030D-6E8A-4147-A177-3AD203B41FA5}">
                      <a16:colId xmlns:a16="http://schemas.microsoft.com/office/drawing/2014/main" val="1563211141"/>
                    </a:ext>
                  </a:extLst>
                </a:gridCol>
              </a:tblGrid>
              <a:tr h="32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Ед.изм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4468" marR="4468" marT="4468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622563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товаров и предоставление услуг,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4 916 351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6 511 049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24287"/>
                  </a:ext>
                </a:extLst>
              </a:tr>
              <a:tr h="1949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802 192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986 420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38073"/>
                  </a:ext>
                </a:extLst>
              </a:tr>
              <a:tr h="1689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87141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77 380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167 410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58909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3258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712 481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806 946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объемов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168235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2 166 150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2 972 377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448457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1 941 865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2 669 799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и увеличение численности работников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457047"/>
                  </a:ext>
                </a:extLst>
              </a:tr>
              <a:tr h="1854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166 029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226 306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и увеличение численности работников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479411"/>
                  </a:ext>
                </a:extLst>
              </a:tr>
              <a:tr h="151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58 256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76 272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и увеличение численности работников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271160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1 311 845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182090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280 801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461 870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60145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380 338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778 537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5716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2 634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03479"/>
                  </a:ext>
                </a:extLst>
              </a:tr>
              <a:tr h="2729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32 725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110 071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56084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7 391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484211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27 399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38 181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7927"/>
                  </a:ext>
                </a:extLst>
              </a:tr>
              <a:tr h="229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265 609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МРП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598106"/>
                  </a:ext>
                </a:extLst>
              </a:tr>
              <a:tr h="25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57 688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74 735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99942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114 516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268 780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68888"/>
                  </a:ext>
                </a:extLst>
              </a:tr>
              <a:tr h="250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4 485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623803"/>
                  </a:ext>
                </a:extLst>
              </a:tr>
              <a:tr h="229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ИП в Комитете по делам строительства и жилищно-коммунального хозяйства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43128"/>
                  </a:ext>
                </a:extLst>
              </a:tr>
              <a:tr h="139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1 021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009643"/>
                  </a:ext>
                </a:extLst>
              </a:tr>
              <a:tr h="279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711938"/>
                  </a:ext>
                </a:extLst>
              </a:tr>
              <a:tr h="305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16 857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в связи с увеличением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43373"/>
                  </a:ext>
                </a:extLst>
              </a:tr>
              <a:tr h="1764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21 855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34 691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2372"/>
                  </a:ext>
                </a:extLst>
              </a:tr>
              <a:tr h="227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61 208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180 359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27889"/>
                  </a:ext>
                </a:extLst>
              </a:tr>
              <a:tr h="18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663303"/>
                  </a:ext>
                </a:extLst>
              </a:tr>
              <a:tr h="1648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2 430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36000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68" marR="4468" marT="446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199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40403" y="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dirty="0">
                <a:solidFill>
                  <a:srgbClr val="006CB6"/>
                </a:solidFill>
                <a:latin typeface="Arial" panose="020B0604020202020204" pitchFamily="34" charset="0"/>
              </a:rPr>
              <a:t>по услугам водоотведения за 2023 год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2926" y="6497973"/>
            <a:ext cx="40386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9BCBE09-2733-808A-ECCC-DCB081CE0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069109"/>
              </p:ext>
            </p:extLst>
          </p:nvPr>
        </p:nvGraphicFramePr>
        <p:xfrm>
          <a:off x="72827" y="626250"/>
          <a:ext cx="11806281" cy="6146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581">
                  <a:extLst>
                    <a:ext uri="{9D8B030D-6E8A-4147-A177-3AD203B41FA5}">
                      <a16:colId xmlns:a16="http://schemas.microsoft.com/office/drawing/2014/main" val="3563291783"/>
                    </a:ext>
                  </a:extLst>
                </a:gridCol>
                <a:gridCol w="3740205">
                  <a:extLst>
                    <a:ext uri="{9D8B030D-6E8A-4147-A177-3AD203B41FA5}">
                      <a16:colId xmlns:a16="http://schemas.microsoft.com/office/drawing/2014/main" val="3739562161"/>
                    </a:ext>
                  </a:extLst>
                </a:gridCol>
                <a:gridCol w="683585">
                  <a:extLst>
                    <a:ext uri="{9D8B030D-6E8A-4147-A177-3AD203B41FA5}">
                      <a16:colId xmlns:a16="http://schemas.microsoft.com/office/drawing/2014/main" val="1049572467"/>
                    </a:ext>
                  </a:extLst>
                </a:gridCol>
                <a:gridCol w="1820857">
                  <a:extLst>
                    <a:ext uri="{9D8B030D-6E8A-4147-A177-3AD203B41FA5}">
                      <a16:colId xmlns:a16="http://schemas.microsoft.com/office/drawing/2014/main" val="2383711596"/>
                    </a:ext>
                  </a:extLst>
                </a:gridCol>
                <a:gridCol w="1658734">
                  <a:extLst>
                    <a:ext uri="{9D8B030D-6E8A-4147-A177-3AD203B41FA5}">
                      <a16:colId xmlns:a16="http://schemas.microsoft.com/office/drawing/2014/main" val="3848153732"/>
                    </a:ext>
                  </a:extLst>
                </a:gridCol>
                <a:gridCol w="1170870">
                  <a:extLst>
                    <a:ext uri="{9D8B030D-6E8A-4147-A177-3AD203B41FA5}">
                      <a16:colId xmlns:a16="http://schemas.microsoft.com/office/drawing/2014/main" val="1884153902"/>
                    </a:ext>
                  </a:extLst>
                </a:gridCol>
                <a:gridCol w="1951449">
                  <a:extLst>
                    <a:ext uri="{9D8B030D-6E8A-4147-A177-3AD203B41FA5}">
                      <a16:colId xmlns:a16="http://schemas.microsoft.com/office/drawing/2014/main" val="3951852536"/>
                    </a:ext>
                  </a:extLst>
                </a:gridCol>
              </a:tblGrid>
              <a:tr h="3427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 тарифной сметы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 err="1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Ед.изм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Фактически сложившиеся показатели тарифной сметы                                                               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Примечание</a:t>
                      </a:r>
                    </a:p>
                  </a:txBody>
                  <a:tcPr marL="9525" marR="9525" marT="9525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25236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периода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574 362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802 842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016402"/>
                  </a:ext>
                </a:extLst>
              </a:tr>
              <a:tr h="2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Общие и административные расходы,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574 316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802 790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06280"/>
                  </a:ext>
                </a:extLst>
              </a:tr>
              <a:tr h="2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административного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100 487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103 621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14376"/>
                  </a:ext>
                </a:extLst>
              </a:tr>
              <a:tr h="1881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8 592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56282"/>
                  </a:ext>
                </a:extLst>
              </a:tr>
              <a:tr h="185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3 015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3 060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721391"/>
                  </a:ext>
                </a:extLst>
              </a:tr>
              <a:tr h="329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Налоги и платежи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436 104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649 505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38104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26 118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924670"/>
                  </a:ext>
                </a:extLst>
              </a:tr>
              <a:tr h="250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8 453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13 257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0401"/>
                  </a:ext>
                </a:extLst>
              </a:tr>
              <a:tr h="253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1 378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58210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74962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сторонних организаций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942584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8390"/>
                  </a:ext>
                </a:extLst>
              </a:tr>
              <a:tr h="216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почтовые, периодическая печать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1 905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12262"/>
                  </a:ext>
                </a:extLst>
              </a:tr>
              <a:tr h="211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страхование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1 251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017161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558763"/>
                  </a:ext>
                </a:extLst>
              </a:tr>
              <a:tr h="220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449498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5 490 713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7 313 890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270371"/>
                  </a:ext>
                </a:extLst>
              </a:tr>
              <a:tr h="188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Прибыль, убыток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567 449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-1 277 218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90472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5 838 648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6 036 672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186062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оказываемых услуг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139 757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149958"/>
                  </a:ext>
                </a:extLst>
              </a:tr>
              <a:tr h="230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Необоснованный доход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-219 514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36371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(без НДС)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тенге/м3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098"/>
                  </a:ext>
                </a:extLst>
              </a:tr>
              <a:tr h="167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86703"/>
                  </a:ext>
                </a:extLst>
              </a:tr>
              <a:tr h="1771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Среднесписочная численность персонала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08185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497375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человек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7476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плата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167 023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204 529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24386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163 457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202 074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13230"/>
                  </a:ext>
                </a:extLst>
              </a:tr>
              <a:tr h="170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Административный персонал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288 756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r>
                        <a:rPr lang="ru-RU" sz="7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482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000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76" marR="3676" marT="367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61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3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4" y="4776868"/>
            <a:ext cx="2235017" cy="1341991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948032" y="1429999"/>
            <a:ext cx="8960051" cy="487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0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требованиям </a:t>
            </a:r>
            <a:r>
              <a:rPr lang="ru-RU" altLang="ru-RU" sz="1200" b="0" dirty="0">
                <a:latin typeface="Arial" panose="020B0604020202020204" pitchFamily="34" charset="0"/>
              </a:rPr>
              <a:t>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Процесс </a:t>
            </a:r>
            <a:r>
              <a:rPr lang="ru-RU" altLang="ru-RU" sz="1200" b="0" dirty="0">
                <a:latin typeface="Arial" panose="020B0604020202020204" pitchFamily="34" charset="0"/>
              </a:rPr>
              <a:t>контроля качества воды осуществляется лабораторией Предприятия.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В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процессе обеззараживания 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используется безопасный </a:t>
            </a:r>
            <a:r>
              <a:rPr lang="ru-RU" altLang="ru-RU" sz="1200" b="0" dirty="0">
                <a:latin typeface="Arial" panose="020B0604020202020204" pitchFamily="34" charset="0"/>
              </a:rPr>
              <a:t>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нетоксичный гипохлорит натрия.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очистки сточных вод на канализационных очистных сооружениях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Все сточные </a:t>
            </a:r>
            <a:r>
              <a:rPr lang="ru-RU" altLang="ru-RU" sz="1200" b="0" dirty="0">
                <a:latin typeface="Arial" panose="020B0604020202020204" pitchFamily="34" charset="0"/>
              </a:rPr>
              <a:t>воды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принимаемые Предприятием </a:t>
            </a:r>
            <a:r>
              <a:rPr lang="ru-RU" altLang="ru-RU" sz="1200" b="0" dirty="0">
                <a:latin typeface="Arial" panose="020B0604020202020204" pitchFamily="34" charset="0"/>
              </a:rPr>
              <a:t>проходят полную биологическую очистку. Качество очистки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контролируется </a:t>
            </a:r>
            <a:r>
              <a:rPr lang="ru-RU" altLang="ru-RU" sz="1200" b="0" dirty="0">
                <a:latin typeface="Arial" panose="020B0604020202020204" pitchFamily="34" charset="0"/>
              </a:rPr>
              <a:t>испытательной лабораторией Предприятия.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Ежедневно </a:t>
            </a:r>
            <a:r>
              <a:rPr lang="ru-RU" altLang="ru-RU" sz="1200" b="0" dirty="0">
                <a:latin typeface="Arial" panose="020B0604020202020204" pitchFamily="34" charset="0"/>
              </a:rPr>
              <a:t>выполняются анализы сточных вод, поступающих на станцию аэрации, по химическим и бактериологическим показателям на всех этапах очистки.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Ежеквартально </a:t>
            </a:r>
            <a:r>
              <a:rPr lang="ru-RU" altLang="ru-RU" sz="1200" b="0" dirty="0">
                <a:latin typeface="Arial" panose="020B0604020202020204" pitchFamily="34" charset="0"/>
              </a:rPr>
              <a:t>проводится мониторинг очищенных сточных вод в накопителях и водохранилищах.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4 </a:t>
            </a:r>
            <a:r>
              <a:rPr lang="ru-RU" altLang="ru-RU" sz="1200" b="0" dirty="0">
                <a:latin typeface="Arial" panose="020B0604020202020204" pitchFamily="34" charset="0"/>
              </a:rPr>
              <a:t>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распломбировку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sz="1200" b="1" dirty="0" smtClean="0">
                <a:latin typeface="Arial" panose="020B0604020202020204" pitchFamily="34" charset="0"/>
              </a:rPr>
              <a:t>Тарифы </a:t>
            </a:r>
            <a:r>
              <a:rPr lang="ru-RU" sz="1200" b="1" dirty="0">
                <a:latin typeface="Arial" panose="020B0604020202020204" pitchFamily="34" charset="0"/>
              </a:rPr>
              <a:t>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</a:t>
            </a:r>
            <a:r>
              <a:rPr lang="ru-RU" sz="120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6" y="1453671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" y="3115269"/>
            <a:ext cx="2235017" cy="13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1809614" y="6581001"/>
            <a:ext cx="3823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13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Объемы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предоставленных услуг водоснабжения и водоотведения</a:t>
            </a: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2023 год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883628"/>
              </p:ext>
            </p:extLst>
          </p:nvPr>
        </p:nvGraphicFramePr>
        <p:xfrm>
          <a:off x="839416" y="1316335"/>
          <a:ext cx="10513168" cy="5520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37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71443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728728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455771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909857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Утвержденный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latin typeface="Arial"/>
                        </a:rPr>
                        <a:t> в ТС объем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,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1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169673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  <a:r>
                        <a:rPr lang="ru-RU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696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89 575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165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50 887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262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33 419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6 022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6 630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067915"/>
                  </a:ext>
                </a:extLst>
              </a:tr>
              <a:tr h="1696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4,8%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69673">
                <a:tc rowSpan="2">
                  <a:txBody>
                    <a:bodyPr/>
                    <a:lstStyle/>
                    <a:p>
                      <a:pPr algn="ctr" fontAlgn="ctr"/>
                      <a:endParaRPr lang="en-US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90 796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165041">
                <a:tc vMerge="1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355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33 210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6,9%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13,4%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06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75980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                Проводимая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работа с потребителями услуг водоснабжения и водоотведения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39242"/>
            <a:ext cx="945000" cy="686250"/>
          </a:xfrm>
          <a:prstGeom prst="rect">
            <a:avLst/>
          </a:prstGeom>
        </p:spPr>
      </p:pic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32507" y="6316793"/>
            <a:ext cx="116444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Вопросы </a:t>
            </a:r>
            <a:r>
              <a:rPr lang="ru-RU" altLang="ru-RU" sz="1400" dirty="0">
                <a:latin typeface="Arial" panose="020B0604020202020204" pitchFamily="34" charset="0"/>
              </a:rPr>
              <a:t>деятельности </a:t>
            </a:r>
            <a:r>
              <a:rPr lang="ru-RU" altLang="ru-RU" sz="1400" dirty="0" smtClean="0">
                <a:latin typeface="Arial" panose="020B0604020202020204" pitchFamily="34" charset="0"/>
              </a:rPr>
              <a:t>Предприятия освещаются </a:t>
            </a:r>
            <a:r>
              <a:rPr lang="ru-RU" altLang="ru-RU" sz="1400" dirty="0">
                <a:latin typeface="Arial" panose="020B0604020202020204" pitchFamily="34" charset="0"/>
              </a:rPr>
              <a:t>в средствах массовой </a:t>
            </a:r>
            <a:r>
              <a:rPr lang="ru-RU" altLang="ru-RU" sz="1400" dirty="0" smtClean="0">
                <a:latin typeface="Arial" panose="020B0604020202020204" pitchFamily="34" charset="0"/>
              </a:rPr>
              <a:t>информации и </a:t>
            </a:r>
            <a:r>
              <a:rPr lang="ru-RU" altLang="ru-RU" sz="1400" dirty="0">
                <a:latin typeface="Arial" panose="020B0604020202020204" pitchFamily="34" charset="0"/>
              </a:rPr>
              <a:t>на веб-сайте </a:t>
            </a:r>
            <a:r>
              <a:rPr lang="en-US" altLang="ru-RU" sz="1400" dirty="0" smtClean="0">
                <a:latin typeface="Arial" panose="020B0604020202020204" pitchFamily="34" charset="0"/>
              </a:rPr>
              <a:t> </a:t>
            </a:r>
            <a:r>
              <a:rPr lang="en-US" altLang="ru-RU" sz="1600" b="1" i="1" u="sng" dirty="0" smtClean="0">
                <a:solidFill>
                  <a:srgbClr val="0000FF"/>
                </a:solidFill>
                <a:latin typeface="Arial" panose="020B0604020202020204" pitchFamily="34" charset="0"/>
                <a:hlinkClick r:id="rId4"/>
              </a:rPr>
              <a:t>www.almatysu.kz</a:t>
            </a:r>
            <a:endParaRPr lang="en-US" altLang="ru-RU" sz="1600" b="1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376" y="135691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105" y="1356917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1623" y="5141935"/>
            <a:ext cx="1204810" cy="11389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376" y="3194323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/>
          <a:srcRect l="27975" r="815"/>
          <a:stretch/>
        </p:blipFill>
        <p:spPr>
          <a:xfrm>
            <a:off x="9171105" y="3194323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/>
          </p:nvPr>
        </p:nvGraphicFramePr>
        <p:xfrm>
          <a:off x="3760427" y="1305260"/>
          <a:ext cx="4978400" cy="3646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>
            <p:extLst/>
          </p:nvPr>
        </p:nvGraphicFramePr>
        <p:xfrm>
          <a:off x="554857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1" name="Схема 20"/>
          <p:cNvGraphicFramePr/>
          <p:nvPr>
            <p:extLst/>
          </p:nvPr>
        </p:nvGraphicFramePr>
        <p:xfrm>
          <a:off x="9012149" y="5160770"/>
          <a:ext cx="2349962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50966" y="5141936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25906" y="5557035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5" name="Picture 10" descr="ÐÐ°ÑÑÐ¸Ð½ÐºÐ¸ Ð¿Ð¾ Ð·Ð°Ð¿ÑÐ¾ÑÑ ÑÐµÐ»ÐµÑÐ¾Ð½ Ð´Ð¾Ð²ÐµÑÐ¸Ñ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14" y="5199985"/>
            <a:ext cx="1084742" cy="9669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Круговая 23"/>
          <p:cNvSpPr/>
          <p:nvPr/>
        </p:nvSpPr>
        <p:spPr>
          <a:xfrm>
            <a:off x="859044" y="569121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8521" y="5133848"/>
            <a:ext cx="13102" cy="11470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88330" y="292544"/>
            <a:ext cx="1070367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10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12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15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17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20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22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26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27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4"/>
          <p:cNvGrpSpPr>
            <a:grpSpLocks/>
          </p:cNvGrpSpPr>
          <p:nvPr/>
        </p:nvGrpSpPr>
        <p:grpSpPr bwMode="auto">
          <a:xfrm>
            <a:off x="3503937" y="1806520"/>
            <a:ext cx="2328193" cy="1469975"/>
            <a:chOff x="155575" y="950491"/>
            <a:chExt cx="3336305" cy="1821284"/>
          </a:xfrm>
        </p:grpSpPr>
        <p:pic>
          <p:nvPicPr>
            <p:cNvPr id="30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6567384" y="2183113"/>
            <a:ext cx="309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СМС </a:t>
            </a:r>
            <a:r>
              <a:rPr lang="ru-RU" altLang="ru-RU" sz="1400" dirty="0">
                <a:latin typeface="Arial" panose="020B0604020202020204" pitchFamily="34" charset="0"/>
              </a:rPr>
              <a:t>уведомление о наличии задолженности, в котором указывается сумма долга, оплаты и другие данные</a:t>
            </a:r>
            <a:r>
              <a:rPr lang="ru-RU" altLang="ru-RU" sz="1100" dirty="0" smtClean="0">
                <a:latin typeface="Arial" panose="020B0604020202020204" pitchFamily="34" charset="0"/>
              </a:rPr>
              <a:t>.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7316559" y="4131561"/>
            <a:ext cx="4391763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 smtClean="0">
                <a:latin typeface="Arial" panose="020B0604020202020204" pitchFamily="34" charset="0"/>
              </a:rPr>
              <a:t>В </a:t>
            </a:r>
            <a:r>
              <a:rPr lang="ru-RU" altLang="ru-RU" sz="1400" dirty="0">
                <a:latin typeface="Arial" panose="020B0604020202020204" pitchFamily="34" charset="0"/>
              </a:rPr>
              <a:t>мобильном </a:t>
            </a:r>
            <a:r>
              <a:rPr lang="ru-RU" altLang="ru-RU" sz="1400" dirty="0" smtClean="0">
                <a:latin typeface="Arial" panose="020B0604020202020204" pitchFamily="34" charset="0"/>
              </a:rPr>
              <a:t>приложении предусмотрены </a:t>
            </a:r>
            <a:r>
              <a:rPr lang="ru-RU" altLang="ru-RU" sz="1400" dirty="0">
                <a:latin typeface="Arial" panose="020B0604020202020204" pitchFamily="34" charset="0"/>
              </a:rPr>
              <a:t>следующие функции: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>
                <a:latin typeface="Arial" panose="020B0604020202020204" pitchFamily="34" charset="0"/>
              </a:rPr>
              <a:t>передача показаний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400" dirty="0">
                <a:latin typeface="Arial" panose="020B0604020202020204" pitchFamily="34" charset="0"/>
              </a:rPr>
              <a:t>на опломбировку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заявка </a:t>
            </a:r>
            <a:r>
              <a:rPr lang="ru-RU" altLang="ru-RU" sz="1400" dirty="0">
                <a:latin typeface="Arial" panose="020B0604020202020204" pitchFamily="34" charset="0"/>
              </a:rPr>
              <a:t>на </a:t>
            </a:r>
            <a:r>
              <a:rPr lang="ru-RU" altLang="ru-RU" sz="14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ИПУ</a:t>
            </a: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реестр действующих ИПУ;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расшифровка начислений;</a:t>
            </a:r>
            <a:endParaRPr lang="ru-RU" altLang="ru-RU" sz="1400" dirty="0">
              <a:latin typeface="Arial" panose="020B0604020202020204" pitchFamily="34" charset="0"/>
            </a:endParaRPr>
          </a:p>
          <a:p>
            <a:pPr marL="171450" indent="-171450">
              <a:spcBef>
                <a:spcPct val="0"/>
              </a:spcBef>
            </a:pPr>
            <a:r>
              <a:rPr lang="ru-RU" altLang="ru-RU" sz="1400" dirty="0" smtClean="0">
                <a:latin typeface="Arial" panose="020B0604020202020204" pitchFamily="34" charset="0"/>
              </a:rPr>
              <a:t>расшифровка оплаты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smtClean="0">
                <a:latin typeface="Arial" panose="020B0604020202020204" pitchFamily="34" charset="0"/>
              </a:rPr>
              <a:t>и </a:t>
            </a:r>
            <a:r>
              <a:rPr lang="ru-RU" altLang="ru-RU" sz="1400" dirty="0">
                <a:latin typeface="Arial" panose="020B0604020202020204" pitchFamily="34" charset="0"/>
              </a:rPr>
              <a:t>др. документы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1820698" y="6571798"/>
            <a:ext cx="3713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Перспективы деятельности и </a:t>
            </a:r>
            <a:endParaRPr lang="ru-RU" altLang="ru-RU" sz="2000" b="1" dirty="0" smtClean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тарифов на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услуги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 водоотведения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88621" y="1531706"/>
            <a:ext cx="11612594" cy="525009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800" dirty="0" smtClean="0">
                <a:latin typeface="Arial" charset="0"/>
              </a:rPr>
              <a:t>	</a:t>
            </a:r>
            <a:r>
              <a:rPr lang="ru-RU" sz="1400" dirty="0" smtClean="0">
                <a:latin typeface="Arial" charset="0"/>
              </a:rPr>
              <a:t>В </a:t>
            </a:r>
            <a:r>
              <a:rPr lang="ru-RU" sz="1400" dirty="0">
                <a:latin typeface="Arial" charset="0"/>
              </a:rPr>
              <a:t>рамках новой тарифной политики </a:t>
            </a:r>
            <a:r>
              <a:rPr lang="ru-RU" sz="1400" b="1" dirty="0">
                <a:solidFill>
                  <a:srgbClr val="336699"/>
                </a:solidFill>
                <a:latin typeface="Arial" charset="0"/>
              </a:rPr>
              <a:t>«Тариф в обмен на инвестиции» </a:t>
            </a:r>
            <a:r>
              <a:rPr lang="ru-RU" sz="1400" dirty="0" smtClean="0">
                <a:latin typeface="Arial" charset="0"/>
              </a:rPr>
              <a:t>Предприятию утверждены </a:t>
            </a:r>
            <a:r>
              <a:rPr lang="ru-RU" sz="1400" dirty="0">
                <a:latin typeface="Arial" charset="0"/>
              </a:rPr>
              <a:t>тарифы </a:t>
            </a:r>
            <a:r>
              <a:rPr lang="ru-RU" sz="1400" b="1" dirty="0" smtClean="0">
                <a:solidFill>
                  <a:srgbClr val="336699"/>
                </a:solidFill>
                <a:latin typeface="Arial" charset="0"/>
              </a:rPr>
              <a:t>на услуги водоснабжения и водоотведения на 2024 год</a:t>
            </a:r>
            <a:r>
              <a:rPr lang="ru-RU" sz="1400" dirty="0" smtClean="0">
                <a:latin typeface="Arial" charset="0"/>
              </a:rPr>
              <a:t>, </a:t>
            </a:r>
            <a:r>
              <a:rPr lang="ru-RU" sz="1400" dirty="0">
                <a:latin typeface="Arial" charset="0"/>
              </a:rPr>
              <a:t>дифференцированные </a:t>
            </a:r>
            <a:r>
              <a:rPr lang="ru-RU" sz="1400" dirty="0" smtClean="0">
                <a:latin typeface="Arial" charset="0"/>
              </a:rPr>
              <a:t>по трем  </a:t>
            </a:r>
            <a:r>
              <a:rPr lang="ru-RU" sz="1400" dirty="0">
                <a:latin typeface="Arial" charset="0"/>
              </a:rPr>
              <a:t>группам </a:t>
            </a:r>
            <a:r>
              <a:rPr lang="ru-RU" sz="1400" dirty="0" smtClean="0">
                <a:latin typeface="Arial" charset="0"/>
              </a:rPr>
              <a:t>потребителей </a:t>
            </a:r>
            <a:r>
              <a:rPr lang="ru-RU" altLang="ru-RU" sz="1400" dirty="0" smtClean="0">
                <a:latin typeface="Arial" charset="0"/>
              </a:rPr>
              <a:t>(1 группа - население, </a:t>
            </a:r>
            <a:r>
              <a:rPr lang="ru-RU" altLang="ru-RU" sz="1400" dirty="0">
                <a:latin typeface="Arial" charset="0"/>
              </a:rPr>
              <a:t>теплоснабжающие предприятия и организации, предоставляющие услуги водоснабжения и(или) </a:t>
            </a:r>
            <a:r>
              <a:rPr lang="ru-RU" altLang="ru-RU" sz="1400" dirty="0" smtClean="0">
                <a:latin typeface="Arial" charset="0"/>
              </a:rPr>
              <a:t>водоотведения; 2 группа - прочие потребители; 3 группа - бюджетные организации). </a:t>
            </a:r>
            <a:endParaRPr lang="en-US" alt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400" dirty="0" smtClean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 algn="just">
              <a:spcAft>
                <a:spcPts val="600"/>
              </a:spcAft>
              <a:buNone/>
              <a:defRPr/>
            </a:pPr>
            <a:endParaRPr lang="ru-RU" sz="1800" dirty="0">
              <a:latin typeface="Arial" charset="0"/>
            </a:endParaRPr>
          </a:p>
          <a:p>
            <a:pPr>
              <a:buNone/>
            </a:pPr>
            <a:endParaRPr lang="ru-RU" sz="18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	</a:t>
            </a:r>
            <a:endParaRPr lang="en-US" altLang="ru-RU" sz="12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1200" dirty="0" smtClean="0">
                <a:latin typeface="Arial" panose="020B0604020202020204" pitchFamily="34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endParaRPr lang="en-US" altLang="ru-RU" sz="1200" dirty="0" smtClean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buNone/>
              <a:defRPr/>
            </a:pPr>
            <a:r>
              <a:rPr lang="en-US" altLang="ru-RU" sz="1200" dirty="0" smtClean="0">
                <a:latin typeface="Arial" panose="020B0604020202020204" pitchFamily="34" charset="0"/>
              </a:rPr>
              <a:t>	</a:t>
            </a:r>
            <a:r>
              <a:rPr lang="ru-RU" altLang="ru-RU" sz="1400" dirty="0" smtClean="0">
                <a:latin typeface="Arial" charset="0"/>
              </a:rPr>
              <a:t>Предприятию утверждены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Инвестиционные программы на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charset="0"/>
              </a:rPr>
              <a:t>2024 год </a:t>
            </a:r>
            <a:r>
              <a:rPr lang="ru-RU" altLang="ru-RU" sz="1400" dirty="0" smtClean="0">
                <a:latin typeface="Arial" charset="0"/>
              </a:rPr>
              <a:t>с учетом дополнительных мероприятий в целях снижения износа сетей: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 smtClean="0">
                <a:latin typeface="Arial" charset="0"/>
              </a:rPr>
              <a:t>на </a:t>
            </a:r>
            <a:r>
              <a:rPr lang="ru-RU" altLang="ru-RU" sz="1400" dirty="0">
                <a:latin typeface="Arial" charset="0"/>
              </a:rPr>
              <a:t>услуги водоснабжения – </a:t>
            </a:r>
            <a:r>
              <a:rPr lang="ru-RU" altLang="ru-RU" sz="1400" dirty="0" smtClean="0">
                <a:latin typeface="Arial" charset="0"/>
              </a:rPr>
              <a:t>4 875 млн</a:t>
            </a:r>
            <a:r>
              <a:rPr lang="ru-RU" altLang="ru-RU" sz="1400" dirty="0">
                <a:latin typeface="Arial" charset="0"/>
              </a:rPr>
              <a:t>. тенге, в том числе дополнительные мероприятия </a:t>
            </a:r>
            <a:r>
              <a:rPr lang="ru-RU" altLang="ru-RU" sz="1400" dirty="0" smtClean="0">
                <a:latin typeface="Arial" charset="0"/>
              </a:rPr>
              <a:t>2 440 </a:t>
            </a:r>
            <a:r>
              <a:rPr lang="ru-RU" altLang="ru-RU" sz="1400" dirty="0">
                <a:latin typeface="Arial" charset="0"/>
              </a:rPr>
              <a:t>млн. тенге.</a:t>
            </a:r>
          </a:p>
          <a:p>
            <a:pPr marL="285750" indent="-285750">
              <a:spcBef>
                <a:spcPts val="0"/>
              </a:spcBef>
              <a:defRPr/>
            </a:pPr>
            <a:r>
              <a:rPr lang="ru-RU" altLang="ru-RU" sz="1400" dirty="0">
                <a:latin typeface="Arial" charset="0"/>
              </a:rPr>
              <a:t>на услуги водоотведения – </a:t>
            </a:r>
            <a:r>
              <a:rPr lang="ru-RU" altLang="ru-RU" sz="1400" dirty="0" smtClean="0">
                <a:latin typeface="Arial" charset="0"/>
              </a:rPr>
              <a:t>18 239 млн</a:t>
            </a:r>
            <a:r>
              <a:rPr lang="ru-RU" altLang="ru-RU" sz="1400" dirty="0">
                <a:latin typeface="Arial" charset="0"/>
              </a:rPr>
              <a:t>. тенге, в том числе дополнительные мероприятия 17 616 млн. </a:t>
            </a:r>
            <a:r>
              <a:rPr lang="ru-RU" altLang="ru-RU" sz="1400" dirty="0" smtClean="0">
                <a:latin typeface="Arial" charset="0"/>
              </a:rPr>
              <a:t>тенге (</a:t>
            </a:r>
            <a:r>
              <a:rPr lang="en-US" altLang="ru-RU" sz="1400" dirty="0" smtClean="0">
                <a:latin typeface="Arial" charset="0"/>
              </a:rPr>
              <a:t>1</a:t>
            </a:r>
            <a:r>
              <a:rPr lang="ru-RU" altLang="ru-RU" sz="1400" dirty="0" smtClean="0">
                <a:latin typeface="Arial" charset="0"/>
              </a:rPr>
              <a:t> 616 млн. тенге за счет собственных средств</a:t>
            </a:r>
            <a:r>
              <a:rPr lang="en-US" altLang="ru-RU" sz="1400" dirty="0" smtClean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и 16 </a:t>
            </a:r>
            <a:r>
              <a:rPr lang="ru-RU" altLang="ru-RU" sz="1400" dirty="0">
                <a:latin typeface="Arial" charset="0"/>
              </a:rPr>
              <a:t>000 </a:t>
            </a:r>
            <a:r>
              <a:rPr lang="ru-RU" altLang="ru-RU" sz="1400" dirty="0" smtClean="0">
                <a:latin typeface="Arial" charset="0"/>
              </a:rPr>
              <a:t>млн. тенге за счет бюджетных средств).</a:t>
            </a:r>
            <a:endParaRPr lang="ru-RU" altLang="ru-RU" sz="1400" dirty="0">
              <a:latin typeface="Arial" charset="0"/>
            </a:endParaRPr>
          </a:p>
          <a:p>
            <a:pPr algn="just">
              <a:buNone/>
              <a:defRPr/>
            </a:pPr>
            <a:r>
              <a:rPr lang="ru-RU" altLang="ru-RU" sz="1800" dirty="0" smtClean="0">
                <a:latin typeface="Arial" charset="0"/>
              </a:rPr>
              <a:t> </a:t>
            </a:r>
            <a:r>
              <a:rPr lang="ru-RU" altLang="ru-RU" sz="1800" dirty="0">
                <a:latin typeface="Arial" charset="0"/>
              </a:rPr>
              <a:t/>
            </a:r>
            <a:br>
              <a:rPr lang="ru-RU" altLang="ru-RU" sz="1800" dirty="0">
                <a:latin typeface="Arial" charset="0"/>
              </a:rPr>
            </a:br>
            <a:endParaRPr lang="ru-RU" altLang="ru-RU" sz="12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33358" y="2780928"/>
          <a:ext cx="11523120" cy="168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5693">
                  <a:extLst>
                    <a:ext uri="{9D8B030D-6E8A-4147-A177-3AD203B41FA5}">
                      <a16:colId xmlns:a16="http://schemas.microsoft.com/office/drawing/2014/main" val="2626216435"/>
                    </a:ext>
                  </a:extLst>
                </a:gridCol>
                <a:gridCol w="2370845">
                  <a:extLst>
                    <a:ext uri="{9D8B030D-6E8A-4147-A177-3AD203B41FA5}">
                      <a16:colId xmlns:a16="http://schemas.microsoft.com/office/drawing/2014/main" val="3693428946"/>
                    </a:ext>
                  </a:extLst>
                </a:gridCol>
                <a:gridCol w="2395206">
                  <a:extLst>
                    <a:ext uri="{9D8B030D-6E8A-4147-A177-3AD203B41FA5}">
                      <a16:colId xmlns:a16="http://schemas.microsoft.com/office/drawing/2014/main" val="1005992145"/>
                    </a:ext>
                  </a:extLst>
                </a:gridCol>
                <a:gridCol w="2630670">
                  <a:extLst>
                    <a:ext uri="{9D8B030D-6E8A-4147-A177-3AD203B41FA5}">
                      <a16:colId xmlns:a16="http://schemas.microsoft.com/office/drawing/2014/main" val="54545767"/>
                    </a:ext>
                  </a:extLst>
                </a:gridCol>
                <a:gridCol w="2310706">
                  <a:extLst>
                    <a:ext uri="{9D8B030D-6E8A-4147-A177-3AD203B41FA5}">
                      <a16:colId xmlns:a16="http://schemas.microsoft.com/office/drawing/2014/main" val="1136315765"/>
                    </a:ext>
                  </a:extLst>
                </a:gridCol>
              </a:tblGrid>
              <a:tr h="4308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  <a:endParaRPr lang="kk-KZ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потребителей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</a:t>
                      </a:r>
                      <a:r>
                        <a:rPr lang="ru-RU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водоснабжения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услуги водоотведения</a:t>
                      </a:r>
                      <a:endParaRPr lang="ru-RU" sz="1100" b="1" dirty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6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81126"/>
                  </a:ext>
                </a:extLst>
              </a:tr>
              <a:tr h="598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kern="1200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НДС</a:t>
                      </a:r>
                      <a:endParaRPr lang="ru-RU" sz="1100" b="1" kern="1200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 за 1 м3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 smtClean="0">
                          <a:solidFill>
                            <a:srgbClr val="3366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НДС</a:t>
                      </a:r>
                      <a:endParaRPr lang="ru-RU" sz="1100" b="1" dirty="0" smtClean="0">
                        <a:solidFill>
                          <a:srgbClr val="3366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679317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50,42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56,47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29,23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32,74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143118"/>
                  </a:ext>
                </a:extLst>
              </a:tr>
              <a:tr h="2236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группа 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134,92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00288"/>
                  </a:ext>
                </a:extLst>
              </a:tr>
              <a:tr h="2089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kk-KZ" sz="11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группа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193,85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89,36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2952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357770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СПАСИБО ЗА ВНИМАНИЕ!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Отчет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по итогам 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2023 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года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на праве хозяйственного ведения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«Алматы Су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Управления энергетики и водоснабжения города Алматы</a:t>
            </a: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Общая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ГКП «Алматы Су»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Государственное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коммунальное предприятие на праве хозяйственного ведения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энергетики и водоснабжения города Алматы оказывает услуги в сфере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и водоотведения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       Целью деятельности 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Алматинской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области.</a:t>
            </a:r>
          </a:p>
          <a:p>
            <a:pPr algn="just">
              <a:spcBef>
                <a:spcPct val="0"/>
              </a:spcBef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       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>
              <a:spcBef>
                <a:spcPct val="0"/>
              </a:spcBef>
            </a:pPr>
            <a:endParaRPr lang="ru-RU" alt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01086"/>
              </p:ext>
            </p:extLst>
          </p:nvPr>
        </p:nvGraphicFramePr>
        <p:xfrm>
          <a:off x="4911365" y="1499464"/>
          <a:ext cx="6984357" cy="5006927"/>
        </p:xfrm>
        <a:graphic>
          <a:graphicData uri="http://schemas.openxmlformats.org/drawingml/2006/table">
            <a:tbl>
              <a:tblPr/>
              <a:tblGrid>
                <a:gridCol w="24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1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999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1407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4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водоснабжения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11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1 090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4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34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88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37 751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154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1-3 подъемов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526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445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4104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74 064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549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149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Инвестиционной программы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водоснабжения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за 2023 год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79405"/>
              </p:ext>
            </p:extLst>
          </p:nvPr>
        </p:nvGraphicFramePr>
        <p:xfrm>
          <a:off x="153548" y="1306288"/>
          <a:ext cx="11716399" cy="5407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14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160314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89196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87657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220870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69276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7636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44091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271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410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66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45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180 511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1 390 726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1 380 861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482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6814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насосных агрегатов, запорно-регулирующей арматуры, трансформаторной подстанции, силовых трансформаторов и прочего оборудования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1223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368 977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-9 865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Рек.Шевченко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№157-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3 963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.-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исполнено в срок, рек.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ул.Чирчикской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- на 5 902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тыс.тг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доп.согл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22.12.2023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-экономия из-за уменьшения глубины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траншей.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13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131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2036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72772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101 521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Инвестиционной программы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услуге водоотведения за 2023 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01256"/>
              </p:ext>
            </p:extLst>
          </p:nvPr>
        </p:nvGraphicFramePr>
        <p:xfrm>
          <a:off x="229289" y="1453671"/>
          <a:ext cx="11733422" cy="5042826"/>
        </p:xfrm>
        <a:graphic>
          <a:graphicData uri="http://schemas.openxmlformats.org/drawingml/2006/table">
            <a:tbl>
              <a:tblPr/>
              <a:tblGrid>
                <a:gridCol w="449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7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0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9257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</a:t>
                      </a: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услуг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87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139 757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1 118 150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117 113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975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857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47177"/>
                  </a:ext>
                </a:extLst>
              </a:tr>
              <a:tr h="45578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410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542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608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541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- 1 037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гос.закупа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50074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специальной техники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ед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300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Исполнение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Инвестиционных программ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и водоотведения за 2023 год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03172"/>
              </p:ext>
            </p:extLst>
          </p:nvPr>
        </p:nvGraphicFramePr>
        <p:xfrm>
          <a:off x="179388" y="1491343"/>
          <a:ext cx="11566712" cy="4404595"/>
        </p:xfrm>
        <a:graphic>
          <a:graphicData uri="http://schemas.openxmlformats.org/drawingml/2006/table">
            <a:tbl>
              <a:tblPr/>
              <a:tblGrid>
                <a:gridCol w="48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0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7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01255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сопоставлении фактических показателей исполнения инвестиционных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 с показателями, утвержденными в инвестиционных программах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программы, тыс. тенге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аварийности,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годам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095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97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водоснабжения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55,92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55,61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2 426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2 989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98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водоотведения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56,82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373187" y="6122984"/>
            <a:ext cx="88566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*Инвестиционные программы Предприятия по водоснабжению и водоотведению  реализуются за счет собственных средств - амортизационных отчислений  и прибыли</a:t>
            </a:r>
          </a:p>
        </p:txBody>
      </p:sp>
    </p:spTree>
    <p:extLst>
      <p:ext uri="{BB962C8B-B14F-4D97-AF65-F5344CB8AC3E}">
        <p14:creationId xmlns:p14="http://schemas.microsoft.com/office/powerpoint/2010/main" val="25510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Тарифы 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на услуги водоснабжения и водоотведения на 2023 год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624619"/>
              </p:ext>
            </p:extLst>
          </p:nvPr>
        </p:nvGraphicFramePr>
        <p:xfrm>
          <a:off x="103903" y="1340934"/>
          <a:ext cx="11766045" cy="4988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831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562158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168018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1049194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  <a:gridCol w="1093688">
                  <a:extLst>
                    <a:ext uri="{9D8B030D-6E8A-4147-A177-3AD203B41FA5}">
                      <a16:colId xmlns:a16="http://schemas.microsoft.com/office/drawing/2014/main" val="331125823"/>
                    </a:ext>
                  </a:extLst>
                </a:gridCol>
                <a:gridCol w="1117156">
                  <a:extLst>
                    <a:ext uri="{9D8B030D-6E8A-4147-A177-3AD203B41FA5}">
                      <a16:colId xmlns:a16="http://schemas.microsoft.com/office/drawing/2014/main" val="698784639"/>
                    </a:ext>
                  </a:extLst>
                </a:gridCol>
              </a:tblGrid>
              <a:tr h="3084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CB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Утвержденные </a:t>
                      </a:r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тарифы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308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водоснабжению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Услуги по водоотведению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42113"/>
                  </a:ext>
                </a:extLst>
              </a:tr>
              <a:tr h="4099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1м3 </a:t>
                      </a: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900" dirty="0"/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9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99202">
                <a:tc gridSpan="2"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января 2023 г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0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30 июня 2023 г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01.01.2023г.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812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085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31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just" defTabSz="914400" rtl="0" eaLnBrk="1" fontAlgn="b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788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05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1 июля 2023 г. по 31 декабря 2023 г.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206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физические лица,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относящиеся к категории населения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</a:t>
                      </a:r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организации,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49,29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274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потребители - юридические лица, не входящие в состав первой и третьей групп</a:t>
                      </a: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243,65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272,89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119,48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133,82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056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165,63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185,5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72,54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81,24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Постатейное 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исполнение утвержденной тарифной сметы </a:t>
            </a:r>
          </a:p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по услугам водоснабжения за 2023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год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5C029F88-393A-3CE4-D979-289EFDF47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480896"/>
              </p:ext>
            </p:extLst>
          </p:nvPr>
        </p:nvGraphicFramePr>
        <p:xfrm>
          <a:off x="195943" y="670064"/>
          <a:ext cx="11674004" cy="6072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804">
                  <a:extLst>
                    <a:ext uri="{9D8B030D-6E8A-4147-A177-3AD203B41FA5}">
                      <a16:colId xmlns:a16="http://schemas.microsoft.com/office/drawing/2014/main" val="4188918541"/>
                    </a:ext>
                  </a:extLst>
                </a:gridCol>
                <a:gridCol w="3037186">
                  <a:extLst>
                    <a:ext uri="{9D8B030D-6E8A-4147-A177-3AD203B41FA5}">
                      <a16:colId xmlns:a16="http://schemas.microsoft.com/office/drawing/2014/main" val="2939706885"/>
                    </a:ext>
                  </a:extLst>
                </a:gridCol>
                <a:gridCol w="817704">
                  <a:extLst>
                    <a:ext uri="{9D8B030D-6E8A-4147-A177-3AD203B41FA5}">
                      <a16:colId xmlns:a16="http://schemas.microsoft.com/office/drawing/2014/main" val="823422093"/>
                    </a:ext>
                  </a:extLst>
                </a:gridCol>
                <a:gridCol w="1518590">
                  <a:extLst>
                    <a:ext uri="{9D8B030D-6E8A-4147-A177-3AD203B41FA5}">
                      <a16:colId xmlns:a16="http://schemas.microsoft.com/office/drawing/2014/main" val="2902568544"/>
                    </a:ext>
                  </a:extLst>
                </a:gridCol>
                <a:gridCol w="1539451">
                  <a:extLst>
                    <a:ext uri="{9D8B030D-6E8A-4147-A177-3AD203B41FA5}">
                      <a16:colId xmlns:a16="http://schemas.microsoft.com/office/drawing/2014/main" val="621410896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4044554424"/>
                    </a:ext>
                  </a:extLst>
                </a:gridCol>
                <a:gridCol w="3087249">
                  <a:extLst>
                    <a:ext uri="{9D8B030D-6E8A-4147-A177-3AD203B41FA5}">
                      <a16:colId xmlns:a16="http://schemas.microsoft.com/office/drawing/2014/main" val="3995745640"/>
                    </a:ext>
                  </a:extLst>
                </a:gridCol>
              </a:tblGrid>
              <a:tr h="375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 тарифной сметы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Ед.изм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 в утвержден-ной тарифной смете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 сложившиеся показатели тарифной сметы                                                        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72000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 в %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79277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на производство и предоставление услуг,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13 026 177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15 385 256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85997"/>
                  </a:ext>
                </a:extLst>
              </a:tr>
              <a:tr h="130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 затраты,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3 445 041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3 864 695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6608"/>
                  </a:ext>
                </a:extLst>
              </a:tr>
              <a:tr h="166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сырье и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139 328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418 135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 на материалы и увеличение объемов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44640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горюче-смазочные материалы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191 259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392 689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62836"/>
                  </a:ext>
                </a:extLst>
              </a:tr>
              <a:tr h="130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3360"/>
                  </a:ext>
                </a:extLst>
              </a:tr>
              <a:tr h="178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3 106 588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3 041 227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15002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оплату труда,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5 027 212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5 864 301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790433"/>
                  </a:ext>
                </a:extLst>
              </a:tr>
              <a:tr h="2117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производственного персонала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4 506 689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5 273 904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работникам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108463"/>
                  </a:ext>
                </a:extLst>
              </a:tr>
              <a:tr h="27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налог и социальные отчисления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385 322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443 459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44266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обязательное социальное медицинское страхование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135 201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146 938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894569"/>
                  </a:ext>
                </a:extLst>
              </a:tr>
              <a:tr h="17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3 089 845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851790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350 525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776 629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121,6%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26654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затраты, всего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1 173 339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1 789 786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391325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охраны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21 741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40 389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433333"/>
                  </a:ext>
                </a:extLst>
              </a:tr>
              <a:tr h="211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труда и техника безопасности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236 293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цен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969380"/>
                  </a:ext>
                </a:extLst>
              </a:tr>
              <a:tr h="1905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за использование природных ресурсов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07351"/>
                  </a:ext>
                </a:extLst>
              </a:tr>
              <a:tr h="15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добычу подземных вод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434 008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551 523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объемов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685816"/>
                  </a:ext>
                </a:extLst>
              </a:tr>
              <a:tr h="150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36 540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34 798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282918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виды страхования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65 598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77 543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893101"/>
                  </a:ext>
                </a:extLst>
              </a:tr>
              <a:tr h="226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окружающей среды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3 986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104,4%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негативное воздействие на окружающую среду по фактическим экологическим показателям, рост МРП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94906"/>
                  </a:ext>
                </a:extLst>
              </a:tr>
              <a:tr h="207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оформление квитанций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134 605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175 885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659784"/>
                  </a:ext>
                </a:extLst>
              </a:tr>
              <a:tr h="1261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затраты, всего, в т.ч.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405 678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660 451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862174"/>
                  </a:ext>
                </a:extLst>
              </a:tr>
              <a:tr h="2018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связи, почтовые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15 175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23 965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689784"/>
                  </a:ext>
                </a:extLst>
              </a:tr>
              <a:tr h="226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ИП в Комитете по делам строительства и жилищно-коммунального хозяйства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39438"/>
                  </a:ext>
                </a:extLst>
              </a:tr>
              <a:tr h="121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5.9.3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кадров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3 569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08077"/>
                  </a:ext>
                </a:extLst>
              </a:tr>
              <a:tr h="111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подачи воды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63 128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457825"/>
                  </a:ext>
                </a:extLst>
              </a:tr>
              <a:tr h="114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оплата проезда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14 758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14 641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333964"/>
                  </a:ext>
                </a:extLst>
              </a:tr>
              <a:tr h="240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обязательные профессиональные пенсионные взносы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18 541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33 565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заработной платы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658233"/>
                  </a:ext>
                </a:extLst>
              </a:tr>
              <a:tr h="1972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обслуживание технических средств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82 794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105 108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79038"/>
                  </a:ext>
                </a:extLst>
              </a:tr>
              <a:tr h="220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материалы, запасные части, инструменты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204 211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410 988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зоны обслуживания, протяженности сетей, количества абонентов</a:t>
                      </a:r>
                      <a:endParaRPr lang="ru-RU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585475"/>
                  </a:ext>
                </a:extLst>
              </a:tr>
              <a:tr h="136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по лаборатории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3 480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4 098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и сопровождение аккредитации лаборатории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02585"/>
                  </a:ext>
                </a:extLst>
              </a:tr>
              <a:tr h="1692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экологические затраты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681</a:t>
                      </a:r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0,3%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72000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983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3995</Words>
  <Application>Microsoft Office PowerPoint</Application>
  <PresentationFormat>Широкоэкранный</PresentationFormat>
  <Paragraphs>1363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Кайратулы Ерлан</cp:lastModifiedBy>
  <cp:revision>116</cp:revision>
  <cp:lastPrinted>2023-07-26T10:23:40Z</cp:lastPrinted>
  <dcterms:created xsi:type="dcterms:W3CDTF">2016-12-05T10:13:35Z</dcterms:created>
  <dcterms:modified xsi:type="dcterms:W3CDTF">2024-04-23T03:37:27Z</dcterms:modified>
</cp:coreProperties>
</file>