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4" r:id="rId3"/>
    <p:sldId id="287" r:id="rId4"/>
    <p:sldId id="289" r:id="rId5"/>
    <p:sldId id="272" r:id="rId6"/>
    <p:sldId id="273" r:id="rId7"/>
    <p:sldId id="300" r:id="rId8"/>
    <p:sldId id="274" r:id="rId9"/>
    <p:sldId id="292" r:id="rId10"/>
    <p:sldId id="313" r:id="rId11"/>
    <p:sldId id="293" r:id="rId12"/>
    <p:sldId id="295" r:id="rId13"/>
    <p:sldId id="314" r:id="rId14"/>
    <p:sldId id="296" r:id="rId15"/>
    <p:sldId id="301" r:id="rId16"/>
    <p:sldId id="312" r:id="rId17"/>
    <p:sldId id="280" r:id="rId18"/>
    <p:sldId id="305" r:id="rId19"/>
    <p:sldId id="311" r:id="rId20"/>
    <p:sldId id="302" r:id="rId21"/>
    <p:sldId id="307" r:id="rId22"/>
    <p:sldId id="308" r:id="rId23"/>
    <p:sldId id="304" r:id="rId24"/>
    <p:sldId id="303" r:id="rId25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pos="1118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618" userDrawn="1">
          <p15:clr>
            <a:srgbClr val="A4A3A4"/>
          </p15:clr>
        </p15:guide>
        <p15:guide id="7" pos="7106" userDrawn="1">
          <p15:clr>
            <a:srgbClr val="A4A3A4"/>
          </p15:clr>
        </p15:guide>
        <p15:guide id="9" orient="horz" pos="3974" userDrawn="1">
          <p15:clr>
            <a:srgbClr val="A4A3A4"/>
          </p15:clr>
        </p15:guide>
        <p15:guide id="10" orient="horz" pos="1071" userDrawn="1">
          <p15:clr>
            <a:srgbClr val="A4A3A4"/>
          </p15:clr>
        </p15:guide>
        <p15:guide id="11" pos="4384" userDrawn="1">
          <p15:clr>
            <a:srgbClr val="A4A3A4"/>
          </p15:clr>
        </p15:guide>
        <p15:guide id="12" orient="horz" pos="12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006CB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71" autoAdjust="0"/>
    <p:restoredTop sz="95731" autoAdjust="0"/>
  </p:normalViewPr>
  <p:slideViewPr>
    <p:cSldViewPr snapToGrid="0" showGuides="1">
      <p:cViewPr varScale="1">
        <p:scale>
          <a:sx n="66" d="100"/>
          <a:sy n="66" d="100"/>
        </p:scale>
        <p:origin x="90" y="1050"/>
      </p:cViewPr>
      <p:guideLst>
        <p:guide orient="horz" pos="2160"/>
        <p:guide pos="3840"/>
        <p:guide orient="horz" pos="754"/>
        <p:guide pos="1118"/>
        <p:guide orient="horz" pos="232"/>
        <p:guide orient="horz" pos="618"/>
        <p:guide pos="7106"/>
        <p:guide orient="horz" pos="3974"/>
        <p:guide orient="horz" pos="1071"/>
        <p:guide pos="4384"/>
        <p:guide orient="horz" pos="12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g"/><Relationship Id="rId4" Type="http://schemas.openxmlformats.org/officeDocument/2006/relationships/image" Target="../media/image24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jpg"/><Relationship Id="rId4" Type="http://schemas.openxmlformats.org/officeDocument/2006/relationships/image" Target="../media/image2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g"/><Relationship Id="rId4" Type="http://schemas.openxmlformats.org/officeDocument/2006/relationships/image" Target="../media/image24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jp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9D3E3-4CA3-4F05-A66C-C3980C719AB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A6F313-3FAB-41BA-8437-B94D083B3504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Центры по обслуживанию потребителей (ЦОП) 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23FFF-450A-4652-9017-90714F661BEE}" type="parTrans" cxnId="{FC5EAB03-8A90-46A8-8A64-7D3524CDF473}">
      <dgm:prSet/>
      <dgm:spPr/>
      <dgm:t>
        <a:bodyPr/>
        <a:lstStyle/>
        <a:p>
          <a:endParaRPr lang="ru-RU"/>
        </a:p>
      </dgm:t>
    </dgm:pt>
    <dgm:pt modelId="{2EBF90AF-5638-4FD1-8F51-8628FF69AB9B}" type="sibTrans" cxnId="{FC5EAB03-8A90-46A8-8A64-7D3524CDF473}">
      <dgm:prSet/>
      <dgm:spPr/>
      <dgm:t>
        <a:bodyPr/>
        <a:lstStyle/>
        <a:p>
          <a:endParaRPr lang="ru-RU"/>
        </a:p>
      </dgm:t>
    </dgm:pt>
    <dgm:pt modelId="{7F6D34D2-0236-48F4-8537-C8445A98AEDE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ул.Жарокова</a:t>
          </a:r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196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EACFE3-E461-4414-91C3-4F38A516282F}" type="parTrans" cxnId="{523B94E4-4052-4F82-90BC-4A0833B967AA}">
      <dgm:prSet/>
      <dgm:spPr/>
      <dgm:t>
        <a:bodyPr/>
        <a:lstStyle/>
        <a:p>
          <a:endParaRPr lang="ru-RU"/>
        </a:p>
      </dgm:t>
    </dgm:pt>
    <dgm:pt modelId="{A8A2E0DE-996A-45EB-9780-3A69C7988D22}" type="sibTrans" cxnId="{523B94E4-4052-4F82-90BC-4A0833B967AA}">
      <dgm:prSet/>
      <dgm:spPr/>
      <dgm:t>
        <a:bodyPr/>
        <a:lstStyle/>
        <a:p>
          <a:endParaRPr lang="ru-RU"/>
        </a:p>
      </dgm:t>
    </dgm:pt>
    <dgm:pt modelId="{13302648-4C6D-416B-B7C0-7C1A284EDF08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ЦОП «</a:t>
          </a:r>
          <a:r>
            <a:rPr lang="kk-KZ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Шығыс</a:t>
          </a:r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ул.Ботаническая</a:t>
          </a:r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29а 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3B6E63-EF28-453A-96BB-9A06EEB971EB}" type="parTrans" cxnId="{8343BA55-6DA2-4F5E-8727-0120F3A12749}">
      <dgm:prSet/>
      <dgm:spPr/>
      <dgm:t>
        <a:bodyPr/>
        <a:lstStyle/>
        <a:p>
          <a:endParaRPr lang="ru-RU"/>
        </a:p>
      </dgm:t>
    </dgm:pt>
    <dgm:pt modelId="{6D9C8B20-2C32-4A70-B787-245F5E7CA659}" type="sibTrans" cxnId="{8343BA55-6DA2-4F5E-8727-0120F3A12749}">
      <dgm:prSet/>
      <dgm:spPr/>
      <dgm:t>
        <a:bodyPr/>
        <a:lstStyle/>
        <a:p>
          <a:endParaRPr lang="ru-RU"/>
        </a:p>
      </dgm:t>
    </dgm:pt>
    <dgm:pt modelId="{610FEC30-66CF-4E2B-B084-BCF889A50406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Батыс</a:t>
          </a:r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мкр.«Жетысу-3», 37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387507-4340-4AF9-A513-278B2149C854}" type="parTrans" cxnId="{DCDC6521-24A4-48BC-B987-FAEE97C3E01E}">
      <dgm:prSet/>
      <dgm:spPr/>
      <dgm:t>
        <a:bodyPr/>
        <a:lstStyle/>
        <a:p>
          <a:endParaRPr lang="ru-RU"/>
        </a:p>
      </dgm:t>
    </dgm:pt>
    <dgm:pt modelId="{446C7DAE-1F04-460A-B05C-4999C056D0F0}" type="sibTrans" cxnId="{DCDC6521-24A4-48BC-B987-FAEE97C3E01E}">
      <dgm:prSet/>
      <dgm:spPr/>
      <dgm:t>
        <a:bodyPr/>
        <a:lstStyle/>
        <a:p>
          <a:endParaRPr lang="ru-RU"/>
        </a:p>
      </dgm:t>
    </dgm:pt>
    <dgm:pt modelId="{D22810D0-3B3E-493A-8572-5C2AEFA2DA8B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Алатау</a:t>
          </a:r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ул.Чуланова</a:t>
          </a:r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109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2860F-02ED-45F2-9FCB-F671CBEC14F8}" type="parTrans" cxnId="{DB44D3C8-A1F2-4139-B072-748D9A556898}">
      <dgm:prSet/>
      <dgm:spPr/>
      <dgm:t>
        <a:bodyPr/>
        <a:lstStyle/>
        <a:p>
          <a:endParaRPr lang="ru-RU"/>
        </a:p>
      </dgm:t>
    </dgm:pt>
    <dgm:pt modelId="{E00F08D4-6A3C-4FCE-BBC4-350FA83B74FF}" type="sibTrans" cxnId="{DB44D3C8-A1F2-4139-B072-748D9A556898}">
      <dgm:prSet/>
      <dgm:spPr/>
      <dgm:t>
        <a:bodyPr/>
        <a:lstStyle/>
        <a:p>
          <a:endParaRPr lang="ru-RU"/>
        </a:p>
      </dgm:t>
    </dgm:pt>
    <dgm:pt modelId="{90D4629F-99E5-4BA7-AF30-68A1AB77F472}" type="pres">
      <dgm:prSet presAssocID="{6999D3E3-4CA3-4F05-A66C-C3980C719A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00B10-CEB8-4F7E-BFF7-72F9B63CCF16}" type="pres">
      <dgm:prSet presAssocID="{37A6F313-3FAB-41BA-8437-B94D083B3504}" presName="centerShape" presStyleLbl="node0" presStyleIdx="0" presStyleCnt="1" custScaleX="194307" custScaleY="121093"/>
      <dgm:spPr>
        <a:prstGeom prst="diamond">
          <a:avLst/>
        </a:prstGeom>
      </dgm:spPr>
      <dgm:t>
        <a:bodyPr/>
        <a:lstStyle/>
        <a:p>
          <a:endParaRPr lang="ru-RU"/>
        </a:p>
      </dgm:t>
    </dgm:pt>
    <dgm:pt modelId="{53A91F53-69D3-4378-AB1E-C4C2B1ACC750}" type="pres">
      <dgm:prSet presAssocID="{7F6D34D2-0236-48F4-8537-C8445A98AEDE}" presName="node" presStyleLbl="node1" presStyleIdx="0" presStyleCnt="4" custScaleX="172596" custRadScaleRad="100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B2453-B2FD-45EC-8A7D-9AE5EE63F554}" type="pres">
      <dgm:prSet presAssocID="{7F6D34D2-0236-48F4-8537-C8445A98AEDE}" presName="dummy" presStyleCnt="0"/>
      <dgm:spPr/>
    </dgm:pt>
    <dgm:pt modelId="{3B13D874-6F7B-489E-9E07-DC3FBE9F7F71}" type="pres">
      <dgm:prSet presAssocID="{A8A2E0DE-996A-45EB-9780-3A69C7988D2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2BD7368-1E29-4B49-A35B-B0A1785D2D01}" type="pres">
      <dgm:prSet presAssocID="{13302648-4C6D-416B-B7C0-7C1A284EDF08}" presName="node" presStyleLbl="node1" presStyleIdx="1" presStyleCnt="4" custScaleX="178622" custRadScaleRad="152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CAB0F-666F-4514-952C-926A5E9FE2DC}" type="pres">
      <dgm:prSet presAssocID="{13302648-4C6D-416B-B7C0-7C1A284EDF08}" presName="dummy" presStyleCnt="0"/>
      <dgm:spPr/>
    </dgm:pt>
    <dgm:pt modelId="{CE3AFBF7-BD3B-4A65-B3DA-3E61F2EE4BD2}" type="pres">
      <dgm:prSet presAssocID="{6D9C8B20-2C32-4A70-B787-245F5E7CA65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1BB7956-C278-4560-91E5-9A4CA0EE848A}" type="pres">
      <dgm:prSet presAssocID="{610FEC30-66CF-4E2B-B084-BCF889A50406}" presName="node" presStyleLbl="node1" presStyleIdx="2" presStyleCnt="4" custScaleX="167412" custRadScaleRad="100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FD144-A427-4067-AC34-CD1F16FD5D38}" type="pres">
      <dgm:prSet presAssocID="{610FEC30-66CF-4E2B-B084-BCF889A50406}" presName="dummy" presStyleCnt="0"/>
      <dgm:spPr/>
    </dgm:pt>
    <dgm:pt modelId="{B7BF5DCD-1652-4A0E-ABF2-BE838CBBB0F0}" type="pres">
      <dgm:prSet presAssocID="{446C7DAE-1F04-460A-B05C-4999C056D0F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98CE20A-1211-4F83-9D6E-729971C5AE3C}" type="pres">
      <dgm:prSet presAssocID="{D22810D0-3B3E-493A-8572-5C2AEFA2DA8B}" presName="node" presStyleLbl="node1" presStyleIdx="3" presStyleCnt="4" custScaleX="162023" custRadScaleRad="149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429E1-B0A0-434C-902E-4EED3390E528}" type="pres">
      <dgm:prSet presAssocID="{D22810D0-3B3E-493A-8572-5C2AEFA2DA8B}" presName="dummy" presStyleCnt="0"/>
      <dgm:spPr/>
    </dgm:pt>
    <dgm:pt modelId="{9A42BFB9-6D98-4C84-A899-0C0789449931}" type="pres">
      <dgm:prSet presAssocID="{E00F08D4-6A3C-4FCE-BBC4-350FA83B74F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B9B47D9-9876-483B-8D1B-344D8795B39B}" type="presOf" srcId="{37A6F313-3FAB-41BA-8437-B94D083B3504}" destId="{82500B10-CEB8-4F7E-BFF7-72F9B63CCF16}" srcOrd="0" destOrd="0" presId="urn:microsoft.com/office/officeart/2005/8/layout/radial6"/>
    <dgm:cxn modelId="{53C4F779-CAFE-4932-A2F1-0EB00D01D3BF}" type="presOf" srcId="{A8A2E0DE-996A-45EB-9780-3A69C7988D22}" destId="{3B13D874-6F7B-489E-9E07-DC3FBE9F7F71}" srcOrd="0" destOrd="0" presId="urn:microsoft.com/office/officeart/2005/8/layout/radial6"/>
    <dgm:cxn modelId="{8343BA55-6DA2-4F5E-8727-0120F3A12749}" srcId="{37A6F313-3FAB-41BA-8437-B94D083B3504}" destId="{13302648-4C6D-416B-B7C0-7C1A284EDF08}" srcOrd="1" destOrd="0" parTransId="{003B6E63-EF28-453A-96BB-9A06EEB971EB}" sibTransId="{6D9C8B20-2C32-4A70-B787-245F5E7CA659}"/>
    <dgm:cxn modelId="{35DAB1AF-B7CB-4B8A-8AF9-CE83C0782B3C}" type="presOf" srcId="{E00F08D4-6A3C-4FCE-BBC4-350FA83B74FF}" destId="{9A42BFB9-6D98-4C84-A899-0C0789449931}" srcOrd="0" destOrd="0" presId="urn:microsoft.com/office/officeart/2005/8/layout/radial6"/>
    <dgm:cxn modelId="{D3D76BF1-16C6-4BBA-BF65-5A12BEF21449}" type="presOf" srcId="{7F6D34D2-0236-48F4-8537-C8445A98AEDE}" destId="{53A91F53-69D3-4378-AB1E-C4C2B1ACC750}" srcOrd="0" destOrd="0" presId="urn:microsoft.com/office/officeart/2005/8/layout/radial6"/>
    <dgm:cxn modelId="{8049D9EE-C50B-42F9-B504-88742621EFF8}" type="presOf" srcId="{610FEC30-66CF-4E2B-B084-BCF889A50406}" destId="{31BB7956-C278-4560-91E5-9A4CA0EE848A}" srcOrd="0" destOrd="0" presId="urn:microsoft.com/office/officeart/2005/8/layout/radial6"/>
    <dgm:cxn modelId="{DB44D3C8-A1F2-4139-B072-748D9A556898}" srcId="{37A6F313-3FAB-41BA-8437-B94D083B3504}" destId="{D22810D0-3B3E-493A-8572-5C2AEFA2DA8B}" srcOrd="3" destOrd="0" parTransId="{D042860F-02ED-45F2-9FCB-F671CBEC14F8}" sibTransId="{E00F08D4-6A3C-4FCE-BBC4-350FA83B74FF}"/>
    <dgm:cxn modelId="{D3FD9C93-1ECD-4BD5-B388-4DD8AC784749}" type="presOf" srcId="{6999D3E3-4CA3-4F05-A66C-C3980C719AB9}" destId="{90D4629F-99E5-4BA7-AF30-68A1AB77F472}" srcOrd="0" destOrd="0" presId="urn:microsoft.com/office/officeart/2005/8/layout/radial6"/>
    <dgm:cxn modelId="{94AF83A5-A86A-4EFC-BB8C-3F30DA118191}" type="presOf" srcId="{446C7DAE-1F04-460A-B05C-4999C056D0F0}" destId="{B7BF5DCD-1652-4A0E-ABF2-BE838CBBB0F0}" srcOrd="0" destOrd="0" presId="urn:microsoft.com/office/officeart/2005/8/layout/radial6"/>
    <dgm:cxn modelId="{E573A937-E9EB-4766-A981-E65DE265428E}" type="presOf" srcId="{6D9C8B20-2C32-4A70-B787-245F5E7CA659}" destId="{CE3AFBF7-BD3B-4A65-B3DA-3E61F2EE4BD2}" srcOrd="0" destOrd="0" presId="urn:microsoft.com/office/officeart/2005/8/layout/radial6"/>
    <dgm:cxn modelId="{3DC031BB-13DB-4FD0-85CE-357611D5873D}" type="presOf" srcId="{13302648-4C6D-416B-B7C0-7C1A284EDF08}" destId="{42BD7368-1E29-4B49-A35B-B0A1785D2D01}" srcOrd="0" destOrd="0" presId="urn:microsoft.com/office/officeart/2005/8/layout/radial6"/>
    <dgm:cxn modelId="{DCDC6521-24A4-48BC-B987-FAEE97C3E01E}" srcId="{37A6F313-3FAB-41BA-8437-B94D083B3504}" destId="{610FEC30-66CF-4E2B-B084-BCF889A50406}" srcOrd="2" destOrd="0" parTransId="{E6387507-4340-4AF9-A513-278B2149C854}" sibTransId="{446C7DAE-1F04-460A-B05C-4999C056D0F0}"/>
    <dgm:cxn modelId="{523B94E4-4052-4F82-90BC-4A0833B967AA}" srcId="{37A6F313-3FAB-41BA-8437-B94D083B3504}" destId="{7F6D34D2-0236-48F4-8537-C8445A98AEDE}" srcOrd="0" destOrd="0" parTransId="{41EACFE3-E461-4414-91C3-4F38A516282F}" sibTransId="{A8A2E0DE-996A-45EB-9780-3A69C7988D22}"/>
    <dgm:cxn modelId="{6CD9D9CF-C493-4EF1-94C5-CB77301D335D}" type="presOf" srcId="{D22810D0-3B3E-493A-8572-5C2AEFA2DA8B}" destId="{098CE20A-1211-4F83-9D6E-729971C5AE3C}" srcOrd="0" destOrd="0" presId="urn:microsoft.com/office/officeart/2005/8/layout/radial6"/>
    <dgm:cxn modelId="{FC5EAB03-8A90-46A8-8A64-7D3524CDF473}" srcId="{6999D3E3-4CA3-4F05-A66C-C3980C719AB9}" destId="{37A6F313-3FAB-41BA-8437-B94D083B3504}" srcOrd="0" destOrd="0" parTransId="{69523FFF-450A-4652-9017-90714F661BEE}" sibTransId="{2EBF90AF-5638-4FD1-8F51-8628FF69AB9B}"/>
    <dgm:cxn modelId="{8FB65C63-CF8D-461D-ACF5-E982BD5B7B2D}" type="presParOf" srcId="{90D4629F-99E5-4BA7-AF30-68A1AB77F472}" destId="{82500B10-CEB8-4F7E-BFF7-72F9B63CCF16}" srcOrd="0" destOrd="0" presId="urn:microsoft.com/office/officeart/2005/8/layout/radial6"/>
    <dgm:cxn modelId="{08905026-AC0A-4522-8032-C302EB3EBCC1}" type="presParOf" srcId="{90D4629F-99E5-4BA7-AF30-68A1AB77F472}" destId="{53A91F53-69D3-4378-AB1E-C4C2B1ACC750}" srcOrd="1" destOrd="0" presId="urn:microsoft.com/office/officeart/2005/8/layout/radial6"/>
    <dgm:cxn modelId="{076A0E28-2CC8-4AAB-8687-7CFF3ED92DD8}" type="presParOf" srcId="{90D4629F-99E5-4BA7-AF30-68A1AB77F472}" destId="{14EB2453-B2FD-45EC-8A7D-9AE5EE63F554}" srcOrd="2" destOrd="0" presId="urn:microsoft.com/office/officeart/2005/8/layout/radial6"/>
    <dgm:cxn modelId="{B48FFAEA-1EDF-4835-9AC9-CBC0F3EDC83F}" type="presParOf" srcId="{90D4629F-99E5-4BA7-AF30-68A1AB77F472}" destId="{3B13D874-6F7B-489E-9E07-DC3FBE9F7F71}" srcOrd="3" destOrd="0" presId="urn:microsoft.com/office/officeart/2005/8/layout/radial6"/>
    <dgm:cxn modelId="{A5AAAFC3-2130-446E-9A93-863476DE3B09}" type="presParOf" srcId="{90D4629F-99E5-4BA7-AF30-68A1AB77F472}" destId="{42BD7368-1E29-4B49-A35B-B0A1785D2D01}" srcOrd="4" destOrd="0" presId="urn:microsoft.com/office/officeart/2005/8/layout/radial6"/>
    <dgm:cxn modelId="{B766638B-69AD-421F-95C0-9A321C149404}" type="presParOf" srcId="{90D4629F-99E5-4BA7-AF30-68A1AB77F472}" destId="{20DCAB0F-666F-4514-952C-926A5E9FE2DC}" srcOrd="5" destOrd="0" presId="urn:microsoft.com/office/officeart/2005/8/layout/radial6"/>
    <dgm:cxn modelId="{00EE0202-58FE-42AA-9E2C-9712CB7034EF}" type="presParOf" srcId="{90D4629F-99E5-4BA7-AF30-68A1AB77F472}" destId="{CE3AFBF7-BD3B-4A65-B3DA-3E61F2EE4BD2}" srcOrd="6" destOrd="0" presId="urn:microsoft.com/office/officeart/2005/8/layout/radial6"/>
    <dgm:cxn modelId="{F14244F0-58BF-4A03-AFDF-AB2555B5B257}" type="presParOf" srcId="{90D4629F-99E5-4BA7-AF30-68A1AB77F472}" destId="{31BB7956-C278-4560-91E5-9A4CA0EE848A}" srcOrd="7" destOrd="0" presId="urn:microsoft.com/office/officeart/2005/8/layout/radial6"/>
    <dgm:cxn modelId="{FA3EACBF-EBC3-40F1-9EC8-82CEEB5799A1}" type="presParOf" srcId="{90D4629F-99E5-4BA7-AF30-68A1AB77F472}" destId="{BFDFD144-A427-4067-AC34-CD1F16FD5D38}" srcOrd="8" destOrd="0" presId="urn:microsoft.com/office/officeart/2005/8/layout/radial6"/>
    <dgm:cxn modelId="{00724632-352F-413F-AB82-BAFAC6692A5D}" type="presParOf" srcId="{90D4629F-99E5-4BA7-AF30-68A1AB77F472}" destId="{B7BF5DCD-1652-4A0E-ABF2-BE838CBBB0F0}" srcOrd="9" destOrd="0" presId="urn:microsoft.com/office/officeart/2005/8/layout/radial6"/>
    <dgm:cxn modelId="{21CBE814-95CF-48FB-B79A-29AF2B7FF3A1}" type="presParOf" srcId="{90D4629F-99E5-4BA7-AF30-68A1AB77F472}" destId="{098CE20A-1211-4F83-9D6E-729971C5AE3C}" srcOrd="10" destOrd="0" presId="urn:microsoft.com/office/officeart/2005/8/layout/radial6"/>
    <dgm:cxn modelId="{8BB2DF70-7FB5-4D30-84D0-F069416D7FC9}" type="presParOf" srcId="{90D4629F-99E5-4BA7-AF30-68A1AB77F472}" destId="{C37429E1-B0A0-434C-902E-4EED3390E528}" srcOrd="11" destOrd="0" presId="urn:microsoft.com/office/officeart/2005/8/layout/radial6"/>
    <dgm:cxn modelId="{26DE4A78-16D3-4CBE-90E3-DDC7B053F0B3}" type="presParOf" srcId="{90D4629F-99E5-4BA7-AF30-68A1AB77F472}" destId="{9A42BFB9-6D98-4C84-A899-0C078944993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23BC7-6E55-4C37-9093-742E49AC3974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Центральная диспетчерская служба </a:t>
          </a:r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ЦДС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круглосуточная                                                                                                    </a:t>
          </a:r>
          <a:r>
            <a:rPr lang="ru-RU" sz="1200" b="1" i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274-66-66, 274-24-20</a:t>
          </a:r>
        </a:p>
        <a:p>
          <a:pPr rtl="0">
            <a:lnSpc>
              <a:spcPct val="100000"/>
            </a:lnSpc>
          </a:pP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Справочно-информационная служба </a:t>
          </a:r>
          <a:r>
            <a:rPr lang="en-US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-центр</a:t>
          </a:r>
          <a:r>
            <a:rPr lang="en-US" sz="1200" i="1" dirty="0" smtClean="0">
              <a:latin typeface="Arial" panose="020B0604020202020204" pitchFamily="34" charset="0"/>
              <a:cs typeface="Arial" panose="020B0604020202020204" pitchFamily="34" charset="0"/>
            </a:rPr>
            <a:t>           </a:t>
          </a:r>
          <a:r>
            <a:rPr lang="ru-RU" sz="1200" i="1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</a:t>
          </a:r>
          <a:r>
            <a:rPr lang="ru-RU" sz="1200" b="1" i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3 777 444 </a:t>
          </a:r>
          <a:endParaRPr lang="ru-RU" sz="1200" b="1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4E201-699E-4909-88E1-AE3608684800}" type="parTrans" cxnId="{FCF9C7B7-FF65-4C18-B61A-E32A851109FF}">
      <dgm:prSet/>
      <dgm:spPr/>
      <dgm:t>
        <a:bodyPr/>
        <a:lstStyle/>
        <a:p>
          <a:endParaRPr lang="ru-RU"/>
        </a:p>
      </dgm:t>
    </dgm:pt>
    <dgm:pt modelId="{8D41D6F1-9D23-47F8-8D10-982EF373FAD0}" type="sibTrans" cxnId="{FCF9C7B7-FF65-4C18-B61A-E32A851109FF}">
      <dgm:prSet/>
      <dgm:spPr/>
      <dgm:t>
        <a:bodyPr/>
        <a:lstStyle/>
        <a:p>
          <a:endParaRPr lang="ru-RU"/>
        </a:p>
      </dgm:t>
    </dgm:pt>
    <dgm:pt modelId="{0E8280F5-0D89-4B0B-B21B-EDAD3191BA97}" type="pres">
      <dgm:prSet presAssocID="{9B165E6F-DB48-496B-AC68-643905DFB6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155AD9-C4D7-4AC3-BD36-CB0B3C154F25}" type="pres">
      <dgm:prSet presAssocID="{DCA23BC7-6E55-4C37-9093-742E49AC3974}" presName="circle1" presStyleLbl="node1" presStyleIdx="0" presStyleCnt="1" custScaleX="82311" custScaleY="102892" custLinFactNeighborX="9234" custLinFactNeighborY="5486"/>
      <dgm:spPr>
        <a:ln>
          <a:solidFill>
            <a:srgbClr val="006CB6"/>
          </a:solidFill>
        </a:ln>
      </dgm:spPr>
      <dgm:t>
        <a:bodyPr/>
        <a:lstStyle/>
        <a:p>
          <a:endParaRPr lang="ru-RU"/>
        </a:p>
      </dgm:t>
    </dgm:pt>
    <dgm:pt modelId="{A6FB45DD-0A9D-4310-AFA9-99DAAC5F5B1D}" type="pres">
      <dgm:prSet presAssocID="{DCA23BC7-6E55-4C37-9093-742E49AC3974}" presName="space" presStyleCnt="0"/>
      <dgm:spPr/>
    </dgm:pt>
    <dgm:pt modelId="{4702DD6D-A14C-4244-BACF-0954A6BD8E3C}" type="pres">
      <dgm:prSet presAssocID="{DCA23BC7-6E55-4C37-9093-742E49AC3974}" presName="rect1" presStyleLbl="alignAcc1" presStyleIdx="0" presStyleCnt="1" custScaleX="100000" custScaleY="100000" custLinFactNeighborX="376" custLinFactNeighborY="-2234"/>
      <dgm:spPr/>
      <dgm:t>
        <a:bodyPr/>
        <a:lstStyle/>
        <a:p>
          <a:endParaRPr lang="ru-RU"/>
        </a:p>
      </dgm:t>
    </dgm:pt>
    <dgm:pt modelId="{1EDE8360-44D0-4746-A105-77393EA5971F}" type="pres">
      <dgm:prSet presAssocID="{DCA23BC7-6E55-4C37-9093-742E49AC397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765DCC-0DCB-49D6-91C9-F715F7F643F6}" type="presOf" srcId="{DCA23BC7-6E55-4C37-9093-742E49AC3974}" destId="{1EDE8360-44D0-4746-A105-77393EA5971F}" srcOrd="1" destOrd="0" presId="urn:microsoft.com/office/officeart/2005/8/layout/target3"/>
    <dgm:cxn modelId="{FCF9C7B7-FF65-4C18-B61A-E32A851109FF}" srcId="{9B165E6F-DB48-496B-AC68-643905DFB64E}" destId="{DCA23BC7-6E55-4C37-9093-742E49AC3974}" srcOrd="0" destOrd="0" parTransId="{4404E201-699E-4909-88E1-AE3608684800}" sibTransId="{8D41D6F1-9D23-47F8-8D10-982EF373FAD0}"/>
    <dgm:cxn modelId="{89E11628-DB34-4903-9A17-4AEE954F990C}" type="presOf" srcId="{9B165E6F-DB48-496B-AC68-643905DFB64E}" destId="{0E8280F5-0D89-4B0B-B21B-EDAD3191BA97}" srcOrd="0" destOrd="0" presId="urn:microsoft.com/office/officeart/2005/8/layout/target3"/>
    <dgm:cxn modelId="{D5C5EE16-BFBB-40C0-AC12-9F7D4C03A92A}" type="presOf" srcId="{DCA23BC7-6E55-4C37-9093-742E49AC3974}" destId="{4702DD6D-A14C-4244-BACF-0954A6BD8E3C}" srcOrd="0" destOrd="0" presId="urn:microsoft.com/office/officeart/2005/8/layout/target3"/>
    <dgm:cxn modelId="{981E27E0-7F55-431F-A434-61D4945BA493}" type="presParOf" srcId="{0E8280F5-0D89-4B0B-B21B-EDAD3191BA97}" destId="{91155AD9-C4D7-4AC3-BD36-CB0B3C154F25}" srcOrd="0" destOrd="0" presId="urn:microsoft.com/office/officeart/2005/8/layout/target3"/>
    <dgm:cxn modelId="{D2306D62-D75F-4EE4-81F3-8EFFB86745E0}" type="presParOf" srcId="{0E8280F5-0D89-4B0B-B21B-EDAD3191BA97}" destId="{A6FB45DD-0A9D-4310-AFA9-99DAAC5F5B1D}" srcOrd="1" destOrd="0" presId="urn:microsoft.com/office/officeart/2005/8/layout/target3"/>
    <dgm:cxn modelId="{BC42F655-2A83-4C92-B6EA-6AF5E44C1D8D}" type="presParOf" srcId="{0E8280F5-0D89-4B0B-B21B-EDAD3191BA97}" destId="{4702DD6D-A14C-4244-BACF-0954A6BD8E3C}" srcOrd="2" destOrd="0" presId="urn:microsoft.com/office/officeart/2005/8/layout/target3"/>
    <dgm:cxn modelId="{6430CD01-22DA-4EA1-951C-7B703FB9AC73}" type="presParOf" srcId="{0E8280F5-0D89-4B0B-B21B-EDAD3191BA97}" destId="{1EDE8360-44D0-4746-A105-77393EA5971F}" srcOrd="3" destOrd="0" presId="urn:microsoft.com/office/officeart/2005/8/layout/target3"/>
  </dgm:cxnLst>
  <dgm:bg/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23BC7-6E55-4C37-9093-742E49AC3974}">
      <dgm:prSet custT="1"/>
      <dgm:spPr>
        <a:ln>
          <a:solidFill>
            <a:srgbClr val="006CB6"/>
          </a:solidFill>
        </a:ln>
      </dgm:spPr>
      <dgm:t>
        <a:bodyPr/>
        <a:lstStyle/>
        <a:p>
          <a:pPr rtl="0"/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Телефон доверия                                                                                                     </a:t>
          </a:r>
          <a:r>
            <a:rPr lang="ru-RU" sz="1300" b="1" i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245-95-28</a:t>
          </a:r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4E201-699E-4909-88E1-AE3608684800}" type="parTrans" cxnId="{FCF9C7B7-FF65-4C18-B61A-E32A851109FF}">
      <dgm:prSet/>
      <dgm:spPr/>
      <dgm:t>
        <a:bodyPr/>
        <a:lstStyle/>
        <a:p>
          <a:endParaRPr lang="ru-RU"/>
        </a:p>
      </dgm:t>
    </dgm:pt>
    <dgm:pt modelId="{8D41D6F1-9D23-47F8-8D10-982EF373FAD0}" type="sibTrans" cxnId="{FCF9C7B7-FF65-4C18-B61A-E32A851109FF}">
      <dgm:prSet/>
      <dgm:spPr/>
      <dgm:t>
        <a:bodyPr/>
        <a:lstStyle/>
        <a:p>
          <a:endParaRPr lang="ru-RU"/>
        </a:p>
      </dgm:t>
    </dgm:pt>
    <dgm:pt modelId="{0E8280F5-0D89-4B0B-B21B-EDAD3191BA97}" type="pres">
      <dgm:prSet presAssocID="{9B165E6F-DB48-496B-AC68-643905DFB6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155AD9-C4D7-4AC3-BD36-CB0B3C154F25}" type="pres">
      <dgm:prSet presAssocID="{DCA23BC7-6E55-4C37-9093-742E49AC3974}" presName="circle1" presStyleLbl="node1" presStyleIdx="0" presStyleCnt="1" custLinFactNeighborX="-4006" custLinFactNeighborY="968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A6FB45DD-0A9D-4310-AFA9-99DAAC5F5B1D}" type="pres">
      <dgm:prSet presAssocID="{DCA23BC7-6E55-4C37-9093-742E49AC3974}" presName="space" presStyleCnt="0"/>
      <dgm:spPr/>
    </dgm:pt>
    <dgm:pt modelId="{4702DD6D-A14C-4244-BACF-0954A6BD8E3C}" type="pres">
      <dgm:prSet presAssocID="{DCA23BC7-6E55-4C37-9093-742E49AC3974}" presName="rect1" presStyleLbl="alignAcc1" presStyleIdx="0" presStyleCnt="1" custScaleX="124779" custLinFactNeighborX="-922"/>
      <dgm:spPr/>
      <dgm:t>
        <a:bodyPr/>
        <a:lstStyle/>
        <a:p>
          <a:endParaRPr lang="ru-RU"/>
        </a:p>
      </dgm:t>
    </dgm:pt>
    <dgm:pt modelId="{1EDE8360-44D0-4746-A105-77393EA5971F}" type="pres">
      <dgm:prSet presAssocID="{DCA23BC7-6E55-4C37-9093-742E49AC397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F9C7B7-FF65-4C18-B61A-E32A851109FF}" srcId="{9B165E6F-DB48-496B-AC68-643905DFB64E}" destId="{DCA23BC7-6E55-4C37-9093-742E49AC3974}" srcOrd="0" destOrd="0" parTransId="{4404E201-699E-4909-88E1-AE3608684800}" sibTransId="{8D41D6F1-9D23-47F8-8D10-982EF373FAD0}"/>
    <dgm:cxn modelId="{62765DCC-0DCB-49D6-91C9-F715F7F643F6}" type="presOf" srcId="{DCA23BC7-6E55-4C37-9093-742E49AC3974}" destId="{1EDE8360-44D0-4746-A105-77393EA5971F}" srcOrd="1" destOrd="0" presId="urn:microsoft.com/office/officeart/2005/8/layout/target3"/>
    <dgm:cxn modelId="{89E11628-DB34-4903-9A17-4AEE954F990C}" type="presOf" srcId="{9B165E6F-DB48-496B-AC68-643905DFB64E}" destId="{0E8280F5-0D89-4B0B-B21B-EDAD3191BA97}" srcOrd="0" destOrd="0" presId="urn:microsoft.com/office/officeart/2005/8/layout/target3"/>
    <dgm:cxn modelId="{D5C5EE16-BFBB-40C0-AC12-9F7D4C03A92A}" type="presOf" srcId="{DCA23BC7-6E55-4C37-9093-742E49AC3974}" destId="{4702DD6D-A14C-4244-BACF-0954A6BD8E3C}" srcOrd="0" destOrd="0" presId="urn:microsoft.com/office/officeart/2005/8/layout/target3"/>
    <dgm:cxn modelId="{981E27E0-7F55-431F-A434-61D4945BA493}" type="presParOf" srcId="{0E8280F5-0D89-4B0B-B21B-EDAD3191BA97}" destId="{91155AD9-C4D7-4AC3-BD36-CB0B3C154F25}" srcOrd="0" destOrd="0" presId="urn:microsoft.com/office/officeart/2005/8/layout/target3"/>
    <dgm:cxn modelId="{D2306D62-D75F-4EE4-81F3-8EFFB86745E0}" type="presParOf" srcId="{0E8280F5-0D89-4B0B-B21B-EDAD3191BA97}" destId="{A6FB45DD-0A9D-4310-AFA9-99DAAC5F5B1D}" srcOrd="1" destOrd="0" presId="urn:microsoft.com/office/officeart/2005/8/layout/target3"/>
    <dgm:cxn modelId="{BC42F655-2A83-4C92-B6EA-6AF5E44C1D8D}" type="presParOf" srcId="{0E8280F5-0D89-4B0B-B21B-EDAD3191BA97}" destId="{4702DD6D-A14C-4244-BACF-0954A6BD8E3C}" srcOrd="2" destOrd="0" presId="urn:microsoft.com/office/officeart/2005/8/layout/target3"/>
    <dgm:cxn modelId="{6430CD01-22DA-4EA1-951C-7B703FB9AC73}" type="presParOf" srcId="{0E8280F5-0D89-4B0B-B21B-EDAD3191BA97}" destId="{1EDE8360-44D0-4746-A105-77393EA5971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02FF4B-B2F6-461E-AB88-79BE87C29667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2EB7C-4F7F-4C47-B7FD-163828F6C1B8}">
      <dgm:prSet phldrT="[Текст]" custT="1"/>
      <dgm:spPr/>
      <dgm:t>
        <a:bodyPr lIns="72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В абонентских отделах Предприятия, расположенных в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ЦОПах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 адресам: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Жарокова,196;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дом 37;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ул. Ботаническая 29А;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ул. </a:t>
          </a:r>
          <a:r>
            <a:rPr lang="ru-RU" sz="11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109.</a:t>
          </a:r>
          <a:endParaRPr lang="ru-RU" sz="1100" dirty="0">
            <a:latin typeface="Calibri Light (Заголовки)"/>
          </a:endParaRPr>
        </a:p>
      </dgm:t>
    </dgm:pt>
    <dgm:pt modelId="{81AC8A27-6282-4B94-B92A-0860FA563874}" type="parTrans" cxnId="{F4B6A6CE-6AC6-4E16-9475-1D253FD518F9}">
      <dgm:prSet/>
      <dgm:spPr/>
      <dgm:t>
        <a:bodyPr/>
        <a:lstStyle/>
        <a:p>
          <a:endParaRPr lang="ru-RU"/>
        </a:p>
      </dgm:t>
    </dgm:pt>
    <dgm:pt modelId="{AFA92AA4-66FC-4545-8FA6-869823623064}" type="sibTrans" cxnId="{F4B6A6CE-6AC6-4E16-9475-1D253FD518F9}">
      <dgm:prSet/>
      <dgm:spPr/>
      <dgm:t>
        <a:bodyPr/>
        <a:lstStyle/>
        <a:p>
          <a:endParaRPr lang="ru-RU"/>
        </a:p>
      </dgm:t>
    </dgm:pt>
    <dgm:pt modelId="{3109E303-7EA2-4C05-8E83-07410538A4BF}">
      <dgm:prSet phldrT="[Текст]" custT="1"/>
      <dgm:spPr/>
      <dgm:t>
        <a:bodyPr lIns="72000"/>
        <a:lstStyle/>
        <a:p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Посредством входа на веб-портал Предприятия и регистрации с помощью лицевого счета и ответом на несколько вопросов для аутентификации</a:t>
          </a:r>
          <a:endParaRPr lang="ru-RU" sz="1100" dirty="0">
            <a:latin typeface="Calibri Light (Заголовки)"/>
          </a:endParaRPr>
        </a:p>
      </dgm:t>
    </dgm:pt>
    <dgm:pt modelId="{DF3B9C39-8C50-4C5F-BDC3-1773EEA5EB4C}" type="parTrans" cxnId="{04A53A52-80B5-448C-B3A4-9B52DE7E5A14}">
      <dgm:prSet/>
      <dgm:spPr/>
      <dgm:t>
        <a:bodyPr/>
        <a:lstStyle/>
        <a:p>
          <a:endParaRPr lang="ru-RU"/>
        </a:p>
      </dgm:t>
    </dgm:pt>
    <dgm:pt modelId="{566CA373-9BF8-4A22-BC9F-827EA9D76C25}" type="sibTrans" cxnId="{04A53A52-80B5-448C-B3A4-9B52DE7E5A14}">
      <dgm:prSet/>
      <dgm:spPr/>
      <dgm:t>
        <a:bodyPr/>
        <a:lstStyle/>
        <a:p>
          <a:endParaRPr lang="ru-RU"/>
        </a:p>
      </dgm:t>
    </dgm:pt>
    <dgm:pt modelId="{559E2024-A46D-4125-9947-22C92CA8EB8A}">
      <dgm:prSet phldrT="[Текст]" custT="1"/>
      <dgm:spPr/>
      <dgm:t>
        <a:bodyPr lIns="72000"/>
        <a:lstStyle/>
        <a:p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В абонентском отделе АО «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Алсеко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» по адресу </a:t>
          </a:r>
        </a:p>
        <a:p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ул.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Байзакова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221</a:t>
          </a:r>
          <a:endParaRPr lang="ru-RU" sz="1100" dirty="0">
            <a:latin typeface="Calibri Light (Заголовки)"/>
          </a:endParaRPr>
        </a:p>
      </dgm:t>
    </dgm:pt>
    <dgm:pt modelId="{928FDA75-4686-4958-AE0D-7E30DD1F5557}" type="parTrans" cxnId="{0CDEB01F-F6C6-4E05-8457-06001B027645}">
      <dgm:prSet/>
      <dgm:spPr/>
      <dgm:t>
        <a:bodyPr/>
        <a:lstStyle/>
        <a:p>
          <a:endParaRPr lang="ru-RU"/>
        </a:p>
      </dgm:t>
    </dgm:pt>
    <dgm:pt modelId="{D34B6A34-4BAA-4067-B6F0-0F6E47B6CC10}" type="sibTrans" cxnId="{0CDEB01F-F6C6-4E05-8457-06001B027645}">
      <dgm:prSet/>
      <dgm:spPr/>
      <dgm:t>
        <a:bodyPr/>
        <a:lstStyle/>
        <a:p>
          <a:endParaRPr lang="ru-RU"/>
        </a:p>
      </dgm:t>
    </dgm:pt>
    <dgm:pt modelId="{56B9DB82-BC0A-49CB-913B-008E4443C5AE}">
      <dgm:prSet phldrT="[Текст]" custT="1"/>
      <dgm:spPr/>
      <dgm:t>
        <a:bodyPr lIns="72000" rIns="36000"/>
        <a:lstStyle/>
        <a:p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Ежемесячно автоматически выгружаются счета-фактуры абонентов в сервер Комитета государственных доходов. Авторизованные на сайте Комитета потребители имеют возможность получить электронную версию счет-фактуры </a:t>
          </a:r>
          <a:r>
            <a:rPr lang="ru-RU" sz="110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ВАЖНО!!!</a:t>
          </a:r>
          <a:endParaRPr lang="ru-RU" sz="11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Данный вариант для плательщиков НДС.</a:t>
          </a:r>
          <a:endParaRPr lang="ru-RU" sz="1100" dirty="0">
            <a:latin typeface="Calibri Light (Заголовки)"/>
          </a:endParaRPr>
        </a:p>
      </dgm:t>
    </dgm:pt>
    <dgm:pt modelId="{F8A23539-6915-4ABF-9F65-6335DE969CC7}" type="parTrans" cxnId="{5FC8DA64-F4DC-4C43-A3E9-412BE62313AB}">
      <dgm:prSet/>
      <dgm:spPr/>
      <dgm:t>
        <a:bodyPr/>
        <a:lstStyle/>
        <a:p>
          <a:endParaRPr lang="ru-RU"/>
        </a:p>
      </dgm:t>
    </dgm:pt>
    <dgm:pt modelId="{9135629E-4FD1-442C-9B2C-65617D418D02}" type="sibTrans" cxnId="{5FC8DA64-F4DC-4C43-A3E9-412BE62313AB}">
      <dgm:prSet/>
      <dgm:spPr/>
      <dgm:t>
        <a:bodyPr/>
        <a:lstStyle/>
        <a:p>
          <a:endParaRPr lang="ru-RU"/>
        </a:p>
      </dgm:t>
    </dgm:pt>
    <dgm:pt modelId="{5862B67E-DB1E-4DD6-98BB-929738C974BD}" type="pres">
      <dgm:prSet presAssocID="{9E02FF4B-B2F6-461E-AB88-79BE87C296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95054E-2409-4DA2-B620-7677BA6B3656}" type="pres">
      <dgm:prSet presAssocID="{E832EB7C-4F7F-4C47-B7FD-163828F6C1B8}" presName="comp" presStyleCnt="0"/>
      <dgm:spPr/>
      <dgm:t>
        <a:bodyPr/>
        <a:lstStyle/>
        <a:p>
          <a:endParaRPr lang="ru-RU"/>
        </a:p>
      </dgm:t>
    </dgm:pt>
    <dgm:pt modelId="{41B9892B-1C49-43E1-81F4-5C88758DAC01}" type="pres">
      <dgm:prSet presAssocID="{E832EB7C-4F7F-4C47-B7FD-163828F6C1B8}" presName="box" presStyleLbl="node1" presStyleIdx="0" presStyleCnt="4" custLinFactNeighborX="0"/>
      <dgm:spPr/>
      <dgm:t>
        <a:bodyPr/>
        <a:lstStyle/>
        <a:p>
          <a:endParaRPr lang="ru-RU"/>
        </a:p>
      </dgm:t>
    </dgm:pt>
    <dgm:pt modelId="{D1A9EAE4-861E-41A2-8687-0F34AEAEBDCF}" type="pres">
      <dgm:prSet presAssocID="{E832EB7C-4F7F-4C47-B7FD-163828F6C1B8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AE3E8139-4ED9-48BB-9A70-D16F4D42D771}" type="pres">
      <dgm:prSet presAssocID="{E832EB7C-4F7F-4C47-B7FD-163828F6C1B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C9FD6-1CB2-4F18-B2A9-AAC02937B21A}" type="pres">
      <dgm:prSet presAssocID="{AFA92AA4-66FC-4545-8FA6-869823623064}" presName="spacer" presStyleCnt="0"/>
      <dgm:spPr/>
      <dgm:t>
        <a:bodyPr/>
        <a:lstStyle/>
        <a:p>
          <a:endParaRPr lang="ru-RU"/>
        </a:p>
      </dgm:t>
    </dgm:pt>
    <dgm:pt modelId="{7156FA67-5C1A-479C-9387-8A106507EA9E}" type="pres">
      <dgm:prSet presAssocID="{3109E303-7EA2-4C05-8E83-07410538A4BF}" presName="comp" presStyleCnt="0"/>
      <dgm:spPr/>
      <dgm:t>
        <a:bodyPr/>
        <a:lstStyle/>
        <a:p>
          <a:endParaRPr lang="ru-RU"/>
        </a:p>
      </dgm:t>
    </dgm:pt>
    <dgm:pt modelId="{F15B3588-B8FE-43FC-A382-D817283E0DBC}" type="pres">
      <dgm:prSet presAssocID="{3109E303-7EA2-4C05-8E83-07410538A4BF}" presName="box" presStyleLbl="node1" presStyleIdx="1" presStyleCnt="4"/>
      <dgm:spPr/>
      <dgm:t>
        <a:bodyPr/>
        <a:lstStyle/>
        <a:p>
          <a:endParaRPr lang="ru-RU"/>
        </a:p>
      </dgm:t>
    </dgm:pt>
    <dgm:pt modelId="{28F3C7C3-407E-4556-A6CA-EB997B064CE7}" type="pres">
      <dgm:prSet presAssocID="{3109E303-7EA2-4C05-8E83-07410538A4BF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3BB50C68-13DA-4A0C-8039-BE75D85E9537}" type="pres">
      <dgm:prSet presAssocID="{3109E303-7EA2-4C05-8E83-07410538A4B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71CE5-CFC9-4CF9-AE56-A2CE346C9365}" type="pres">
      <dgm:prSet presAssocID="{566CA373-9BF8-4A22-BC9F-827EA9D76C25}" presName="spacer" presStyleCnt="0"/>
      <dgm:spPr/>
      <dgm:t>
        <a:bodyPr/>
        <a:lstStyle/>
        <a:p>
          <a:endParaRPr lang="ru-RU"/>
        </a:p>
      </dgm:t>
    </dgm:pt>
    <dgm:pt modelId="{0A5EB710-592A-4D77-A295-1CA95E1F565A}" type="pres">
      <dgm:prSet presAssocID="{559E2024-A46D-4125-9947-22C92CA8EB8A}" presName="comp" presStyleCnt="0"/>
      <dgm:spPr/>
      <dgm:t>
        <a:bodyPr/>
        <a:lstStyle/>
        <a:p>
          <a:endParaRPr lang="ru-RU"/>
        </a:p>
      </dgm:t>
    </dgm:pt>
    <dgm:pt modelId="{E1CEF890-6E09-4DD0-9D65-6DBC0B509FFB}" type="pres">
      <dgm:prSet presAssocID="{559E2024-A46D-4125-9947-22C92CA8EB8A}" presName="box" presStyleLbl="node1" presStyleIdx="2" presStyleCnt="4"/>
      <dgm:spPr/>
      <dgm:t>
        <a:bodyPr/>
        <a:lstStyle/>
        <a:p>
          <a:endParaRPr lang="ru-RU"/>
        </a:p>
      </dgm:t>
    </dgm:pt>
    <dgm:pt modelId="{58EAC527-C2DF-43CB-80FB-C27EE7F85A69}" type="pres">
      <dgm:prSet presAssocID="{559E2024-A46D-4125-9947-22C92CA8EB8A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3B696A29-1759-49F6-9843-0E155C969068}" type="pres">
      <dgm:prSet presAssocID="{559E2024-A46D-4125-9947-22C92CA8EB8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05D98-2C06-4259-A5A4-67136C436966}" type="pres">
      <dgm:prSet presAssocID="{D34B6A34-4BAA-4067-B6F0-0F6E47B6CC10}" presName="spacer" presStyleCnt="0"/>
      <dgm:spPr/>
      <dgm:t>
        <a:bodyPr/>
        <a:lstStyle/>
        <a:p>
          <a:endParaRPr lang="ru-RU"/>
        </a:p>
      </dgm:t>
    </dgm:pt>
    <dgm:pt modelId="{BD8E8054-8411-4DAA-8271-5A272348A7B8}" type="pres">
      <dgm:prSet presAssocID="{56B9DB82-BC0A-49CB-913B-008E4443C5AE}" presName="comp" presStyleCnt="0"/>
      <dgm:spPr/>
      <dgm:t>
        <a:bodyPr/>
        <a:lstStyle/>
        <a:p>
          <a:endParaRPr lang="ru-RU"/>
        </a:p>
      </dgm:t>
    </dgm:pt>
    <dgm:pt modelId="{0ECB5801-3433-40F5-8DD2-EC0B463F1482}" type="pres">
      <dgm:prSet presAssocID="{56B9DB82-BC0A-49CB-913B-008E4443C5AE}" presName="box" presStyleLbl="node1" presStyleIdx="3" presStyleCnt="4"/>
      <dgm:spPr/>
      <dgm:t>
        <a:bodyPr/>
        <a:lstStyle/>
        <a:p>
          <a:endParaRPr lang="ru-RU"/>
        </a:p>
      </dgm:t>
    </dgm:pt>
    <dgm:pt modelId="{107E10A1-49CF-477D-9737-0D5E67BF6AB4}" type="pres">
      <dgm:prSet presAssocID="{56B9DB82-BC0A-49CB-913B-008E4443C5AE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D3825390-2FC3-4D2D-A0FD-73B8C5516736}" type="pres">
      <dgm:prSet presAssocID="{56B9DB82-BC0A-49CB-913B-008E4443C5A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EC0AE6-17B7-4080-BB9C-8A88E29C6E3A}" type="presOf" srcId="{559E2024-A46D-4125-9947-22C92CA8EB8A}" destId="{E1CEF890-6E09-4DD0-9D65-6DBC0B509FFB}" srcOrd="0" destOrd="0" presId="urn:microsoft.com/office/officeart/2005/8/layout/vList4"/>
    <dgm:cxn modelId="{FC2DB02A-22AA-43B3-A90B-AE7368E501CE}" type="presOf" srcId="{559E2024-A46D-4125-9947-22C92CA8EB8A}" destId="{3B696A29-1759-49F6-9843-0E155C969068}" srcOrd="1" destOrd="0" presId="urn:microsoft.com/office/officeart/2005/8/layout/vList4"/>
    <dgm:cxn modelId="{5FC8DA64-F4DC-4C43-A3E9-412BE62313AB}" srcId="{9E02FF4B-B2F6-461E-AB88-79BE87C29667}" destId="{56B9DB82-BC0A-49CB-913B-008E4443C5AE}" srcOrd="3" destOrd="0" parTransId="{F8A23539-6915-4ABF-9F65-6335DE969CC7}" sibTransId="{9135629E-4FD1-442C-9B2C-65617D418D02}"/>
    <dgm:cxn modelId="{19B3EC30-E6EA-4ECD-851D-4233AC465650}" type="presOf" srcId="{56B9DB82-BC0A-49CB-913B-008E4443C5AE}" destId="{D3825390-2FC3-4D2D-A0FD-73B8C5516736}" srcOrd="1" destOrd="0" presId="urn:microsoft.com/office/officeart/2005/8/layout/vList4"/>
    <dgm:cxn modelId="{CE5F0BB5-60B6-4689-B3F2-E2088C5D22EE}" type="presOf" srcId="{3109E303-7EA2-4C05-8E83-07410538A4BF}" destId="{3BB50C68-13DA-4A0C-8039-BE75D85E9537}" srcOrd="1" destOrd="0" presId="urn:microsoft.com/office/officeart/2005/8/layout/vList4"/>
    <dgm:cxn modelId="{5E55F662-A6E4-47F8-BA23-A1E30279CC69}" type="presOf" srcId="{9E02FF4B-B2F6-461E-AB88-79BE87C29667}" destId="{5862B67E-DB1E-4DD6-98BB-929738C974BD}" srcOrd="0" destOrd="0" presId="urn:microsoft.com/office/officeart/2005/8/layout/vList4"/>
    <dgm:cxn modelId="{02447145-85B0-4750-9629-BD0AC093FFA8}" type="presOf" srcId="{E832EB7C-4F7F-4C47-B7FD-163828F6C1B8}" destId="{AE3E8139-4ED9-48BB-9A70-D16F4D42D771}" srcOrd="1" destOrd="0" presId="urn:microsoft.com/office/officeart/2005/8/layout/vList4"/>
    <dgm:cxn modelId="{E1F7B39F-7ED2-4415-9742-605F74987E34}" type="presOf" srcId="{3109E303-7EA2-4C05-8E83-07410538A4BF}" destId="{F15B3588-B8FE-43FC-A382-D817283E0DBC}" srcOrd="0" destOrd="0" presId="urn:microsoft.com/office/officeart/2005/8/layout/vList4"/>
    <dgm:cxn modelId="{EFD5ED09-A4CF-4AA3-A2DB-9A5E666D7D18}" type="presOf" srcId="{E832EB7C-4F7F-4C47-B7FD-163828F6C1B8}" destId="{41B9892B-1C49-43E1-81F4-5C88758DAC01}" srcOrd="0" destOrd="0" presId="urn:microsoft.com/office/officeart/2005/8/layout/vList4"/>
    <dgm:cxn modelId="{F4B6A6CE-6AC6-4E16-9475-1D253FD518F9}" srcId="{9E02FF4B-B2F6-461E-AB88-79BE87C29667}" destId="{E832EB7C-4F7F-4C47-B7FD-163828F6C1B8}" srcOrd="0" destOrd="0" parTransId="{81AC8A27-6282-4B94-B92A-0860FA563874}" sibTransId="{AFA92AA4-66FC-4545-8FA6-869823623064}"/>
    <dgm:cxn modelId="{D2DB36FD-C04A-4075-B09E-C6E9856D172B}" type="presOf" srcId="{56B9DB82-BC0A-49CB-913B-008E4443C5AE}" destId="{0ECB5801-3433-40F5-8DD2-EC0B463F1482}" srcOrd="0" destOrd="0" presId="urn:microsoft.com/office/officeart/2005/8/layout/vList4"/>
    <dgm:cxn modelId="{04A53A52-80B5-448C-B3A4-9B52DE7E5A14}" srcId="{9E02FF4B-B2F6-461E-AB88-79BE87C29667}" destId="{3109E303-7EA2-4C05-8E83-07410538A4BF}" srcOrd="1" destOrd="0" parTransId="{DF3B9C39-8C50-4C5F-BDC3-1773EEA5EB4C}" sibTransId="{566CA373-9BF8-4A22-BC9F-827EA9D76C25}"/>
    <dgm:cxn modelId="{0CDEB01F-F6C6-4E05-8457-06001B027645}" srcId="{9E02FF4B-B2F6-461E-AB88-79BE87C29667}" destId="{559E2024-A46D-4125-9947-22C92CA8EB8A}" srcOrd="2" destOrd="0" parTransId="{928FDA75-4686-4958-AE0D-7E30DD1F5557}" sibTransId="{D34B6A34-4BAA-4067-B6F0-0F6E47B6CC10}"/>
    <dgm:cxn modelId="{2459B622-D730-43C6-9A23-22C48B6BDDC3}" type="presParOf" srcId="{5862B67E-DB1E-4DD6-98BB-929738C974BD}" destId="{E095054E-2409-4DA2-B620-7677BA6B3656}" srcOrd="0" destOrd="0" presId="urn:microsoft.com/office/officeart/2005/8/layout/vList4"/>
    <dgm:cxn modelId="{1D73A163-5D1B-49B3-B76C-38025B81BAE4}" type="presParOf" srcId="{E095054E-2409-4DA2-B620-7677BA6B3656}" destId="{41B9892B-1C49-43E1-81F4-5C88758DAC01}" srcOrd="0" destOrd="0" presId="urn:microsoft.com/office/officeart/2005/8/layout/vList4"/>
    <dgm:cxn modelId="{9D215376-5630-4827-97FA-D2C0728D81D0}" type="presParOf" srcId="{E095054E-2409-4DA2-B620-7677BA6B3656}" destId="{D1A9EAE4-861E-41A2-8687-0F34AEAEBDCF}" srcOrd="1" destOrd="0" presId="urn:microsoft.com/office/officeart/2005/8/layout/vList4"/>
    <dgm:cxn modelId="{6EB476C8-2725-4263-8C69-6217F763A5E7}" type="presParOf" srcId="{E095054E-2409-4DA2-B620-7677BA6B3656}" destId="{AE3E8139-4ED9-48BB-9A70-D16F4D42D771}" srcOrd="2" destOrd="0" presId="urn:microsoft.com/office/officeart/2005/8/layout/vList4"/>
    <dgm:cxn modelId="{97AFB950-E6D1-4108-8B9E-E0382230E355}" type="presParOf" srcId="{5862B67E-DB1E-4DD6-98BB-929738C974BD}" destId="{349C9FD6-1CB2-4F18-B2A9-AAC02937B21A}" srcOrd="1" destOrd="0" presId="urn:microsoft.com/office/officeart/2005/8/layout/vList4"/>
    <dgm:cxn modelId="{79EACCE6-EF84-40EB-8C3D-6DA32FCF160E}" type="presParOf" srcId="{5862B67E-DB1E-4DD6-98BB-929738C974BD}" destId="{7156FA67-5C1A-479C-9387-8A106507EA9E}" srcOrd="2" destOrd="0" presId="urn:microsoft.com/office/officeart/2005/8/layout/vList4"/>
    <dgm:cxn modelId="{37E463D4-8E2E-4648-AFC0-AFF05A4426BC}" type="presParOf" srcId="{7156FA67-5C1A-479C-9387-8A106507EA9E}" destId="{F15B3588-B8FE-43FC-A382-D817283E0DBC}" srcOrd="0" destOrd="0" presId="urn:microsoft.com/office/officeart/2005/8/layout/vList4"/>
    <dgm:cxn modelId="{94444E7C-2ACC-4715-BDA5-79F9816FF321}" type="presParOf" srcId="{7156FA67-5C1A-479C-9387-8A106507EA9E}" destId="{28F3C7C3-407E-4556-A6CA-EB997B064CE7}" srcOrd="1" destOrd="0" presId="urn:microsoft.com/office/officeart/2005/8/layout/vList4"/>
    <dgm:cxn modelId="{1EE3E77A-40BC-4976-B0F4-934CAB5B74B0}" type="presParOf" srcId="{7156FA67-5C1A-479C-9387-8A106507EA9E}" destId="{3BB50C68-13DA-4A0C-8039-BE75D85E9537}" srcOrd="2" destOrd="0" presId="urn:microsoft.com/office/officeart/2005/8/layout/vList4"/>
    <dgm:cxn modelId="{29595F18-03FF-46F7-930F-704AFADC66D9}" type="presParOf" srcId="{5862B67E-DB1E-4DD6-98BB-929738C974BD}" destId="{10071CE5-CFC9-4CF9-AE56-A2CE346C9365}" srcOrd="3" destOrd="0" presId="urn:microsoft.com/office/officeart/2005/8/layout/vList4"/>
    <dgm:cxn modelId="{C76C9B0C-977A-461B-8550-460788667F4B}" type="presParOf" srcId="{5862B67E-DB1E-4DD6-98BB-929738C974BD}" destId="{0A5EB710-592A-4D77-A295-1CA95E1F565A}" srcOrd="4" destOrd="0" presId="urn:microsoft.com/office/officeart/2005/8/layout/vList4"/>
    <dgm:cxn modelId="{C7324831-CB9F-481B-B8A5-D6E1DA9BBECD}" type="presParOf" srcId="{0A5EB710-592A-4D77-A295-1CA95E1F565A}" destId="{E1CEF890-6E09-4DD0-9D65-6DBC0B509FFB}" srcOrd="0" destOrd="0" presId="urn:microsoft.com/office/officeart/2005/8/layout/vList4"/>
    <dgm:cxn modelId="{166BF55C-97A3-4BCE-BCE5-73F51921019F}" type="presParOf" srcId="{0A5EB710-592A-4D77-A295-1CA95E1F565A}" destId="{58EAC527-C2DF-43CB-80FB-C27EE7F85A69}" srcOrd="1" destOrd="0" presId="urn:microsoft.com/office/officeart/2005/8/layout/vList4"/>
    <dgm:cxn modelId="{D9190B70-5897-48B4-84CC-516A511A2357}" type="presParOf" srcId="{0A5EB710-592A-4D77-A295-1CA95E1F565A}" destId="{3B696A29-1759-49F6-9843-0E155C969068}" srcOrd="2" destOrd="0" presId="urn:microsoft.com/office/officeart/2005/8/layout/vList4"/>
    <dgm:cxn modelId="{7BFFCD01-B478-4B73-A2E7-A9D15892D312}" type="presParOf" srcId="{5862B67E-DB1E-4DD6-98BB-929738C974BD}" destId="{6BE05D98-2C06-4259-A5A4-67136C436966}" srcOrd="5" destOrd="0" presId="urn:microsoft.com/office/officeart/2005/8/layout/vList4"/>
    <dgm:cxn modelId="{D6EA0885-9ED0-4E2F-8BE4-6592C4406870}" type="presParOf" srcId="{5862B67E-DB1E-4DD6-98BB-929738C974BD}" destId="{BD8E8054-8411-4DAA-8271-5A272348A7B8}" srcOrd="6" destOrd="0" presId="urn:microsoft.com/office/officeart/2005/8/layout/vList4"/>
    <dgm:cxn modelId="{A861C4AA-E7B8-48A1-B5DF-249363DCA0E1}" type="presParOf" srcId="{BD8E8054-8411-4DAA-8271-5A272348A7B8}" destId="{0ECB5801-3433-40F5-8DD2-EC0B463F1482}" srcOrd="0" destOrd="0" presId="urn:microsoft.com/office/officeart/2005/8/layout/vList4"/>
    <dgm:cxn modelId="{B64EC8F6-7CDF-4132-8580-3CACF51599C3}" type="presParOf" srcId="{BD8E8054-8411-4DAA-8271-5A272348A7B8}" destId="{107E10A1-49CF-477D-9737-0D5E67BF6AB4}" srcOrd="1" destOrd="0" presId="urn:microsoft.com/office/officeart/2005/8/layout/vList4"/>
    <dgm:cxn modelId="{7EC8AA4A-EC28-4B05-9ECB-6FF025246B27}" type="presParOf" srcId="{BD8E8054-8411-4DAA-8271-5A272348A7B8}" destId="{D3825390-2FC3-4D2D-A0FD-73B8C5516736}" srcOrd="2" destOrd="0" presId="urn:microsoft.com/office/officeart/2005/8/layout/vList4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02FF4B-B2F6-461E-AB88-79BE87C29667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2EB7C-4F7F-4C47-B7FD-163828F6C1B8}">
      <dgm:prSet phldrT="[Текст]" custT="1"/>
      <dgm:spPr/>
      <dgm:t>
        <a:bodyPr lIns="72000" tIns="72000" rIns="72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 кассах предприятий, расположенных в ЦОП-ах по адресам: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Жарокова,196;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дом 37;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Ботаническая 29А;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ул. </a:t>
          </a:r>
          <a:r>
            <a:rPr lang="ru-RU" sz="11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109.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C8A27-6282-4B94-B92A-0860FA563874}" type="parTrans" cxnId="{F4B6A6CE-6AC6-4E16-9475-1D253FD518F9}">
      <dgm:prSet/>
      <dgm:spPr/>
      <dgm:t>
        <a:bodyPr/>
        <a:lstStyle/>
        <a:p>
          <a:endParaRPr lang="ru-RU"/>
        </a:p>
      </dgm:t>
    </dgm:pt>
    <dgm:pt modelId="{AFA92AA4-66FC-4545-8FA6-869823623064}" type="sibTrans" cxnId="{F4B6A6CE-6AC6-4E16-9475-1D253FD518F9}">
      <dgm:prSet/>
      <dgm:spPr/>
      <dgm:t>
        <a:bodyPr/>
        <a:lstStyle/>
        <a:p>
          <a:endParaRPr lang="ru-RU"/>
        </a:p>
      </dgm:t>
    </dgm:pt>
    <dgm:pt modelId="{AD016894-18D4-48CC-954D-BE124D3AB4D6}">
      <dgm:prSet phldrT="[Текст]" custT="1"/>
      <dgm:spPr/>
      <dgm:t>
        <a:bodyPr lIns="72000"/>
        <a:lstStyle/>
        <a:p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Посредством платежных терминалов предприятий, расположенных в ЦОП-ах. 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3BE0B6-B6C0-4DAB-B872-37B4F01639B7}" type="parTrans" cxnId="{10DCEBCC-0D6A-4C76-B4F3-192901A741A2}">
      <dgm:prSet/>
      <dgm:spPr/>
      <dgm:t>
        <a:bodyPr/>
        <a:lstStyle/>
        <a:p>
          <a:endParaRPr lang="ru-RU"/>
        </a:p>
      </dgm:t>
    </dgm:pt>
    <dgm:pt modelId="{653467B4-88F2-49EC-882E-675602DEA81E}" type="sibTrans" cxnId="{10DCEBCC-0D6A-4C76-B4F3-192901A741A2}">
      <dgm:prSet/>
      <dgm:spPr/>
      <dgm:t>
        <a:bodyPr/>
        <a:lstStyle/>
        <a:p>
          <a:endParaRPr lang="ru-RU"/>
        </a:p>
      </dgm:t>
    </dgm:pt>
    <dgm:pt modelId="{3109E303-7EA2-4C05-8E83-07410538A4BF}">
      <dgm:prSet phldrT="[Текст]" custT="1"/>
      <dgm:spPr/>
      <dgm:t>
        <a:bodyPr lIns="72000"/>
        <a:lstStyle/>
        <a:p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Посредством интернет-банкинга банков второго уровня. Интернет-банкинг позволяет пользователям управлять банковскими счетами в режиме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on-line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в любой точке мира, с любого компьютера/смартфона, имеющего подключение к интернету. Вы можете быстро и легко проводить операции с квитанциями 24 часа в сутки 7 дней в неделю.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3B9C39-8C50-4C5F-BDC3-1773EEA5EB4C}" type="parTrans" cxnId="{04A53A52-80B5-448C-B3A4-9B52DE7E5A14}">
      <dgm:prSet/>
      <dgm:spPr/>
      <dgm:t>
        <a:bodyPr/>
        <a:lstStyle/>
        <a:p>
          <a:endParaRPr lang="ru-RU"/>
        </a:p>
      </dgm:t>
    </dgm:pt>
    <dgm:pt modelId="{566CA373-9BF8-4A22-BC9F-827EA9D76C25}" type="sibTrans" cxnId="{04A53A52-80B5-448C-B3A4-9B52DE7E5A14}">
      <dgm:prSet/>
      <dgm:spPr/>
      <dgm:t>
        <a:bodyPr/>
        <a:lstStyle/>
        <a:p>
          <a:endParaRPr lang="ru-RU"/>
        </a:p>
      </dgm:t>
    </dgm:pt>
    <dgm:pt modelId="{2A71F15F-0C46-44B0-A567-E6D513EA8576}">
      <dgm:prSet phldrT="[Текст]" custT="1"/>
      <dgm:spPr/>
      <dgm:t>
        <a:bodyPr lIns="72000"/>
        <a:lstStyle/>
        <a:p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Через мобильное приложение и официального сайта </a:t>
          </a:r>
          <a:r>
            <a:rPr lang="en-US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Kaspi</a:t>
          </a:r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 Bank, 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для потребителей не жилых помещений.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31DC05-9779-4460-8151-B246A905F6AB}" type="parTrans" cxnId="{A556D1EA-019D-49F5-A807-2A2EA0A08BDD}">
      <dgm:prSet/>
      <dgm:spPr/>
      <dgm:t>
        <a:bodyPr/>
        <a:lstStyle/>
        <a:p>
          <a:endParaRPr lang="ru-RU"/>
        </a:p>
      </dgm:t>
    </dgm:pt>
    <dgm:pt modelId="{733F236C-AC38-4903-8878-ED2B34F13E98}" type="sibTrans" cxnId="{A556D1EA-019D-49F5-A807-2A2EA0A08BDD}">
      <dgm:prSet/>
      <dgm:spPr/>
      <dgm:t>
        <a:bodyPr/>
        <a:lstStyle/>
        <a:p>
          <a:endParaRPr lang="ru-RU"/>
        </a:p>
      </dgm:t>
    </dgm:pt>
    <dgm:pt modelId="{3E641E12-8D3D-41C4-A430-4315DC8AFC58}" type="pres">
      <dgm:prSet presAssocID="{9E02FF4B-B2F6-461E-AB88-79BE87C296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A80118-630E-4F7F-A893-72B96AB25ADA}" type="pres">
      <dgm:prSet presAssocID="{E832EB7C-4F7F-4C47-B7FD-163828F6C1B8}" presName="comp" presStyleCnt="0"/>
      <dgm:spPr/>
    </dgm:pt>
    <dgm:pt modelId="{6CFF7A14-3E5B-4B52-A7DF-3B77A45E2372}" type="pres">
      <dgm:prSet presAssocID="{E832EB7C-4F7F-4C47-B7FD-163828F6C1B8}" presName="box" presStyleLbl="node1" presStyleIdx="0" presStyleCnt="4"/>
      <dgm:spPr/>
      <dgm:t>
        <a:bodyPr/>
        <a:lstStyle/>
        <a:p>
          <a:endParaRPr lang="ru-RU"/>
        </a:p>
      </dgm:t>
    </dgm:pt>
    <dgm:pt modelId="{DFED7F8B-F74C-476B-9877-B3EBF8CB746C}" type="pres">
      <dgm:prSet presAssocID="{E832EB7C-4F7F-4C47-B7FD-163828F6C1B8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9C7F9431-770D-434A-9358-BC3754841B3B}" type="pres">
      <dgm:prSet presAssocID="{E832EB7C-4F7F-4C47-B7FD-163828F6C1B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3E41F-EC68-4BF4-B571-0F38ED7776A0}" type="pres">
      <dgm:prSet presAssocID="{AFA92AA4-66FC-4545-8FA6-869823623064}" presName="spacer" presStyleCnt="0"/>
      <dgm:spPr/>
    </dgm:pt>
    <dgm:pt modelId="{6628808A-5F90-4F47-9B6A-55911EEBD04F}" type="pres">
      <dgm:prSet presAssocID="{AD016894-18D4-48CC-954D-BE124D3AB4D6}" presName="comp" presStyleCnt="0"/>
      <dgm:spPr/>
    </dgm:pt>
    <dgm:pt modelId="{F0CB05EC-7B99-4999-AF94-DFF35F924831}" type="pres">
      <dgm:prSet presAssocID="{AD016894-18D4-48CC-954D-BE124D3AB4D6}" presName="box" presStyleLbl="node1" presStyleIdx="1" presStyleCnt="4"/>
      <dgm:spPr/>
      <dgm:t>
        <a:bodyPr/>
        <a:lstStyle/>
        <a:p>
          <a:endParaRPr lang="ru-RU"/>
        </a:p>
      </dgm:t>
    </dgm:pt>
    <dgm:pt modelId="{378A245F-0B9C-43C6-A500-00980E397449}" type="pres">
      <dgm:prSet presAssocID="{AD016894-18D4-48CC-954D-BE124D3AB4D6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C0AE542F-CB24-4144-B8EA-6372B6658FA3}" type="pres">
      <dgm:prSet presAssocID="{AD016894-18D4-48CC-954D-BE124D3AB4D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EC519-D63A-4FDC-91BF-767CE10868C6}" type="pres">
      <dgm:prSet presAssocID="{653467B4-88F2-49EC-882E-675602DEA81E}" presName="spacer" presStyleCnt="0"/>
      <dgm:spPr/>
    </dgm:pt>
    <dgm:pt modelId="{26AFDE02-1E34-417C-A769-E9990E154B3B}" type="pres">
      <dgm:prSet presAssocID="{3109E303-7EA2-4C05-8E83-07410538A4BF}" presName="comp" presStyleCnt="0"/>
      <dgm:spPr/>
    </dgm:pt>
    <dgm:pt modelId="{364AA088-2352-4CDE-83D3-DCFC1C1003DD}" type="pres">
      <dgm:prSet presAssocID="{3109E303-7EA2-4C05-8E83-07410538A4BF}" presName="box" presStyleLbl="node1" presStyleIdx="2" presStyleCnt="4"/>
      <dgm:spPr/>
      <dgm:t>
        <a:bodyPr/>
        <a:lstStyle/>
        <a:p>
          <a:endParaRPr lang="ru-RU"/>
        </a:p>
      </dgm:t>
    </dgm:pt>
    <dgm:pt modelId="{D4A13F95-ACE6-4E9F-903A-65FDA482E324}" type="pres">
      <dgm:prSet presAssocID="{3109E303-7EA2-4C05-8E83-07410538A4BF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3D8469BC-8BAE-4B42-AA97-226A4E06583D}" type="pres">
      <dgm:prSet presAssocID="{3109E303-7EA2-4C05-8E83-07410538A4B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30A50-B2E4-4668-BB3E-DDE65CC5EFCB}" type="pres">
      <dgm:prSet presAssocID="{566CA373-9BF8-4A22-BC9F-827EA9D76C25}" presName="spacer" presStyleCnt="0"/>
      <dgm:spPr/>
    </dgm:pt>
    <dgm:pt modelId="{CEA08C22-C249-49CD-8803-F85023879DA3}" type="pres">
      <dgm:prSet presAssocID="{2A71F15F-0C46-44B0-A567-E6D513EA8576}" presName="comp" presStyleCnt="0"/>
      <dgm:spPr/>
    </dgm:pt>
    <dgm:pt modelId="{386B4B29-692A-4295-A8FC-D6FD57C427EF}" type="pres">
      <dgm:prSet presAssocID="{2A71F15F-0C46-44B0-A567-E6D513EA8576}" presName="box" presStyleLbl="node1" presStyleIdx="3" presStyleCnt="4" custLinFactNeighborY="252"/>
      <dgm:spPr/>
      <dgm:t>
        <a:bodyPr/>
        <a:lstStyle/>
        <a:p>
          <a:endParaRPr lang="ru-RU"/>
        </a:p>
      </dgm:t>
    </dgm:pt>
    <dgm:pt modelId="{C68BEBDD-2383-4DC4-AE27-E37B33C6D910}" type="pres">
      <dgm:prSet presAssocID="{2A71F15F-0C46-44B0-A567-E6D513EA8576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34FFB36A-1DE5-4A0B-BC99-0602ABF9764F}" type="pres">
      <dgm:prSet presAssocID="{2A71F15F-0C46-44B0-A567-E6D513EA857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56D1EA-019D-49F5-A807-2A2EA0A08BDD}" srcId="{9E02FF4B-B2F6-461E-AB88-79BE87C29667}" destId="{2A71F15F-0C46-44B0-A567-E6D513EA8576}" srcOrd="3" destOrd="0" parTransId="{B931DC05-9779-4460-8151-B246A905F6AB}" sibTransId="{733F236C-AC38-4903-8878-ED2B34F13E98}"/>
    <dgm:cxn modelId="{A7574230-C29C-47EE-B0CB-8B3D58C39F37}" type="presOf" srcId="{E832EB7C-4F7F-4C47-B7FD-163828F6C1B8}" destId="{9C7F9431-770D-434A-9358-BC3754841B3B}" srcOrd="1" destOrd="0" presId="urn:microsoft.com/office/officeart/2005/8/layout/vList4"/>
    <dgm:cxn modelId="{73F35273-B4D2-4EBA-A124-3888C8E9CE51}" type="presOf" srcId="{2A71F15F-0C46-44B0-A567-E6D513EA8576}" destId="{34FFB36A-1DE5-4A0B-BC99-0602ABF9764F}" srcOrd="1" destOrd="0" presId="urn:microsoft.com/office/officeart/2005/8/layout/vList4"/>
    <dgm:cxn modelId="{4C5C25E8-C4D1-46C3-86B7-11E31E05A07E}" type="presOf" srcId="{2A71F15F-0C46-44B0-A567-E6D513EA8576}" destId="{386B4B29-692A-4295-A8FC-D6FD57C427EF}" srcOrd="0" destOrd="0" presId="urn:microsoft.com/office/officeart/2005/8/layout/vList4"/>
    <dgm:cxn modelId="{FDC3BD7B-45AC-4CCE-971A-A35DB146CBEC}" type="presOf" srcId="{E832EB7C-4F7F-4C47-B7FD-163828F6C1B8}" destId="{6CFF7A14-3E5B-4B52-A7DF-3B77A45E2372}" srcOrd="0" destOrd="0" presId="urn:microsoft.com/office/officeart/2005/8/layout/vList4"/>
    <dgm:cxn modelId="{10DCEBCC-0D6A-4C76-B4F3-192901A741A2}" srcId="{9E02FF4B-B2F6-461E-AB88-79BE87C29667}" destId="{AD016894-18D4-48CC-954D-BE124D3AB4D6}" srcOrd="1" destOrd="0" parTransId="{E13BE0B6-B6C0-4DAB-B872-37B4F01639B7}" sibTransId="{653467B4-88F2-49EC-882E-675602DEA81E}"/>
    <dgm:cxn modelId="{AF0EE710-2D4B-4844-8E8F-595841B0FB89}" type="presOf" srcId="{3109E303-7EA2-4C05-8E83-07410538A4BF}" destId="{3D8469BC-8BAE-4B42-AA97-226A4E06583D}" srcOrd="1" destOrd="0" presId="urn:microsoft.com/office/officeart/2005/8/layout/vList4"/>
    <dgm:cxn modelId="{F4B6A6CE-6AC6-4E16-9475-1D253FD518F9}" srcId="{9E02FF4B-B2F6-461E-AB88-79BE87C29667}" destId="{E832EB7C-4F7F-4C47-B7FD-163828F6C1B8}" srcOrd="0" destOrd="0" parTransId="{81AC8A27-6282-4B94-B92A-0860FA563874}" sibTransId="{AFA92AA4-66FC-4545-8FA6-869823623064}"/>
    <dgm:cxn modelId="{5284B8E1-FAE1-46BD-8536-48765D405E21}" type="presOf" srcId="{9E02FF4B-B2F6-461E-AB88-79BE87C29667}" destId="{3E641E12-8D3D-41C4-A430-4315DC8AFC58}" srcOrd="0" destOrd="0" presId="urn:microsoft.com/office/officeart/2005/8/layout/vList4"/>
    <dgm:cxn modelId="{48760947-A224-4C53-9D4F-AB9724D7FD97}" type="presOf" srcId="{AD016894-18D4-48CC-954D-BE124D3AB4D6}" destId="{C0AE542F-CB24-4144-B8EA-6372B6658FA3}" srcOrd="1" destOrd="0" presId="urn:microsoft.com/office/officeart/2005/8/layout/vList4"/>
    <dgm:cxn modelId="{04A53A52-80B5-448C-B3A4-9B52DE7E5A14}" srcId="{9E02FF4B-B2F6-461E-AB88-79BE87C29667}" destId="{3109E303-7EA2-4C05-8E83-07410538A4BF}" srcOrd="2" destOrd="0" parTransId="{DF3B9C39-8C50-4C5F-BDC3-1773EEA5EB4C}" sibTransId="{566CA373-9BF8-4A22-BC9F-827EA9D76C25}"/>
    <dgm:cxn modelId="{D55F5C80-8F24-4791-B594-1AAD9962D7A9}" type="presOf" srcId="{3109E303-7EA2-4C05-8E83-07410538A4BF}" destId="{364AA088-2352-4CDE-83D3-DCFC1C1003DD}" srcOrd="0" destOrd="0" presId="urn:microsoft.com/office/officeart/2005/8/layout/vList4"/>
    <dgm:cxn modelId="{010ABAFC-8E8C-4695-8E5E-22634C771BED}" type="presOf" srcId="{AD016894-18D4-48CC-954D-BE124D3AB4D6}" destId="{F0CB05EC-7B99-4999-AF94-DFF35F924831}" srcOrd="0" destOrd="0" presId="urn:microsoft.com/office/officeart/2005/8/layout/vList4"/>
    <dgm:cxn modelId="{2034BBEF-14CC-4CE8-82C9-5D769AEC8FE4}" type="presParOf" srcId="{3E641E12-8D3D-41C4-A430-4315DC8AFC58}" destId="{FAA80118-630E-4F7F-A893-72B96AB25ADA}" srcOrd="0" destOrd="0" presId="urn:microsoft.com/office/officeart/2005/8/layout/vList4"/>
    <dgm:cxn modelId="{7913D108-B29D-46DF-A1CA-A571590920EB}" type="presParOf" srcId="{FAA80118-630E-4F7F-A893-72B96AB25ADA}" destId="{6CFF7A14-3E5B-4B52-A7DF-3B77A45E2372}" srcOrd="0" destOrd="0" presId="urn:microsoft.com/office/officeart/2005/8/layout/vList4"/>
    <dgm:cxn modelId="{97B6E534-9C1F-440B-B9F0-057D0858E8E5}" type="presParOf" srcId="{FAA80118-630E-4F7F-A893-72B96AB25ADA}" destId="{DFED7F8B-F74C-476B-9877-B3EBF8CB746C}" srcOrd="1" destOrd="0" presId="urn:microsoft.com/office/officeart/2005/8/layout/vList4"/>
    <dgm:cxn modelId="{577B95FE-20F2-4AE1-AF62-8558860A2226}" type="presParOf" srcId="{FAA80118-630E-4F7F-A893-72B96AB25ADA}" destId="{9C7F9431-770D-434A-9358-BC3754841B3B}" srcOrd="2" destOrd="0" presId="urn:microsoft.com/office/officeart/2005/8/layout/vList4"/>
    <dgm:cxn modelId="{CAF5A4F1-D99F-4F48-9640-5EAC4C1CC8E2}" type="presParOf" srcId="{3E641E12-8D3D-41C4-A430-4315DC8AFC58}" destId="{BC93E41F-EC68-4BF4-B571-0F38ED7776A0}" srcOrd="1" destOrd="0" presId="urn:microsoft.com/office/officeart/2005/8/layout/vList4"/>
    <dgm:cxn modelId="{1F95AF85-61CA-4F6D-83BB-4B0802F8C399}" type="presParOf" srcId="{3E641E12-8D3D-41C4-A430-4315DC8AFC58}" destId="{6628808A-5F90-4F47-9B6A-55911EEBD04F}" srcOrd="2" destOrd="0" presId="urn:microsoft.com/office/officeart/2005/8/layout/vList4"/>
    <dgm:cxn modelId="{45673695-B6A1-43A2-894D-CB36CD9C90F1}" type="presParOf" srcId="{6628808A-5F90-4F47-9B6A-55911EEBD04F}" destId="{F0CB05EC-7B99-4999-AF94-DFF35F924831}" srcOrd="0" destOrd="0" presId="urn:microsoft.com/office/officeart/2005/8/layout/vList4"/>
    <dgm:cxn modelId="{27D31665-755C-4EB7-B202-86F683FECEF5}" type="presParOf" srcId="{6628808A-5F90-4F47-9B6A-55911EEBD04F}" destId="{378A245F-0B9C-43C6-A500-00980E397449}" srcOrd="1" destOrd="0" presId="urn:microsoft.com/office/officeart/2005/8/layout/vList4"/>
    <dgm:cxn modelId="{AEDC979C-D834-4A40-AD73-4421173A037C}" type="presParOf" srcId="{6628808A-5F90-4F47-9B6A-55911EEBD04F}" destId="{C0AE542F-CB24-4144-B8EA-6372B6658FA3}" srcOrd="2" destOrd="0" presId="urn:microsoft.com/office/officeart/2005/8/layout/vList4"/>
    <dgm:cxn modelId="{4B1FA6DC-09EB-4F62-B908-80A6C9EC0716}" type="presParOf" srcId="{3E641E12-8D3D-41C4-A430-4315DC8AFC58}" destId="{C8AEC519-D63A-4FDC-91BF-767CE10868C6}" srcOrd="3" destOrd="0" presId="urn:microsoft.com/office/officeart/2005/8/layout/vList4"/>
    <dgm:cxn modelId="{38EB3963-56F2-4A9C-8991-094C71F579BA}" type="presParOf" srcId="{3E641E12-8D3D-41C4-A430-4315DC8AFC58}" destId="{26AFDE02-1E34-417C-A769-E9990E154B3B}" srcOrd="4" destOrd="0" presId="urn:microsoft.com/office/officeart/2005/8/layout/vList4"/>
    <dgm:cxn modelId="{F50CCCED-0A46-4A05-AB86-2DC10C9B9AD5}" type="presParOf" srcId="{26AFDE02-1E34-417C-A769-E9990E154B3B}" destId="{364AA088-2352-4CDE-83D3-DCFC1C1003DD}" srcOrd="0" destOrd="0" presId="urn:microsoft.com/office/officeart/2005/8/layout/vList4"/>
    <dgm:cxn modelId="{5DB37032-7EA5-439B-87A9-FA1D7E457F45}" type="presParOf" srcId="{26AFDE02-1E34-417C-A769-E9990E154B3B}" destId="{D4A13F95-ACE6-4E9F-903A-65FDA482E324}" srcOrd="1" destOrd="0" presId="urn:microsoft.com/office/officeart/2005/8/layout/vList4"/>
    <dgm:cxn modelId="{35F60839-E37F-4EAB-B559-778F4A4425F5}" type="presParOf" srcId="{26AFDE02-1E34-417C-A769-E9990E154B3B}" destId="{3D8469BC-8BAE-4B42-AA97-226A4E06583D}" srcOrd="2" destOrd="0" presId="urn:microsoft.com/office/officeart/2005/8/layout/vList4"/>
    <dgm:cxn modelId="{EDAA0B11-10AB-4E11-86D7-882E95333362}" type="presParOf" srcId="{3E641E12-8D3D-41C4-A430-4315DC8AFC58}" destId="{26930A50-B2E4-4668-BB3E-DDE65CC5EFCB}" srcOrd="5" destOrd="0" presId="urn:microsoft.com/office/officeart/2005/8/layout/vList4"/>
    <dgm:cxn modelId="{04AE0AA6-A00A-4F1F-8533-FF6276406373}" type="presParOf" srcId="{3E641E12-8D3D-41C4-A430-4315DC8AFC58}" destId="{CEA08C22-C249-49CD-8803-F85023879DA3}" srcOrd="6" destOrd="0" presId="urn:microsoft.com/office/officeart/2005/8/layout/vList4"/>
    <dgm:cxn modelId="{507E2FDB-717F-4F6B-93FF-2F3FD15677DC}" type="presParOf" srcId="{CEA08C22-C249-49CD-8803-F85023879DA3}" destId="{386B4B29-692A-4295-A8FC-D6FD57C427EF}" srcOrd="0" destOrd="0" presId="urn:microsoft.com/office/officeart/2005/8/layout/vList4"/>
    <dgm:cxn modelId="{C13D6ADD-E23F-4D9F-9860-F68CBFF8F0A5}" type="presParOf" srcId="{CEA08C22-C249-49CD-8803-F85023879DA3}" destId="{C68BEBDD-2383-4DC4-AE27-E37B33C6D910}" srcOrd="1" destOrd="0" presId="urn:microsoft.com/office/officeart/2005/8/layout/vList4"/>
    <dgm:cxn modelId="{2F164EC3-DC72-4A86-B9F9-0AFB03037BE3}" type="presParOf" srcId="{CEA08C22-C249-49CD-8803-F85023879DA3}" destId="{34FFB36A-1DE5-4A0B-BC99-0602ABF9764F}" srcOrd="2" destOrd="0" presId="urn:microsoft.com/office/officeart/2005/8/layout/vList4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2BFB9-6D98-4C84-A899-0C0789449931}">
      <dsp:nvSpPr>
        <dsp:cNvPr id="0" name=""/>
        <dsp:cNvSpPr/>
      </dsp:nvSpPr>
      <dsp:spPr>
        <a:xfrm>
          <a:off x="785045" y="159767"/>
          <a:ext cx="1915319" cy="1915319"/>
        </a:xfrm>
        <a:prstGeom prst="blockArc">
          <a:avLst>
            <a:gd name="adj1" fmla="val 10332286"/>
            <a:gd name="adj2" fmla="val 18006835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F5DCD-1652-4A0E-ABF2-BE838CBBB0F0}">
      <dsp:nvSpPr>
        <dsp:cNvPr id="0" name=""/>
        <dsp:cNvSpPr/>
      </dsp:nvSpPr>
      <dsp:spPr>
        <a:xfrm>
          <a:off x="785045" y="413529"/>
          <a:ext cx="1915319" cy="1915319"/>
        </a:xfrm>
        <a:prstGeom prst="blockArc">
          <a:avLst>
            <a:gd name="adj1" fmla="val 3593165"/>
            <a:gd name="adj2" fmla="val 11267714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AFBF7-BD3B-4A65-B3DA-3E61F2EE4BD2}">
      <dsp:nvSpPr>
        <dsp:cNvPr id="0" name=""/>
        <dsp:cNvSpPr/>
      </dsp:nvSpPr>
      <dsp:spPr>
        <a:xfrm>
          <a:off x="1760962" y="436299"/>
          <a:ext cx="1915319" cy="1915319"/>
        </a:xfrm>
        <a:prstGeom prst="blockArc">
          <a:avLst>
            <a:gd name="adj1" fmla="val 21047676"/>
            <a:gd name="adj2" fmla="val 7367225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3D874-6F7B-489E-9E07-DC3FBE9F7F71}">
      <dsp:nvSpPr>
        <dsp:cNvPr id="0" name=""/>
        <dsp:cNvSpPr/>
      </dsp:nvSpPr>
      <dsp:spPr>
        <a:xfrm>
          <a:off x="1760962" y="136997"/>
          <a:ext cx="1915319" cy="1915319"/>
        </a:xfrm>
        <a:prstGeom prst="blockArc">
          <a:avLst>
            <a:gd name="adj1" fmla="val 14232775"/>
            <a:gd name="adj2" fmla="val 552324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00B10-CEB8-4F7E-BFF7-72F9B63CCF16}">
      <dsp:nvSpPr>
        <dsp:cNvPr id="0" name=""/>
        <dsp:cNvSpPr/>
      </dsp:nvSpPr>
      <dsp:spPr>
        <a:xfrm>
          <a:off x="1356485" y="711117"/>
          <a:ext cx="1711124" cy="1066380"/>
        </a:xfrm>
        <a:prstGeom prst="diamond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Центры по обслуживанию потребителей (ЦОП) 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4266" y="977712"/>
        <a:ext cx="855562" cy="533190"/>
      </dsp:txXfrm>
    </dsp:sp>
    <dsp:sp modelId="{53A91F53-69D3-4378-AB1E-C4C2B1ACC750}">
      <dsp:nvSpPr>
        <dsp:cNvPr id="0" name=""/>
        <dsp:cNvSpPr/>
      </dsp:nvSpPr>
      <dsp:spPr>
        <a:xfrm>
          <a:off x="1680072" y="0"/>
          <a:ext cx="1063951" cy="61644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ул.Жарокова</a:t>
          </a: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196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5884" y="90276"/>
        <a:ext cx="752327" cy="435888"/>
      </dsp:txXfrm>
    </dsp:sp>
    <dsp:sp modelId="{42BD7368-1E29-4B49-A35B-B0A1785D2D01}">
      <dsp:nvSpPr>
        <dsp:cNvPr id="0" name=""/>
        <dsp:cNvSpPr/>
      </dsp:nvSpPr>
      <dsp:spPr>
        <a:xfrm>
          <a:off x="3091492" y="936087"/>
          <a:ext cx="1101098" cy="61644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ЦОП «</a:t>
          </a:r>
          <a:r>
            <a:rPr lang="kk-KZ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Шығыс</a:t>
          </a: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ул.Ботаническая</a:t>
          </a: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29а 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52744" y="1026363"/>
        <a:ext cx="778594" cy="435888"/>
      </dsp:txXfrm>
    </dsp:sp>
    <dsp:sp modelId="{31BB7956-C278-4560-91E5-9A4CA0EE848A}">
      <dsp:nvSpPr>
        <dsp:cNvPr id="0" name=""/>
        <dsp:cNvSpPr/>
      </dsp:nvSpPr>
      <dsp:spPr>
        <a:xfrm>
          <a:off x="1696050" y="1872175"/>
          <a:ext cx="1031995" cy="61644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Батыс</a:t>
          </a: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мкр.«Жетысу-3», 37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7182" y="1962451"/>
        <a:ext cx="729731" cy="435888"/>
      </dsp:txXfrm>
    </dsp:sp>
    <dsp:sp modelId="{098CE20A-1211-4F83-9D6E-729971C5AE3C}">
      <dsp:nvSpPr>
        <dsp:cNvPr id="0" name=""/>
        <dsp:cNvSpPr/>
      </dsp:nvSpPr>
      <dsp:spPr>
        <a:xfrm>
          <a:off x="316493" y="936087"/>
          <a:ext cx="998775" cy="61644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Алатау</a:t>
          </a: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ул.Чуланова</a:t>
          </a: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109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760" y="1026363"/>
        <a:ext cx="706241" cy="435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55AD9-C4D7-4AC3-BD36-CB0B3C154F25}">
      <dsp:nvSpPr>
        <dsp:cNvPr id="0" name=""/>
        <dsp:cNvSpPr/>
      </dsp:nvSpPr>
      <dsp:spPr>
        <a:xfrm>
          <a:off x="106199" y="3918"/>
          <a:ext cx="946650" cy="11833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6CB6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2DD6D-A14C-4244-BACF-0954A6BD8E3C}">
      <dsp:nvSpPr>
        <dsp:cNvPr id="0" name=""/>
        <dsp:cNvSpPr/>
      </dsp:nvSpPr>
      <dsp:spPr>
        <a:xfrm>
          <a:off x="575045" y="33481"/>
          <a:ext cx="2250359" cy="11500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Центральная диспетчерская служба </a:t>
          </a: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ЦДС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круглосуточная                                                                                                    </a:t>
          </a:r>
          <a:r>
            <a:rPr lang="ru-RU" sz="1200" b="1" i="1" kern="1200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274-66-66, 274-24-20</a:t>
          </a:r>
        </a:p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Справочно-информационная служба </a:t>
          </a:r>
          <a:r>
            <a:rPr lang="en-US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-центр</a:t>
          </a:r>
          <a:r>
            <a:rPr lang="en-US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</a:t>
          </a:r>
          <a:r>
            <a:rPr lang="ru-RU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</a:t>
          </a:r>
          <a:r>
            <a:rPr lang="ru-RU" sz="1200" b="1" i="1" kern="1200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3 777 444 </a:t>
          </a:r>
          <a:endParaRPr lang="ru-RU" sz="1200" b="1" kern="1200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5045" y="33481"/>
        <a:ext cx="2250359" cy="1150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55AD9-C4D7-4AC3-BD36-CB0B3C154F25}">
      <dsp:nvSpPr>
        <dsp:cNvPr id="0" name=""/>
        <dsp:cNvSpPr/>
      </dsp:nvSpPr>
      <dsp:spPr>
        <a:xfrm>
          <a:off x="-154934" y="9971"/>
          <a:ext cx="1030119" cy="1030119"/>
        </a:xfrm>
        <a:prstGeom prst="pie">
          <a:avLst>
            <a:gd name="adj1" fmla="val 5400000"/>
            <a:gd name="adj2" fmla="val 1620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2DD6D-A14C-4244-BACF-0954A6BD8E3C}">
      <dsp:nvSpPr>
        <dsp:cNvPr id="0" name=""/>
        <dsp:cNvSpPr/>
      </dsp:nvSpPr>
      <dsp:spPr>
        <a:xfrm>
          <a:off x="157138" y="0"/>
          <a:ext cx="2289572" cy="10301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6CB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Телефон доверия                                                                                                     </a:t>
          </a:r>
          <a:r>
            <a:rPr lang="ru-RU" sz="1300" b="1" i="1" kern="1200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245-95-28</a:t>
          </a: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138" y="0"/>
        <a:ext cx="2289572" cy="10301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9892B-1C49-43E1-81F4-5C88758DAC01}">
      <dsp:nvSpPr>
        <dsp:cNvPr id="0" name=""/>
        <dsp:cNvSpPr/>
      </dsp:nvSpPr>
      <dsp:spPr>
        <a:xfrm>
          <a:off x="0" y="0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абонентских отделах Предприятия, расположенных в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ЦОПах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 адресам: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Жарокова,196;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дом 37;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ул. Ботаническая 29А;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ул. </a:t>
          </a:r>
          <a:r>
            <a:rPr lang="ru-RU" sz="1100" kern="12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109.</a:t>
          </a:r>
          <a:endParaRPr lang="ru-RU" sz="1100" kern="1200" dirty="0">
            <a:latin typeface="Calibri Light (Заголовки)"/>
          </a:endParaRPr>
        </a:p>
      </dsp:txBody>
      <dsp:txXfrm>
        <a:off x="1142759" y="0"/>
        <a:ext cx="4014340" cy="1113398"/>
      </dsp:txXfrm>
    </dsp:sp>
    <dsp:sp modelId="{D1A9EAE4-861E-41A2-8687-0F34AEAEBDCF}">
      <dsp:nvSpPr>
        <dsp:cNvPr id="0" name=""/>
        <dsp:cNvSpPr/>
      </dsp:nvSpPr>
      <dsp:spPr>
        <a:xfrm>
          <a:off x="111339" y="111339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5B3588-B8FE-43FC-A382-D817283E0DBC}">
      <dsp:nvSpPr>
        <dsp:cNvPr id="0" name=""/>
        <dsp:cNvSpPr/>
      </dsp:nvSpPr>
      <dsp:spPr>
        <a:xfrm>
          <a:off x="0" y="1224737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Посредством входа на веб-портал Предприятия и регистрации с помощью лицевого счета и ответом на несколько вопросов для аутентификации</a:t>
          </a:r>
          <a:endParaRPr lang="ru-RU" sz="1100" kern="1200" dirty="0">
            <a:latin typeface="Calibri Light (Заголовки)"/>
          </a:endParaRPr>
        </a:p>
      </dsp:txBody>
      <dsp:txXfrm>
        <a:off x="1142759" y="1224737"/>
        <a:ext cx="4014340" cy="1113398"/>
      </dsp:txXfrm>
    </dsp:sp>
    <dsp:sp modelId="{28F3C7C3-407E-4556-A6CA-EB997B064CE7}">
      <dsp:nvSpPr>
        <dsp:cNvPr id="0" name=""/>
        <dsp:cNvSpPr/>
      </dsp:nvSpPr>
      <dsp:spPr>
        <a:xfrm>
          <a:off x="111339" y="1336077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CEF890-6E09-4DD0-9D65-6DBC0B509FFB}">
      <dsp:nvSpPr>
        <dsp:cNvPr id="0" name=""/>
        <dsp:cNvSpPr/>
      </dsp:nvSpPr>
      <dsp:spPr>
        <a:xfrm>
          <a:off x="0" y="2449475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абонентском отделе АО «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Алсеко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» по адресу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ул.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Байзакова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221</a:t>
          </a:r>
          <a:endParaRPr lang="ru-RU" sz="1100" kern="1200" dirty="0">
            <a:latin typeface="Calibri Light (Заголовки)"/>
          </a:endParaRPr>
        </a:p>
      </dsp:txBody>
      <dsp:txXfrm>
        <a:off x="1142759" y="2449475"/>
        <a:ext cx="4014340" cy="1113398"/>
      </dsp:txXfrm>
    </dsp:sp>
    <dsp:sp modelId="{58EAC527-C2DF-43CB-80FB-C27EE7F85A69}">
      <dsp:nvSpPr>
        <dsp:cNvPr id="0" name=""/>
        <dsp:cNvSpPr/>
      </dsp:nvSpPr>
      <dsp:spPr>
        <a:xfrm>
          <a:off x="111339" y="2560815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CB5801-3433-40F5-8DD2-EC0B463F1482}">
      <dsp:nvSpPr>
        <dsp:cNvPr id="0" name=""/>
        <dsp:cNvSpPr/>
      </dsp:nvSpPr>
      <dsp:spPr>
        <a:xfrm>
          <a:off x="0" y="3674213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3600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Ежемесячно автоматически выгружаются счета-фактуры абонентов в сервер Комитета государственных доходов. Авторизованные на сайте Комитета потребители имеют возможность получить электронную версию счет-фактуры </a:t>
          </a:r>
          <a:r>
            <a:rPr lang="ru-RU" sz="1100" b="1" u="sng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ВАЖНО!!!</a:t>
          </a:r>
          <a:endParaRPr lang="ru-RU" sz="11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Данный вариант для плательщиков НДС.</a:t>
          </a:r>
          <a:endParaRPr lang="ru-RU" sz="1100" kern="1200" dirty="0">
            <a:latin typeface="Calibri Light (Заголовки)"/>
          </a:endParaRPr>
        </a:p>
      </dsp:txBody>
      <dsp:txXfrm>
        <a:off x="1142759" y="3674213"/>
        <a:ext cx="4014340" cy="1113398"/>
      </dsp:txXfrm>
    </dsp:sp>
    <dsp:sp modelId="{107E10A1-49CF-477D-9737-0D5E67BF6AB4}">
      <dsp:nvSpPr>
        <dsp:cNvPr id="0" name=""/>
        <dsp:cNvSpPr/>
      </dsp:nvSpPr>
      <dsp:spPr>
        <a:xfrm>
          <a:off x="111339" y="3785553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F7A14-3E5B-4B52-A7DF-3B77A45E2372}">
      <dsp:nvSpPr>
        <dsp:cNvPr id="0" name=""/>
        <dsp:cNvSpPr/>
      </dsp:nvSpPr>
      <dsp:spPr>
        <a:xfrm>
          <a:off x="0" y="0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72000" rIns="72000" bIns="4191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 кассах предприятий, расположенных в ЦОП-ах по адресам: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Жарокова,196;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дом 37;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Ботаническая 29А;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ул. </a:t>
          </a:r>
          <a:r>
            <a:rPr lang="ru-RU" sz="1100" kern="12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109.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8316" y="0"/>
        <a:ext cx="4074083" cy="1118366"/>
      </dsp:txXfrm>
    </dsp:sp>
    <dsp:sp modelId="{DFED7F8B-F74C-476B-9877-B3EBF8CB746C}">
      <dsp:nvSpPr>
        <dsp:cNvPr id="0" name=""/>
        <dsp:cNvSpPr/>
      </dsp:nvSpPr>
      <dsp:spPr>
        <a:xfrm>
          <a:off x="111836" y="111836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CB05EC-7B99-4999-AF94-DFF35F924831}">
      <dsp:nvSpPr>
        <dsp:cNvPr id="0" name=""/>
        <dsp:cNvSpPr/>
      </dsp:nvSpPr>
      <dsp:spPr>
        <a:xfrm>
          <a:off x="0" y="1230203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Посредством платежных терминалов предприятий, расположенных в ЦОП-ах. 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8316" y="1230203"/>
        <a:ext cx="4074083" cy="1118366"/>
      </dsp:txXfrm>
    </dsp:sp>
    <dsp:sp modelId="{378A245F-0B9C-43C6-A500-00980E397449}">
      <dsp:nvSpPr>
        <dsp:cNvPr id="0" name=""/>
        <dsp:cNvSpPr/>
      </dsp:nvSpPr>
      <dsp:spPr>
        <a:xfrm>
          <a:off x="111836" y="1342039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4AA088-2352-4CDE-83D3-DCFC1C1003DD}">
      <dsp:nvSpPr>
        <dsp:cNvPr id="0" name=""/>
        <dsp:cNvSpPr/>
      </dsp:nvSpPr>
      <dsp:spPr>
        <a:xfrm>
          <a:off x="0" y="2460406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Посредством интернет-банкинга банков второго уровня. Интернет-банкинг позволяет пользователям управлять банковскими счетами в режиме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on-line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в любой точке мира, с любого компьютера/смартфона, имеющего подключение к интернету. Вы можете быстро и легко проводить операции с квитанциями 24 часа в сутки 7 дней в неделю.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8316" y="2460406"/>
        <a:ext cx="4074083" cy="1118366"/>
      </dsp:txXfrm>
    </dsp:sp>
    <dsp:sp modelId="{D4A13F95-ACE6-4E9F-903A-65FDA482E324}">
      <dsp:nvSpPr>
        <dsp:cNvPr id="0" name=""/>
        <dsp:cNvSpPr/>
      </dsp:nvSpPr>
      <dsp:spPr>
        <a:xfrm>
          <a:off x="111836" y="2572243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6B4B29-692A-4295-A8FC-D6FD57C427EF}">
      <dsp:nvSpPr>
        <dsp:cNvPr id="0" name=""/>
        <dsp:cNvSpPr/>
      </dsp:nvSpPr>
      <dsp:spPr>
        <a:xfrm>
          <a:off x="0" y="3693428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Через мобильное приложение и официального сайта </a:t>
          </a:r>
          <a:r>
            <a:rPr lang="en-US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Kaspi</a:t>
          </a: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Bank, 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для потребителей не жилых помещений.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8316" y="3693428"/>
        <a:ext cx="4074083" cy="1118366"/>
      </dsp:txXfrm>
    </dsp:sp>
    <dsp:sp modelId="{C68BEBDD-2383-4DC4-AE27-E37B33C6D910}">
      <dsp:nvSpPr>
        <dsp:cNvPr id="0" name=""/>
        <dsp:cNvSpPr/>
      </dsp:nvSpPr>
      <dsp:spPr>
        <a:xfrm>
          <a:off x="111836" y="3802446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F224D-24F9-4574-ABAB-DDA8AEB90E5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EDF41-0ED1-4DF5-A8A4-8D63C35B3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218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C892A-AB74-46C2-9AC2-A33CEEADB936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D3646-8027-41FE-8D03-BC4276A4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63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7953" indent="-28370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418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257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507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5536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4565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3593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2623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7CBBB32-09B6-405C-BEEE-BB5BC3C81720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8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4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2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3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1503" indent="-28285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4214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2859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308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8550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8794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9036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277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19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38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1503" indent="-28285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4214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2859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308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8550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8794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9036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277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60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1503" indent="-28285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4214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2859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308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8550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8794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9036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277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85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2017-C429-4CD3-A9E5-8E572E31538D}" type="datetime1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9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DB27-0A70-46BF-8476-35CF243A4359}" type="datetime1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1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36C-73A7-4B48-A946-DBD9EA4298D9}" type="datetime1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2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DBD2-74E1-4C71-B06A-6BFAF62193D9}" type="datetime1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5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3456-C374-408A-8125-E60F2F9D3AFF}" type="datetime1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B82B-48D0-4E89-9EB3-11E9FB2A07B5}" type="datetime1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6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86C9-AE9F-40E7-81F4-DE1EE6A29C64}" type="datetime1">
              <a:rPr lang="en-GB" smtClean="0"/>
              <a:t>25/04/2024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AF78-22FB-4E0D-B7CA-92CF94C20FA2}" type="datetime1">
              <a:rPr lang="en-GB" smtClean="0"/>
              <a:t>25/04/2024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7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5B5A-7B10-43D5-A592-2E14D104DDE3}" type="datetime1">
              <a:rPr lang="en-GB" smtClean="0"/>
              <a:t>25/04/2024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3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6F52-190A-4E59-B213-4D30E8F77E26}" type="datetime1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1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7C56-9A09-48D2-8513-BEBB84648870}" type="datetime1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AFC3-FA3F-4528-AA35-DD7BBA27D131}" type="datetime1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86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3.emf"/><Relationship Id="rId21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5" Type="http://schemas.openxmlformats.org/officeDocument/2006/relationships/image" Target="../media/image20.jpeg"/><Relationship Id="rId2" Type="http://schemas.openxmlformats.org/officeDocument/2006/relationships/image" Target="../media/image2.jpeg"/><Relationship Id="rId16" Type="http://schemas.openxmlformats.org/officeDocument/2006/relationships/diagramLayout" Target="../diagrams/layout2.xml"/><Relationship Id="rId20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diagramLayout" Target="../diagrams/layout1.xml"/><Relationship Id="rId24" Type="http://schemas.microsoft.com/office/2007/relationships/diagramDrawing" Target="../diagrams/drawing3.xml"/><Relationship Id="rId5" Type="http://schemas.openxmlformats.org/officeDocument/2006/relationships/image" Target="../media/image15.jpeg"/><Relationship Id="rId15" Type="http://schemas.openxmlformats.org/officeDocument/2006/relationships/diagramData" Target="../diagrams/data2.xml"/><Relationship Id="rId23" Type="http://schemas.openxmlformats.org/officeDocument/2006/relationships/diagramColors" Target="../diagrams/colors3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hyperlink" Target="http://www.almatysu.kz/" TargetMode="External"/><Relationship Id="rId9" Type="http://schemas.openxmlformats.org/officeDocument/2006/relationships/image" Target="../media/image19.jpeg"/><Relationship Id="rId14" Type="http://schemas.microsoft.com/office/2007/relationships/diagramDrawing" Target="../diagrams/drawing1.xml"/><Relationship Id="rId22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emf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803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Постатейное 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исполнение утвержденной тарифной сметы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водоснабжения за 2023 </a:t>
            </a:r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год</a:t>
            </a:r>
            <a:endParaRPr lang="ru-RU" altLang="ru-RU" sz="1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09" y="80377"/>
            <a:ext cx="717291" cy="520890"/>
          </a:xfrm>
          <a:prstGeom prst="rect">
            <a:avLst/>
          </a:prstGeom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5C029F88-393A-3CE4-D979-289EFDF47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533802"/>
              </p:ext>
            </p:extLst>
          </p:nvPr>
        </p:nvGraphicFramePr>
        <p:xfrm>
          <a:off x="98791" y="1004289"/>
          <a:ext cx="11771157" cy="5795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04">
                  <a:extLst>
                    <a:ext uri="{9D8B030D-6E8A-4147-A177-3AD203B41FA5}">
                      <a16:colId xmlns:a16="http://schemas.microsoft.com/office/drawing/2014/main" val="4188918541"/>
                    </a:ext>
                  </a:extLst>
                </a:gridCol>
                <a:gridCol w="3246604">
                  <a:extLst>
                    <a:ext uri="{9D8B030D-6E8A-4147-A177-3AD203B41FA5}">
                      <a16:colId xmlns:a16="http://schemas.microsoft.com/office/drawing/2014/main" val="2939706885"/>
                    </a:ext>
                  </a:extLst>
                </a:gridCol>
                <a:gridCol w="595104">
                  <a:extLst>
                    <a:ext uri="{9D8B030D-6E8A-4147-A177-3AD203B41FA5}">
                      <a16:colId xmlns:a16="http://schemas.microsoft.com/office/drawing/2014/main" val="823422093"/>
                    </a:ext>
                  </a:extLst>
                </a:gridCol>
                <a:gridCol w="1760633">
                  <a:extLst>
                    <a:ext uri="{9D8B030D-6E8A-4147-A177-3AD203B41FA5}">
                      <a16:colId xmlns:a16="http://schemas.microsoft.com/office/drawing/2014/main" val="2902568544"/>
                    </a:ext>
                  </a:extLst>
                </a:gridCol>
                <a:gridCol w="1552263">
                  <a:extLst>
                    <a:ext uri="{9D8B030D-6E8A-4147-A177-3AD203B41FA5}">
                      <a16:colId xmlns:a16="http://schemas.microsoft.com/office/drawing/2014/main" val="621410896"/>
                    </a:ext>
                  </a:extLst>
                </a:gridCol>
                <a:gridCol w="1076908">
                  <a:extLst>
                    <a:ext uri="{9D8B030D-6E8A-4147-A177-3AD203B41FA5}">
                      <a16:colId xmlns:a16="http://schemas.microsoft.com/office/drawing/2014/main" val="4044554424"/>
                    </a:ext>
                  </a:extLst>
                </a:gridCol>
                <a:gridCol w="3112941">
                  <a:extLst>
                    <a:ext uri="{9D8B030D-6E8A-4147-A177-3AD203B41FA5}">
                      <a16:colId xmlns:a16="http://schemas.microsoft.com/office/drawing/2014/main" val="3995745640"/>
                    </a:ext>
                  </a:extLst>
                </a:gridCol>
              </a:tblGrid>
              <a:tr h="492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 тарифной сметы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Ед.изм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утвержден-ной тарифной смете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тарифной сметы                                                       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в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679277"/>
                  </a:ext>
                </a:extLst>
              </a:tr>
              <a:tr h="152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подачи воды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63 128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16257"/>
                  </a:ext>
                </a:extLst>
              </a:tr>
              <a:tr h="175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проезда персонала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14 758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14 641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333964"/>
                  </a:ext>
                </a:extLst>
              </a:tr>
              <a:tr h="315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профессиональные пенсионные взносы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18 541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33 874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увеличением заработной платы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658233"/>
                  </a:ext>
                </a:extLst>
              </a:tr>
              <a:tr h="258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обслуживание технических средств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82 794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105 495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579038"/>
                  </a:ext>
                </a:extLst>
              </a:tr>
              <a:tr h="289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материалы, запасные части, инструменты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204 211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429 449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обслуживания, повышения стоимости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585475"/>
                  </a:ext>
                </a:extLst>
              </a:tr>
              <a:tr h="277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по лаборатории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4 098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новыми требованием законодательства обязательной аккредитации лаборатории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902585"/>
                  </a:ext>
                </a:extLst>
              </a:tr>
              <a:tr h="221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экологические затраты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983288"/>
                  </a:ext>
                </a:extLst>
              </a:tr>
              <a:tr h="241166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9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r>
                        <a:rPr lang="ru-RU" sz="900" b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baseline="0" dirty="0" smtClean="0">
                          <a:latin typeface="Arial" pitchFamily="34" charset="0"/>
                          <a:cs typeface="Arial" pitchFamily="34" charset="0"/>
                        </a:rPr>
                        <a:t>периода - </a:t>
                      </a:r>
                      <a:r>
                        <a:rPr lang="ru-RU" sz="900" b="0" baseline="0" dirty="0">
                          <a:latin typeface="Arial" pitchFamily="34" charset="0"/>
                          <a:cs typeface="Arial" pitchFamily="34" charset="0"/>
                        </a:rPr>
                        <a:t>всего, в </a:t>
                      </a:r>
                      <a:r>
                        <a:rPr lang="ru-RU" sz="900" b="0" baseline="0" dirty="0" err="1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900" b="0" baseline="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9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 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495 157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314234"/>
                  </a:ext>
                </a:extLst>
              </a:tr>
              <a:tr h="221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и административные расходы,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472 377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494 917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435231"/>
                  </a:ext>
                </a:extLst>
              </a:tr>
              <a:tr h="221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административного персонала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246 020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243 866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-0,9%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362854"/>
                  </a:ext>
                </a:extLst>
              </a:tr>
              <a:tr h="2219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 и социальные отчисления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21 035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20 704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964929"/>
                  </a:ext>
                </a:extLst>
              </a:tr>
              <a:tr h="221968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социальное медицинское страхование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7 206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245742"/>
                  </a:ext>
                </a:extLst>
              </a:tr>
              <a:tr h="429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и платежи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125 340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134 086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налога на имущество в связи с передачей на баланс предприятия объектов в качестве взноса в уставный капитал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60007"/>
                  </a:ext>
                </a:extLst>
              </a:tr>
              <a:tr h="221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расходы, всего, в </a:t>
                      </a:r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72 601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89 055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015863"/>
                  </a:ext>
                </a:extLst>
              </a:tr>
              <a:tr h="221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25 359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31 309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НМА, обновление ОС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721508"/>
                  </a:ext>
                </a:extLst>
              </a:tr>
              <a:tr h="221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обслуживание технических средств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4 905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740"/>
                  </a:ext>
                </a:extLst>
              </a:tr>
              <a:tr h="278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7 733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увеличением стоимости тепло и электроэнергии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06611"/>
                  </a:ext>
                </a:extLst>
              </a:tr>
              <a:tr h="221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сторонних организаций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22 977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22 507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</a:t>
                      </a:r>
                      <a:r>
                        <a:rPr lang="ru-RU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результатам </a:t>
                      </a:r>
                      <a:r>
                        <a:rPr lang="ru-RU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гос.закупок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301585"/>
                  </a:ext>
                </a:extLst>
              </a:tr>
              <a:tr h="221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273768"/>
                  </a:ext>
                </a:extLst>
              </a:tr>
              <a:tr h="221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связи, почтовые, периодическая печать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4 274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5 868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абонентской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базы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20443"/>
                  </a:ext>
                </a:extLst>
              </a:tr>
              <a:tr h="221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страхование персонала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3 663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262824"/>
                  </a:ext>
                </a:extLst>
              </a:tr>
              <a:tr h="220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12 933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фактическим потреблению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796839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27612" y="743668"/>
            <a:ext cx="6142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 smtClean="0">
                <a:solidFill>
                  <a:srgbClr val="336699"/>
                </a:solidFill>
                <a:latin typeface="Arial" panose="020B0604020202020204" pitchFamily="34" charset="0"/>
              </a:rPr>
              <a:t>Продолжение таблицы постатейного исполнения утвержденной ТС по услугам водоснабжения</a:t>
            </a:r>
            <a:endParaRPr lang="ru-RU" sz="11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9045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13" y="42897"/>
            <a:ext cx="557232" cy="404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29781"/>
            <a:ext cx="12191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>
              <a:spcBef>
                <a:spcPct val="0"/>
              </a:spcBef>
            </a:pP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водоснабжения за 2023 год</a:t>
            </a: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82425" y="6487064"/>
            <a:ext cx="409575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4754522-2106-CF9A-9AC5-B9B42D94A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380572"/>
              </p:ext>
            </p:extLst>
          </p:nvPr>
        </p:nvGraphicFramePr>
        <p:xfrm>
          <a:off x="97972" y="905522"/>
          <a:ext cx="12011169" cy="3619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096">
                  <a:extLst>
                    <a:ext uri="{9D8B030D-6E8A-4147-A177-3AD203B41FA5}">
                      <a16:colId xmlns:a16="http://schemas.microsoft.com/office/drawing/2014/main" val="1416265324"/>
                    </a:ext>
                  </a:extLst>
                </a:gridCol>
                <a:gridCol w="3148051">
                  <a:extLst>
                    <a:ext uri="{9D8B030D-6E8A-4147-A177-3AD203B41FA5}">
                      <a16:colId xmlns:a16="http://schemas.microsoft.com/office/drawing/2014/main" val="2070387908"/>
                    </a:ext>
                  </a:extLst>
                </a:gridCol>
                <a:gridCol w="838984">
                  <a:extLst>
                    <a:ext uri="{9D8B030D-6E8A-4147-A177-3AD203B41FA5}">
                      <a16:colId xmlns:a16="http://schemas.microsoft.com/office/drawing/2014/main" val="3201985672"/>
                    </a:ext>
                  </a:extLst>
                </a:gridCol>
                <a:gridCol w="1558114">
                  <a:extLst>
                    <a:ext uri="{9D8B030D-6E8A-4147-A177-3AD203B41FA5}">
                      <a16:colId xmlns:a16="http://schemas.microsoft.com/office/drawing/2014/main" val="1018191136"/>
                    </a:ext>
                  </a:extLst>
                </a:gridCol>
                <a:gridCol w="1579517">
                  <a:extLst>
                    <a:ext uri="{9D8B030D-6E8A-4147-A177-3AD203B41FA5}">
                      <a16:colId xmlns:a16="http://schemas.microsoft.com/office/drawing/2014/main" val="2675871717"/>
                    </a:ext>
                  </a:extLst>
                </a:gridCol>
                <a:gridCol w="1095814">
                  <a:extLst>
                    <a:ext uri="{9D8B030D-6E8A-4147-A177-3AD203B41FA5}">
                      <a16:colId xmlns:a16="http://schemas.microsoft.com/office/drawing/2014/main" val="573666976"/>
                    </a:ext>
                  </a:extLst>
                </a:gridCol>
                <a:gridCol w="3167593">
                  <a:extLst>
                    <a:ext uri="{9D8B030D-6E8A-4147-A177-3AD203B41FA5}">
                      <a16:colId xmlns:a16="http://schemas.microsoft.com/office/drawing/2014/main" val="1240987080"/>
                    </a:ext>
                  </a:extLst>
                </a:gridCol>
              </a:tblGrid>
              <a:tr h="399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 тарифной сметы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Ед.изм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 в утвержден-ной тарифной смете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тарифной сметы                                                       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72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в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750425"/>
                  </a:ext>
                </a:extLst>
              </a:tr>
              <a:tr h="282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выплату вознаграждений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выплата вознаграждений по кредиту в рамках программы "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Нурлы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904136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 на предоставление услуг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13 498 748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15 899 599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281754"/>
                  </a:ext>
                </a:extLst>
              </a:tr>
              <a:tr h="259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Прибыль, убыток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837 851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-1 693 873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826604"/>
                  </a:ext>
                </a:extLst>
              </a:tr>
              <a:tr h="2847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13 528 544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14 205 726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увеличением объемов реализации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4981"/>
                  </a:ext>
                </a:extLst>
              </a:tr>
              <a:tr h="2123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оказываемых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180 511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фактическое</a:t>
                      </a:r>
                      <a:r>
                        <a:rPr lang="ru-RU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увеличение потребления по группам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733811"/>
                  </a:ext>
                </a:extLst>
              </a:tr>
              <a:tr h="258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Необоснованный доход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-808 055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871879"/>
                  </a:ext>
                </a:extLst>
              </a:tr>
              <a:tr h="2123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средний (без НДС)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тенге/м3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78,70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904914"/>
                  </a:ext>
                </a:extLst>
              </a:tr>
              <a:tr h="212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Справочно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969172"/>
                  </a:ext>
                </a:extLst>
              </a:tr>
              <a:tr h="212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Среднесписочная численность персонала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2 333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2 241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852855"/>
                  </a:ext>
                </a:extLst>
              </a:tr>
              <a:tr h="212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2 262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2 172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245784"/>
                  </a:ext>
                </a:extLst>
              </a:tr>
              <a:tr h="212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648931"/>
                  </a:ext>
                </a:extLst>
              </a:tr>
              <a:tr h="212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Среднемесячная заработная плата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169 764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205 183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347487"/>
                  </a:ext>
                </a:extLst>
              </a:tr>
              <a:tr h="165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166 029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202 344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237038"/>
                  </a:ext>
                </a:extLst>
              </a:tr>
              <a:tr h="265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288 756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295 482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9148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66805" y="574876"/>
            <a:ext cx="6142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 smtClean="0">
                <a:solidFill>
                  <a:srgbClr val="336699"/>
                </a:solidFill>
                <a:latin typeface="Arial" panose="020B0604020202020204" pitchFamily="34" charset="0"/>
              </a:rPr>
              <a:t>Продолжение таблицы постатейного исполнения утвержденной ТС по услугам водоснабжения</a:t>
            </a:r>
            <a:endParaRPr lang="ru-RU" sz="11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3702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26" y="39890"/>
            <a:ext cx="632491" cy="459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62037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srgbClr val="006CB6"/>
                </a:solidFill>
                <a:latin typeface="Arial" panose="020B0604020202020204" pitchFamily="34" charset="0"/>
              </a:rPr>
              <a:t>Постатейное 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исполнение утвержденной тарифной сметы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по услугам водоотведения за 2023 год</a:t>
            </a: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6430" y="6487064"/>
            <a:ext cx="425570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8B6C727-6316-CA09-9770-8FD3370F5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348121"/>
              </p:ext>
            </p:extLst>
          </p:nvPr>
        </p:nvGraphicFramePr>
        <p:xfrm>
          <a:off x="141513" y="585746"/>
          <a:ext cx="11767202" cy="6073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8123">
                  <a:extLst>
                    <a:ext uri="{9D8B030D-6E8A-4147-A177-3AD203B41FA5}">
                      <a16:colId xmlns:a16="http://schemas.microsoft.com/office/drawing/2014/main" val="708460031"/>
                    </a:ext>
                  </a:extLst>
                </a:gridCol>
                <a:gridCol w="3168220">
                  <a:extLst>
                    <a:ext uri="{9D8B030D-6E8A-4147-A177-3AD203B41FA5}">
                      <a16:colId xmlns:a16="http://schemas.microsoft.com/office/drawing/2014/main" val="1230291540"/>
                    </a:ext>
                  </a:extLst>
                </a:gridCol>
                <a:gridCol w="713085">
                  <a:extLst>
                    <a:ext uri="{9D8B030D-6E8A-4147-A177-3AD203B41FA5}">
                      <a16:colId xmlns:a16="http://schemas.microsoft.com/office/drawing/2014/main" val="762322891"/>
                    </a:ext>
                  </a:extLst>
                </a:gridCol>
                <a:gridCol w="1470051">
                  <a:extLst>
                    <a:ext uri="{9D8B030D-6E8A-4147-A177-3AD203B41FA5}">
                      <a16:colId xmlns:a16="http://schemas.microsoft.com/office/drawing/2014/main" val="3349556247"/>
                    </a:ext>
                  </a:extLst>
                </a:gridCol>
                <a:gridCol w="1886931">
                  <a:extLst>
                    <a:ext uri="{9D8B030D-6E8A-4147-A177-3AD203B41FA5}">
                      <a16:colId xmlns:a16="http://schemas.microsoft.com/office/drawing/2014/main" val="4288079266"/>
                    </a:ext>
                  </a:extLst>
                </a:gridCol>
                <a:gridCol w="812513">
                  <a:extLst>
                    <a:ext uri="{9D8B030D-6E8A-4147-A177-3AD203B41FA5}">
                      <a16:colId xmlns:a16="http://schemas.microsoft.com/office/drawing/2014/main" val="1944049663"/>
                    </a:ext>
                  </a:extLst>
                </a:gridCol>
                <a:gridCol w="3178279">
                  <a:extLst>
                    <a:ext uri="{9D8B030D-6E8A-4147-A177-3AD203B41FA5}">
                      <a16:colId xmlns:a16="http://schemas.microsoft.com/office/drawing/2014/main" val="1563211141"/>
                    </a:ext>
                  </a:extLst>
                </a:gridCol>
              </a:tblGrid>
              <a:tr h="4865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4468" marR="4468" marT="4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 тарифной сметы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 err="1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Ед.изм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Предусмотрено в утвержденной тарифной смете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Фактически сложившиеся показатели тарифной сметы                                                              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Примечание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622563"/>
                  </a:ext>
                </a:extLst>
              </a:tr>
              <a:tr h="276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производство товаров и предоставление услуг,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4 916 351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6 514 677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24287"/>
                  </a:ext>
                </a:extLst>
              </a:tr>
              <a:tr h="249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 затраты,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802 192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987 425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38073"/>
                  </a:ext>
                </a:extLst>
              </a:tr>
              <a:tr h="249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и материалы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2 736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3 789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71414"/>
                  </a:ext>
                </a:extLst>
              </a:tr>
              <a:tr h="388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горюче-смазочные материалы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77 380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167 433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обслуживания, протяженности сетей, количества абонентов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58909"/>
                  </a:ext>
                </a:extLst>
              </a:tr>
              <a:tr h="249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9 595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9 257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53258"/>
                  </a:ext>
                </a:extLst>
              </a:tr>
              <a:tr h="249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712 481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806 946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увеличением объема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приема стоков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68235"/>
                  </a:ext>
                </a:extLst>
              </a:tr>
              <a:tr h="249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оплату труда,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2 166 150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2 979 161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448457"/>
                  </a:ext>
                </a:extLst>
              </a:tr>
              <a:tr h="300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производственного персонала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1 941 865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2 669 799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заработной платы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численности работников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457047"/>
                  </a:ext>
                </a:extLst>
              </a:tr>
              <a:tr h="300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 и социальные отчисления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166 029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226 633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заработной платы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численности работников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479411"/>
                  </a:ext>
                </a:extLst>
              </a:tr>
              <a:tr h="300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социальное медицинское страхование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58 256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82 729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заработной платы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численности работников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271160"/>
                  </a:ext>
                </a:extLst>
              </a:tr>
              <a:tr h="249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1 286 870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1 310 529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182090"/>
                  </a:ext>
                </a:extLst>
              </a:tr>
              <a:tr h="39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280 801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461 815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обслуживания, протяженности сетей, количества абонентов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60145"/>
                  </a:ext>
                </a:extLst>
              </a:tr>
              <a:tr h="249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затраты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380 338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775 747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357164"/>
                  </a:ext>
                </a:extLst>
              </a:tr>
              <a:tr h="249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охраны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2 634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8 185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210,7%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стоимости услуг и необходимость технического обслуживания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603479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труда и техника безопасности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32 725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105 396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222,1%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спецодежду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увеличение численности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056084"/>
                  </a:ext>
                </a:extLst>
              </a:tr>
              <a:tr h="249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7 391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12 976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увеличением стоимости тепло и электроэнергии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484211"/>
                  </a:ext>
                </a:extLst>
              </a:tr>
              <a:tr h="249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виды страхования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27 399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38 181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повышением заработной платы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27927"/>
                  </a:ext>
                </a:extLst>
              </a:tr>
              <a:tr h="39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137 985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265 609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платы за негативное воздействие на окружающую среду по фактическим экологическим показателям, рост МРП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98106"/>
                  </a:ext>
                </a:extLst>
              </a:tr>
              <a:tr h="280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оформление квитанций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57 688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74 735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потребителей и стоимости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99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3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3702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26" y="39890"/>
            <a:ext cx="632491" cy="459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62037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srgbClr val="006CB6"/>
                </a:solidFill>
                <a:latin typeface="Arial" panose="020B0604020202020204" pitchFamily="34" charset="0"/>
              </a:rPr>
              <a:t>Постатейное 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исполнение утвержденной тарифной сметы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по услугам водоотведения за 2023 год</a:t>
            </a: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6430" y="6487064"/>
            <a:ext cx="425570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8B6C727-6316-CA09-9770-8FD3370F5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162686"/>
              </p:ext>
            </p:extLst>
          </p:nvPr>
        </p:nvGraphicFramePr>
        <p:xfrm>
          <a:off x="141511" y="850884"/>
          <a:ext cx="11949874" cy="5689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477">
                  <a:extLst>
                    <a:ext uri="{9D8B030D-6E8A-4147-A177-3AD203B41FA5}">
                      <a16:colId xmlns:a16="http://schemas.microsoft.com/office/drawing/2014/main" val="708460031"/>
                    </a:ext>
                  </a:extLst>
                </a:gridCol>
                <a:gridCol w="3217403">
                  <a:extLst>
                    <a:ext uri="{9D8B030D-6E8A-4147-A177-3AD203B41FA5}">
                      <a16:colId xmlns:a16="http://schemas.microsoft.com/office/drawing/2014/main" val="1230291540"/>
                    </a:ext>
                  </a:extLst>
                </a:gridCol>
                <a:gridCol w="724155">
                  <a:extLst>
                    <a:ext uri="{9D8B030D-6E8A-4147-A177-3AD203B41FA5}">
                      <a16:colId xmlns:a16="http://schemas.microsoft.com/office/drawing/2014/main" val="762322891"/>
                    </a:ext>
                  </a:extLst>
                </a:gridCol>
                <a:gridCol w="1492872">
                  <a:extLst>
                    <a:ext uri="{9D8B030D-6E8A-4147-A177-3AD203B41FA5}">
                      <a16:colId xmlns:a16="http://schemas.microsoft.com/office/drawing/2014/main" val="3349556247"/>
                    </a:ext>
                  </a:extLst>
                </a:gridCol>
                <a:gridCol w="1916223">
                  <a:extLst>
                    <a:ext uri="{9D8B030D-6E8A-4147-A177-3AD203B41FA5}">
                      <a16:colId xmlns:a16="http://schemas.microsoft.com/office/drawing/2014/main" val="4288079266"/>
                    </a:ext>
                  </a:extLst>
                </a:gridCol>
                <a:gridCol w="825126">
                  <a:extLst>
                    <a:ext uri="{9D8B030D-6E8A-4147-A177-3AD203B41FA5}">
                      <a16:colId xmlns:a16="http://schemas.microsoft.com/office/drawing/2014/main" val="1944049663"/>
                    </a:ext>
                  </a:extLst>
                </a:gridCol>
                <a:gridCol w="3227618">
                  <a:extLst>
                    <a:ext uri="{9D8B030D-6E8A-4147-A177-3AD203B41FA5}">
                      <a16:colId xmlns:a16="http://schemas.microsoft.com/office/drawing/2014/main" val="1563211141"/>
                    </a:ext>
                  </a:extLst>
                </a:gridCol>
              </a:tblGrid>
              <a:tr h="5075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4468" marR="4468" marT="4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 тарифной сметы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 err="1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Ед.изм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Предусмотрено в утвержденной тарифной смете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Фактически сложившиеся показатели тарифной сметы                                                              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Примечание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622563"/>
                  </a:ext>
                </a:extLst>
              </a:tr>
              <a:tr h="2882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затраты,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114 516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270 665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24287"/>
                  </a:ext>
                </a:extLst>
              </a:tr>
              <a:tr h="260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связи, почтовые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4 485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8 820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38073"/>
                  </a:ext>
                </a:extLst>
              </a:tr>
              <a:tr h="416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Согласование ИП в Комитете по делам строительства и жилищно-коммунального хозяйства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71414"/>
                  </a:ext>
                </a:extLst>
              </a:tr>
              <a:tr h="405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кадров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1 021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1 238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58909"/>
                  </a:ext>
                </a:extLst>
              </a:tr>
              <a:tr h="260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проезда персонала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5 702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5 978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53258"/>
                  </a:ext>
                </a:extLst>
              </a:tr>
              <a:tr h="260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профессиональные пенсионные взносы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16 857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32 935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численности и повышение зарплаты</a:t>
                      </a: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68235"/>
                  </a:ext>
                </a:extLst>
              </a:tr>
              <a:tr h="260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обслуживание технических средств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21 855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34 155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абонентской базы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448457"/>
                  </a:ext>
                </a:extLst>
              </a:tr>
              <a:tr h="416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материалы, запасные части, инструменты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61 208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183 054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199,1%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обслуживания, протяженности сетей, количества абонентов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457047"/>
                  </a:ext>
                </a:extLst>
              </a:tr>
              <a:tr h="313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по лаборатории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1 516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производственное необходимость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обслуживание оборудования лаборатории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479411"/>
                  </a:ext>
                </a:extLst>
              </a:tr>
              <a:tr h="313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экологические затраты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2 430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2 668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271160"/>
                  </a:ext>
                </a:extLst>
              </a:tr>
              <a:tr h="2607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периода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574 362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802 879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182090"/>
                  </a:ext>
                </a:extLst>
              </a:tr>
              <a:tr h="405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и административные расходы,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574 316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802 826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60145"/>
                  </a:ext>
                </a:extLst>
              </a:tr>
              <a:tr h="260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административного персонала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100 487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103 621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357164"/>
                  </a:ext>
                </a:extLst>
              </a:tr>
              <a:tr h="2607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 и социальные отчисления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8 592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8 798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603479"/>
                  </a:ext>
                </a:extLst>
              </a:tr>
              <a:tr h="270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социальное медицинское страхование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3 015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3 062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056084"/>
                  </a:ext>
                </a:extLst>
              </a:tr>
              <a:tr h="4939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и платежи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436 104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649 505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налога на имущество в связи с передачей на баланс предприятия объектов в качестве взноса в уставный капитал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48421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95565" y="556488"/>
            <a:ext cx="6142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 smtClean="0">
                <a:solidFill>
                  <a:srgbClr val="336699"/>
                </a:solidFill>
                <a:latin typeface="Arial" panose="020B0604020202020204" pitchFamily="34" charset="0"/>
              </a:rPr>
              <a:t>Продолжение таблицы постатейного исполнения утвержденной ТС по услугам водоотведения </a:t>
            </a:r>
            <a:r>
              <a:rPr 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416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" y="0"/>
            <a:ext cx="12192000" cy="589018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40403" y="0"/>
            <a:ext cx="950595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по услугам водоотведения за 2023 год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75" y="84153"/>
            <a:ext cx="612054" cy="444467"/>
          </a:xfrm>
          <a:prstGeom prst="rect">
            <a:avLst/>
          </a:prstGeom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82926" y="6497973"/>
            <a:ext cx="403861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9BCBE09-2733-808A-ECCC-DCB081CE0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333293"/>
              </p:ext>
            </p:extLst>
          </p:nvPr>
        </p:nvGraphicFramePr>
        <p:xfrm>
          <a:off x="142875" y="846682"/>
          <a:ext cx="11762081" cy="5992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477">
                  <a:extLst>
                    <a:ext uri="{9D8B030D-6E8A-4147-A177-3AD203B41FA5}">
                      <a16:colId xmlns:a16="http://schemas.microsoft.com/office/drawing/2014/main" val="3563291783"/>
                    </a:ext>
                  </a:extLst>
                </a:gridCol>
                <a:gridCol w="3319763">
                  <a:extLst>
                    <a:ext uri="{9D8B030D-6E8A-4147-A177-3AD203B41FA5}">
                      <a16:colId xmlns:a16="http://schemas.microsoft.com/office/drawing/2014/main" val="3739562161"/>
                    </a:ext>
                  </a:extLst>
                </a:gridCol>
                <a:gridCol w="701884">
                  <a:extLst>
                    <a:ext uri="{9D8B030D-6E8A-4147-A177-3AD203B41FA5}">
                      <a16:colId xmlns:a16="http://schemas.microsoft.com/office/drawing/2014/main" val="1049572467"/>
                    </a:ext>
                  </a:extLst>
                </a:gridCol>
                <a:gridCol w="1868088">
                  <a:extLst>
                    <a:ext uri="{9D8B030D-6E8A-4147-A177-3AD203B41FA5}">
                      <a16:colId xmlns:a16="http://schemas.microsoft.com/office/drawing/2014/main" val="2383711596"/>
                    </a:ext>
                  </a:extLst>
                </a:gridCol>
                <a:gridCol w="2278485">
                  <a:extLst>
                    <a:ext uri="{9D8B030D-6E8A-4147-A177-3AD203B41FA5}">
                      <a16:colId xmlns:a16="http://schemas.microsoft.com/office/drawing/2014/main" val="3848153732"/>
                    </a:ext>
                  </a:extLst>
                </a:gridCol>
                <a:gridCol w="1175283">
                  <a:extLst>
                    <a:ext uri="{9D8B030D-6E8A-4147-A177-3AD203B41FA5}">
                      <a16:colId xmlns:a16="http://schemas.microsoft.com/office/drawing/2014/main" val="1884153902"/>
                    </a:ext>
                  </a:extLst>
                </a:gridCol>
                <a:gridCol w="1870101">
                  <a:extLst>
                    <a:ext uri="{9D8B030D-6E8A-4147-A177-3AD203B41FA5}">
                      <a16:colId xmlns:a16="http://schemas.microsoft.com/office/drawing/2014/main" val="3951852536"/>
                    </a:ext>
                  </a:extLst>
                </a:gridCol>
              </a:tblGrid>
              <a:tr h="34745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 тарифной сметы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 err="1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Ед.изм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Предусмотрено в утвержденной тарифной смете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Фактически сложившиеся показатели тарифной сметы                                                              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Примечание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25236"/>
                  </a:ext>
                </a:extLst>
              </a:tr>
              <a:tr h="20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расходы,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26 118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37 840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924670"/>
                  </a:ext>
                </a:extLst>
              </a:tr>
              <a:tr h="347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8 453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13 304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НМА, обновление ОС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0401"/>
                  </a:ext>
                </a:extLst>
              </a:tr>
              <a:tr h="214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обслуживание технических средств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1 378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2 084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058210"/>
                  </a:ext>
                </a:extLst>
              </a:tr>
              <a:tr h="20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1 528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3 287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74962"/>
                  </a:ext>
                </a:extLst>
              </a:tr>
              <a:tr h="20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сторонних организаций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8 505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9 563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942584"/>
                  </a:ext>
                </a:extLst>
              </a:tr>
              <a:tr h="20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08390"/>
                  </a:ext>
                </a:extLst>
              </a:tr>
              <a:tr h="341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связи, почтовые, периодическая печать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1 905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2 493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312262"/>
                  </a:ext>
                </a:extLst>
              </a:tr>
              <a:tr h="347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страхование персонала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1 251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1 556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повышением заработной платы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017161"/>
                  </a:ext>
                </a:extLst>
              </a:tr>
              <a:tr h="341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3 041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5 495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фактической потребности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558763"/>
                  </a:ext>
                </a:extLst>
              </a:tr>
              <a:tr h="4850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выплату вознаграждений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выплата вознаграждений по кредиту в рамках программы "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Нурлы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449498"/>
                  </a:ext>
                </a:extLst>
              </a:tr>
              <a:tr h="209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5 490 713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7 317 556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270371"/>
                  </a:ext>
                </a:extLst>
              </a:tr>
              <a:tr h="209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Прибыль, убыток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567 449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-1 280 884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590472"/>
                  </a:ext>
                </a:extLst>
              </a:tr>
              <a:tr h="209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5 838 648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6 036 672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186062"/>
                  </a:ext>
                </a:extLst>
              </a:tr>
              <a:tr h="209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оказываемых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133 312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139 757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49958"/>
                  </a:ext>
                </a:extLst>
              </a:tr>
              <a:tr h="20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Необоснованный доход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-219 514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36371"/>
                  </a:ext>
                </a:extLst>
              </a:tr>
              <a:tr h="209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средний (без НДС)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тенге/м3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43,19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7098"/>
                  </a:ext>
                </a:extLst>
              </a:tr>
              <a:tr h="20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Справочно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86703"/>
                  </a:ext>
                </a:extLst>
              </a:tr>
              <a:tr h="20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Среднесписочная численность персонала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1 130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708185"/>
                  </a:ext>
                </a:extLst>
              </a:tr>
              <a:tr h="20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97375"/>
                  </a:ext>
                </a:extLst>
              </a:tr>
              <a:tr h="20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117476"/>
                  </a:ext>
                </a:extLst>
              </a:tr>
              <a:tr h="20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Среднемесячная заработная плата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167 023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204 529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24386"/>
                  </a:ext>
                </a:extLst>
              </a:tr>
              <a:tr h="20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163 457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202 074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13230"/>
                  </a:ext>
                </a:extLst>
              </a:tr>
              <a:tr h="209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288 756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295 482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185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5565" y="604113"/>
            <a:ext cx="6142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 smtClean="0">
                <a:solidFill>
                  <a:srgbClr val="336699"/>
                </a:solidFill>
                <a:latin typeface="Arial" panose="020B0604020202020204" pitchFamily="34" charset="0"/>
              </a:rPr>
              <a:t>Продолжение таблицы постатейного исполнения утвержденной ТС по услугам водоотведения </a:t>
            </a:r>
            <a:r>
              <a:rPr 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013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34" y="4776868"/>
            <a:ext cx="2235017" cy="1341991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0"/>
            <a:ext cx="12191999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О соблюдении показателей качества и надежности услуг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О достижении показателей эффективности деятельности 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91" y="255807"/>
            <a:ext cx="945000" cy="68625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948032" y="1429999"/>
            <a:ext cx="8960051" cy="48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000" dirty="0" smtClean="0">
                <a:latin typeface="Arial" panose="020B0604020202020204" pitchFamily="34" charset="0"/>
              </a:rPr>
              <a:t>● </a:t>
            </a:r>
            <a:r>
              <a:rPr lang="ru-RU" altLang="ru-RU" sz="1200" b="1" dirty="0">
                <a:latin typeface="Arial" panose="020B0604020202020204" pitchFamily="34" charset="0"/>
              </a:rPr>
              <a:t>Качество воды по всем показателям соответствует </a:t>
            </a:r>
            <a:r>
              <a:rPr lang="ru-RU" altLang="ru-RU" sz="1200" b="1" dirty="0" smtClean="0">
                <a:latin typeface="Arial" panose="020B0604020202020204" pitchFamily="34" charset="0"/>
              </a:rPr>
              <a:t>требованиям </a:t>
            </a:r>
            <a:r>
              <a:rPr lang="ru-RU" altLang="ru-RU" sz="1200" b="1" dirty="0">
                <a:latin typeface="Arial" panose="020B0604020202020204" pitchFamily="34" charset="0"/>
              </a:rPr>
              <a:t>санитарных норм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 smtClean="0">
                <a:latin typeface="Arial" panose="020B0604020202020204" pitchFamily="34" charset="0"/>
              </a:rPr>
              <a:t>Процесс </a:t>
            </a:r>
            <a:r>
              <a:rPr lang="ru-RU" altLang="ru-RU" sz="1200" b="0" dirty="0">
                <a:latin typeface="Arial" panose="020B0604020202020204" pitchFamily="34" charset="0"/>
              </a:rPr>
              <a:t>контроля качества воды осуществляется лабораторией Предприятия.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В </a:t>
            </a:r>
            <a:r>
              <a:rPr lang="ru-RU" altLang="ru-RU" sz="1200" b="0" dirty="0">
                <a:latin typeface="Arial" panose="020B0604020202020204" pitchFamily="34" charset="0"/>
              </a:rPr>
              <a:t>процессе обеззараживания воды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используется безопасный </a:t>
            </a:r>
            <a:r>
              <a:rPr lang="ru-RU" altLang="ru-RU" sz="1200" b="0" dirty="0">
                <a:latin typeface="Arial" panose="020B0604020202020204" pitchFamily="34" charset="0"/>
              </a:rPr>
              <a:t>и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нетоксичный гипохлорит натрия.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 smtClean="0">
                <a:latin typeface="Arial" panose="020B0604020202020204" pitchFamily="34" charset="0"/>
              </a:rPr>
              <a:t>● </a:t>
            </a:r>
            <a:r>
              <a:rPr lang="ru-RU" altLang="ru-RU" sz="1200" b="1" dirty="0">
                <a:latin typeface="Arial" panose="020B0604020202020204" pitchFamily="34" charset="0"/>
              </a:rPr>
              <a:t>Качество очистки сточных вод на канализационных очистных сооружениях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 smtClean="0">
                <a:latin typeface="Arial" panose="020B0604020202020204" pitchFamily="34" charset="0"/>
              </a:rPr>
              <a:t>Все сточные </a:t>
            </a:r>
            <a:r>
              <a:rPr lang="ru-RU" altLang="ru-RU" sz="1200" b="0" dirty="0">
                <a:latin typeface="Arial" panose="020B0604020202020204" pitchFamily="34" charset="0"/>
              </a:rPr>
              <a:t>воды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принимаемые Предприятием </a:t>
            </a:r>
            <a:r>
              <a:rPr lang="ru-RU" altLang="ru-RU" sz="1200" b="0" dirty="0">
                <a:latin typeface="Arial" panose="020B0604020202020204" pitchFamily="34" charset="0"/>
              </a:rPr>
              <a:t>проходят полную биологическую очистку. Качество очистки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контролируется </a:t>
            </a:r>
            <a:r>
              <a:rPr lang="ru-RU" altLang="ru-RU" sz="1200" b="0" dirty="0">
                <a:latin typeface="Arial" panose="020B0604020202020204" pitchFamily="34" charset="0"/>
              </a:rPr>
              <a:t>испытательной лабораторией Предприятия. </a:t>
            </a: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 smtClean="0">
                <a:latin typeface="Arial" panose="020B0604020202020204" pitchFamily="34" charset="0"/>
              </a:rPr>
              <a:t>Ежедневно </a:t>
            </a:r>
            <a:r>
              <a:rPr lang="ru-RU" altLang="ru-RU" sz="1200" b="0" dirty="0">
                <a:latin typeface="Arial" panose="020B0604020202020204" pitchFamily="34" charset="0"/>
              </a:rPr>
              <a:t>выполняются анализы сточных вод, поступающих на станцию аэрации, по химическим и бактериологическим показателям на всех этапах очистки. </a:t>
            </a: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 smtClean="0">
                <a:latin typeface="Arial" panose="020B0604020202020204" pitchFamily="34" charset="0"/>
              </a:rPr>
              <a:t>Ежеквартально </a:t>
            </a:r>
            <a:r>
              <a:rPr lang="ru-RU" altLang="ru-RU" sz="1200" b="0" dirty="0">
                <a:latin typeface="Arial" panose="020B0604020202020204" pitchFamily="34" charset="0"/>
              </a:rPr>
              <a:t>проводится мониторинг очищенных сточных вод в накопителях и водохранилищах. </a:t>
            </a: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 smtClean="0">
                <a:latin typeface="Arial" panose="020B0604020202020204" pitchFamily="34" charset="0"/>
              </a:rPr>
              <a:t>● </a:t>
            </a:r>
            <a:r>
              <a:rPr lang="ru-RU" altLang="ru-RU" sz="1200" b="1" dirty="0">
                <a:latin typeface="Arial" panose="020B0604020202020204" pitchFamily="34" charset="0"/>
              </a:rPr>
              <a:t>В целях повышения качества обслуживания потребителей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Функционируют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4 </a:t>
            </a:r>
            <a:r>
              <a:rPr lang="ru-RU" altLang="ru-RU" sz="1200" b="0" dirty="0">
                <a:latin typeface="Arial" panose="020B0604020202020204" pitchFamily="34" charset="0"/>
              </a:rPr>
              <a:t>центра обслуживания потребителей. </a:t>
            </a: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 smtClean="0">
                <a:latin typeface="Arial" panose="020B0604020202020204" pitchFamily="34" charset="0"/>
              </a:rPr>
              <a:t>Для </a:t>
            </a:r>
            <a:r>
              <a:rPr lang="ru-RU" altLang="ru-RU" sz="1200" b="0" dirty="0">
                <a:latin typeface="Arial" panose="020B0604020202020204" pitchFamily="34" charset="0"/>
              </a:rPr>
              <a:t>удобства потребителей работает Мобильное приложение личного кабинета потребителя, в котором  предусмотрены следующие функции: передача показаний индивидуальных приборов учета (ИПУ); заявка на опломбировку и распломбировку ИПУ; </a:t>
            </a:r>
            <a:r>
              <a:rPr lang="ru-RU" altLang="ru-RU" sz="1200" b="0" dirty="0" err="1">
                <a:latin typeface="Arial" panose="020B0604020202020204" pitchFamily="34" charset="0"/>
              </a:rPr>
              <a:t>межповерочный</a:t>
            </a:r>
            <a:r>
              <a:rPr lang="ru-RU" altLang="ru-RU" sz="1200" b="0" dirty="0">
                <a:latin typeface="Arial" panose="020B0604020202020204" pitchFamily="34" charset="0"/>
              </a:rPr>
              <a:t> интервал; расшифровка начислений; расшифровка оплаты.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Рассылаются СМС уведомления о наличии задолженности с указанием суммы долга, оплаты и другие данные. 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 smtClean="0">
                <a:latin typeface="Arial" panose="020B0604020202020204" pitchFamily="34" charset="0"/>
              </a:rPr>
              <a:t>● </a:t>
            </a:r>
            <a:r>
              <a:rPr lang="ru-RU" sz="1200" b="1" dirty="0" smtClean="0">
                <a:latin typeface="Arial" panose="020B0604020202020204" pitchFamily="34" charset="0"/>
              </a:rPr>
              <a:t>Тарифы </a:t>
            </a:r>
            <a:r>
              <a:rPr lang="ru-RU" sz="1200" b="1" dirty="0">
                <a:latin typeface="Arial" panose="020B0604020202020204" pitchFamily="34" charset="0"/>
              </a:rPr>
              <a:t>Предприятию утверждены на пятилетний период с применением затратного метода, при котором показатели качества и надежности услуг, эффективности деятельности субъекту естественной монополии не утверждаются</a:t>
            </a:r>
            <a:r>
              <a:rPr lang="ru-RU" sz="1200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pic>
        <p:nvPicPr>
          <p:cNvPr id="10" name="Picture 4" descr="Качество воды: что влияет на него? | Акватория💧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6" y="1453671"/>
            <a:ext cx="2235017" cy="13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darwin-pumps.ru/images/use10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3" y="3115269"/>
            <a:ext cx="2235017" cy="13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1809614" y="6581001"/>
            <a:ext cx="3823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14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0"/>
            <a:ext cx="12192000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Основные финансово-экономические показатели деятельности </a:t>
            </a:r>
            <a:b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(отчет о прибылях и убытках) за 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2023 год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718786"/>
              </p:ext>
            </p:extLst>
          </p:nvPr>
        </p:nvGraphicFramePr>
        <p:xfrm>
          <a:off x="510079" y="1705026"/>
          <a:ext cx="11267706" cy="360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83">
                  <a:extLst>
                    <a:ext uri="{9D8B030D-6E8A-4147-A177-3AD203B41FA5}">
                      <a16:colId xmlns:a16="http://schemas.microsoft.com/office/drawing/2014/main" val="497709223"/>
                    </a:ext>
                  </a:extLst>
                </a:gridCol>
                <a:gridCol w="7854033">
                  <a:extLst>
                    <a:ext uri="{9D8B030D-6E8A-4147-A177-3AD203B41FA5}">
                      <a16:colId xmlns:a16="http://schemas.microsoft.com/office/drawing/2014/main" val="1782054504"/>
                    </a:ext>
                  </a:extLst>
                </a:gridCol>
                <a:gridCol w="2441590">
                  <a:extLst>
                    <a:ext uri="{9D8B030D-6E8A-4147-A177-3AD203B41FA5}">
                      <a16:colId xmlns:a16="http://schemas.microsoft.com/office/drawing/2014/main" val="2353911618"/>
                    </a:ext>
                  </a:extLst>
                </a:gridCol>
              </a:tblGrid>
              <a:tr h="10777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п/п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За</a:t>
                      </a:r>
                      <a:r>
                        <a:rPr lang="ru-RU" sz="1200" b="1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altLang="ru-RU" sz="12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  <a:endParaRPr lang="en-US" sz="12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неаудированный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тыс.тенге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13278"/>
                  </a:ext>
                </a:extLst>
              </a:tr>
              <a:tr h="41092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Доход</a:t>
                      </a:r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 от реализации услуг водоснабжения и водоотведения (выручка)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20 242 398</a:t>
                      </a: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873124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Себестоимость реализованных услуг 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20 277 086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950498"/>
                  </a:ext>
                </a:extLst>
              </a:tr>
              <a:tr h="32004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r>
                        <a:rPr lang="ru-RU" sz="1100" b="0" i="0" baseline="0" dirty="0">
                          <a:latin typeface="Arial" pitchFamily="34" charset="0"/>
                          <a:cs typeface="Arial" pitchFamily="34" charset="0"/>
                        </a:rPr>
                        <a:t> по реализации 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1 940 693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055962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Административные расходы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1 387 698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90841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Прочие расходы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1 772 739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953136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Прочие доходы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4 744 821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71194"/>
                  </a:ext>
                </a:extLst>
              </a:tr>
              <a:tr h="43630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Финансовый</a:t>
                      </a:r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 результат (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убыток)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-390 997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608988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837324" y="6571798"/>
            <a:ext cx="354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15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71704" y="0"/>
            <a:ext cx="10720295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Объемы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предоставленных услуг водоснабжения и водоотведения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за 2023 год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05" y="255807"/>
            <a:ext cx="945000" cy="686250"/>
          </a:xfrm>
          <a:prstGeom prst="rect">
            <a:avLst/>
          </a:prstGeom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18189" y="6487064"/>
            <a:ext cx="373811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581626"/>
              </p:ext>
            </p:extLst>
          </p:nvPr>
        </p:nvGraphicFramePr>
        <p:xfrm>
          <a:off x="839416" y="1316335"/>
          <a:ext cx="10513168" cy="5520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4377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5714435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728728">
                  <a:extLst>
                    <a:ext uri="{9D8B030D-6E8A-4147-A177-3AD203B41FA5}">
                      <a16:colId xmlns:a16="http://schemas.microsoft.com/office/drawing/2014/main" val="3405235182"/>
                    </a:ext>
                  </a:extLst>
                </a:gridCol>
                <a:gridCol w="1455771">
                  <a:extLst>
                    <a:ext uri="{9D8B030D-6E8A-4147-A177-3AD203B41FA5}">
                      <a16:colId xmlns:a16="http://schemas.microsoft.com/office/drawing/2014/main" val="318283007"/>
                    </a:ext>
                  </a:extLst>
                </a:gridCol>
                <a:gridCol w="909857">
                  <a:extLst>
                    <a:ext uri="{9D8B030D-6E8A-4147-A177-3AD203B41FA5}">
                      <a16:colId xmlns:a16="http://schemas.microsoft.com/office/drawing/2014/main" val="1733662079"/>
                    </a:ext>
                  </a:extLst>
                </a:gridCol>
              </a:tblGrid>
              <a:tr h="897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Группа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Наименование потребителей 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Утвержденный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 в ТС объем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,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</a:t>
                      </a:r>
                      <a:r>
                        <a:rPr lang="ru-RU" sz="11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Фактический объем 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услуг,</a:t>
                      </a:r>
                    </a:p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</a:t>
                      </a:r>
                      <a:r>
                        <a:rPr lang="ru-RU" sz="11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Откло-нение,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%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169673">
                <a:tc gridSpan="2"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Объем</a:t>
                      </a:r>
                      <a:r>
                        <a:rPr lang="ru-RU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реализации услуг водоснабжения – всего, в том числе: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  <a:r>
                        <a:rPr lang="ru-RU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018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180 511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169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физические лица, относящиеся к категории населения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86 913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89 575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165041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предприятия,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предприятия, занимающиеся передачей и распределением  тепловой энергии, в пределах объемов утвержденных нормативных технических потерь;                                                                 - организации, предоставляющие регулируемые услуги в сфере водоснабжения и (или) водоотведения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48 349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50 887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2623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потребители - юридические лица, не входящие в состав первой и третьей групп</a:t>
                      </a: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30 734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33 419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4978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организации, содержащиеся за счет бюджетных средств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6 022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6 630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067915"/>
                  </a:ext>
                </a:extLst>
              </a:tr>
              <a:tr h="1696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Объем</a:t>
                      </a:r>
                      <a:r>
                        <a:rPr lang="ru-RU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реализации услуг водоотведения – всего, в том числе: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133 312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139 757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169673">
                <a:tc rowSpan="2">
                  <a:txBody>
                    <a:bodyPr/>
                    <a:lstStyle/>
                    <a:p>
                      <a:pPr algn="ctr" fontAlgn="ctr"/>
                      <a:endParaRPr lang="en-US" sz="10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физические лица, относящиеся к категории населения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88 049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90 796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1165041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предприятия,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предприятия, занимающиеся передачей и распределением  тепловой энергии, в пределах объемов утвержденных нормативных технических потерь;                                                                 - организации, предоставляющие регулируемые услуги в сфере водоснабжения и (или) водоотведения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6 867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7 426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355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потребители - юридические лица, не входящие в состав первой и третьей групп</a:t>
                      </a: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31 052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33 210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  <a:tr h="4978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организации, содержащиеся за счет бюджетных средств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7 344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8 325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060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3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275980"/>
            <a:ext cx="1219200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                Проводимая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работа с потребителями услуг водоснабжения и водоотведения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39242"/>
            <a:ext cx="945000" cy="686250"/>
          </a:xfrm>
          <a:prstGeom prst="rect">
            <a:avLst/>
          </a:prstGeom>
        </p:spPr>
      </p:pic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732507" y="6316793"/>
            <a:ext cx="116444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Вопросы </a:t>
            </a:r>
            <a:r>
              <a:rPr lang="ru-RU" altLang="ru-RU" sz="1400" dirty="0">
                <a:latin typeface="Arial" panose="020B0604020202020204" pitchFamily="34" charset="0"/>
              </a:rPr>
              <a:t>деятельности </a:t>
            </a:r>
            <a:r>
              <a:rPr lang="ru-RU" altLang="ru-RU" sz="1400" dirty="0" smtClean="0">
                <a:latin typeface="Arial" panose="020B0604020202020204" pitchFamily="34" charset="0"/>
              </a:rPr>
              <a:t>Предприятия освещаются </a:t>
            </a:r>
            <a:r>
              <a:rPr lang="ru-RU" altLang="ru-RU" sz="1400" dirty="0">
                <a:latin typeface="Arial" panose="020B0604020202020204" pitchFamily="34" charset="0"/>
              </a:rPr>
              <a:t>в средствах массовой </a:t>
            </a:r>
            <a:r>
              <a:rPr lang="ru-RU" altLang="ru-RU" sz="1400" dirty="0" smtClean="0">
                <a:latin typeface="Arial" panose="020B0604020202020204" pitchFamily="34" charset="0"/>
              </a:rPr>
              <a:t>информации и </a:t>
            </a:r>
            <a:r>
              <a:rPr lang="ru-RU" altLang="ru-RU" sz="1400" dirty="0">
                <a:latin typeface="Arial" panose="020B0604020202020204" pitchFamily="34" charset="0"/>
              </a:rPr>
              <a:t>на веб-сайте </a:t>
            </a:r>
            <a:r>
              <a:rPr lang="en-US" altLang="ru-RU" sz="1400" dirty="0" smtClean="0">
                <a:latin typeface="Arial" panose="020B0604020202020204" pitchFamily="34" charset="0"/>
              </a:rPr>
              <a:t> </a:t>
            </a:r>
            <a:r>
              <a:rPr lang="en-US" altLang="ru-RU" sz="1600" b="1" i="1" u="sng" dirty="0" smtClean="0">
                <a:solidFill>
                  <a:srgbClr val="0000FF"/>
                </a:solidFill>
                <a:latin typeface="Arial" panose="020B0604020202020204" pitchFamily="34" charset="0"/>
                <a:hlinkClick r:id="rId4"/>
              </a:rPr>
              <a:t>www.almatysu.kz</a:t>
            </a:r>
            <a:endParaRPr lang="en-US" altLang="ru-RU" sz="1600" b="1" i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500" dirty="0">
              <a:latin typeface="Arial" panose="020B0604020202020204" pitchFamily="34" charset="0"/>
            </a:endParaRPr>
          </a:p>
        </p:txBody>
      </p:sp>
      <p:sp>
        <p:nvSpPr>
          <p:cNvPr id="2" name="AutoShape 2" descr="Crm, mockup or man in a telemarketing call center helping, talking or networking online via microphone. Contact support, consultant or insurance agent in communication at customer services or s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56" y="1356918"/>
            <a:ext cx="2229785" cy="171150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6157" y="1345822"/>
            <a:ext cx="2236035" cy="1716299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1623" y="5141935"/>
            <a:ext cx="1204810" cy="11389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575" y="3218247"/>
            <a:ext cx="2236723" cy="171939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/>
          <a:srcRect l="27975" r="815"/>
          <a:stretch/>
        </p:blipFill>
        <p:spPr>
          <a:xfrm>
            <a:off x="9766156" y="3188024"/>
            <a:ext cx="2236035" cy="172072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42197371"/>
              </p:ext>
            </p:extLst>
          </p:nvPr>
        </p:nvGraphicFramePr>
        <p:xfrm>
          <a:off x="3957134" y="3741420"/>
          <a:ext cx="4475258" cy="248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1812385" y="6581196"/>
            <a:ext cx="379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Схема 18"/>
          <p:cNvGraphicFramePr/>
          <p:nvPr>
            <p:extLst/>
          </p:nvPr>
        </p:nvGraphicFramePr>
        <p:xfrm>
          <a:off x="554857" y="5101333"/>
          <a:ext cx="2825404" cy="115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1" name="Схема 20"/>
          <p:cNvGraphicFramePr/>
          <p:nvPr>
            <p:extLst/>
          </p:nvPr>
        </p:nvGraphicFramePr>
        <p:xfrm>
          <a:off x="9012149" y="5160770"/>
          <a:ext cx="2349962" cy="103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0" name="Круговая 19"/>
          <p:cNvSpPr/>
          <p:nvPr/>
        </p:nvSpPr>
        <p:spPr>
          <a:xfrm rot="10800000">
            <a:off x="10950966" y="5141936"/>
            <a:ext cx="900544" cy="1048953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Круговая 21"/>
          <p:cNvSpPr/>
          <p:nvPr/>
        </p:nvSpPr>
        <p:spPr>
          <a:xfrm rot="10800000">
            <a:off x="11125906" y="5557035"/>
            <a:ext cx="550664" cy="550664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5" name="Picture 10" descr="ÐÐ°ÑÑÐ¸Ð½ÐºÐ¸ Ð¿Ð¾ Ð·Ð°Ð¿ÑÐ¾ÑÑ ÑÐµÐ»ÐµÑÐ¾Ð½ Ð´Ð¾Ð²ÐµÑÐ¸Ñ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914" y="5199985"/>
            <a:ext cx="1084742" cy="9669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Круговая 23"/>
          <p:cNvSpPr/>
          <p:nvPr/>
        </p:nvSpPr>
        <p:spPr>
          <a:xfrm>
            <a:off x="859044" y="5691216"/>
            <a:ext cx="550664" cy="550664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" name="Прямая соединительная линия 3"/>
          <p:cNvCxnSpPr/>
          <p:nvPr/>
        </p:nvCxnSpPr>
        <p:spPr>
          <a:xfrm>
            <a:off x="3378521" y="5133848"/>
            <a:ext cx="13102" cy="114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бъект 2"/>
          <p:cNvSpPr txBox="1">
            <a:spLocks/>
          </p:cNvSpPr>
          <p:nvPr/>
        </p:nvSpPr>
        <p:spPr>
          <a:xfrm>
            <a:off x="2506532" y="1263234"/>
            <a:ext cx="7067774" cy="24477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715963" algn="just">
              <a:spcBef>
                <a:spcPts val="0"/>
              </a:spcBef>
              <a:buNone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целях снижения дебиторской задолженности Предприятием ежедневно проводятся мероприятия по взысканию дебиторской задолженности, используется весь спектр досудебных и судебных мер, в том числе за 2023 год охвачены 55 635 потребителей и проведены следующие работы:</a:t>
            </a:r>
          </a:p>
          <a:p>
            <a:pPr marL="0" indent="715963" algn="just">
              <a:spcBef>
                <a:spcPts val="0"/>
              </a:spcBef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смс оповещения отправлены 25 212 должникам, в том числе по несколько раз на общую сумму 365,2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млн.тг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(с учетом повторного оповещения одним и тем же должникам), после которых оплатили 8 648 должников на сумму 145,6 млн. тенге или 40%. Смс оповещения и другие следующие меры осуществляются регулярно ежемесячно до погашение долга. </a:t>
            </a:r>
          </a:p>
          <a:p>
            <a:pPr marL="0" indent="715963" algn="just">
              <a:spcBef>
                <a:spcPts val="0"/>
              </a:spcBef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Досудебные уведомления доставлены  840 должникам на сумму 122,01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., из них оплатили 40,5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или 33%,</a:t>
            </a:r>
          </a:p>
          <a:p>
            <a:pPr marL="0" indent="715963" algn="just">
              <a:spcBef>
                <a:spcPts val="0"/>
              </a:spcBef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Приостановлена подача услуг  890 должникам на сумму 92,8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., из них оплатили 58,5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или 63 %,</a:t>
            </a:r>
          </a:p>
          <a:p>
            <a:pPr marL="0" indent="715963" algn="just">
              <a:spcBef>
                <a:spcPts val="0"/>
              </a:spcBef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Заблокированы канализационные стояки в многоквартирных домах специальным оборудованиям 215 должникам на сумму 14,6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., из них оплатили 1,6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или 11%</a:t>
            </a:r>
          </a:p>
          <a:p>
            <a:pPr marL="0" indent="715963" algn="just">
              <a:spcBef>
                <a:spcPts val="0"/>
              </a:spcBef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Переданы материалы нотариусам и поданы иски в суд 3 710 должникам на сумму 327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млн.тг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из них оплатили 61,7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или 19 %.</a:t>
            </a:r>
          </a:p>
        </p:txBody>
      </p:sp>
    </p:spTree>
    <p:extLst>
      <p:ext uri="{BB962C8B-B14F-4D97-AF65-F5344CB8AC3E}">
        <p14:creationId xmlns:p14="http://schemas.microsoft.com/office/powerpoint/2010/main" val="28015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513877"/>
              </p:ext>
            </p:extLst>
          </p:nvPr>
        </p:nvGraphicFramePr>
        <p:xfrm>
          <a:off x="6471920" y="1909158"/>
          <a:ext cx="5157100" cy="4790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517096"/>
              </p:ext>
            </p:extLst>
          </p:nvPr>
        </p:nvGraphicFramePr>
        <p:xfrm>
          <a:off x="467360" y="1909158"/>
          <a:ext cx="5232400" cy="481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70"/>
            <a:ext cx="12192000" cy="1197864"/>
          </a:xfrm>
          <a:prstGeom prst="rect">
            <a:avLst/>
          </a:prstGeom>
        </p:spPr>
      </p:pic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8" y="181168"/>
            <a:ext cx="1038090" cy="7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7048" y="346226"/>
            <a:ext cx="10717493" cy="3956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Проводимая работа с потребителями услуг водоснабжения и водоотведения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361" y="1371370"/>
            <a:ext cx="523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Информация о способах платежей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71920" y="1262827"/>
            <a:ext cx="5157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Способы получения потребителями счет-квитанций и счетов-фактур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12385" y="6581196"/>
            <a:ext cx="379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"/>
            <a:ext cx="12192000" cy="6858000"/>
          </a:xfrm>
        </p:spPr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Отчет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об исполнении утвержденных тарифных смет,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об исполнении утвержденных инвестиционных программ 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на услуги водоснабжения и водоотведения</a:t>
            </a:r>
            <a:r>
              <a:rPr lang="en-US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по итогам 2023 года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Государственного коммунального предприятия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на праве хозяйственного ведения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«Алматы Су</a:t>
            </a:r>
            <a:r>
              <a:rPr lang="en-US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»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Управления энергетики и водоснабжения города Алматы</a:t>
            </a:r>
          </a:p>
        </p:txBody>
      </p:sp>
    </p:spTree>
    <p:extLst>
      <p:ext uri="{BB962C8B-B14F-4D97-AF65-F5344CB8AC3E}">
        <p14:creationId xmlns:p14="http://schemas.microsoft.com/office/powerpoint/2010/main" val="22549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88330" y="292544"/>
            <a:ext cx="1070367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Проводимая работа с потребителями услуг водоснабжения и водоотведения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30" y="255807"/>
            <a:ext cx="945000" cy="68625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3446321"/>
            <a:ext cx="12192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Мобильное приложение личного кабинета потребителя</a:t>
            </a:r>
          </a:p>
        </p:txBody>
      </p:sp>
      <p:grpSp>
        <p:nvGrpSpPr>
          <p:cNvPr id="9" name="Группа 7"/>
          <p:cNvGrpSpPr>
            <a:grpSpLocks/>
          </p:cNvGrpSpPr>
          <p:nvPr/>
        </p:nvGrpSpPr>
        <p:grpSpPr bwMode="auto">
          <a:xfrm>
            <a:off x="2172624" y="4006360"/>
            <a:ext cx="1296988" cy="2271712"/>
            <a:chOff x="2267744" y="586145"/>
            <a:chExt cx="1635125" cy="3144837"/>
          </a:xfrm>
        </p:grpSpPr>
        <p:grpSp>
          <p:nvGrpSpPr>
            <p:cNvPr id="10" name="Группа 11"/>
            <p:cNvGrpSpPr>
              <a:grpSpLocks/>
            </p:cNvGrpSpPr>
            <p:nvPr/>
          </p:nvGrpSpPr>
          <p:grpSpPr bwMode="auto">
            <a:xfrm>
              <a:off x="2267744" y="586145"/>
              <a:ext cx="1635125" cy="3144837"/>
              <a:chOff x="-3876413" y="86298"/>
              <a:chExt cx="3819525" cy="6452615"/>
            </a:xfrm>
          </p:grpSpPr>
          <p:pic>
            <p:nvPicPr>
              <p:cNvPr id="12" name="Рисунок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49343" y="607175"/>
                <a:ext cx="2931281" cy="521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" descr="ÐÐ°ÑÑÐ¸Ð½ÐºÐ¸ Ð¿Ð¾ Ð·Ð°Ð¿ÑÐ¾ÑÑ ÑÐµÐ»ÐµÑÐ¾Ð½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76413" y="86298"/>
                <a:ext cx="3819525" cy="6452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68" y="836712"/>
              <a:ext cx="1268373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Группа 20"/>
          <p:cNvGrpSpPr>
            <a:grpSpLocks/>
          </p:cNvGrpSpPr>
          <p:nvPr/>
        </p:nvGrpSpPr>
        <p:grpSpPr bwMode="auto">
          <a:xfrm>
            <a:off x="3372440" y="3996575"/>
            <a:ext cx="1311309" cy="2303169"/>
            <a:chOff x="3414270" y="937749"/>
            <a:chExt cx="1304309" cy="2246199"/>
          </a:xfrm>
        </p:grpSpPr>
        <p:pic>
          <p:nvPicPr>
            <p:cNvPr id="15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270" y="937749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Группа 8"/>
            <p:cNvGrpSpPr>
              <a:grpSpLocks/>
            </p:cNvGrpSpPr>
            <p:nvPr/>
          </p:nvGrpSpPr>
          <p:grpSpPr bwMode="auto">
            <a:xfrm>
              <a:off x="3545065" y="1119069"/>
              <a:ext cx="1016030" cy="1951579"/>
              <a:chOff x="3545065" y="1119069"/>
              <a:chExt cx="1016030" cy="1951579"/>
            </a:xfrm>
          </p:grpSpPr>
          <p:pic>
            <p:nvPicPr>
              <p:cNvPr id="17" name="Рисунок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108" y="1119070"/>
                <a:ext cx="1000987" cy="181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Рисунок 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5065" y="1119069"/>
                <a:ext cx="1005902" cy="195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" name="Группа 17"/>
          <p:cNvGrpSpPr>
            <a:grpSpLocks/>
          </p:cNvGrpSpPr>
          <p:nvPr/>
        </p:nvGrpSpPr>
        <p:grpSpPr bwMode="auto">
          <a:xfrm>
            <a:off x="4633753" y="4002527"/>
            <a:ext cx="1304925" cy="2295525"/>
            <a:chOff x="7046482" y="514796"/>
            <a:chExt cx="1304309" cy="2246199"/>
          </a:xfrm>
        </p:grpSpPr>
        <p:pic>
          <p:nvPicPr>
            <p:cNvPr id="20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14796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Группа 16"/>
            <p:cNvGrpSpPr>
              <a:grpSpLocks/>
            </p:cNvGrpSpPr>
            <p:nvPr/>
          </p:nvGrpSpPr>
          <p:grpSpPr bwMode="auto">
            <a:xfrm>
              <a:off x="7164288" y="707933"/>
              <a:ext cx="1031163" cy="1928979"/>
              <a:chOff x="5389883" y="746118"/>
              <a:chExt cx="1078518" cy="2276872"/>
            </a:xfrm>
          </p:grpSpPr>
          <p:pic>
            <p:nvPicPr>
              <p:cNvPr id="22" name="Рисунок 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3" y="746118"/>
                <a:ext cx="1078518" cy="227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Прямоугольник 22"/>
              <p:cNvSpPr/>
              <p:nvPr/>
            </p:nvSpPr>
            <p:spPr>
              <a:xfrm>
                <a:off x="5507311" y="1269901"/>
                <a:ext cx="793299" cy="2145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507311" y="1700783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5507311" y="2025321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26" name="Группа 21"/>
          <p:cNvGrpSpPr>
            <a:grpSpLocks/>
          </p:cNvGrpSpPr>
          <p:nvPr/>
        </p:nvGrpSpPr>
        <p:grpSpPr bwMode="auto">
          <a:xfrm>
            <a:off x="5934779" y="4006360"/>
            <a:ext cx="1265211" cy="2297137"/>
            <a:chOff x="4788024" y="3792543"/>
            <a:chExt cx="1304309" cy="2246199"/>
          </a:xfrm>
        </p:grpSpPr>
        <p:pic>
          <p:nvPicPr>
            <p:cNvPr id="27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792543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Рисунок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215" y="3949724"/>
              <a:ext cx="1027938" cy="196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Группа 24"/>
          <p:cNvGrpSpPr>
            <a:grpSpLocks/>
          </p:cNvGrpSpPr>
          <p:nvPr/>
        </p:nvGrpSpPr>
        <p:grpSpPr bwMode="auto">
          <a:xfrm>
            <a:off x="3503937" y="1806520"/>
            <a:ext cx="2328193" cy="1469975"/>
            <a:chOff x="155575" y="950491"/>
            <a:chExt cx="3336305" cy="1821284"/>
          </a:xfrm>
        </p:grpSpPr>
        <p:pic>
          <p:nvPicPr>
            <p:cNvPr id="30" name="Picture 2" descr="SMS оповещени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950491"/>
              <a:ext cx="3336305" cy="182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1465584" y="1837072"/>
              <a:ext cx="1174531" cy="743077"/>
            </a:xfrm>
            <a:prstGeom prst="rect">
              <a:avLst/>
            </a:prstGeom>
            <a:solidFill>
              <a:srgbClr val="E5E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600" dirty="0">
                  <a:solidFill>
                    <a:schemeClr val="tx1"/>
                  </a:solidFill>
                </a:rPr>
                <a:t>Уважаемый потребитель, у Вас имеется задолженность перед ГКП «Алматы Су» в сумме ….. тенге </a:t>
              </a:r>
            </a:p>
          </p:txBody>
        </p:sp>
      </p:grpSp>
      <p:sp>
        <p:nvSpPr>
          <p:cNvPr id="32" name="Прямоугольник 21"/>
          <p:cNvSpPr>
            <a:spLocks noChangeArrowheads="1"/>
          </p:cNvSpPr>
          <p:nvPr/>
        </p:nvSpPr>
        <p:spPr bwMode="auto">
          <a:xfrm>
            <a:off x="6567384" y="2183113"/>
            <a:ext cx="30971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СМС </a:t>
            </a:r>
            <a:r>
              <a:rPr lang="ru-RU" altLang="ru-RU" sz="1400" dirty="0">
                <a:latin typeface="Arial" panose="020B0604020202020204" pitchFamily="34" charset="0"/>
              </a:rPr>
              <a:t>уведомление о наличии задолженности, в котором указывается сумма долга, оплаты и другие данные</a:t>
            </a:r>
            <a:r>
              <a:rPr lang="ru-RU" altLang="ru-RU" sz="1100" dirty="0" smtClean="0">
                <a:latin typeface="Arial" panose="020B0604020202020204" pitchFamily="34" charset="0"/>
              </a:rPr>
              <a:t>.</a:t>
            </a: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33" name="Прямоугольник 21"/>
          <p:cNvSpPr>
            <a:spLocks noChangeArrowheads="1"/>
          </p:cNvSpPr>
          <p:nvPr/>
        </p:nvSpPr>
        <p:spPr bwMode="auto">
          <a:xfrm>
            <a:off x="7316559" y="4131561"/>
            <a:ext cx="4391763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В </a:t>
            </a:r>
            <a:r>
              <a:rPr lang="ru-RU" altLang="ru-RU" sz="1400" dirty="0">
                <a:latin typeface="Arial" panose="020B0604020202020204" pitchFamily="34" charset="0"/>
              </a:rPr>
              <a:t>мобильном </a:t>
            </a:r>
            <a:r>
              <a:rPr lang="ru-RU" altLang="ru-RU" sz="1400" dirty="0" smtClean="0">
                <a:latin typeface="Arial" panose="020B0604020202020204" pitchFamily="34" charset="0"/>
              </a:rPr>
              <a:t>приложении предусмотрены </a:t>
            </a:r>
            <a:r>
              <a:rPr lang="ru-RU" altLang="ru-RU" sz="1400" dirty="0">
                <a:latin typeface="Arial" panose="020B0604020202020204" pitchFamily="34" charset="0"/>
              </a:rPr>
              <a:t>следующие функции: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передача показаний </a:t>
            </a:r>
            <a:r>
              <a:rPr lang="ru-RU" altLang="ru-RU" sz="1400" dirty="0" smtClean="0">
                <a:latin typeface="Arial" panose="020B0604020202020204" pitchFamily="34" charset="0"/>
              </a:rPr>
              <a:t>ИПУ;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 smtClean="0">
                <a:latin typeface="Arial" panose="020B0604020202020204" pitchFamily="34" charset="0"/>
              </a:rPr>
              <a:t>заявка </a:t>
            </a:r>
            <a:r>
              <a:rPr lang="ru-RU" altLang="ru-RU" sz="1400" dirty="0">
                <a:latin typeface="Arial" panose="020B0604020202020204" pitchFamily="34" charset="0"/>
              </a:rPr>
              <a:t>на опломбировку </a:t>
            </a:r>
            <a:r>
              <a:rPr lang="ru-RU" altLang="ru-RU" sz="1400" dirty="0" smtClean="0">
                <a:latin typeface="Arial" panose="020B0604020202020204" pitchFamily="34" charset="0"/>
              </a:rPr>
              <a:t>ИПУ;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 smtClean="0">
                <a:latin typeface="Arial" panose="020B0604020202020204" pitchFamily="34" charset="0"/>
              </a:rPr>
              <a:t>заявка </a:t>
            </a:r>
            <a:r>
              <a:rPr lang="ru-RU" altLang="ru-RU" sz="1400" dirty="0">
                <a:latin typeface="Arial" panose="020B0604020202020204" pitchFamily="34" charset="0"/>
              </a:rPr>
              <a:t>на </a:t>
            </a:r>
            <a:r>
              <a:rPr lang="ru-RU" altLang="ru-RU" sz="1400" dirty="0" err="1">
                <a:latin typeface="Arial" panose="020B0604020202020204" pitchFamily="34" charset="0"/>
              </a:rPr>
              <a:t>распломбировку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</a:rPr>
              <a:t>ИПУ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 smtClean="0">
                <a:latin typeface="Arial" panose="020B0604020202020204" pitchFamily="34" charset="0"/>
              </a:rPr>
              <a:t>реестр действующих ИПУ;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 smtClean="0">
                <a:latin typeface="Arial" panose="020B0604020202020204" pitchFamily="34" charset="0"/>
              </a:rPr>
              <a:t>расшифровка начислений;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 smtClean="0">
                <a:latin typeface="Arial" panose="020B0604020202020204" pitchFamily="34" charset="0"/>
              </a:rPr>
              <a:t>расшифровка оплаты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</a:rPr>
              <a:t>и </a:t>
            </a:r>
            <a:r>
              <a:rPr lang="ru-RU" altLang="ru-RU" sz="1400" dirty="0">
                <a:latin typeface="Arial" panose="020B0604020202020204" pitchFamily="34" charset="0"/>
              </a:rPr>
              <a:t>др. документы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274341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СМС уведомление о наличии задолженности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1820698" y="6571798"/>
            <a:ext cx="371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19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95886" y="6492875"/>
            <a:ext cx="363027" cy="365125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>
                <a:latin typeface="Arial" panose="020B0604020202020204" pitchFamily="34" charset="0"/>
              </a:rPr>
              <a:t>20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6946" y="5728920"/>
            <a:ext cx="11662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i="1" dirty="0">
                <a:ln w="0"/>
                <a:latin typeface="Arial" panose="020B0604020202020204" pitchFamily="34" charset="0"/>
              </a:rPr>
              <a:t>По состоянию на 31 декабря 2023 </a:t>
            </a:r>
            <a:r>
              <a:rPr lang="ru-RU" sz="1200" i="1" dirty="0" smtClean="0">
                <a:ln w="0"/>
                <a:latin typeface="Arial" panose="020B0604020202020204" pitchFamily="34" charset="0"/>
              </a:rPr>
              <a:t>года 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из 575 602 потребителей ГКП </a:t>
            </a:r>
            <a:r>
              <a:rPr lang="ru-RU" sz="1200" i="1" dirty="0" smtClean="0">
                <a:ln w="0"/>
                <a:latin typeface="Arial" panose="020B0604020202020204" pitchFamily="34" charset="0"/>
              </a:rPr>
              <a:t>«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Алматы Су</a:t>
            </a:r>
            <a:r>
              <a:rPr lang="ru-RU" sz="1200" i="1" dirty="0" smtClean="0">
                <a:ln w="0"/>
                <a:latin typeface="Arial" panose="020B0604020202020204" pitchFamily="34" charset="0"/>
              </a:rPr>
              <a:t>» 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390 348 (68%) потребителей имеют 498 881 установленных приборов учета, из них 392 733 находятся в рабочем состоянии.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18" y="209324"/>
            <a:ext cx="945000" cy="686250"/>
          </a:xfrm>
          <a:prstGeom prst="rect">
            <a:avLst/>
          </a:prstGeom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2394235" y="385407"/>
            <a:ext cx="7435160" cy="33408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+mn-cs"/>
              </a:rPr>
              <a:t>Оснащенность приборами учета</a:t>
            </a: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209850"/>
              </p:ext>
            </p:extLst>
          </p:nvPr>
        </p:nvGraphicFramePr>
        <p:xfrm>
          <a:off x="356937" y="1583271"/>
          <a:ext cx="11478126" cy="360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568">
                  <a:extLst>
                    <a:ext uri="{9D8B030D-6E8A-4147-A177-3AD203B41FA5}">
                      <a16:colId xmlns:a16="http://schemas.microsoft.com/office/drawing/2014/main" val="3202796703"/>
                    </a:ext>
                  </a:extLst>
                </a:gridCol>
                <a:gridCol w="1900990">
                  <a:extLst>
                    <a:ext uri="{9D8B030D-6E8A-4147-A177-3AD203B41FA5}">
                      <a16:colId xmlns:a16="http://schemas.microsoft.com/office/drawing/2014/main" val="1576579479"/>
                    </a:ext>
                  </a:extLst>
                </a:gridCol>
                <a:gridCol w="1961147">
                  <a:extLst>
                    <a:ext uri="{9D8B030D-6E8A-4147-A177-3AD203B41FA5}">
                      <a16:colId xmlns:a16="http://schemas.microsoft.com/office/drawing/2014/main" val="721931976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765132868"/>
                    </a:ext>
                  </a:extLst>
                </a:gridCol>
                <a:gridCol w="1455822">
                  <a:extLst>
                    <a:ext uri="{9D8B030D-6E8A-4147-A177-3AD203B41FA5}">
                      <a16:colId xmlns:a16="http://schemas.microsoft.com/office/drawing/2014/main" val="1775256150"/>
                    </a:ext>
                  </a:extLst>
                </a:gridCol>
                <a:gridCol w="2077452">
                  <a:extLst>
                    <a:ext uri="{9D8B030D-6E8A-4147-A177-3AD203B41FA5}">
                      <a16:colId xmlns:a16="http://schemas.microsoft.com/office/drawing/2014/main" val="3551807810"/>
                    </a:ext>
                  </a:extLst>
                </a:gridCol>
              </a:tblGrid>
              <a:tr h="6657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Группы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Потребителей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Всего домов и квартир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Дома оснащенные ПУ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Всего ПУ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В работе / Выведены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259979"/>
                  </a:ext>
                </a:extLst>
              </a:tr>
              <a:tr h="6936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Всего физические лица, в том числе;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548 542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363 288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464 427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361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956 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 112 471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9138"/>
                  </a:ext>
                </a:extLst>
              </a:tr>
              <a:tr h="250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Многоквартирные жилые дома</a:t>
                      </a:r>
                      <a:endParaRPr lang="ru-RU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435 509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293 751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392 738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293 744 / 98 994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841023"/>
                  </a:ext>
                </a:extLst>
              </a:tr>
              <a:tr h="277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</a:rPr>
                        <a:t>Индивидуальные жилые строения</a:t>
                      </a:r>
                      <a:endParaRPr lang="ru-RU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113 033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69 537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71 689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58 212 / 13 477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691120"/>
                  </a:ext>
                </a:extLst>
              </a:tr>
              <a:tr h="4719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Юридические лица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26 190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26 190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32552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28 979 / 0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846754"/>
                  </a:ext>
                </a:extLst>
              </a:tr>
              <a:tr h="5775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Бюджетные организации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870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870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1902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1 798 / 0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10525"/>
                  </a:ext>
                </a:extLst>
              </a:tr>
              <a:tr h="6657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Всего: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575 602</a:t>
                      </a:r>
                    </a:p>
                  </a:txBody>
                  <a:tcPr marL="9525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390 348</a:t>
                      </a:r>
                    </a:p>
                  </a:txBody>
                  <a:tcPr marL="9525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498 881</a:t>
                      </a:r>
                    </a:p>
                  </a:txBody>
                  <a:tcPr marL="9525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392 </a:t>
                      </a:r>
                      <a:r>
                        <a:rPr lang="ru-RU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733 / </a:t>
                      </a: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112 471</a:t>
                      </a:r>
                    </a:p>
                  </a:txBody>
                  <a:tcPr marL="9525" marR="72000" marT="9525" marB="0" anchor="ctr"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290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9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20000" y="6492875"/>
            <a:ext cx="472000" cy="365125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>
                <a:latin typeface="Arial" panose="020B0604020202020204" pitchFamily="34" charset="0"/>
              </a:rPr>
              <a:t>21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193883"/>
              </p:ext>
            </p:extLst>
          </p:nvPr>
        </p:nvGraphicFramePr>
        <p:xfrm>
          <a:off x="516048" y="1662068"/>
          <a:ext cx="10928641" cy="2210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687">
                  <a:extLst>
                    <a:ext uri="{9D8B030D-6E8A-4147-A177-3AD203B41FA5}">
                      <a16:colId xmlns:a16="http://schemas.microsoft.com/office/drawing/2014/main" val="1708872349"/>
                    </a:ext>
                  </a:extLst>
                </a:gridCol>
                <a:gridCol w="2300574">
                  <a:extLst>
                    <a:ext uri="{9D8B030D-6E8A-4147-A177-3AD203B41FA5}">
                      <a16:colId xmlns:a16="http://schemas.microsoft.com/office/drawing/2014/main" val="221299819"/>
                    </a:ext>
                  </a:extLst>
                </a:gridCol>
                <a:gridCol w="1110604">
                  <a:extLst>
                    <a:ext uri="{9D8B030D-6E8A-4147-A177-3AD203B41FA5}">
                      <a16:colId xmlns:a16="http://schemas.microsoft.com/office/drawing/2014/main" val="204584900"/>
                    </a:ext>
                  </a:extLst>
                </a:gridCol>
                <a:gridCol w="1085654">
                  <a:extLst>
                    <a:ext uri="{9D8B030D-6E8A-4147-A177-3AD203B41FA5}">
                      <a16:colId xmlns:a16="http://schemas.microsoft.com/office/drawing/2014/main" val="4088914457"/>
                    </a:ext>
                  </a:extLst>
                </a:gridCol>
                <a:gridCol w="962744">
                  <a:extLst>
                    <a:ext uri="{9D8B030D-6E8A-4147-A177-3AD203B41FA5}">
                      <a16:colId xmlns:a16="http://schemas.microsoft.com/office/drawing/2014/main" val="3288471113"/>
                    </a:ext>
                  </a:extLst>
                </a:gridCol>
                <a:gridCol w="1116932">
                  <a:extLst>
                    <a:ext uri="{9D8B030D-6E8A-4147-A177-3AD203B41FA5}">
                      <a16:colId xmlns:a16="http://schemas.microsoft.com/office/drawing/2014/main" val="2711269828"/>
                    </a:ext>
                  </a:extLst>
                </a:gridCol>
                <a:gridCol w="1278644">
                  <a:extLst>
                    <a:ext uri="{9D8B030D-6E8A-4147-A177-3AD203B41FA5}">
                      <a16:colId xmlns:a16="http://schemas.microsoft.com/office/drawing/2014/main" val="2612264776"/>
                    </a:ext>
                  </a:extLst>
                </a:gridCol>
                <a:gridCol w="1368901">
                  <a:extLst>
                    <a:ext uri="{9D8B030D-6E8A-4147-A177-3AD203B41FA5}">
                      <a16:colId xmlns:a16="http://schemas.microsoft.com/office/drawing/2014/main" val="1137645379"/>
                    </a:ext>
                  </a:extLst>
                </a:gridCol>
                <a:gridCol w="1368901">
                  <a:extLst>
                    <a:ext uri="{9D8B030D-6E8A-4147-A177-3AD203B41FA5}">
                      <a16:colId xmlns:a16="http://schemas.microsoft.com/office/drawing/2014/main" val="338700101"/>
                    </a:ext>
                  </a:extLst>
                </a:gridCol>
              </a:tblGrid>
              <a:tr h="445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район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Юридические лица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 организаций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Коллективные договора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КСК по единому платежу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МЖД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ИЖС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14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Алатауский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30 726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24 271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57 263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0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Алмалинский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51 88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81 306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4 358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91 016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9878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Ауэзовский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3 538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96 471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6 089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106 222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8273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Бостандыкский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5 609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99 654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5 591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111 009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387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Жетысуский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1 921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26 862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15 930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44 785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88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Медеуский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4 042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41 145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19 222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64 649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4560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Наурызбайский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1 256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27 927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12 257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41 532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740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Турксибский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31 418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25 315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58 845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036416"/>
                  </a:ext>
                </a:extLst>
              </a:tr>
              <a:tr h="24146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25 571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435 509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113 033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575 321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004832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4758"/>
              </p:ext>
            </p:extLst>
          </p:nvPr>
        </p:nvGraphicFramePr>
        <p:xfrm>
          <a:off x="549118" y="4233556"/>
          <a:ext cx="10895570" cy="23070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565">
                  <a:extLst>
                    <a:ext uri="{9D8B030D-6E8A-4147-A177-3AD203B41FA5}">
                      <a16:colId xmlns:a16="http://schemas.microsoft.com/office/drawing/2014/main" val="1375358551"/>
                    </a:ext>
                  </a:extLst>
                </a:gridCol>
                <a:gridCol w="2238719">
                  <a:extLst>
                    <a:ext uri="{9D8B030D-6E8A-4147-A177-3AD203B41FA5}">
                      <a16:colId xmlns:a16="http://schemas.microsoft.com/office/drawing/2014/main" val="1221783461"/>
                    </a:ext>
                  </a:extLst>
                </a:gridCol>
                <a:gridCol w="1130150">
                  <a:extLst>
                    <a:ext uri="{9D8B030D-6E8A-4147-A177-3AD203B41FA5}">
                      <a16:colId xmlns:a16="http://schemas.microsoft.com/office/drawing/2014/main" val="1244168560"/>
                    </a:ext>
                  </a:extLst>
                </a:gridCol>
                <a:gridCol w="1059463">
                  <a:extLst>
                    <a:ext uri="{9D8B030D-6E8A-4147-A177-3AD203B41FA5}">
                      <a16:colId xmlns:a16="http://schemas.microsoft.com/office/drawing/2014/main" val="3663561451"/>
                    </a:ext>
                  </a:extLst>
                </a:gridCol>
                <a:gridCol w="959830">
                  <a:extLst>
                    <a:ext uri="{9D8B030D-6E8A-4147-A177-3AD203B41FA5}">
                      <a16:colId xmlns:a16="http://schemas.microsoft.com/office/drawing/2014/main" val="822050781"/>
                    </a:ext>
                  </a:extLst>
                </a:gridCol>
                <a:gridCol w="1113552">
                  <a:extLst>
                    <a:ext uri="{9D8B030D-6E8A-4147-A177-3AD203B41FA5}">
                      <a16:colId xmlns:a16="http://schemas.microsoft.com/office/drawing/2014/main" val="2297976058"/>
                    </a:ext>
                  </a:extLst>
                </a:gridCol>
                <a:gridCol w="1274775">
                  <a:extLst>
                    <a:ext uri="{9D8B030D-6E8A-4147-A177-3AD203B41FA5}">
                      <a16:colId xmlns:a16="http://schemas.microsoft.com/office/drawing/2014/main" val="2750613801"/>
                    </a:ext>
                  </a:extLst>
                </a:gridCol>
                <a:gridCol w="1364758">
                  <a:extLst>
                    <a:ext uri="{9D8B030D-6E8A-4147-A177-3AD203B41FA5}">
                      <a16:colId xmlns:a16="http://schemas.microsoft.com/office/drawing/2014/main" val="2298299442"/>
                    </a:ext>
                  </a:extLst>
                </a:gridCol>
                <a:gridCol w="1364758">
                  <a:extLst>
                    <a:ext uri="{9D8B030D-6E8A-4147-A177-3AD203B41FA5}">
                      <a16:colId xmlns:a16="http://schemas.microsoft.com/office/drawing/2014/main" val="2934526792"/>
                    </a:ext>
                  </a:extLst>
                </a:gridCol>
              </a:tblGrid>
              <a:tr h="3289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район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Юридические лица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 организаций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Коллективные договора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КСК по единому платежу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МЖД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ИЖС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9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647853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Алатауский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30 520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7 334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39 838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773657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Алмалинский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81 306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1 102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87 634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96834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Ауэзовский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96 471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3 397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103 482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149080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Бостандыкский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99 651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2 112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107 437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044845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Жетысуский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26 834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5 502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34 196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294008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Медеуский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41 139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7 620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52 785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077373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Наурызбайский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1 176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27 927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5 036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584992"/>
                  </a:ext>
                </a:extLst>
              </a:tr>
              <a:tr h="1904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Турксибский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31 385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6 287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39 602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352643"/>
                  </a:ext>
                </a:extLst>
              </a:tr>
              <a:tr h="23666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24 646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435 233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38 390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499 174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4703327"/>
                  </a:ext>
                </a:extLst>
              </a:tr>
            </a:tbl>
          </a:graphicData>
        </a:graphic>
      </p:graphicFrame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5327"/>
          </a:xfrm>
          <a:prstGeom prst="rect">
            <a:avLst/>
          </a:prstGeom>
        </p:spPr>
      </p:pic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3" y="190834"/>
            <a:ext cx="1038090" cy="7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" y="-16166"/>
            <a:ext cx="12192000" cy="1198675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+mn-cs"/>
              </a:rPr>
              <a:t>Количество </a:t>
            </a:r>
            <a:r>
              <a:rPr lang="ru-RU" sz="2000" b="1" dirty="0" smtClean="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+mn-cs"/>
              </a:rPr>
              <a:t>потребителей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6048" y="1234809"/>
            <a:ext cx="10928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spcBef>
                <a:spcPct val="0"/>
              </a:spcBef>
            </a:pP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Информация о количестве потребителей по услуге </a:t>
            </a:r>
            <a:r>
              <a:rPr 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водоснабжения</a:t>
            </a:r>
            <a:endParaRPr lang="ru-RU" sz="1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9118" y="3878544"/>
            <a:ext cx="10895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Информация о количестве потребителей по услуге </a:t>
            </a:r>
            <a:r>
              <a:rPr 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водоотведения</a:t>
            </a:r>
            <a:endParaRPr lang="ru-RU" sz="1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236882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74825" y="368300"/>
            <a:ext cx="950595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Перспективы деятельности и </a:t>
            </a:r>
            <a:endParaRPr lang="ru-RU" altLang="ru-RU" sz="2000" b="1" dirty="0" smtClean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тарифов на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услуги 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водоснабжения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и водоотведения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94825"/>
            <a:ext cx="945000" cy="68625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88621" y="1265006"/>
            <a:ext cx="11612594" cy="52500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  <a:buNone/>
              <a:defRPr/>
            </a:pPr>
            <a:r>
              <a:rPr lang="ru-RU" sz="1800" dirty="0" smtClean="0">
                <a:latin typeface="Arial" charset="0"/>
              </a:rPr>
              <a:t>	</a:t>
            </a:r>
            <a:r>
              <a:rPr lang="ru-RU" sz="1400" dirty="0" smtClean="0">
                <a:latin typeface="Arial" charset="0"/>
              </a:rPr>
              <a:t>В </a:t>
            </a:r>
            <a:r>
              <a:rPr lang="ru-RU" sz="1400" dirty="0">
                <a:latin typeface="Arial" charset="0"/>
              </a:rPr>
              <a:t>рамках новой тарифной политики </a:t>
            </a:r>
            <a:r>
              <a:rPr lang="ru-RU" sz="1400" b="1" dirty="0">
                <a:solidFill>
                  <a:srgbClr val="336699"/>
                </a:solidFill>
                <a:latin typeface="Arial" charset="0"/>
              </a:rPr>
              <a:t>«Тариф в обмен на инвестиции» </a:t>
            </a:r>
            <a:r>
              <a:rPr lang="ru-RU" sz="1400" dirty="0" smtClean="0">
                <a:latin typeface="Arial" charset="0"/>
              </a:rPr>
              <a:t>Предприятию утверждены </a:t>
            </a:r>
            <a:r>
              <a:rPr lang="ru-RU" sz="1400" dirty="0">
                <a:latin typeface="Arial" charset="0"/>
              </a:rPr>
              <a:t>тарифы </a:t>
            </a:r>
            <a:r>
              <a:rPr lang="ru-RU" sz="1400" b="1" dirty="0" smtClean="0">
                <a:solidFill>
                  <a:srgbClr val="336699"/>
                </a:solidFill>
                <a:latin typeface="Arial" charset="0"/>
              </a:rPr>
              <a:t>на услуги водоснабжения и водоотведения на 2024 год</a:t>
            </a:r>
            <a:r>
              <a:rPr lang="ru-RU" sz="1400" dirty="0" smtClean="0">
                <a:latin typeface="Arial" charset="0"/>
              </a:rPr>
              <a:t>, </a:t>
            </a:r>
            <a:r>
              <a:rPr lang="ru-RU" sz="1400" dirty="0">
                <a:latin typeface="Arial" charset="0"/>
              </a:rPr>
              <a:t>дифференцированные </a:t>
            </a:r>
            <a:r>
              <a:rPr lang="ru-RU" sz="1400" dirty="0" smtClean="0">
                <a:latin typeface="Arial" charset="0"/>
              </a:rPr>
              <a:t>по трем  </a:t>
            </a:r>
            <a:r>
              <a:rPr lang="ru-RU" sz="1400" dirty="0">
                <a:latin typeface="Arial" charset="0"/>
              </a:rPr>
              <a:t>группам </a:t>
            </a:r>
            <a:r>
              <a:rPr lang="ru-RU" sz="1400" dirty="0" smtClean="0">
                <a:latin typeface="Arial" charset="0"/>
              </a:rPr>
              <a:t>потребителей </a:t>
            </a:r>
            <a:r>
              <a:rPr lang="ru-RU" altLang="ru-RU" sz="1400" dirty="0" smtClean="0">
                <a:latin typeface="Arial" charset="0"/>
              </a:rPr>
              <a:t>(1 группа - население, </a:t>
            </a:r>
            <a:r>
              <a:rPr lang="ru-RU" altLang="ru-RU" sz="1400" dirty="0">
                <a:latin typeface="Arial" charset="0"/>
              </a:rPr>
              <a:t>теплоснабжающие предприятия и организации, предоставляющие услуги водоснабжения и(или) </a:t>
            </a:r>
            <a:r>
              <a:rPr lang="ru-RU" altLang="ru-RU" sz="1400" dirty="0" smtClean="0">
                <a:latin typeface="Arial" charset="0"/>
              </a:rPr>
              <a:t>водоотведения; 2 группа - прочие потребители; 3 группа - бюджетные организации). </a:t>
            </a:r>
            <a:endParaRPr lang="en-US" altLang="ru-RU" sz="1400" dirty="0" smtClean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400" dirty="0" smtClean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800" dirty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800" dirty="0">
              <a:latin typeface="Arial" charset="0"/>
            </a:endParaRPr>
          </a:p>
          <a:p>
            <a:pPr>
              <a:buNone/>
            </a:pPr>
            <a:endParaRPr lang="ru-RU" sz="1800" dirty="0">
              <a:latin typeface="Arial" charset="0"/>
            </a:endParaRPr>
          </a:p>
          <a:p>
            <a:pPr algn="just">
              <a:buNone/>
              <a:defRPr/>
            </a:pPr>
            <a:r>
              <a:rPr lang="ru-RU" altLang="ru-RU" sz="1800" dirty="0" smtClean="0">
                <a:latin typeface="Arial" charset="0"/>
              </a:rPr>
              <a:t>	</a:t>
            </a:r>
            <a:endParaRPr lang="en-US" altLang="ru-RU" sz="1200" b="0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ru-RU" sz="1200" dirty="0" smtClean="0">
                <a:latin typeface="Arial" panose="020B0604020202020204" pitchFamily="34" charset="0"/>
              </a:rPr>
              <a:t>	</a:t>
            </a:r>
            <a:r>
              <a:rPr lang="ru-RU" altLang="ru-RU" sz="1400" dirty="0">
                <a:latin typeface="Arial" charset="0"/>
              </a:rPr>
              <a:t>Внесены изменения </a:t>
            </a:r>
            <a:r>
              <a:rPr lang="ru-RU" altLang="ru-RU" sz="1400" dirty="0" smtClean="0">
                <a:latin typeface="Arial" charset="0"/>
              </a:rPr>
              <a:t>в Правила формирования тарифов в </a:t>
            </a:r>
            <a:r>
              <a:rPr lang="ru-RU" altLang="ru-RU" sz="1400" dirty="0">
                <a:latin typeface="Arial" charset="0"/>
              </a:rPr>
              <a:t>части </a:t>
            </a:r>
            <a:r>
              <a:rPr lang="ru-RU" altLang="ru-RU" sz="1400" dirty="0" smtClean="0">
                <a:latin typeface="Arial" charset="0"/>
              </a:rPr>
              <a:t>дифференциации тарифов для первой группы потребителей по 4 подгруппам (1 подгруппа - до 3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400" dirty="0" smtClean="0">
                <a:latin typeface="Arial" charset="0"/>
              </a:rPr>
              <a:t> в месяц на 1 человека; 2 </a:t>
            </a:r>
            <a:r>
              <a:rPr lang="ru-RU" altLang="ru-RU" sz="1400" dirty="0">
                <a:latin typeface="Arial" charset="0"/>
              </a:rPr>
              <a:t>подгруппа – от </a:t>
            </a:r>
            <a:r>
              <a:rPr lang="ru-RU" altLang="ru-RU" sz="1400" dirty="0" smtClean="0">
                <a:latin typeface="Arial" charset="0"/>
              </a:rPr>
              <a:t>3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400" dirty="0" smtClean="0">
                <a:latin typeface="Arial" charset="0"/>
              </a:rPr>
              <a:t> </a:t>
            </a:r>
            <a:r>
              <a:rPr lang="ru-RU" altLang="ru-RU" sz="1400" dirty="0">
                <a:latin typeface="Arial" charset="0"/>
              </a:rPr>
              <a:t>до </a:t>
            </a:r>
            <a:r>
              <a:rPr lang="ru-RU" altLang="ru-RU" sz="1400" dirty="0" smtClean="0">
                <a:latin typeface="Arial" charset="0"/>
              </a:rPr>
              <a:t>5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400" dirty="0" smtClean="0">
                <a:latin typeface="Arial" charset="0"/>
              </a:rPr>
              <a:t> </a:t>
            </a:r>
            <a:r>
              <a:rPr lang="ru-RU" altLang="ru-RU" sz="1400" dirty="0">
                <a:latin typeface="Arial" charset="0"/>
              </a:rPr>
              <a:t>в месяц на 1 человека; 3 подгруппа – от </a:t>
            </a:r>
            <a:r>
              <a:rPr lang="ru-RU" altLang="ru-RU" sz="1400" dirty="0" smtClean="0">
                <a:latin typeface="Arial" charset="0"/>
              </a:rPr>
              <a:t>5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400" dirty="0" smtClean="0">
                <a:latin typeface="Arial" charset="0"/>
              </a:rPr>
              <a:t> </a:t>
            </a:r>
            <a:r>
              <a:rPr lang="ru-RU" altLang="ru-RU" sz="1400" dirty="0">
                <a:latin typeface="Arial" charset="0"/>
              </a:rPr>
              <a:t>до </a:t>
            </a:r>
            <a:r>
              <a:rPr lang="ru-RU" altLang="ru-RU" sz="1400" dirty="0" smtClean="0">
                <a:latin typeface="Arial" charset="0"/>
              </a:rPr>
              <a:t>10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400" dirty="0" smtClean="0">
                <a:latin typeface="Arial" charset="0"/>
              </a:rPr>
              <a:t> </a:t>
            </a:r>
            <a:r>
              <a:rPr lang="ru-RU" altLang="ru-RU" sz="1400" dirty="0">
                <a:latin typeface="Arial" charset="0"/>
              </a:rPr>
              <a:t>в месяц на 1 человека; 4 подгруппа – выше </a:t>
            </a:r>
            <a:r>
              <a:rPr lang="ru-RU" altLang="ru-RU" sz="1400" dirty="0" smtClean="0">
                <a:latin typeface="Arial" charset="0"/>
              </a:rPr>
              <a:t>10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400" dirty="0" smtClean="0">
                <a:latin typeface="Arial" charset="0"/>
              </a:rPr>
              <a:t> </a:t>
            </a:r>
            <a:r>
              <a:rPr lang="ru-RU" altLang="ru-RU" sz="1400" dirty="0">
                <a:latin typeface="Arial" charset="0"/>
              </a:rPr>
              <a:t>в месяц на 1 человека</a:t>
            </a:r>
            <a:r>
              <a:rPr lang="ru-RU" altLang="ru-RU" sz="1400" dirty="0" smtClean="0">
                <a:latin typeface="Arial" charset="0"/>
              </a:rPr>
              <a:t>) с применением коэффициента от 1 до 2 к тарифу для первой группы.</a:t>
            </a:r>
            <a:endParaRPr lang="en-US" altLang="ru-RU" sz="1400" dirty="0">
              <a:latin typeface="Arial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altLang="ru-RU" sz="1200" dirty="0" smtClean="0">
                <a:latin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charset="0"/>
              </a:rPr>
              <a:t>Предприятию утверждены 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Инвестиционные программы на </a:t>
            </a:r>
            <a:r>
              <a:rPr lang="ru-RU" altLang="ru-RU" sz="1400" b="1" dirty="0" smtClean="0">
                <a:solidFill>
                  <a:srgbClr val="336699"/>
                </a:solidFill>
                <a:latin typeface="Arial" charset="0"/>
              </a:rPr>
              <a:t>2024 год </a:t>
            </a:r>
            <a:r>
              <a:rPr lang="ru-RU" altLang="ru-RU" sz="1400" dirty="0" smtClean="0">
                <a:latin typeface="Arial" charset="0"/>
              </a:rPr>
              <a:t>с учетом перенесенных с 2023 года мероприятий в целях снижения износа сетей:</a:t>
            </a:r>
          </a:p>
          <a:p>
            <a:pPr marL="285750" indent="-285750">
              <a:spcBef>
                <a:spcPts val="0"/>
              </a:spcBef>
              <a:defRPr/>
            </a:pPr>
            <a:r>
              <a:rPr lang="ru-RU" altLang="ru-RU" sz="1400" dirty="0" smtClean="0">
                <a:latin typeface="Arial" charset="0"/>
              </a:rPr>
              <a:t>на </a:t>
            </a:r>
            <a:r>
              <a:rPr lang="ru-RU" altLang="ru-RU" sz="1400" dirty="0">
                <a:latin typeface="Arial" charset="0"/>
              </a:rPr>
              <a:t>услуги водоснабжения – </a:t>
            </a:r>
            <a:r>
              <a:rPr lang="ru-RU" altLang="ru-RU" sz="1400" dirty="0" smtClean="0">
                <a:latin typeface="Arial" charset="0"/>
              </a:rPr>
              <a:t>7 866,1 млн</a:t>
            </a:r>
            <a:r>
              <a:rPr lang="ru-RU" altLang="ru-RU" sz="1400" dirty="0">
                <a:latin typeface="Arial" charset="0"/>
              </a:rPr>
              <a:t>. тенге, в том числе </a:t>
            </a:r>
            <a:r>
              <a:rPr lang="ru-RU" altLang="ru-RU" sz="1400" dirty="0" smtClean="0">
                <a:latin typeface="Arial" charset="0"/>
              </a:rPr>
              <a:t>перенесенные с 2023 года мероприятия 2 990,6 млн</a:t>
            </a:r>
            <a:r>
              <a:rPr lang="ru-RU" altLang="ru-RU" sz="1400" dirty="0">
                <a:latin typeface="Arial" charset="0"/>
              </a:rPr>
              <a:t>. тенге.</a:t>
            </a:r>
          </a:p>
          <a:p>
            <a:pPr marL="285750" indent="-285750">
              <a:spcBef>
                <a:spcPts val="0"/>
              </a:spcBef>
              <a:defRPr/>
            </a:pPr>
            <a:r>
              <a:rPr lang="ru-RU" altLang="ru-RU" sz="1400" dirty="0">
                <a:latin typeface="Arial" charset="0"/>
              </a:rPr>
              <a:t>на услуги водоотведения – </a:t>
            </a:r>
            <a:r>
              <a:rPr lang="ru-RU" altLang="ru-RU" sz="1400" dirty="0" smtClean="0">
                <a:latin typeface="Arial" charset="0"/>
              </a:rPr>
              <a:t>2 966,4 млн</a:t>
            </a:r>
            <a:r>
              <a:rPr lang="ru-RU" altLang="ru-RU" sz="1400" dirty="0">
                <a:latin typeface="Arial" charset="0"/>
              </a:rPr>
              <a:t>. тенге, в том числе </a:t>
            </a:r>
            <a:r>
              <a:rPr lang="ru-RU" altLang="ru-RU" sz="1400" dirty="0" smtClean="0">
                <a:latin typeface="Arial" charset="0"/>
              </a:rPr>
              <a:t>перенесенные с 2023 года мероприятия 727,2 млн</a:t>
            </a:r>
            <a:r>
              <a:rPr lang="ru-RU" altLang="ru-RU" sz="1400" dirty="0">
                <a:latin typeface="Arial" charset="0"/>
              </a:rPr>
              <a:t>. </a:t>
            </a:r>
            <a:r>
              <a:rPr lang="ru-RU" altLang="ru-RU" sz="1400" dirty="0" smtClean="0">
                <a:latin typeface="Arial" charset="0"/>
              </a:rPr>
              <a:t>тенге.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altLang="ru-RU" sz="1400" dirty="0" smtClean="0">
                <a:latin typeface="Arial" charset="0"/>
              </a:rPr>
              <a:t>                  Кроме того, для реализации проекта по водоотведению, предусмотренного Программой развития г. Алматы до 2025 года и среднесрочные перспективы до 2030 года, предусмотрена возможность получения 16 000 млн. тенге из местного бюджета, не учитываемых при формировании тарифов.</a:t>
            </a:r>
            <a:endParaRPr lang="ru-RU" altLang="ru-RU" sz="1400" dirty="0">
              <a:latin typeface="Arial" charset="0"/>
            </a:endParaRPr>
          </a:p>
          <a:p>
            <a:pPr algn="just">
              <a:buNone/>
              <a:defRPr/>
            </a:pPr>
            <a:r>
              <a:rPr lang="ru-RU" altLang="ru-RU" sz="1800" dirty="0" smtClean="0">
                <a:latin typeface="Arial" charset="0"/>
              </a:rPr>
              <a:t> </a:t>
            </a:r>
            <a:r>
              <a:rPr lang="ru-RU" altLang="ru-RU" sz="1800" dirty="0">
                <a:latin typeface="Arial" charset="0"/>
              </a:rPr>
              <a:t/>
            </a:r>
            <a:br>
              <a:rPr lang="ru-RU" altLang="ru-RU" sz="1800" dirty="0">
                <a:latin typeface="Arial" charset="0"/>
              </a:rPr>
            </a:br>
            <a:endParaRPr lang="ru-RU" altLang="ru-RU" sz="1200" b="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76900"/>
              </p:ext>
            </p:extLst>
          </p:nvPr>
        </p:nvGraphicFramePr>
        <p:xfrm>
          <a:off x="433358" y="2285628"/>
          <a:ext cx="11523120" cy="1685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5693">
                  <a:extLst>
                    <a:ext uri="{9D8B030D-6E8A-4147-A177-3AD203B41FA5}">
                      <a16:colId xmlns:a16="http://schemas.microsoft.com/office/drawing/2014/main" val="2626216435"/>
                    </a:ext>
                  </a:extLst>
                </a:gridCol>
                <a:gridCol w="2370845">
                  <a:extLst>
                    <a:ext uri="{9D8B030D-6E8A-4147-A177-3AD203B41FA5}">
                      <a16:colId xmlns:a16="http://schemas.microsoft.com/office/drawing/2014/main" val="3693428946"/>
                    </a:ext>
                  </a:extLst>
                </a:gridCol>
                <a:gridCol w="2395206">
                  <a:extLst>
                    <a:ext uri="{9D8B030D-6E8A-4147-A177-3AD203B41FA5}">
                      <a16:colId xmlns:a16="http://schemas.microsoft.com/office/drawing/2014/main" val="1005992145"/>
                    </a:ext>
                  </a:extLst>
                </a:gridCol>
                <a:gridCol w="2630670">
                  <a:extLst>
                    <a:ext uri="{9D8B030D-6E8A-4147-A177-3AD203B41FA5}">
                      <a16:colId xmlns:a16="http://schemas.microsoft.com/office/drawing/2014/main" val="54545767"/>
                    </a:ext>
                  </a:extLst>
                </a:gridCol>
                <a:gridCol w="2310706">
                  <a:extLst>
                    <a:ext uri="{9D8B030D-6E8A-4147-A177-3AD203B41FA5}">
                      <a16:colId xmlns:a16="http://schemas.microsoft.com/office/drawing/2014/main" val="1136315765"/>
                    </a:ext>
                  </a:extLst>
                </a:gridCol>
              </a:tblGrid>
              <a:tr h="4308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</a:t>
                      </a:r>
                      <a:endParaRPr lang="kk-KZ" sz="1100" b="1" dirty="0" smtClean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потребителей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</a:t>
                      </a:r>
                      <a:r>
                        <a:rPr lang="ru-RU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водоснабжения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услуги водоотведения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81126"/>
                  </a:ext>
                </a:extLst>
              </a:tr>
              <a:tr h="598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тенге за 1 м3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НДС</a:t>
                      </a:r>
                      <a:endParaRPr lang="ru-RU" sz="1100" b="1" kern="1200" dirty="0" smtClean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за 1 м3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НДС</a:t>
                      </a:r>
                      <a:endParaRPr lang="ru-RU" sz="1100" b="1" dirty="0" smtClean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тенге за 1 м3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НДС</a:t>
                      </a:r>
                      <a:endParaRPr lang="ru-RU" sz="1100" b="1" kern="1200" dirty="0" smtClean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за 1 м3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НДС</a:t>
                      </a:r>
                      <a:endParaRPr lang="ru-RU" sz="1100" b="1" dirty="0" smtClean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679317"/>
                  </a:ext>
                </a:extLst>
              </a:tr>
              <a:tr h="2236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группа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50,42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56,47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29,23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32,74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143118"/>
                  </a:ext>
                </a:extLst>
              </a:tr>
              <a:tr h="2236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группа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278,50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311,92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120,46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100288"/>
                  </a:ext>
                </a:extLst>
              </a:tr>
              <a:tr h="2089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kk-KZ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группа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173,08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193,85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79,79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89,36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5777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1837324" y="6571798"/>
            <a:ext cx="354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572" y="2017164"/>
            <a:ext cx="2272856" cy="165052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3667690"/>
            <a:ext cx="12192000" cy="1470025"/>
          </a:xfrm>
        </p:spPr>
        <p:txBody>
          <a:bodyPr anchor="ctr">
            <a:normAutofit/>
          </a:bodyPr>
          <a:lstStyle/>
          <a:p>
            <a:r>
              <a:rPr lang="kk-KZ" sz="2800" b="1" dirty="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+mn-cs"/>
              </a:rPr>
              <a:t>СПАСИБО ЗА ВНИМАНИЕ!</a:t>
            </a:r>
            <a:endParaRPr lang="ru-RU" sz="28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9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9887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Общая</a:t>
            </a: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информация о ГКП «Алматы Су»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sp>
        <p:nvSpPr>
          <p:cNvPr id="7" name="Rectangle 23"/>
          <p:cNvSpPr/>
          <p:nvPr/>
        </p:nvSpPr>
        <p:spPr>
          <a:xfrm>
            <a:off x="510080" y="1197864"/>
            <a:ext cx="11155448" cy="5050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Государственное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коммунальное предприятие на праве хозяйственного ведения 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«Алматы Су»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Управления энергетики и водоснабжения города Алматы оказывает услуги в сфере 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водоснабжения и водоотведения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города Алматы и населенных пунктов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Алматинской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области.</a:t>
            </a:r>
          </a:p>
          <a:p>
            <a:pPr algn="just">
              <a:spcBef>
                <a:spcPct val="0"/>
              </a:spcBef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Целью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деятельности является осуществление деятельности в сфере жизнеобеспечения населенных пунктов, содержание, эксплуатация и техническое обслуживание объектов водоснабжения и водоотведения, а также обеспечение безопасности водохозяйственных систем и сооружений, находящихся в государственной собственности по городу Алматы и населенных пунктов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Алматинской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области.</a:t>
            </a:r>
          </a:p>
          <a:p>
            <a:pPr algn="just">
              <a:spcBef>
                <a:spcPct val="0"/>
              </a:spcBef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Приказом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Комитета по регулированию естественных монополий, защите конкуренции и прав потребителей Министерства национальной экономики Республики Казахстан от 30 ноября 2017 года №296-ОД Предприятие включено в республиканский раздел Государственного регистра субъектов естественных монополий в сфере водоснабжения и водоотведения.</a:t>
            </a:r>
          </a:p>
          <a:p>
            <a:pPr algn="just">
              <a:spcBef>
                <a:spcPct val="0"/>
              </a:spcBef>
            </a:pPr>
            <a:endParaRPr lang="ru-RU" alt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435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85" y="158530"/>
            <a:ext cx="945000" cy="686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01600"/>
            <a:ext cx="1219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Информация о системах водоснабжения и водоотведения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179" y="1885561"/>
            <a:ext cx="2273962" cy="1535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 descr="Подающие эрлифты DSC059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0440" y="4493856"/>
            <a:ext cx="2273961" cy="1509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34" descr="C:\Users\User\Desktop\20190123_140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5" y="1885561"/>
            <a:ext cx="207486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E:\DSC098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8615" y="4493857"/>
            <a:ext cx="2074861" cy="1509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Номер слайда 1"/>
          <p:cNvSpPr txBox="1">
            <a:spLocks/>
          </p:cNvSpPr>
          <p:nvPr/>
        </p:nvSpPr>
        <p:spPr>
          <a:xfrm>
            <a:off x="11869948" y="6487064"/>
            <a:ext cx="322052" cy="36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682188"/>
              </p:ext>
            </p:extLst>
          </p:nvPr>
        </p:nvGraphicFramePr>
        <p:xfrm>
          <a:off x="4911365" y="1499464"/>
          <a:ext cx="6984357" cy="5006927"/>
        </p:xfrm>
        <a:graphic>
          <a:graphicData uri="http://schemas.openxmlformats.org/drawingml/2006/table">
            <a:tbl>
              <a:tblPr/>
              <a:tblGrid>
                <a:gridCol w="249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1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999">
                  <a:extLst>
                    <a:ext uri="{9D8B030D-6E8A-4147-A177-3AD203B41FA5}">
                      <a16:colId xmlns:a16="http://schemas.microsoft.com/office/drawing/2014/main" val="4284699974"/>
                    </a:ext>
                  </a:extLst>
                </a:gridCol>
                <a:gridCol w="1407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4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</a:t>
                      </a:r>
                      <a:r>
                        <a:rPr lang="ru-RU" sz="14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водоснабжения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11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 подземных источников:</a:t>
                      </a:r>
                      <a:r>
                        <a:rPr lang="ru-RU" sz="1200" b="0" i="0" u="sng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Талгарское,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Алма-Атинское месторождения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1 090</a:t>
                      </a: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тыс.м³/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47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поверхностных источников:</a:t>
                      </a:r>
                      <a:r>
                        <a:rPr lang="ru-RU" sz="1200" b="0" i="0" u="sng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Головные очистные сооружения (р.Б.Алматинка), 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фильтровальные станции «Медеу», «Аксай»,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«Карагайлы»</a:t>
                      </a: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286</a:t>
                      </a: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93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водопроводных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34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Водопроводные колодцы</a:t>
                      </a: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88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Запорно-регулирующая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арматура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37 751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8704635"/>
                  </a:ext>
                </a:extLst>
              </a:tr>
              <a:tr h="31548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Насосные станции 1-3 подъемов</a:t>
                      </a: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526">
                <a:tc>
                  <a:txBody>
                    <a:bodyPr/>
                    <a:lstStyle/>
                    <a:p>
                      <a:pPr algn="ctr" fontAlgn="auto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445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Система водоотведения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4104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Канализационные очистные сооружения: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механическая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биологическая очистка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640</a:t>
                      </a: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628105"/>
                  </a:ext>
                </a:extLst>
              </a:tr>
              <a:tr h="23549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канализационных сетей</a:t>
                      </a: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49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Канализационные колодцы, камеры</a:t>
                      </a: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72 757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549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Насосные станции</a:t>
                      </a: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549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Отводящие каналы</a:t>
                      </a: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549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Накопитель Сорбулак</a:t>
                      </a: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549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Накопители правобережного Сорбулакского канала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50,3</a:t>
                      </a: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4149">
                <a:tc>
                  <a:txBody>
                    <a:bodyPr/>
                    <a:lstStyle/>
                    <a:p>
                      <a:pPr algn="ctr" fontAlgn="auto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105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1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6712" y="244430"/>
            <a:ext cx="10230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Исполнение Инвестиционной программы</a:t>
            </a:r>
            <a:b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услуге 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водоснабжения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за 2023 год</a:t>
            </a: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13" y="255248"/>
            <a:ext cx="945000" cy="686250"/>
          </a:xfrm>
          <a:prstGeom prst="rect">
            <a:avLst/>
          </a:prstGeom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26444"/>
              </p:ext>
            </p:extLst>
          </p:nvPr>
        </p:nvGraphicFramePr>
        <p:xfrm>
          <a:off x="153548" y="1306288"/>
          <a:ext cx="11716399" cy="5023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145">
                  <a:extLst>
                    <a:ext uri="{9D8B030D-6E8A-4147-A177-3AD203B41FA5}">
                      <a16:colId xmlns:a16="http://schemas.microsoft.com/office/drawing/2014/main" val="1097845183"/>
                    </a:ext>
                  </a:extLst>
                </a:gridCol>
                <a:gridCol w="3160314">
                  <a:extLst>
                    <a:ext uri="{9D8B030D-6E8A-4147-A177-3AD203B41FA5}">
                      <a16:colId xmlns:a16="http://schemas.microsoft.com/office/drawing/2014/main" val="2185205189"/>
                    </a:ext>
                  </a:extLst>
                </a:gridCol>
                <a:gridCol w="787657">
                  <a:extLst>
                    <a:ext uri="{9D8B030D-6E8A-4147-A177-3AD203B41FA5}">
                      <a16:colId xmlns:a16="http://schemas.microsoft.com/office/drawing/2014/main" val="2809815805"/>
                    </a:ext>
                  </a:extLst>
                </a:gridCol>
                <a:gridCol w="689196">
                  <a:extLst>
                    <a:ext uri="{9D8B030D-6E8A-4147-A177-3AD203B41FA5}">
                      <a16:colId xmlns:a16="http://schemas.microsoft.com/office/drawing/2014/main" val="796027693"/>
                    </a:ext>
                  </a:extLst>
                </a:gridCol>
                <a:gridCol w="787657">
                  <a:extLst>
                    <a:ext uri="{9D8B030D-6E8A-4147-A177-3AD203B41FA5}">
                      <a16:colId xmlns:a16="http://schemas.microsoft.com/office/drawing/2014/main" val="3367475916"/>
                    </a:ext>
                  </a:extLst>
                </a:gridCol>
                <a:gridCol w="1220870">
                  <a:extLst>
                    <a:ext uri="{9D8B030D-6E8A-4147-A177-3AD203B41FA5}">
                      <a16:colId xmlns:a16="http://schemas.microsoft.com/office/drawing/2014/main" val="351857664"/>
                    </a:ext>
                  </a:extLst>
                </a:gridCol>
                <a:gridCol w="1269276">
                  <a:extLst>
                    <a:ext uri="{9D8B030D-6E8A-4147-A177-3AD203B41FA5}">
                      <a16:colId xmlns:a16="http://schemas.microsoft.com/office/drawing/2014/main" val="2754328259"/>
                    </a:ext>
                  </a:extLst>
                </a:gridCol>
                <a:gridCol w="976366">
                  <a:extLst>
                    <a:ext uri="{9D8B030D-6E8A-4147-A177-3AD203B41FA5}">
                      <a16:colId xmlns:a16="http://schemas.microsoft.com/office/drawing/2014/main" val="585241809"/>
                    </a:ext>
                  </a:extLst>
                </a:gridCol>
                <a:gridCol w="2440918">
                  <a:extLst>
                    <a:ext uri="{9D8B030D-6E8A-4147-A177-3AD203B41FA5}">
                      <a16:colId xmlns:a16="http://schemas.microsoft.com/office/drawing/2014/main" val="126883920"/>
                    </a:ext>
                  </a:extLst>
                </a:gridCol>
              </a:tblGrid>
              <a:tr h="32719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 плановых и фактических объемах предоставления регулируемых услуг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инвестиционной программы, тыс. тенге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79943"/>
                  </a:ext>
                </a:extLst>
              </a:tr>
              <a:tr h="410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регулируемых услуг и обслуживаемая территория/Наименование мероприятий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 натуральных показателях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(сумма договора)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отклонения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28530"/>
                  </a:ext>
                </a:extLst>
              </a:tr>
              <a:tr h="228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181200"/>
                  </a:ext>
                </a:extLst>
              </a:tr>
              <a:tr h="5459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предоставляемых услуг по водоснабжению по г. Алматы и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Алматинской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172 018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180 511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1 390 726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1 380 861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865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89169"/>
                  </a:ext>
                </a:extLst>
              </a:tr>
              <a:tr h="443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ПСД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29 471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29 471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433462"/>
                  </a:ext>
                </a:extLst>
              </a:tr>
              <a:tr h="681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насосных агрегатов, запорно-регулирующей арматуры, трансформаторной подстанции, силовых трансформаторов и прочего оборудования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638 140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638 140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20481"/>
                  </a:ext>
                </a:extLst>
              </a:tr>
              <a:tr h="721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водопроводных сетей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368 977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-9 865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Рек.Шевченко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№157-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3 963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.-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 исполнено в срок, рек.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ул.Чирчикской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 на 5 902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доп.согл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22.12.2023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-экономия из-за уменьшения глубины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траншей.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67425"/>
                  </a:ext>
                </a:extLst>
              </a:tr>
              <a:tr h="413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Авторский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надзор над реконструкцией водопроводных сетей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105272"/>
                  </a:ext>
                </a:extLst>
              </a:tr>
              <a:tr h="395127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ПСД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88 072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r>
                        <a:rPr lang="kk-KZ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69679"/>
                  </a:ext>
                </a:extLst>
              </a:tr>
              <a:tr h="320364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основных средств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r>
                        <a:rPr lang="kk-KZ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154 079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068145"/>
                  </a:ext>
                </a:extLst>
              </a:tr>
              <a:tr h="37277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специальной техники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101 521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101 521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78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3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6642" y="262932"/>
            <a:ext cx="1024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Исполнение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Инвестиционной программы</a:t>
            </a:r>
            <a:b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услуге водоотведения за 2023 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год</a:t>
            </a:r>
            <a:endParaRPr lang="ru-RU" alt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42" y="255807"/>
            <a:ext cx="945000" cy="686250"/>
          </a:xfrm>
          <a:prstGeom prst="rect">
            <a:avLst/>
          </a:prstGeom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90580"/>
              </p:ext>
            </p:extLst>
          </p:nvPr>
        </p:nvGraphicFramePr>
        <p:xfrm>
          <a:off x="229289" y="1453671"/>
          <a:ext cx="11733422" cy="5042826"/>
        </p:xfrm>
        <a:graphic>
          <a:graphicData uri="http://schemas.openxmlformats.org/drawingml/2006/table">
            <a:tbl>
              <a:tblPr/>
              <a:tblGrid>
                <a:gridCol w="449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6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02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11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9257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п/п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Информация о плановых и фактических объемах предоставления регулируемых услуг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инвестиционной</a:t>
                      </a:r>
                      <a:r>
                        <a:rPr lang="ru-RU" sz="10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программы, тыс. тенге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регулируемых 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услуг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обслуживаемая территория/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мероприятий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Ед.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изм.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в натуральных показателях 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(сумма </a:t>
                      </a:r>
                      <a:r>
                        <a:rPr lang="ru-RU" sz="10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договора)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Отклонение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Причины</a:t>
                      </a:r>
                      <a:r>
                        <a:rPr lang="ru-RU" sz="10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отклонения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387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предоставляемых услуг по водоотведению по г. Алматы и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Алматинской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области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133 312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139 757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1 118 150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117 113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- 1 037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7198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074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Реконструкция канализационных сетей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699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699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411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975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411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975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61492"/>
                  </a:ext>
                </a:extLst>
              </a:tr>
              <a:tr h="550689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Авторский надзор над реконструкцией канализационных сетей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услуга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857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857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747177"/>
                  </a:ext>
                </a:extLst>
              </a:tr>
              <a:tr h="455786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Разработка проектно-сметной документации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проект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410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410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767617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Приобретение основных средств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ед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542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541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571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- 1 037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по результатам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гос.закупа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71424"/>
                  </a:ext>
                </a:extLst>
              </a:tr>
              <a:tr h="650074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Приобретение специальной техники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ед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695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6642" y="262932"/>
            <a:ext cx="1024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Исполнение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Инвестиционных программ </a:t>
            </a:r>
            <a:b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водоснабжения и водоотведения за 2023 год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42" y="255807"/>
            <a:ext cx="945000" cy="686250"/>
          </a:xfrm>
          <a:prstGeom prst="rect">
            <a:avLst/>
          </a:prstGeom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503172"/>
              </p:ext>
            </p:extLst>
          </p:nvPr>
        </p:nvGraphicFramePr>
        <p:xfrm>
          <a:off x="179388" y="1491343"/>
          <a:ext cx="11566712" cy="4404595"/>
        </p:xfrm>
        <a:graphic>
          <a:graphicData uri="http://schemas.openxmlformats.org/drawingml/2006/table">
            <a:tbl>
              <a:tblPr/>
              <a:tblGrid>
                <a:gridCol w="486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04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04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57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01255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п/п</a:t>
                      </a: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регулируемых услуг и обслуживаемая территория</a:t>
                      </a: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 сопоставлении фактических показателей исполнения инвестиционных</a:t>
                      </a:r>
                      <a:r>
                        <a:rPr lang="ru-RU" sz="10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программ с показателями, утвержденными в инвестиционных программах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расхода сырья, материалов, топлива и энергии в натуральном выражении в зависимости от утвержденной инвестиционной программы, тыс. тенге</a:t>
                      </a: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потерь, %, по годам реализации в зависимости от утвержденной инвестиционной программы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аварийности,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 годам реализации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зависимости от утвержденной инвестиционной программы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095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000" b="1" i="0" u="none" strike="noStrike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97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Услуга водоснабжения по г. Алматы и Алматинской области</a:t>
                      </a: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55,92</a:t>
                      </a:r>
                      <a:endParaRPr lang="en-US" sz="105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2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55,61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2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2 426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2 989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983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Услуга водоотведения по г. Алматы и Алматинской области</a:t>
                      </a: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56,89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56,82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373187" y="6122984"/>
            <a:ext cx="88566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i="1" dirty="0">
                <a:latin typeface="Arial" panose="020B0604020202020204" pitchFamily="34" charset="0"/>
              </a:rPr>
              <a:t>Примечание: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00" i="1" dirty="0">
                <a:latin typeface="Arial" panose="020B0604020202020204" pitchFamily="34" charset="0"/>
              </a:rPr>
              <a:t>*Инвестиционные программы Предприятия по водоснабжению и водоотведению  реализуются за счет собственных средств - амортизационных отчислений  и прибыли</a:t>
            </a:r>
          </a:p>
        </p:txBody>
      </p:sp>
    </p:spTree>
    <p:extLst>
      <p:ext uri="{BB962C8B-B14F-4D97-AF65-F5344CB8AC3E}">
        <p14:creationId xmlns:p14="http://schemas.microsoft.com/office/powerpoint/2010/main" val="2551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9887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Тарифы 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на услуги водоснабжения и водоотведения на 2023 год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097426"/>
              </p:ext>
            </p:extLst>
          </p:nvPr>
        </p:nvGraphicFramePr>
        <p:xfrm>
          <a:off x="103903" y="1340934"/>
          <a:ext cx="11766045" cy="5316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5831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6562158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168018">
                  <a:extLst>
                    <a:ext uri="{9D8B030D-6E8A-4147-A177-3AD203B41FA5}">
                      <a16:colId xmlns:a16="http://schemas.microsoft.com/office/drawing/2014/main" val="918658869"/>
                    </a:ext>
                  </a:extLst>
                </a:gridCol>
                <a:gridCol w="1049194">
                  <a:extLst>
                    <a:ext uri="{9D8B030D-6E8A-4147-A177-3AD203B41FA5}">
                      <a16:colId xmlns:a16="http://schemas.microsoft.com/office/drawing/2014/main" val="2969006118"/>
                    </a:ext>
                  </a:extLst>
                </a:gridCol>
                <a:gridCol w="1093688">
                  <a:extLst>
                    <a:ext uri="{9D8B030D-6E8A-4147-A177-3AD203B41FA5}">
                      <a16:colId xmlns:a16="http://schemas.microsoft.com/office/drawing/2014/main" val="331125823"/>
                    </a:ext>
                  </a:extLst>
                </a:gridCol>
                <a:gridCol w="1117156">
                  <a:extLst>
                    <a:ext uri="{9D8B030D-6E8A-4147-A177-3AD203B41FA5}">
                      <a16:colId xmlns:a16="http://schemas.microsoft.com/office/drawing/2014/main" val="698784639"/>
                    </a:ext>
                  </a:extLst>
                </a:gridCol>
              </a:tblGrid>
              <a:tr h="31820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потребителей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Утвержденные </a:t>
                      </a:r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тарифы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662505"/>
                  </a:ext>
                </a:extLst>
              </a:tr>
              <a:tr h="3182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по водоснабжению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по водоотведению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042113"/>
                  </a:ext>
                </a:extLst>
              </a:tr>
              <a:tr h="55938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</a:t>
                      </a:r>
                      <a:r>
                        <a:rPr lang="ru-RU" sz="9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</a:t>
                      </a:r>
                      <a:r>
                        <a:rPr lang="ru-RU" sz="9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НДС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1м3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</a:t>
                      </a:r>
                      <a:endParaRPr lang="ru-RU" sz="900" dirty="0"/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</a:t>
                      </a:r>
                      <a:r>
                        <a:rPr lang="ru-RU" sz="9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НДС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308648">
                <a:tc gridSpan="2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января 2023 г</a:t>
                      </a: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30 июня 2023 г</a:t>
                      </a: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01.01.2023г.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186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just" defTabSz="914400" rtl="0" eaLnBrk="1" fontAlgn="b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физические лица, относящиеся к категории населения</a:t>
                      </a: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119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just" defTabSz="914400" rtl="0" eaLnBrk="1" fontAlgn="b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предприятия,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предприятия, занимающиеся передачей и распределением  тепловой энергии, в пределах объемов утвержденных нормативных технических потерь;                                                                 - организации, предоставляющие регулируемые услуги в сфере водоснабжения и (или) водоотведения </a:t>
                      </a: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59,38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35,26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3333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just" defTabSz="914400" rtl="0" eaLnBrk="1" fontAlgn="b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организации, содержащиеся за счет бюджетных средств и прочие потребители, не входящие в первую и вторую группы потребителей</a:t>
                      </a: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144,03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161,31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63,08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70,65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39078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05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1 июля 2023 г. по 31 декабря 2023 г.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12447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физические лица,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относящиеся к категории населения</a:t>
                      </a:r>
                      <a:endParaRPr lang="ru-RU" sz="10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</a:t>
                      </a:r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организации,</a:t>
                      </a:r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занимающиеся передачей и распределением тепловой энергии, в пределах объемов утвержденных нормативных технических потерь;</a:t>
                      </a:r>
                    </a:p>
                    <a:p>
                      <a:pPr algn="just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предоставляющие регулируемые услуги в сфере водоснабжения и (или) водоотведения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49,29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29,76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283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потребители - юридические лица, не входящие в состав первой и третьей групп</a:t>
                      </a: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243,65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272,89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119,48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133,82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2121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организации, содержащиеся за счет бюджетных средств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165,63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185,5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72,54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81,24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8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803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Постатейное 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исполнение утвержденной тарифной сметы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водоснабжения за 2023 </a:t>
            </a:r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год</a:t>
            </a:r>
            <a:endParaRPr lang="ru-RU" altLang="ru-RU" sz="1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09" y="80377"/>
            <a:ext cx="717291" cy="520890"/>
          </a:xfrm>
          <a:prstGeom prst="rect">
            <a:avLst/>
          </a:prstGeom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5C029F88-393A-3CE4-D979-289EFDF47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453320"/>
              </p:ext>
            </p:extLst>
          </p:nvPr>
        </p:nvGraphicFramePr>
        <p:xfrm>
          <a:off x="149162" y="762021"/>
          <a:ext cx="11798426" cy="6064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658">
                  <a:extLst>
                    <a:ext uri="{9D8B030D-6E8A-4147-A177-3AD203B41FA5}">
                      <a16:colId xmlns:a16="http://schemas.microsoft.com/office/drawing/2014/main" val="4188918541"/>
                    </a:ext>
                  </a:extLst>
                </a:gridCol>
                <a:gridCol w="3256424">
                  <a:extLst>
                    <a:ext uri="{9D8B030D-6E8A-4147-A177-3AD203B41FA5}">
                      <a16:colId xmlns:a16="http://schemas.microsoft.com/office/drawing/2014/main" val="2939706885"/>
                    </a:ext>
                  </a:extLst>
                </a:gridCol>
                <a:gridCol w="596904">
                  <a:extLst>
                    <a:ext uri="{9D8B030D-6E8A-4147-A177-3AD203B41FA5}">
                      <a16:colId xmlns:a16="http://schemas.microsoft.com/office/drawing/2014/main" val="823422093"/>
                    </a:ext>
                  </a:extLst>
                </a:gridCol>
                <a:gridCol w="1765959">
                  <a:extLst>
                    <a:ext uri="{9D8B030D-6E8A-4147-A177-3AD203B41FA5}">
                      <a16:colId xmlns:a16="http://schemas.microsoft.com/office/drawing/2014/main" val="2902568544"/>
                    </a:ext>
                  </a:extLst>
                </a:gridCol>
                <a:gridCol w="1556958">
                  <a:extLst>
                    <a:ext uri="{9D8B030D-6E8A-4147-A177-3AD203B41FA5}">
                      <a16:colId xmlns:a16="http://schemas.microsoft.com/office/drawing/2014/main" val="621410896"/>
                    </a:ext>
                  </a:extLst>
                </a:gridCol>
                <a:gridCol w="1080166">
                  <a:extLst>
                    <a:ext uri="{9D8B030D-6E8A-4147-A177-3AD203B41FA5}">
                      <a16:colId xmlns:a16="http://schemas.microsoft.com/office/drawing/2014/main" val="4044554424"/>
                    </a:ext>
                  </a:extLst>
                </a:gridCol>
                <a:gridCol w="3122357">
                  <a:extLst>
                    <a:ext uri="{9D8B030D-6E8A-4147-A177-3AD203B41FA5}">
                      <a16:colId xmlns:a16="http://schemas.microsoft.com/office/drawing/2014/main" val="3995745640"/>
                    </a:ext>
                  </a:extLst>
                </a:gridCol>
              </a:tblGrid>
              <a:tr h="401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 тарифной сметы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Ед.изм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утвержден-ной тарифной смете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тарифной сметы                                                       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в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679277"/>
                  </a:ext>
                </a:extLst>
              </a:tr>
              <a:tr h="326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производство и предоставление услуг, всего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13 026 177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15 404 442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18,3%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185997"/>
                  </a:ext>
                </a:extLst>
              </a:tr>
              <a:tr h="235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 затраты,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3 445 041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3 865 446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46608"/>
                  </a:ext>
                </a:extLst>
              </a:tr>
              <a:tr h="268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и материалы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139 328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418 831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 на материалы и увеличение объемов производства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244640"/>
                  </a:ext>
                </a:extLst>
              </a:tr>
              <a:tr h="291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горюче-смазочные материалы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191 259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392 744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обслуживания, протяженности сетей, количества абонентов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62836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7 866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12 644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стоимости на уголь и газ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93360"/>
                  </a:ext>
                </a:extLst>
              </a:tr>
              <a:tr h="188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3 106 588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3 041 227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615002"/>
                  </a:ext>
                </a:extLst>
              </a:tr>
              <a:tr h="1418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оплату труда,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5 027 212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5 876 051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790433"/>
                  </a:ext>
                </a:extLst>
              </a:tr>
              <a:tr h="209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производственного персонала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4 506 689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5 273 905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заработной платы работникам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108463"/>
                  </a:ext>
                </a:extLst>
              </a:tr>
              <a:tr h="213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 и социальные отчисления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385 322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443 092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повышением заработной платы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44266"/>
                  </a:ext>
                </a:extLst>
              </a:tr>
              <a:tr h="215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социальное медицинское страхование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135 201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159 054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повышением заработной платы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894569"/>
                  </a:ext>
                </a:extLst>
              </a:tr>
              <a:tr h="186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3 030 060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3 086 760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851790"/>
                  </a:ext>
                </a:extLst>
              </a:tr>
              <a:tr h="268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350 525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776 501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обслуживания, протяженности сетей, количества абонентов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126654"/>
                  </a:ext>
                </a:extLst>
              </a:tr>
              <a:tr h="1418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затраты,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1 173 339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1 799 684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391325"/>
                  </a:ext>
                </a:extLst>
              </a:tr>
              <a:tr h="268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охраны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21 741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40 389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стоимости услуг и необходимость технического обслуживания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433333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труда и техника безопасности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63 922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225 291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спецодежду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69380"/>
                  </a:ext>
                </a:extLst>
              </a:tr>
              <a:tr h="200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 использование природных ресурсов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10 693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607351"/>
                  </a:ext>
                </a:extLst>
              </a:tr>
              <a:tr h="158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добычу подземных вод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434 008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551 523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объемов производства и ставки налога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685816"/>
                  </a:ext>
                </a:extLst>
              </a:tr>
              <a:tr h="158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36 540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34 798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282918"/>
                  </a:ext>
                </a:extLst>
              </a:tr>
              <a:tr h="1418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виды страхования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65 598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77 543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повышением заработной платы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893101"/>
                  </a:ext>
                </a:extLst>
              </a:tr>
              <a:tr h="401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3 986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платы за негативное воздействие на окружающую среду по фактическим экологическим показателям, рост МРП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794906"/>
                  </a:ext>
                </a:extLst>
              </a:tr>
              <a:tr h="218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оформление квитанций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134 605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175 885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потребителей и стоимости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659784"/>
                  </a:ext>
                </a:extLst>
              </a:tr>
              <a:tr h="1418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затраты, всего, в </a:t>
                      </a:r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405 678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679 576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862174"/>
                  </a:ext>
                </a:extLst>
              </a:tr>
              <a:tr h="212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связи, почтовые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15 175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23 965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абонентской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базы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689784"/>
                  </a:ext>
                </a:extLst>
              </a:tr>
              <a:tr h="203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39438"/>
                  </a:ext>
                </a:extLst>
              </a:tr>
              <a:tr h="268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кадров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2 269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3 537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обязательная переподготовка производственного персонала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90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4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b="1" dirty="0">
            <a:solidFill>
              <a:srgbClr val="336699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</TotalTime>
  <Words>4556</Words>
  <Application>Microsoft Office PowerPoint</Application>
  <PresentationFormat>Широкоэкранный</PresentationFormat>
  <Paragraphs>1682</Paragraphs>
  <Slides>24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 (Заголовки)</vt:lpstr>
      <vt:lpstr>Corbel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Tkachev</dc:creator>
  <cp:lastModifiedBy>Режепов Жаханбек Аркенулы</cp:lastModifiedBy>
  <cp:revision>183</cp:revision>
  <cp:lastPrinted>2024-04-25T13:01:49Z</cp:lastPrinted>
  <dcterms:created xsi:type="dcterms:W3CDTF">2016-12-05T10:13:35Z</dcterms:created>
  <dcterms:modified xsi:type="dcterms:W3CDTF">2024-04-25T14:47:56Z</dcterms:modified>
</cp:coreProperties>
</file>