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4" r:id="rId3"/>
    <p:sldId id="287" r:id="rId4"/>
    <p:sldId id="289" r:id="rId5"/>
    <p:sldId id="272" r:id="rId6"/>
    <p:sldId id="273" r:id="rId7"/>
    <p:sldId id="274" r:id="rId8"/>
    <p:sldId id="301" r:id="rId9"/>
    <p:sldId id="293" r:id="rId10"/>
    <p:sldId id="294" r:id="rId11"/>
    <p:sldId id="295" r:id="rId12"/>
    <p:sldId id="302" r:id="rId13"/>
    <p:sldId id="297" r:id="rId14"/>
    <p:sldId id="278" r:id="rId15"/>
    <p:sldId id="279" r:id="rId16"/>
    <p:sldId id="280" r:id="rId17"/>
    <p:sldId id="303" r:id="rId18"/>
    <p:sldId id="304" r:id="rId19"/>
    <p:sldId id="284" r:id="rId20"/>
    <p:sldId id="299" r:id="rId21"/>
    <p:sldId id="286" r:id="rId22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754" userDrawn="1">
          <p15:clr>
            <a:srgbClr val="A4A3A4"/>
          </p15:clr>
        </p15:guide>
        <p15:guide id="4" pos="1118" userDrawn="1">
          <p15:clr>
            <a:srgbClr val="A4A3A4"/>
          </p15:clr>
        </p15:guide>
        <p15:guide id="5" orient="horz" pos="232" userDrawn="1">
          <p15:clr>
            <a:srgbClr val="A4A3A4"/>
          </p15:clr>
        </p15:guide>
        <p15:guide id="6" orient="horz" pos="618" userDrawn="1">
          <p15:clr>
            <a:srgbClr val="A4A3A4"/>
          </p15:clr>
        </p15:guide>
        <p15:guide id="7" pos="7106" userDrawn="1">
          <p15:clr>
            <a:srgbClr val="A4A3A4"/>
          </p15:clr>
        </p15:guide>
        <p15:guide id="9" orient="horz" pos="3974" userDrawn="1">
          <p15:clr>
            <a:srgbClr val="A4A3A4"/>
          </p15:clr>
        </p15:guide>
        <p15:guide id="10" orient="horz" pos="1071" userDrawn="1">
          <p15:clr>
            <a:srgbClr val="A4A3A4"/>
          </p15:clr>
        </p15:guide>
        <p15:guide id="11" pos="4384" userDrawn="1">
          <p15:clr>
            <a:srgbClr val="A4A3A4"/>
          </p15:clr>
        </p15:guide>
        <p15:guide id="12" orient="horz" pos="12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EF8"/>
    <a:srgbClr val="336699"/>
    <a:srgbClr val="FFFFFF"/>
    <a:srgbClr val="E4F5F6"/>
    <a:srgbClr val="EDEDED"/>
    <a:srgbClr val="006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93" autoAdjust="0"/>
    <p:restoredTop sz="94511" autoAdjust="0"/>
  </p:normalViewPr>
  <p:slideViewPr>
    <p:cSldViewPr snapToGrid="0" showGuides="1">
      <p:cViewPr varScale="1">
        <p:scale>
          <a:sx n="109" d="100"/>
          <a:sy n="109" d="100"/>
        </p:scale>
        <p:origin x="1200" y="102"/>
      </p:cViewPr>
      <p:guideLst>
        <p:guide orient="horz" pos="2160"/>
        <p:guide pos="3840"/>
        <p:guide orient="horz" pos="754"/>
        <p:guide pos="1118"/>
        <p:guide orient="horz" pos="232"/>
        <p:guide orient="horz" pos="618"/>
        <p:guide pos="7106"/>
        <p:guide orient="horz" pos="3974"/>
        <p:guide orient="horz" pos="1071"/>
        <p:guide pos="4384"/>
        <p:guide orient="horz" pos="12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jpg"/><Relationship Id="rId4" Type="http://schemas.openxmlformats.org/officeDocument/2006/relationships/image" Target="../media/image25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jpg"/><Relationship Id="rId4" Type="http://schemas.openxmlformats.org/officeDocument/2006/relationships/image" Target="../media/image2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jpg"/><Relationship Id="rId4" Type="http://schemas.openxmlformats.org/officeDocument/2006/relationships/image" Target="../media/image25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jpg"/><Relationship Id="rId4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165E6F-DB48-496B-AC68-643905DFB64E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A23BC7-6E55-4C37-9093-742E49AC3974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900" i="1" dirty="0" err="1">
              <a:latin typeface="Arial" panose="020B0604020202020204" pitchFamily="34" charset="0"/>
              <a:cs typeface="Arial" panose="020B0604020202020204" pitchFamily="34" charset="0"/>
            </a:rPr>
            <a:t>Орталық</a:t>
          </a:r>
          <a:r>
            <a:rPr lang="ru-RU" sz="9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900" i="1" dirty="0" err="1">
              <a:latin typeface="Arial" panose="020B0604020202020204" pitchFamily="34" charset="0"/>
              <a:cs typeface="Arial" panose="020B0604020202020204" pitchFamily="34" charset="0"/>
            </a:rPr>
            <a:t>диспетчерлік</a:t>
          </a:r>
          <a:r>
            <a:rPr lang="ru-RU" sz="9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900" i="1" dirty="0" err="1"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sz="9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b="1" i="1" dirty="0">
              <a:latin typeface="Arial" panose="020B0604020202020204" pitchFamily="34" charset="0"/>
              <a:cs typeface="Arial" panose="020B0604020202020204" pitchFamily="34" charset="0"/>
            </a:rPr>
            <a:t>ОДҚ</a:t>
          </a:r>
          <a:r>
            <a:rPr lang="ru-RU" sz="900" i="1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900" i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9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900" i="1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900" i="1" dirty="0" err="1">
              <a:latin typeface="Arial" panose="020B0604020202020204" pitchFamily="34" charset="0"/>
              <a:cs typeface="Arial" panose="020B0604020202020204" pitchFamily="34" charset="0"/>
            </a:rPr>
            <a:t>тәулік</a:t>
          </a:r>
          <a:r>
            <a:rPr lang="ru-RU" sz="9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900" i="1" dirty="0" err="1">
              <a:latin typeface="Arial" panose="020B0604020202020204" pitchFamily="34" charset="0"/>
              <a:cs typeface="Arial" panose="020B0604020202020204" pitchFamily="34" charset="0"/>
            </a:rPr>
            <a:t>бойы</a:t>
          </a:r>
          <a:r>
            <a:rPr lang="en-US" sz="900" i="1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r>
            <a:rPr lang="ru-RU" sz="900" i="1" dirty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                                        </a:t>
          </a:r>
          <a:r>
            <a:rPr lang="ru-RU" sz="1200" b="1" i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274-66-66, 274-24-20</a:t>
          </a:r>
        </a:p>
        <a:p>
          <a:pPr rtl="0">
            <a:lnSpc>
              <a:spcPct val="100000"/>
            </a:lnSpc>
          </a:pPr>
          <a:r>
            <a:rPr lang="ru-RU" sz="900" i="1" dirty="0" err="1">
              <a:latin typeface="Arial" panose="020B0604020202020204" pitchFamily="34" charset="0"/>
              <a:cs typeface="Arial" panose="020B0604020202020204" pitchFamily="34" charset="0"/>
            </a:rPr>
            <a:t>Анықтамалық-ақпараттық</a:t>
          </a:r>
          <a:r>
            <a:rPr lang="ru-RU" sz="9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900" i="1" dirty="0" err="1"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sz="9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1" i="1" dirty="0">
              <a:latin typeface="Arial" panose="020B0604020202020204" pitchFamily="34" charset="0"/>
              <a:cs typeface="Arial" panose="020B0604020202020204" pitchFamily="34" charset="0"/>
            </a:rPr>
            <a:t>Call</a:t>
          </a:r>
          <a:r>
            <a:rPr lang="ru-RU" sz="1200" b="1" i="1" dirty="0"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ru-RU" sz="1200" b="1" i="1" dirty="0" err="1">
              <a:latin typeface="Arial" panose="020B0604020202020204" pitchFamily="34" charset="0"/>
              <a:cs typeface="Arial" panose="020B0604020202020204" pitchFamily="34" charset="0"/>
            </a:rPr>
            <a:t>орталық</a:t>
          </a:r>
          <a:r>
            <a:rPr lang="en-US" sz="1200" i="1" dirty="0">
              <a:latin typeface="Arial" panose="020B0604020202020204" pitchFamily="34" charset="0"/>
              <a:cs typeface="Arial" panose="020B0604020202020204" pitchFamily="34" charset="0"/>
            </a:rPr>
            <a:t>           </a:t>
          </a:r>
          <a:r>
            <a:rPr lang="ru-RU" sz="1200" i="1" dirty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                                                </a:t>
          </a:r>
          <a:r>
            <a:rPr lang="ru-RU" sz="1200" b="1" i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3 777 444 </a:t>
          </a:r>
          <a:endParaRPr lang="ru-RU" sz="1200" b="1" dirty="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4E201-699E-4909-88E1-AE3608684800}" type="parTrans" cxnId="{FCF9C7B7-FF65-4C18-B61A-E32A851109FF}">
      <dgm:prSet/>
      <dgm:spPr/>
      <dgm:t>
        <a:bodyPr/>
        <a:lstStyle/>
        <a:p>
          <a:endParaRPr lang="ru-RU"/>
        </a:p>
      </dgm:t>
    </dgm:pt>
    <dgm:pt modelId="{8D41D6F1-9D23-47F8-8D10-982EF373FAD0}" type="sibTrans" cxnId="{FCF9C7B7-FF65-4C18-B61A-E32A851109FF}">
      <dgm:prSet/>
      <dgm:spPr/>
      <dgm:t>
        <a:bodyPr/>
        <a:lstStyle/>
        <a:p>
          <a:endParaRPr lang="ru-RU"/>
        </a:p>
      </dgm:t>
    </dgm:pt>
    <dgm:pt modelId="{0E8280F5-0D89-4B0B-B21B-EDAD3191BA97}" type="pres">
      <dgm:prSet presAssocID="{9B165E6F-DB48-496B-AC68-643905DFB64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155AD9-C4D7-4AC3-BD36-CB0B3C154F25}" type="pres">
      <dgm:prSet presAssocID="{DCA23BC7-6E55-4C37-9093-742E49AC3974}" presName="circle1" presStyleLbl="node1" presStyleIdx="0" presStyleCnt="1" custScaleX="82311" custScaleY="102892" custLinFactNeighborX="4895" custLinFactNeighborY="6066"/>
      <dgm:spPr>
        <a:ln>
          <a:solidFill>
            <a:srgbClr val="006CB6"/>
          </a:solidFill>
        </a:ln>
      </dgm:spPr>
    </dgm:pt>
    <dgm:pt modelId="{A6FB45DD-0A9D-4310-AFA9-99DAAC5F5B1D}" type="pres">
      <dgm:prSet presAssocID="{DCA23BC7-6E55-4C37-9093-742E49AC3974}" presName="space" presStyleCnt="0"/>
      <dgm:spPr/>
    </dgm:pt>
    <dgm:pt modelId="{4702DD6D-A14C-4244-BACF-0954A6BD8E3C}" type="pres">
      <dgm:prSet presAssocID="{DCA23BC7-6E55-4C37-9093-742E49AC3974}" presName="rect1" presStyleLbl="alignAcc1" presStyleIdx="0" presStyleCnt="1" custScaleX="100000" custScaleY="100000" custLinFactNeighborX="-1366" custLinFactNeighborY="-2723"/>
      <dgm:spPr/>
      <dgm:t>
        <a:bodyPr/>
        <a:lstStyle/>
        <a:p>
          <a:endParaRPr lang="ru-RU"/>
        </a:p>
      </dgm:t>
    </dgm:pt>
    <dgm:pt modelId="{1EDE8360-44D0-4746-A105-77393EA5971F}" type="pres">
      <dgm:prSet presAssocID="{DCA23BC7-6E55-4C37-9093-742E49AC397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F9C7B7-FF65-4C18-B61A-E32A851109FF}" srcId="{9B165E6F-DB48-496B-AC68-643905DFB64E}" destId="{DCA23BC7-6E55-4C37-9093-742E49AC3974}" srcOrd="0" destOrd="0" parTransId="{4404E201-699E-4909-88E1-AE3608684800}" sibTransId="{8D41D6F1-9D23-47F8-8D10-982EF373FAD0}"/>
    <dgm:cxn modelId="{62765DCC-0DCB-49D6-91C9-F715F7F643F6}" type="presOf" srcId="{DCA23BC7-6E55-4C37-9093-742E49AC3974}" destId="{1EDE8360-44D0-4746-A105-77393EA5971F}" srcOrd="1" destOrd="0" presId="urn:microsoft.com/office/officeart/2005/8/layout/target3"/>
    <dgm:cxn modelId="{89E11628-DB34-4903-9A17-4AEE954F990C}" type="presOf" srcId="{9B165E6F-DB48-496B-AC68-643905DFB64E}" destId="{0E8280F5-0D89-4B0B-B21B-EDAD3191BA97}" srcOrd="0" destOrd="0" presId="urn:microsoft.com/office/officeart/2005/8/layout/target3"/>
    <dgm:cxn modelId="{D5C5EE16-BFBB-40C0-AC12-9F7D4C03A92A}" type="presOf" srcId="{DCA23BC7-6E55-4C37-9093-742E49AC3974}" destId="{4702DD6D-A14C-4244-BACF-0954A6BD8E3C}" srcOrd="0" destOrd="0" presId="urn:microsoft.com/office/officeart/2005/8/layout/target3"/>
    <dgm:cxn modelId="{981E27E0-7F55-431F-A434-61D4945BA493}" type="presParOf" srcId="{0E8280F5-0D89-4B0B-B21B-EDAD3191BA97}" destId="{91155AD9-C4D7-4AC3-BD36-CB0B3C154F25}" srcOrd="0" destOrd="0" presId="urn:microsoft.com/office/officeart/2005/8/layout/target3"/>
    <dgm:cxn modelId="{D2306D62-D75F-4EE4-81F3-8EFFB86745E0}" type="presParOf" srcId="{0E8280F5-0D89-4B0B-B21B-EDAD3191BA97}" destId="{A6FB45DD-0A9D-4310-AFA9-99DAAC5F5B1D}" srcOrd="1" destOrd="0" presId="urn:microsoft.com/office/officeart/2005/8/layout/target3"/>
    <dgm:cxn modelId="{BC42F655-2A83-4C92-B6EA-6AF5E44C1D8D}" type="presParOf" srcId="{0E8280F5-0D89-4B0B-B21B-EDAD3191BA97}" destId="{4702DD6D-A14C-4244-BACF-0954A6BD8E3C}" srcOrd="2" destOrd="0" presId="urn:microsoft.com/office/officeart/2005/8/layout/target3"/>
    <dgm:cxn modelId="{6430CD01-22DA-4EA1-951C-7B703FB9AC73}" type="presParOf" srcId="{0E8280F5-0D89-4B0B-B21B-EDAD3191BA97}" destId="{1EDE8360-44D0-4746-A105-77393EA5971F}" srcOrd="3" destOrd="0" presId="urn:microsoft.com/office/officeart/2005/8/layout/target3"/>
  </dgm:cxnLst>
  <dgm:bg/>
  <dgm:whole>
    <a:ln w="9525" cap="flat" cmpd="sng" algn="ctr">
      <a:solidFill>
        <a:schemeClr val="bg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165E6F-DB48-496B-AC68-643905DFB64E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A23BC7-6E55-4C37-9093-742E49AC3974}">
      <dgm:prSet custT="1"/>
      <dgm:spPr>
        <a:ln>
          <a:solidFill>
            <a:srgbClr val="006CB6"/>
          </a:solidFill>
        </a:ln>
      </dgm:spPr>
      <dgm:t>
        <a:bodyPr/>
        <a:lstStyle/>
        <a:p>
          <a:pPr rtl="0"/>
          <a:r>
            <a:rPr lang="ru-RU" sz="1200" b="1" i="1" dirty="0" err="1">
              <a:latin typeface="Arial" panose="020B0604020202020204" pitchFamily="34" charset="0"/>
              <a:cs typeface="Arial" panose="020B0604020202020204" pitchFamily="34" charset="0"/>
            </a:rPr>
            <a:t>Сенім</a:t>
          </a:r>
          <a:r>
            <a:rPr lang="ru-RU" sz="1200" b="1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i="1" dirty="0" err="1">
              <a:latin typeface="Arial" panose="020B0604020202020204" pitchFamily="34" charset="0"/>
              <a:cs typeface="Arial" panose="020B0604020202020204" pitchFamily="34" charset="0"/>
            </a:rPr>
            <a:t>нөмірі</a:t>
          </a:r>
          <a:r>
            <a:rPr lang="ru-RU" sz="1200" b="1" i="1" dirty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                                         </a:t>
          </a:r>
          <a:r>
            <a:rPr lang="ru-RU" sz="1300" b="1" i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245-95-28</a:t>
          </a:r>
          <a:r>
            <a:rPr lang="ru-RU" sz="1200" b="1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04E201-699E-4909-88E1-AE3608684800}" type="parTrans" cxnId="{FCF9C7B7-FF65-4C18-B61A-E32A851109FF}">
      <dgm:prSet/>
      <dgm:spPr/>
      <dgm:t>
        <a:bodyPr/>
        <a:lstStyle/>
        <a:p>
          <a:endParaRPr lang="ru-RU"/>
        </a:p>
      </dgm:t>
    </dgm:pt>
    <dgm:pt modelId="{8D41D6F1-9D23-47F8-8D10-982EF373FAD0}" type="sibTrans" cxnId="{FCF9C7B7-FF65-4C18-B61A-E32A851109FF}">
      <dgm:prSet/>
      <dgm:spPr/>
      <dgm:t>
        <a:bodyPr/>
        <a:lstStyle/>
        <a:p>
          <a:endParaRPr lang="ru-RU"/>
        </a:p>
      </dgm:t>
    </dgm:pt>
    <dgm:pt modelId="{0E8280F5-0D89-4B0B-B21B-EDAD3191BA97}" type="pres">
      <dgm:prSet presAssocID="{9B165E6F-DB48-496B-AC68-643905DFB64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155AD9-C4D7-4AC3-BD36-CB0B3C154F25}" type="pres">
      <dgm:prSet presAssocID="{DCA23BC7-6E55-4C37-9093-742E49AC3974}" presName="circle1" presStyleLbl="node1" presStyleIdx="0" presStyleCnt="1" custLinFactNeighborX="-4006" custLinFactNeighborY="968"/>
      <dgm:spPr>
        <a:solidFill>
          <a:schemeClr val="bg1"/>
        </a:solidFill>
      </dgm:spPr>
    </dgm:pt>
    <dgm:pt modelId="{A6FB45DD-0A9D-4310-AFA9-99DAAC5F5B1D}" type="pres">
      <dgm:prSet presAssocID="{DCA23BC7-6E55-4C37-9093-742E49AC3974}" presName="space" presStyleCnt="0"/>
      <dgm:spPr/>
    </dgm:pt>
    <dgm:pt modelId="{4702DD6D-A14C-4244-BACF-0954A6BD8E3C}" type="pres">
      <dgm:prSet presAssocID="{DCA23BC7-6E55-4C37-9093-742E49AC3974}" presName="rect1" presStyleLbl="alignAcc1" presStyleIdx="0" presStyleCnt="1" custScaleX="129928" custLinFactNeighborX="-16517" custLinFactNeighborY="-769"/>
      <dgm:spPr/>
      <dgm:t>
        <a:bodyPr/>
        <a:lstStyle/>
        <a:p>
          <a:endParaRPr lang="ru-RU"/>
        </a:p>
      </dgm:t>
    </dgm:pt>
    <dgm:pt modelId="{1EDE8360-44D0-4746-A105-77393EA5971F}" type="pres">
      <dgm:prSet presAssocID="{DCA23BC7-6E55-4C37-9093-742E49AC397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F9C7B7-FF65-4C18-B61A-E32A851109FF}" srcId="{9B165E6F-DB48-496B-AC68-643905DFB64E}" destId="{DCA23BC7-6E55-4C37-9093-742E49AC3974}" srcOrd="0" destOrd="0" parTransId="{4404E201-699E-4909-88E1-AE3608684800}" sibTransId="{8D41D6F1-9D23-47F8-8D10-982EF373FAD0}"/>
    <dgm:cxn modelId="{62765DCC-0DCB-49D6-91C9-F715F7F643F6}" type="presOf" srcId="{DCA23BC7-6E55-4C37-9093-742E49AC3974}" destId="{1EDE8360-44D0-4746-A105-77393EA5971F}" srcOrd="1" destOrd="0" presId="urn:microsoft.com/office/officeart/2005/8/layout/target3"/>
    <dgm:cxn modelId="{89E11628-DB34-4903-9A17-4AEE954F990C}" type="presOf" srcId="{9B165E6F-DB48-496B-AC68-643905DFB64E}" destId="{0E8280F5-0D89-4B0B-B21B-EDAD3191BA97}" srcOrd="0" destOrd="0" presId="urn:microsoft.com/office/officeart/2005/8/layout/target3"/>
    <dgm:cxn modelId="{D5C5EE16-BFBB-40C0-AC12-9F7D4C03A92A}" type="presOf" srcId="{DCA23BC7-6E55-4C37-9093-742E49AC3974}" destId="{4702DD6D-A14C-4244-BACF-0954A6BD8E3C}" srcOrd="0" destOrd="0" presId="urn:microsoft.com/office/officeart/2005/8/layout/target3"/>
    <dgm:cxn modelId="{981E27E0-7F55-431F-A434-61D4945BA493}" type="presParOf" srcId="{0E8280F5-0D89-4B0B-B21B-EDAD3191BA97}" destId="{91155AD9-C4D7-4AC3-BD36-CB0B3C154F25}" srcOrd="0" destOrd="0" presId="urn:microsoft.com/office/officeart/2005/8/layout/target3"/>
    <dgm:cxn modelId="{D2306D62-D75F-4EE4-81F3-8EFFB86745E0}" type="presParOf" srcId="{0E8280F5-0D89-4B0B-B21B-EDAD3191BA97}" destId="{A6FB45DD-0A9D-4310-AFA9-99DAAC5F5B1D}" srcOrd="1" destOrd="0" presId="urn:microsoft.com/office/officeart/2005/8/layout/target3"/>
    <dgm:cxn modelId="{BC42F655-2A83-4C92-B6EA-6AF5E44C1D8D}" type="presParOf" srcId="{0E8280F5-0D89-4B0B-B21B-EDAD3191BA97}" destId="{4702DD6D-A14C-4244-BACF-0954A6BD8E3C}" srcOrd="2" destOrd="0" presId="urn:microsoft.com/office/officeart/2005/8/layout/target3"/>
    <dgm:cxn modelId="{6430CD01-22DA-4EA1-951C-7B703FB9AC73}" type="presParOf" srcId="{0E8280F5-0D89-4B0B-B21B-EDAD3191BA97}" destId="{1EDE8360-44D0-4746-A105-77393EA5971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99D3E3-4CA3-4F05-A66C-C3980C719AB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A6F313-3FAB-41BA-8437-B94D083B3504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ru-RU" altLang="ru-RU" sz="1000" b="1" dirty="0" err="1">
              <a:solidFill>
                <a:schemeClr val="bg1"/>
              </a:solidFill>
              <a:latin typeface="Arial" pitchFamily="34" charset="0"/>
            </a:rPr>
            <a:t>Тұтынушыларға</a:t>
          </a:r>
          <a:r>
            <a:rPr lang="ru-RU" altLang="ru-RU" sz="1000" b="1" dirty="0">
              <a:solidFill>
                <a:schemeClr val="bg1"/>
              </a:solidFill>
              <a:latin typeface="Arial" pitchFamily="34" charset="0"/>
            </a:rPr>
            <a:t> </a:t>
          </a:r>
          <a:r>
            <a:rPr lang="ru-RU" altLang="ru-RU" sz="1000" b="1" dirty="0" err="1">
              <a:solidFill>
                <a:schemeClr val="bg1"/>
              </a:solidFill>
              <a:latin typeface="Arial" pitchFamily="34" charset="0"/>
            </a:rPr>
            <a:t>қызмет</a:t>
          </a:r>
          <a:r>
            <a:rPr lang="ru-RU" altLang="ru-RU" sz="1000" b="1" dirty="0">
              <a:solidFill>
                <a:schemeClr val="bg1"/>
              </a:solidFill>
              <a:latin typeface="Arial" pitchFamily="34" charset="0"/>
            </a:rPr>
            <a:t> </a:t>
          </a:r>
          <a:r>
            <a:rPr lang="ru-RU" altLang="ru-RU" sz="1000" b="1" dirty="0" err="1">
              <a:solidFill>
                <a:schemeClr val="bg1"/>
              </a:solidFill>
              <a:latin typeface="Arial" pitchFamily="34" charset="0"/>
            </a:rPr>
            <a:t>көрсету</a:t>
          </a:r>
          <a:r>
            <a:rPr lang="ru-RU" altLang="ru-RU" sz="1000" b="1" dirty="0">
              <a:solidFill>
                <a:schemeClr val="bg1"/>
              </a:solidFill>
              <a:latin typeface="Arial" pitchFamily="34" charset="0"/>
            </a:rPr>
            <a:t> </a:t>
          </a:r>
          <a:r>
            <a:rPr lang="ru-RU" altLang="ru-RU" sz="1000" b="1" dirty="0" err="1">
              <a:solidFill>
                <a:schemeClr val="bg1"/>
              </a:solidFill>
              <a:latin typeface="Arial" pitchFamily="34" charset="0"/>
            </a:rPr>
            <a:t>орталықтары</a:t>
          </a:r>
          <a:r>
            <a:rPr lang="ru-RU" altLang="ru-RU" sz="1000" b="1" dirty="0">
              <a:solidFill>
                <a:schemeClr val="bg1"/>
              </a:solidFill>
              <a:latin typeface="Arial" pitchFamily="34" charset="0"/>
            </a:rPr>
            <a:t> (ҚҚО)</a:t>
          </a:r>
          <a:endParaRPr lang="ru-RU" sz="10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523FFF-450A-4652-9017-90714F661BEE}" type="parTrans" cxnId="{FC5EAB03-8A90-46A8-8A64-7D3524CDF473}">
      <dgm:prSet/>
      <dgm:spPr/>
      <dgm:t>
        <a:bodyPr/>
        <a:lstStyle/>
        <a:p>
          <a:endParaRPr lang="ru-RU"/>
        </a:p>
      </dgm:t>
    </dgm:pt>
    <dgm:pt modelId="{2EBF90AF-5638-4FD1-8F51-8628FF69AB9B}" type="sibTrans" cxnId="{FC5EAB03-8A90-46A8-8A64-7D3524CDF473}">
      <dgm:prSet/>
      <dgm:spPr/>
      <dgm:t>
        <a:bodyPr/>
        <a:lstStyle/>
        <a:p>
          <a:endParaRPr lang="ru-RU"/>
        </a:p>
      </dgm:t>
    </dgm:pt>
    <dgm:pt modelId="{7F6D34D2-0236-48F4-8537-C8445A98AEDE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rgbClr val="336699"/>
          </a:solidFill>
        </a:ln>
      </dgm:spPr>
      <dgm:t>
        <a:bodyPr/>
        <a:lstStyle/>
        <a:p>
          <a:pPr rtl="0"/>
          <a:r>
            <a: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ru-RU" altLang="ru-RU" sz="900" dirty="0">
              <a:solidFill>
                <a:schemeClr val="tx1"/>
              </a:solidFill>
              <a:latin typeface="Arial" pitchFamily="34" charset="0"/>
            </a:rPr>
            <a:t>ҚҚО «</a:t>
          </a:r>
          <a:r>
            <a:rPr lang="kk-KZ" altLang="ru-RU" sz="900" dirty="0">
              <a:solidFill>
                <a:schemeClr val="tx1"/>
              </a:solidFill>
              <a:latin typeface="Arial" pitchFamily="34" charset="0"/>
            </a:rPr>
            <a:t>Орталық</a:t>
          </a:r>
          <a:r>
            <a:rPr lang="ru-RU" altLang="ru-RU" sz="900" dirty="0">
              <a:solidFill>
                <a:schemeClr val="tx1"/>
              </a:solidFill>
              <a:latin typeface="Arial" pitchFamily="34" charset="0"/>
            </a:rPr>
            <a:t>», </a:t>
          </a:r>
          <a:r>
            <a:rPr lang="ru-RU" altLang="ru-RU" sz="900" dirty="0" err="1">
              <a:solidFill>
                <a:schemeClr val="tx1"/>
              </a:solidFill>
              <a:latin typeface="Arial" pitchFamily="34" charset="0"/>
            </a:rPr>
            <a:t>Жарокова</a:t>
          </a:r>
          <a:r>
            <a:rPr lang="ru-RU" altLang="ru-RU" sz="900" dirty="0">
              <a:solidFill>
                <a:schemeClr val="tx1"/>
              </a:solidFill>
              <a:latin typeface="Arial" pitchFamily="34" charset="0"/>
            </a:rPr>
            <a:t> к., 196</a:t>
          </a:r>
          <a:endParaRPr lang="ru-RU" sz="9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EACFE3-E461-4414-91C3-4F38A516282F}" type="parTrans" cxnId="{523B94E4-4052-4F82-90BC-4A0833B967AA}">
      <dgm:prSet/>
      <dgm:spPr/>
      <dgm:t>
        <a:bodyPr/>
        <a:lstStyle/>
        <a:p>
          <a:endParaRPr lang="ru-RU"/>
        </a:p>
      </dgm:t>
    </dgm:pt>
    <dgm:pt modelId="{A8A2E0DE-996A-45EB-9780-3A69C7988D22}" type="sibTrans" cxnId="{523B94E4-4052-4F82-90BC-4A0833B967AA}">
      <dgm:prSet/>
      <dgm:spPr/>
      <dgm:t>
        <a:bodyPr/>
        <a:lstStyle/>
        <a:p>
          <a:endParaRPr lang="ru-RU"/>
        </a:p>
      </dgm:t>
    </dgm:pt>
    <dgm:pt modelId="{13302648-4C6D-416B-B7C0-7C1A284EDF08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0"/>
          <a:r>
            <a: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ru-RU" altLang="ru-RU" sz="900" dirty="0">
              <a:solidFill>
                <a:schemeClr val="tx1"/>
              </a:solidFill>
              <a:latin typeface="Arial" pitchFamily="34" charset="0"/>
            </a:rPr>
            <a:t>ҚҚО «</a:t>
          </a:r>
          <a:r>
            <a:rPr lang="kk-KZ" altLang="ru-RU" sz="900" dirty="0">
              <a:solidFill>
                <a:schemeClr val="tx1"/>
              </a:solidFill>
              <a:latin typeface="Arial" pitchFamily="34" charset="0"/>
            </a:rPr>
            <a:t>Шығыс</a:t>
          </a:r>
          <a:r>
            <a:rPr lang="ru-RU" altLang="ru-RU" sz="900" dirty="0">
              <a:solidFill>
                <a:schemeClr val="tx1"/>
              </a:solidFill>
              <a:latin typeface="Arial" pitchFamily="34" charset="0"/>
            </a:rPr>
            <a:t>», Ботаническая к., 29а </a:t>
          </a:r>
          <a:endParaRPr lang="ru-RU" sz="9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3B6E63-EF28-453A-96BB-9A06EEB971EB}" type="parTrans" cxnId="{8343BA55-6DA2-4F5E-8727-0120F3A12749}">
      <dgm:prSet/>
      <dgm:spPr/>
      <dgm:t>
        <a:bodyPr/>
        <a:lstStyle/>
        <a:p>
          <a:endParaRPr lang="ru-RU"/>
        </a:p>
      </dgm:t>
    </dgm:pt>
    <dgm:pt modelId="{6D9C8B20-2C32-4A70-B787-245F5E7CA659}" type="sibTrans" cxnId="{8343BA55-6DA2-4F5E-8727-0120F3A12749}">
      <dgm:prSet/>
      <dgm:spPr/>
      <dgm:t>
        <a:bodyPr/>
        <a:lstStyle/>
        <a:p>
          <a:endParaRPr lang="ru-RU"/>
        </a:p>
      </dgm:t>
    </dgm:pt>
    <dgm:pt modelId="{610FEC30-66CF-4E2B-B084-BCF889A50406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rgbClr val="336699"/>
          </a:solidFill>
        </a:ln>
      </dgm:spPr>
      <dgm:t>
        <a:bodyPr/>
        <a:lstStyle/>
        <a:p>
          <a:pPr rtl="0"/>
          <a:r>
            <a: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ru-RU" altLang="ru-RU" sz="900" dirty="0">
              <a:solidFill>
                <a:schemeClr val="tx1"/>
              </a:solidFill>
              <a:latin typeface="Arial" pitchFamily="34" charset="0"/>
            </a:rPr>
            <a:t>ҚҚО «</a:t>
          </a:r>
          <a:r>
            <a:rPr lang="kk-KZ" altLang="ru-RU" sz="900" dirty="0">
              <a:solidFill>
                <a:schemeClr val="tx1"/>
              </a:solidFill>
              <a:latin typeface="Arial" pitchFamily="34" charset="0"/>
            </a:rPr>
            <a:t>Батыс</a:t>
          </a:r>
          <a:r>
            <a:rPr lang="ru-RU" altLang="ru-RU" sz="900" dirty="0">
              <a:solidFill>
                <a:schemeClr val="tx1"/>
              </a:solidFill>
              <a:latin typeface="Arial" pitchFamily="34" charset="0"/>
            </a:rPr>
            <a:t>», мкр.«Жетысу-3», 37</a:t>
          </a:r>
          <a:endParaRPr lang="ru-RU" sz="9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387507-4340-4AF9-A513-278B2149C854}" type="parTrans" cxnId="{DCDC6521-24A4-48BC-B987-FAEE97C3E01E}">
      <dgm:prSet/>
      <dgm:spPr/>
      <dgm:t>
        <a:bodyPr/>
        <a:lstStyle/>
        <a:p>
          <a:endParaRPr lang="ru-RU"/>
        </a:p>
      </dgm:t>
    </dgm:pt>
    <dgm:pt modelId="{446C7DAE-1F04-460A-B05C-4999C056D0F0}" type="sibTrans" cxnId="{DCDC6521-24A4-48BC-B987-FAEE97C3E01E}">
      <dgm:prSet/>
      <dgm:spPr/>
      <dgm:t>
        <a:bodyPr/>
        <a:lstStyle/>
        <a:p>
          <a:endParaRPr lang="ru-RU"/>
        </a:p>
      </dgm:t>
    </dgm:pt>
    <dgm:pt modelId="{D22810D0-3B3E-493A-8572-5C2AEFA2DA8B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rgbClr val="336699"/>
          </a:solidFill>
        </a:ln>
      </dgm:spPr>
      <dgm:t>
        <a:bodyPr/>
        <a:lstStyle/>
        <a:p>
          <a:pPr rtl="0"/>
          <a:r>
            <a:rPr lang="ru-RU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</a:t>
          </a:r>
          <a:r>
            <a:rPr lang="ru-RU" altLang="ru-RU" sz="900" dirty="0">
              <a:solidFill>
                <a:schemeClr val="tx1"/>
              </a:solidFill>
              <a:latin typeface="Arial" pitchFamily="34" charset="0"/>
            </a:rPr>
            <a:t>ҚҚО «</a:t>
          </a:r>
          <a:r>
            <a:rPr lang="kk-KZ" altLang="ru-RU" sz="900" dirty="0">
              <a:solidFill>
                <a:schemeClr val="tx1"/>
              </a:solidFill>
              <a:latin typeface="Arial" pitchFamily="34" charset="0"/>
            </a:rPr>
            <a:t>Алатау</a:t>
          </a:r>
          <a:r>
            <a:rPr lang="ru-RU" altLang="ru-RU" sz="900" dirty="0">
              <a:solidFill>
                <a:schemeClr val="tx1"/>
              </a:solidFill>
              <a:latin typeface="Arial" pitchFamily="34" charset="0"/>
            </a:rPr>
            <a:t>», </a:t>
          </a:r>
          <a:r>
            <a:rPr lang="ru-RU" altLang="ru-RU" sz="900" dirty="0" err="1">
              <a:solidFill>
                <a:schemeClr val="tx1"/>
              </a:solidFill>
              <a:latin typeface="Arial" pitchFamily="34" charset="0"/>
            </a:rPr>
            <a:t>Чуланова</a:t>
          </a:r>
          <a:r>
            <a:rPr lang="ru-RU" altLang="ru-RU" sz="900" dirty="0">
              <a:solidFill>
                <a:schemeClr val="tx1"/>
              </a:solidFill>
              <a:latin typeface="Arial" pitchFamily="34" charset="0"/>
            </a:rPr>
            <a:t> к., 109</a:t>
          </a:r>
          <a:endParaRPr lang="ru-RU" sz="9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42860F-02ED-45F2-9FCB-F671CBEC14F8}" type="parTrans" cxnId="{DB44D3C8-A1F2-4139-B072-748D9A556898}">
      <dgm:prSet/>
      <dgm:spPr/>
      <dgm:t>
        <a:bodyPr/>
        <a:lstStyle/>
        <a:p>
          <a:endParaRPr lang="ru-RU"/>
        </a:p>
      </dgm:t>
    </dgm:pt>
    <dgm:pt modelId="{E00F08D4-6A3C-4FCE-BBC4-350FA83B74FF}" type="sibTrans" cxnId="{DB44D3C8-A1F2-4139-B072-748D9A556898}">
      <dgm:prSet/>
      <dgm:spPr/>
      <dgm:t>
        <a:bodyPr/>
        <a:lstStyle/>
        <a:p>
          <a:endParaRPr lang="ru-RU"/>
        </a:p>
      </dgm:t>
    </dgm:pt>
    <dgm:pt modelId="{90D4629F-99E5-4BA7-AF30-68A1AB77F472}" type="pres">
      <dgm:prSet presAssocID="{6999D3E3-4CA3-4F05-A66C-C3980C719AB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500B10-CEB8-4F7E-BFF7-72F9B63CCF16}" type="pres">
      <dgm:prSet presAssocID="{37A6F313-3FAB-41BA-8437-B94D083B3504}" presName="centerShape" presStyleLbl="node0" presStyleIdx="0" presStyleCnt="1" custScaleX="202852" custScaleY="100530"/>
      <dgm:spPr>
        <a:prstGeom prst="diamond">
          <a:avLst/>
        </a:prstGeom>
      </dgm:spPr>
      <dgm:t>
        <a:bodyPr/>
        <a:lstStyle/>
        <a:p>
          <a:endParaRPr lang="ru-RU"/>
        </a:p>
      </dgm:t>
    </dgm:pt>
    <dgm:pt modelId="{53A91F53-69D3-4378-AB1E-C4C2B1ACC750}" type="pres">
      <dgm:prSet presAssocID="{7F6D34D2-0236-48F4-8537-C8445A98AEDE}" presName="node" presStyleLbl="node1" presStyleIdx="0" presStyleCnt="4" custScaleX="172596" custRadScaleRad="82881" custRadScaleInc="-1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B2453-B2FD-45EC-8A7D-9AE5EE63F554}" type="pres">
      <dgm:prSet presAssocID="{7F6D34D2-0236-48F4-8537-C8445A98AEDE}" presName="dummy" presStyleCnt="0"/>
      <dgm:spPr/>
    </dgm:pt>
    <dgm:pt modelId="{3B13D874-6F7B-489E-9E07-DC3FBE9F7F71}" type="pres">
      <dgm:prSet presAssocID="{A8A2E0DE-996A-45EB-9780-3A69C7988D22}" presName="sibTrans" presStyleLbl="sibTrans2D1" presStyleIdx="0" presStyleCnt="4"/>
      <dgm:spPr/>
      <dgm:t>
        <a:bodyPr/>
        <a:lstStyle/>
        <a:p>
          <a:endParaRPr lang="ru-RU"/>
        </a:p>
      </dgm:t>
    </dgm:pt>
    <dgm:pt modelId="{42BD7368-1E29-4B49-A35B-B0A1785D2D01}" type="pres">
      <dgm:prSet presAssocID="{13302648-4C6D-416B-B7C0-7C1A284EDF08}" presName="node" presStyleLbl="node1" presStyleIdx="1" presStyleCnt="4" custScaleX="178622" custRadScaleRad="152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CAB0F-666F-4514-952C-926A5E9FE2DC}" type="pres">
      <dgm:prSet presAssocID="{13302648-4C6D-416B-B7C0-7C1A284EDF08}" presName="dummy" presStyleCnt="0"/>
      <dgm:spPr/>
    </dgm:pt>
    <dgm:pt modelId="{CE3AFBF7-BD3B-4A65-B3DA-3E61F2EE4BD2}" type="pres">
      <dgm:prSet presAssocID="{6D9C8B20-2C32-4A70-B787-245F5E7CA659}" presName="sibTrans" presStyleLbl="sibTrans2D1" presStyleIdx="1" presStyleCnt="4"/>
      <dgm:spPr/>
      <dgm:t>
        <a:bodyPr/>
        <a:lstStyle/>
        <a:p>
          <a:endParaRPr lang="ru-RU"/>
        </a:p>
      </dgm:t>
    </dgm:pt>
    <dgm:pt modelId="{31BB7956-C278-4560-91E5-9A4CA0EE848A}" type="pres">
      <dgm:prSet presAssocID="{610FEC30-66CF-4E2B-B084-BCF889A50406}" presName="node" presStyleLbl="node1" presStyleIdx="2" presStyleCnt="4" custScaleX="167412" custRadScaleRad="86833" custRadScaleInc="-1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DFD144-A427-4067-AC34-CD1F16FD5D38}" type="pres">
      <dgm:prSet presAssocID="{610FEC30-66CF-4E2B-B084-BCF889A50406}" presName="dummy" presStyleCnt="0"/>
      <dgm:spPr/>
    </dgm:pt>
    <dgm:pt modelId="{B7BF5DCD-1652-4A0E-ABF2-BE838CBBB0F0}" type="pres">
      <dgm:prSet presAssocID="{446C7DAE-1F04-460A-B05C-4999C056D0F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098CE20A-1211-4F83-9D6E-729971C5AE3C}" type="pres">
      <dgm:prSet presAssocID="{D22810D0-3B3E-493A-8572-5C2AEFA2DA8B}" presName="node" presStyleLbl="node1" presStyleIdx="3" presStyleCnt="4" custScaleX="162023" custRadScaleRad="149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429E1-B0A0-434C-902E-4EED3390E528}" type="pres">
      <dgm:prSet presAssocID="{D22810D0-3B3E-493A-8572-5C2AEFA2DA8B}" presName="dummy" presStyleCnt="0"/>
      <dgm:spPr/>
    </dgm:pt>
    <dgm:pt modelId="{9A42BFB9-6D98-4C84-A899-0C0789449931}" type="pres">
      <dgm:prSet presAssocID="{E00F08D4-6A3C-4FCE-BBC4-350FA83B74FF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0B9B47D9-9876-483B-8D1B-344D8795B39B}" type="presOf" srcId="{37A6F313-3FAB-41BA-8437-B94D083B3504}" destId="{82500B10-CEB8-4F7E-BFF7-72F9B63CCF16}" srcOrd="0" destOrd="0" presId="urn:microsoft.com/office/officeart/2005/8/layout/radial6"/>
    <dgm:cxn modelId="{53C4F779-CAFE-4932-A2F1-0EB00D01D3BF}" type="presOf" srcId="{A8A2E0DE-996A-45EB-9780-3A69C7988D22}" destId="{3B13D874-6F7B-489E-9E07-DC3FBE9F7F71}" srcOrd="0" destOrd="0" presId="urn:microsoft.com/office/officeart/2005/8/layout/radial6"/>
    <dgm:cxn modelId="{8343BA55-6DA2-4F5E-8727-0120F3A12749}" srcId="{37A6F313-3FAB-41BA-8437-B94D083B3504}" destId="{13302648-4C6D-416B-B7C0-7C1A284EDF08}" srcOrd="1" destOrd="0" parTransId="{003B6E63-EF28-453A-96BB-9A06EEB971EB}" sibTransId="{6D9C8B20-2C32-4A70-B787-245F5E7CA659}"/>
    <dgm:cxn modelId="{35DAB1AF-B7CB-4B8A-8AF9-CE83C0782B3C}" type="presOf" srcId="{E00F08D4-6A3C-4FCE-BBC4-350FA83B74FF}" destId="{9A42BFB9-6D98-4C84-A899-0C0789449931}" srcOrd="0" destOrd="0" presId="urn:microsoft.com/office/officeart/2005/8/layout/radial6"/>
    <dgm:cxn modelId="{D3D76BF1-16C6-4BBA-BF65-5A12BEF21449}" type="presOf" srcId="{7F6D34D2-0236-48F4-8537-C8445A98AEDE}" destId="{53A91F53-69D3-4378-AB1E-C4C2B1ACC750}" srcOrd="0" destOrd="0" presId="urn:microsoft.com/office/officeart/2005/8/layout/radial6"/>
    <dgm:cxn modelId="{8049D9EE-C50B-42F9-B504-88742621EFF8}" type="presOf" srcId="{610FEC30-66CF-4E2B-B084-BCF889A50406}" destId="{31BB7956-C278-4560-91E5-9A4CA0EE848A}" srcOrd="0" destOrd="0" presId="urn:microsoft.com/office/officeart/2005/8/layout/radial6"/>
    <dgm:cxn modelId="{DB44D3C8-A1F2-4139-B072-748D9A556898}" srcId="{37A6F313-3FAB-41BA-8437-B94D083B3504}" destId="{D22810D0-3B3E-493A-8572-5C2AEFA2DA8B}" srcOrd="3" destOrd="0" parTransId="{D042860F-02ED-45F2-9FCB-F671CBEC14F8}" sibTransId="{E00F08D4-6A3C-4FCE-BBC4-350FA83B74FF}"/>
    <dgm:cxn modelId="{D3FD9C93-1ECD-4BD5-B388-4DD8AC784749}" type="presOf" srcId="{6999D3E3-4CA3-4F05-A66C-C3980C719AB9}" destId="{90D4629F-99E5-4BA7-AF30-68A1AB77F472}" srcOrd="0" destOrd="0" presId="urn:microsoft.com/office/officeart/2005/8/layout/radial6"/>
    <dgm:cxn modelId="{94AF83A5-A86A-4EFC-BB8C-3F30DA118191}" type="presOf" srcId="{446C7DAE-1F04-460A-B05C-4999C056D0F0}" destId="{B7BF5DCD-1652-4A0E-ABF2-BE838CBBB0F0}" srcOrd="0" destOrd="0" presId="urn:microsoft.com/office/officeart/2005/8/layout/radial6"/>
    <dgm:cxn modelId="{E573A937-E9EB-4766-A981-E65DE265428E}" type="presOf" srcId="{6D9C8B20-2C32-4A70-B787-245F5E7CA659}" destId="{CE3AFBF7-BD3B-4A65-B3DA-3E61F2EE4BD2}" srcOrd="0" destOrd="0" presId="urn:microsoft.com/office/officeart/2005/8/layout/radial6"/>
    <dgm:cxn modelId="{3DC031BB-13DB-4FD0-85CE-357611D5873D}" type="presOf" srcId="{13302648-4C6D-416B-B7C0-7C1A284EDF08}" destId="{42BD7368-1E29-4B49-A35B-B0A1785D2D01}" srcOrd="0" destOrd="0" presId="urn:microsoft.com/office/officeart/2005/8/layout/radial6"/>
    <dgm:cxn modelId="{DCDC6521-24A4-48BC-B987-FAEE97C3E01E}" srcId="{37A6F313-3FAB-41BA-8437-B94D083B3504}" destId="{610FEC30-66CF-4E2B-B084-BCF889A50406}" srcOrd="2" destOrd="0" parTransId="{E6387507-4340-4AF9-A513-278B2149C854}" sibTransId="{446C7DAE-1F04-460A-B05C-4999C056D0F0}"/>
    <dgm:cxn modelId="{523B94E4-4052-4F82-90BC-4A0833B967AA}" srcId="{37A6F313-3FAB-41BA-8437-B94D083B3504}" destId="{7F6D34D2-0236-48F4-8537-C8445A98AEDE}" srcOrd="0" destOrd="0" parTransId="{41EACFE3-E461-4414-91C3-4F38A516282F}" sibTransId="{A8A2E0DE-996A-45EB-9780-3A69C7988D22}"/>
    <dgm:cxn modelId="{6CD9D9CF-C493-4EF1-94C5-CB77301D335D}" type="presOf" srcId="{D22810D0-3B3E-493A-8572-5C2AEFA2DA8B}" destId="{098CE20A-1211-4F83-9D6E-729971C5AE3C}" srcOrd="0" destOrd="0" presId="urn:microsoft.com/office/officeart/2005/8/layout/radial6"/>
    <dgm:cxn modelId="{FC5EAB03-8A90-46A8-8A64-7D3524CDF473}" srcId="{6999D3E3-4CA3-4F05-A66C-C3980C719AB9}" destId="{37A6F313-3FAB-41BA-8437-B94D083B3504}" srcOrd="0" destOrd="0" parTransId="{69523FFF-450A-4652-9017-90714F661BEE}" sibTransId="{2EBF90AF-5638-4FD1-8F51-8628FF69AB9B}"/>
    <dgm:cxn modelId="{8FB65C63-CF8D-461D-ACF5-E982BD5B7B2D}" type="presParOf" srcId="{90D4629F-99E5-4BA7-AF30-68A1AB77F472}" destId="{82500B10-CEB8-4F7E-BFF7-72F9B63CCF16}" srcOrd="0" destOrd="0" presId="urn:microsoft.com/office/officeart/2005/8/layout/radial6"/>
    <dgm:cxn modelId="{08905026-AC0A-4522-8032-C302EB3EBCC1}" type="presParOf" srcId="{90D4629F-99E5-4BA7-AF30-68A1AB77F472}" destId="{53A91F53-69D3-4378-AB1E-C4C2B1ACC750}" srcOrd="1" destOrd="0" presId="urn:microsoft.com/office/officeart/2005/8/layout/radial6"/>
    <dgm:cxn modelId="{076A0E28-2CC8-4AAB-8687-7CFF3ED92DD8}" type="presParOf" srcId="{90D4629F-99E5-4BA7-AF30-68A1AB77F472}" destId="{14EB2453-B2FD-45EC-8A7D-9AE5EE63F554}" srcOrd="2" destOrd="0" presId="urn:microsoft.com/office/officeart/2005/8/layout/radial6"/>
    <dgm:cxn modelId="{B48FFAEA-1EDF-4835-9AC9-CBC0F3EDC83F}" type="presParOf" srcId="{90D4629F-99E5-4BA7-AF30-68A1AB77F472}" destId="{3B13D874-6F7B-489E-9E07-DC3FBE9F7F71}" srcOrd="3" destOrd="0" presId="urn:microsoft.com/office/officeart/2005/8/layout/radial6"/>
    <dgm:cxn modelId="{A5AAAFC3-2130-446E-9A93-863476DE3B09}" type="presParOf" srcId="{90D4629F-99E5-4BA7-AF30-68A1AB77F472}" destId="{42BD7368-1E29-4B49-A35B-B0A1785D2D01}" srcOrd="4" destOrd="0" presId="urn:microsoft.com/office/officeart/2005/8/layout/radial6"/>
    <dgm:cxn modelId="{B766638B-69AD-421F-95C0-9A321C149404}" type="presParOf" srcId="{90D4629F-99E5-4BA7-AF30-68A1AB77F472}" destId="{20DCAB0F-666F-4514-952C-926A5E9FE2DC}" srcOrd="5" destOrd="0" presId="urn:microsoft.com/office/officeart/2005/8/layout/radial6"/>
    <dgm:cxn modelId="{00EE0202-58FE-42AA-9E2C-9712CB7034EF}" type="presParOf" srcId="{90D4629F-99E5-4BA7-AF30-68A1AB77F472}" destId="{CE3AFBF7-BD3B-4A65-B3DA-3E61F2EE4BD2}" srcOrd="6" destOrd="0" presId="urn:microsoft.com/office/officeart/2005/8/layout/radial6"/>
    <dgm:cxn modelId="{F14244F0-58BF-4A03-AFDF-AB2555B5B257}" type="presParOf" srcId="{90D4629F-99E5-4BA7-AF30-68A1AB77F472}" destId="{31BB7956-C278-4560-91E5-9A4CA0EE848A}" srcOrd="7" destOrd="0" presId="urn:microsoft.com/office/officeart/2005/8/layout/radial6"/>
    <dgm:cxn modelId="{FA3EACBF-EBC3-40F1-9EC8-82CEEB5799A1}" type="presParOf" srcId="{90D4629F-99E5-4BA7-AF30-68A1AB77F472}" destId="{BFDFD144-A427-4067-AC34-CD1F16FD5D38}" srcOrd="8" destOrd="0" presId="urn:microsoft.com/office/officeart/2005/8/layout/radial6"/>
    <dgm:cxn modelId="{00724632-352F-413F-AB82-BAFAC6692A5D}" type="presParOf" srcId="{90D4629F-99E5-4BA7-AF30-68A1AB77F472}" destId="{B7BF5DCD-1652-4A0E-ABF2-BE838CBBB0F0}" srcOrd="9" destOrd="0" presId="urn:microsoft.com/office/officeart/2005/8/layout/radial6"/>
    <dgm:cxn modelId="{21CBE814-95CF-48FB-B79A-29AF2B7FF3A1}" type="presParOf" srcId="{90D4629F-99E5-4BA7-AF30-68A1AB77F472}" destId="{098CE20A-1211-4F83-9D6E-729971C5AE3C}" srcOrd="10" destOrd="0" presId="urn:microsoft.com/office/officeart/2005/8/layout/radial6"/>
    <dgm:cxn modelId="{8BB2DF70-7FB5-4D30-84D0-F069416D7FC9}" type="presParOf" srcId="{90D4629F-99E5-4BA7-AF30-68A1AB77F472}" destId="{C37429E1-B0A0-434C-902E-4EED3390E528}" srcOrd="11" destOrd="0" presId="urn:microsoft.com/office/officeart/2005/8/layout/radial6"/>
    <dgm:cxn modelId="{26DE4A78-16D3-4CBE-90E3-DDC7B053F0B3}" type="presParOf" srcId="{90D4629F-99E5-4BA7-AF30-68A1AB77F472}" destId="{9A42BFB9-6D98-4C84-A899-0C078944993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02FF4B-B2F6-461E-AB88-79BE87C29667}" type="doc">
      <dgm:prSet loTypeId="urn:microsoft.com/office/officeart/2005/8/layout/vList4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32EB7C-4F7F-4C47-B7FD-163828F6C1B8}">
      <dgm:prSet phldrT="[Текст]" custT="1"/>
      <dgm:spPr/>
      <dgm:t>
        <a:bodyPr lIns="7200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Тұтынушыларға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көрсету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орталықтарында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орналасқан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кәсіпорындардың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кассаларында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Жарокова,196 к-</a:t>
          </a:r>
          <a:r>
            <a:rPr lang="ru-RU" sz="1100" dirty="0" err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сі</a:t>
          </a: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мкр.Жетысу-3, 37 </a:t>
          </a:r>
          <a:r>
            <a:rPr lang="ru-RU" sz="1100" dirty="0" err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үй</a:t>
          </a: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Ботаническая к-</a:t>
          </a:r>
          <a:r>
            <a:rPr lang="ru-RU" sz="1100" dirty="0" err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сі</a:t>
          </a: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29А;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</a:t>
          </a:r>
          <a:r>
            <a:rPr lang="ru-RU" sz="1100" dirty="0" err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Чуланова</a:t>
          </a: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к-</a:t>
          </a:r>
          <a:r>
            <a:rPr lang="ru-RU" sz="1100" dirty="0" err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сі</a:t>
          </a: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109.</a:t>
          </a:r>
          <a:endParaRPr lang="ru-RU" sz="1100" dirty="0">
            <a:latin typeface="Calibri Light (Заголовки)"/>
          </a:endParaRPr>
        </a:p>
      </dgm:t>
    </dgm:pt>
    <dgm:pt modelId="{81AC8A27-6282-4B94-B92A-0860FA563874}" type="parTrans" cxnId="{F4B6A6CE-6AC6-4E16-9475-1D253FD518F9}">
      <dgm:prSet/>
      <dgm:spPr/>
      <dgm:t>
        <a:bodyPr/>
        <a:lstStyle/>
        <a:p>
          <a:endParaRPr lang="ru-RU"/>
        </a:p>
      </dgm:t>
    </dgm:pt>
    <dgm:pt modelId="{AFA92AA4-66FC-4545-8FA6-869823623064}" type="sibTrans" cxnId="{F4B6A6CE-6AC6-4E16-9475-1D253FD518F9}">
      <dgm:prSet/>
      <dgm:spPr/>
      <dgm:t>
        <a:bodyPr/>
        <a:lstStyle/>
        <a:p>
          <a:endParaRPr lang="ru-RU"/>
        </a:p>
      </dgm:t>
    </dgm:pt>
    <dgm:pt modelId="{3109E303-7EA2-4C05-8E83-07410538A4BF}">
      <dgm:prSet phldrT="[Текст]" custT="1"/>
      <dgm:spPr/>
      <dgm:t>
        <a:bodyPr lIns="72000"/>
        <a:lstStyle/>
        <a:p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Кәсіпорынның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веб-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порталына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кіру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және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жеке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шот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арқылы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тіркелу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және аутентификация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бірнеше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сұрақтарға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жауап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беру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арқылы</a:t>
          </a:r>
          <a:endParaRPr lang="ru-RU" sz="1100" dirty="0">
            <a:latin typeface="Calibri Light (Заголовки)"/>
          </a:endParaRPr>
        </a:p>
      </dgm:t>
    </dgm:pt>
    <dgm:pt modelId="{DF3B9C39-8C50-4C5F-BDC3-1773EEA5EB4C}" type="parTrans" cxnId="{04A53A52-80B5-448C-B3A4-9B52DE7E5A14}">
      <dgm:prSet/>
      <dgm:spPr/>
      <dgm:t>
        <a:bodyPr/>
        <a:lstStyle/>
        <a:p>
          <a:endParaRPr lang="ru-RU"/>
        </a:p>
      </dgm:t>
    </dgm:pt>
    <dgm:pt modelId="{566CA373-9BF8-4A22-BC9F-827EA9D76C25}" type="sibTrans" cxnId="{04A53A52-80B5-448C-B3A4-9B52DE7E5A14}">
      <dgm:prSet/>
      <dgm:spPr/>
      <dgm:t>
        <a:bodyPr/>
        <a:lstStyle/>
        <a:p>
          <a:endParaRPr lang="ru-RU"/>
        </a:p>
      </dgm:t>
    </dgm:pt>
    <dgm:pt modelId="{559E2024-A46D-4125-9947-22C92CA8EB8A}">
      <dgm:prSet phldrT="[Текст]" custT="1"/>
      <dgm:spPr/>
      <dgm:t>
        <a:bodyPr lIns="72000"/>
        <a:lstStyle/>
        <a:p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"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Алсеко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" АҚ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абоненттік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бөлімінде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Байзакова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к-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сі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, 221 
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мекен-жайы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бойынша</a:t>
          </a:r>
          <a:endParaRPr lang="ru-RU" sz="1100" dirty="0">
            <a:latin typeface="Calibri Light (Заголовки)"/>
          </a:endParaRPr>
        </a:p>
      </dgm:t>
    </dgm:pt>
    <dgm:pt modelId="{928FDA75-4686-4958-AE0D-7E30DD1F5557}" type="parTrans" cxnId="{0CDEB01F-F6C6-4E05-8457-06001B027645}">
      <dgm:prSet/>
      <dgm:spPr/>
      <dgm:t>
        <a:bodyPr/>
        <a:lstStyle/>
        <a:p>
          <a:endParaRPr lang="ru-RU"/>
        </a:p>
      </dgm:t>
    </dgm:pt>
    <dgm:pt modelId="{D34B6A34-4BAA-4067-B6F0-0F6E47B6CC10}" type="sibTrans" cxnId="{0CDEB01F-F6C6-4E05-8457-06001B027645}">
      <dgm:prSet/>
      <dgm:spPr/>
      <dgm:t>
        <a:bodyPr/>
        <a:lstStyle/>
        <a:p>
          <a:endParaRPr lang="ru-RU"/>
        </a:p>
      </dgm:t>
    </dgm:pt>
    <dgm:pt modelId="{56B9DB82-BC0A-49CB-913B-008E4443C5AE}">
      <dgm:prSet phldrT="[Текст]" custT="1"/>
      <dgm:spPr/>
      <dgm:t>
        <a:bodyPr lIns="72000" rIns="36000"/>
        <a:lstStyle/>
        <a:p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Ай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сайын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абоненттердің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шот-фактуралары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Мемлекеттік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кірістер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комитетінің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серверіне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автоматты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түрде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түсіріледі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. Комитет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сайтында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уәкілетті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Тұтынушылар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шот-фактураның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электрондық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нұсқасын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алу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мүмкіндігіне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ие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b="1" dirty="0">
              <a:latin typeface="Arial" panose="020B0604020202020204" pitchFamily="34" charset="0"/>
              <a:cs typeface="Arial" panose="020B0604020202020204" pitchFamily="34" charset="0"/>
            </a:rPr>
            <a:t>МАҢЫЗДЫ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!!!
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Бұл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опция ҚҚС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төлеушілер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endParaRPr lang="ru-RU" sz="1100" dirty="0">
            <a:latin typeface="Calibri Light (Заголовки)"/>
          </a:endParaRPr>
        </a:p>
      </dgm:t>
    </dgm:pt>
    <dgm:pt modelId="{F8A23539-6915-4ABF-9F65-6335DE969CC7}" type="parTrans" cxnId="{5FC8DA64-F4DC-4C43-A3E9-412BE62313AB}">
      <dgm:prSet/>
      <dgm:spPr/>
      <dgm:t>
        <a:bodyPr/>
        <a:lstStyle/>
        <a:p>
          <a:endParaRPr lang="ru-RU"/>
        </a:p>
      </dgm:t>
    </dgm:pt>
    <dgm:pt modelId="{9135629E-4FD1-442C-9B2C-65617D418D02}" type="sibTrans" cxnId="{5FC8DA64-F4DC-4C43-A3E9-412BE62313AB}">
      <dgm:prSet/>
      <dgm:spPr/>
      <dgm:t>
        <a:bodyPr/>
        <a:lstStyle/>
        <a:p>
          <a:endParaRPr lang="ru-RU"/>
        </a:p>
      </dgm:t>
    </dgm:pt>
    <dgm:pt modelId="{5862B67E-DB1E-4DD6-98BB-929738C974BD}" type="pres">
      <dgm:prSet presAssocID="{9E02FF4B-B2F6-461E-AB88-79BE87C2966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95054E-2409-4DA2-B620-7677BA6B3656}" type="pres">
      <dgm:prSet presAssocID="{E832EB7C-4F7F-4C47-B7FD-163828F6C1B8}" presName="comp" presStyleCnt="0"/>
      <dgm:spPr/>
    </dgm:pt>
    <dgm:pt modelId="{41B9892B-1C49-43E1-81F4-5C88758DAC01}" type="pres">
      <dgm:prSet presAssocID="{E832EB7C-4F7F-4C47-B7FD-163828F6C1B8}" presName="box" presStyleLbl="node1" presStyleIdx="0" presStyleCnt="4" custLinFactNeighborX="0"/>
      <dgm:spPr/>
      <dgm:t>
        <a:bodyPr/>
        <a:lstStyle/>
        <a:p>
          <a:endParaRPr lang="ru-RU"/>
        </a:p>
      </dgm:t>
    </dgm:pt>
    <dgm:pt modelId="{D1A9EAE4-861E-41A2-8687-0F34AEAEBDCF}" type="pres">
      <dgm:prSet presAssocID="{E832EB7C-4F7F-4C47-B7FD-163828F6C1B8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AE3E8139-4ED9-48BB-9A70-D16F4D42D771}" type="pres">
      <dgm:prSet presAssocID="{E832EB7C-4F7F-4C47-B7FD-163828F6C1B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C9FD6-1CB2-4F18-B2A9-AAC02937B21A}" type="pres">
      <dgm:prSet presAssocID="{AFA92AA4-66FC-4545-8FA6-869823623064}" presName="spacer" presStyleCnt="0"/>
      <dgm:spPr/>
    </dgm:pt>
    <dgm:pt modelId="{7156FA67-5C1A-479C-9387-8A106507EA9E}" type="pres">
      <dgm:prSet presAssocID="{3109E303-7EA2-4C05-8E83-07410538A4BF}" presName="comp" presStyleCnt="0"/>
      <dgm:spPr/>
    </dgm:pt>
    <dgm:pt modelId="{F15B3588-B8FE-43FC-A382-D817283E0DBC}" type="pres">
      <dgm:prSet presAssocID="{3109E303-7EA2-4C05-8E83-07410538A4BF}" presName="box" presStyleLbl="node1" presStyleIdx="1" presStyleCnt="4"/>
      <dgm:spPr/>
      <dgm:t>
        <a:bodyPr/>
        <a:lstStyle/>
        <a:p>
          <a:endParaRPr lang="ru-RU"/>
        </a:p>
      </dgm:t>
    </dgm:pt>
    <dgm:pt modelId="{28F3C7C3-407E-4556-A6CA-EB997B064CE7}" type="pres">
      <dgm:prSet presAssocID="{3109E303-7EA2-4C05-8E83-07410538A4BF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BB50C68-13DA-4A0C-8039-BE75D85E9537}" type="pres">
      <dgm:prSet presAssocID="{3109E303-7EA2-4C05-8E83-07410538A4BF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071CE5-CFC9-4CF9-AE56-A2CE346C9365}" type="pres">
      <dgm:prSet presAssocID="{566CA373-9BF8-4A22-BC9F-827EA9D76C25}" presName="spacer" presStyleCnt="0"/>
      <dgm:spPr/>
    </dgm:pt>
    <dgm:pt modelId="{0A5EB710-592A-4D77-A295-1CA95E1F565A}" type="pres">
      <dgm:prSet presAssocID="{559E2024-A46D-4125-9947-22C92CA8EB8A}" presName="comp" presStyleCnt="0"/>
      <dgm:spPr/>
    </dgm:pt>
    <dgm:pt modelId="{E1CEF890-6E09-4DD0-9D65-6DBC0B509FFB}" type="pres">
      <dgm:prSet presAssocID="{559E2024-A46D-4125-9947-22C92CA8EB8A}" presName="box" presStyleLbl="node1" presStyleIdx="2" presStyleCnt="4"/>
      <dgm:spPr/>
      <dgm:t>
        <a:bodyPr/>
        <a:lstStyle/>
        <a:p>
          <a:endParaRPr lang="ru-RU"/>
        </a:p>
      </dgm:t>
    </dgm:pt>
    <dgm:pt modelId="{58EAC527-C2DF-43CB-80FB-C27EE7F85A69}" type="pres">
      <dgm:prSet presAssocID="{559E2024-A46D-4125-9947-22C92CA8EB8A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B696A29-1759-49F6-9843-0E155C969068}" type="pres">
      <dgm:prSet presAssocID="{559E2024-A46D-4125-9947-22C92CA8EB8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05D98-2C06-4259-A5A4-67136C436966}" type="pres">
      <dgm:prSet presAssocID="{D34B6A34-4BAA-4067-B6F0-0F6E47B6CC10}" presName="spacer" presStyleCnt="0"/>
      <dgm:spPr/>
    </dgm:pt>
    <dgm:pt modelId="{BD8E8054-8411-4DAA-8271-5A272348A7B8}" type="pres">
      <dgm:prSet presAssocID="{56B9DB82-BC0A-49CB-913B-008E4443C5AE}" presName="comp" presStyleCnt="0"/>
      <dgm:spPr/>
    </dgm:pt>
    <dgm:pt modelId="{0ECB5801-3433-40F5-8DD2-EC0B463F1482}" type="pres">
      <dgm:prSet presAssocID="{56B9DB82-BC0A-49CB-913B-008E4443C5AE}" presName="box" presStyleLbl="node1" presStyleIdx="3" presStyleCnt="4"/>
      <dgm:spPr/>
      <dgm:t>
        <a:bodyPr/>
        <a:lstStyle/>
        <a:p>
          <a:endParaRPr lang="ru-RU"/>
        </a:p>
      </dgm:t>
    </dgm:pt>
    <dgm:pt modelId="{107E10A1-49CF-477D-9737-0D5E67BF6AB4}" type="pres">
      <dgm:prSet presAssocID="{56B9DB82-BC0A-49CB-913B-008E4443C5AE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D3825390-2FC3-4D2D-A0FD-73B8C5516736}" type="pres">
      <dgm:prSet presAssocID="{56B9DB82-BC0A-49CB-913B-008E4443C5AE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EC0AE6-17B7-4080-BB9C-8A88E29C6E3A}" type="presOf" srcId="{559E2024-A46D-4125-9947-22C92CA8EB8A}" destId="{E1CEF890-6E09-4DD0-9D65-6DBC0B509FFB}" srcOrd="0" destOrd="0" presId="urn:microsoft.com/office/officeart/2005/8/layout/vList4"/>
    <dgm:cxn modelId="{FC2DB02A-22AA-43B3-A90B-AE7368E501CE}" type="presOf" srcId="{559E2024-A46D-4125-9947-22C92CA8EB8A}" destId="{3B696A29-1759-49F6-9843-0E155C969068}" srcOrd="1" destOrd="0" presId="urn:microsoft.com/office/officeart/2005/8/layout/vList4"/>
    <dgm:cxn modelId="{5FC8DA64-F4DC-4C43-A3E9-412BE62313AB}" srcId="{9E02FF4B-B2F6-461E-AB88-79BE87C29667}" destId="{56B9DB82-BC0A-49CB-913B-008E4443C5AE}" srcOrd="3" destOrd="0" parTransId="{F8A23539-6915-4ABF-9F65-6335DE969CC7}" sibTransId="{9135629E-4FD1-442C-9B2C-65617D418D02}"/>
    <dgm:cxn modelId="{19B3EC30-E6EA-4ECD-851D-4233AC465650}" type="presOf" srcId="{56B9DB82-BC0A-49CB-913B-008E4443C5AE}" destId="{D3825390-2FC3-4D2D-A0FD-73B8C5516736}" srcOrd="1" destOrd="0" presId="urn:microsoft.com/office/officeart/2005/8/layout/vList4"/>
    <dgm:cxn modelId="{CE5F0BB5-60B6-4689-B3F2-E2088C5D22EE}" type="presOf" srcId="{3109E303-7EA2-4C05-8E83-07410538A4BF}" destId="{3BB50C68-13DA-4A0C-8039-BE75D85E9537}" srcOrd="1" destOrd="0" presId="urn:microsoft.com/office/officeart/2005/8/layout/vList4"/>
    <dgm:cxn modelId="{5E55F662-A6E4-47F8-BA23-A1E30279CC69}" type="presOf" srcId="{9E02FF4B-B2F6-461E-AB88-79BE87C29667}" destId="{5862B67E-DB1E-4DD6-98BB-929738C974BD}" srcOrd="0" destOrd="0" presId="urn:microsoft.com/office/officeart/2005/8/layout/vList4"/>
    <dgm:cxn modelId="{02447145-85B0-4750-9629-BD0AC093FFA8}" type="presOf" srcId="{E832EB7C-4F7F-4C47-B7FD-163828F6C1B8}" destId="{AE3E8139-4ED9-48BB-9A70-D16F4D42D771}" srcOrd="1" destOrd="0" presId="urn:microsoft.com/office/officeart/2005/8/layout/vList4"/>
    <dgm:cxn modelId="{E1F7B39F-7ED2-4415-9742-605F74987E34}" type="presOf" srcId="{3109E303-7EA2-4C05-8E83-07410538A4BF}" destId="{F15B3588-B8FE-43FC-A382-D817283E0DBC}" srcOrd="0" destOrd="0" presId="urn:microsoft.com/office/officeart/2005/8/layout/vList4"/>
    <dgm:cxn modelId="{EFD5ED09-A4CF-4AA3-A2DB-9A5E666D7D18}" type="presOf" srcId="{E832EB7C-4F7F-4C47-B7FD-163828F6C1B8}" destId="{41B9892B-1C49-43E1-81F4-5C88758DAC01}" srcOrd="0" destOrd="0" presId="urn:microsoft.com/office/officeart/2005/8/layout/vList4"/>
    <dgm:cxn modelId="{F4B6A6CE-6AC6-4E16-9475-1D253FD518F9}" srcId="{9E02FF4B-B2F6-461E-AB88-79BE87C29667}" destId="{E832EB7C-4F7F-4C47-B7FD-163828F6C1B8}" srcOrd="0" destOrd="0" parTransId="{81AC8A27-6282-4B94-B92A-0860FA563874}" sibTransId="{AFA92AA4-66FC-4545-8FA6-869823623064}"/>
    <dgm:cxn modelId="{D2DB36FD-C04A-4075-B09E-C6E9856D172B}" type="presOf" srcId="{56B9DB82-BC0A-49CB-913B-008E4443C5AE}" destId="{0ECB5801-3433-40F5-8DD2-EC0B463F1482}" srcOrd="0" destOrd="0" presId="urn:microsoft.com/office/officeart/2005/8/layout/vList4"/>
    <dgm:cxn modelId="{04A53A52-80B5-448C-B3A4-9B52DE7E5A14}" srcId="{9E02FF4B-B2F6-461E-AB88-79BE87C29667}" destId="{3109E303-7EA2-4C05-8E83-07410538A4BF}" srcOrd="1" destOrd="0" parTransId="{DF3B9C39-8C50-4C5F-BDC3-1773EEA5EB4C}" sibTransId="{566CA373-9BF8-4A22-BC9F-827EA9D76C25}"/>
    <dgm:cxn modelId="{0CDEB01F-F6C6-4E05-8457-06001B027645}" srcId="{9E02FF4B-B2F6-461E-AB88-79BE87C29667}" destId="{559E2024-A46D-4125-9947-22C92CA8EB8A}" srcOrd="2" destOrd="0" parTransId="{928FDA75-4686-4958-AE0D-7E30DD1F5557}" sibTransId="{D34B6A34-4BAA-4067-B6F0-0F6E47B6CC10}"/>
    <dgm:cxn modelId="{2459B622-D730-43C6-9A23-22C48B6BDDC3}" type="presParOf" srcId="{5862B67E-DB1E-4DD6-98BB-929738C974BD}" destId="{E095054E-2409-4DA2-B620-7677BA6B3656}" srcOrd="0" destOrd="0" presId="urn:microsoft.com/office/officeart/2005/8/layout/vList4"/>
    <dgm:cxn modelId="{1D73A163-5D1B-49B3-B76C-38025B81BAE4}" type="presParOf" srcId="{E095054E-2409-4DA2-B620-7677BA6B3656}" destId="{41B9892B-1C49-43E1-81F4-5C88758DAC01}" srcOrd="0" destOrd="0" presId="urn:microsoft.com/office/officeart/2005/8/layout/vList4"/>
    <dgm:cxn modelId="{9D215376-5630-4827-97FA-D2C0728D81D0}" type="presParOf" srcId="{E095054E-2409-4DA2-B620-7677BA6B3656}" destId="{D1A9EAE4-861E-41A2-8687-0F34AEAEBDCF}" srcOrd="1" destOrd="0" presId="urn:microsoft.com/office/officeart/2005/8/layout/vList4"/>
    <dgm:cxn modelId="{6EB476C8-2725-4263-8C69-6217F763A5E7}" type="presParOf" srcId="{E095054E-2409-4DA2-B620-7677BA6B3656}" destId="{AE3E8139-4ED9-48BB-9A70-D16F4D42D771}" srcOrd="2" destOrd="0" presId="urn:microsoft.com/office/officeart/2005/8/layout/vList4"/>
    <dgm:cxn modelId="{97AFB950-E6D1-4108-8B9E-E0382230E355}" type="presParOf" srcId="{5862B67E-DB1E-4DD6-98BB-929738C974BD}" destId="{349C9FD6-1CB2-4F18-B2A9-AAC02937B21A}" srcOrd="1" destOrd="0" presId="urn:microsoft.com/office/officeart/2005/8/layout/vList4"/>
    <dgm:cxn modelId="{79EACCE6-EF84-40EB-8C3D-6DA32FCF160E}" type="presParOf" srcId="{5862B67E-DB1E-4DD6-98BB-929738C974BD}" destId="{7156FA67-5C1A-479C-9387-8A106507EA9E}" srcOrd="2" destOrd="0" presId="urn:microsoft.com/office/officeart/2005/8/layout/vList4"/>
    <dgm:cxn modelId="{37E463D4-8E2E-4648-AFC0-AFF05A4426BC}" type="presParOf" srcId="{7156FA67-5C1A-479C-9387-8A106507EA9E}" destId="{F15B3588-B8FE-43FC-A382-D817283E0DBC}" srcOrd="0" destOrd="0" presId="urn:microsoft.com/office/officeart/2005/8/layout/vList4"/>
    <dgm:cxn modelId="{94444E7C-2ACC-4715-BDA5-79F9816FF321}" type="presParOf" srcId="{7156FA67-5C1A-479C-9387-8A106507EA9E}" destId="{28F3C7C3-407E-4556-A6CA-EB997B064CE7}" srcOrd="1" destOrd="0" presId="urn:microsoft.com/office/officeart/2005/8/layout/vList4"/>
    <dgm:cxn modelId="{1EE3E77A-40BC-4976-B0F4-934CAB5B74B0}" type="presParOf" srcId="{7156FA67-5C1A-479C-9387-8A106507EA9E}" destId="{3BB50C68-13DA-4A0C-8039-BE75D85E9537}" srcOrd="2" destOrd="0" presId="urn:microsoft.com/office/officeart/2005/8/layout/vList4"/>
    <dgm:cxn modelId="{29595F18-03FF-46F7-930F-704AFADC66D9}" type="presParOf" srcId="{5862B67E-DB1E-4DD6-98BB-929738C974BD}" destId="{10071CE5-CFC9-4CF9-AE56-A2CE346C9365}" srcOrd="3" destOrd="0" presId="urn:microsoft.com/office/officeart/2005/8/layout/vList4"/>
    <dgm:cxn modelId="{C76C9B0C-977A-461B-8550-460788667F4B}" type="presParOf" srcId="{5862B67E-DB1E-4DD6-98BB-929738C974BD}" destId="{0A5EB710-592A-4D77-A295-1CA95E1F565A}" srcOrd="4" destOrd="0" presId="urn:microsoft.com/office/officeart/2005/8/layout/vList4"/>
    <dgm:cxn modelId="{C7324831-CB9F-481B-B8A5-D6E1DA9BBECD}" type="presParOf" srcId="{0A5EB710-592A-4D77-A295-1CA95E1F565A}" destId="{E1CEF890-6E09-4DD0-9D65-6DBC0B509FFB}" srcOrd="0" destOrd="0" presId="urn:microsoft.com/office/officeart/2005/8/layout/vList4"/>
    <dgm:cxn modelId="{166BF55C-97A3-4BCE-BCE5-73F51921019F}" type="presParOf" srcId="{0A5EB710-592A-4D77-A295-1CA95E1F565A}" destId="{58EAC527-C2DF-43CB-80FB-C27EE7F85A69}" srcOrd="1" destOrd="0" presId="urn:microsoft.com/office/officeart/2005/8/layout/vList4"/>
    <dgm:cxn modelId="{D9190B70-5897-48B4-84CC-516A511A2357}" type="presParOf" srcId="{0A5EB710-592A-4D77-A295-1CA95E1F565A}" destId="{3B696A29-1759-49F6-9843-0E155C969068}" srcOrd="2" destOrd="0" presId="urn:microsoft.com/office/officeart/2005/8/layout/vList4"/>
    <dgm:cxn modelId="{7BFFCD01-B478-4B73-A2E7-A9D15892D312}" type="presParOf" srcId="{5862B67E-DB1E-4DD6-98BB-929738C974BD}" destId="{6BE05D98-2C06-4259-A5A4-67136C436966}" srcOrd="5" destOrd="0" presId="urn:microsoft.com/office/officeart/2005/8/layout/vList4"/>
    <dgm:cxn modelId="{D6EA0885-9ED0-4E2F-8BE4-6592C4406870}" type="presParOf" srcId="{5862B67E-DB1E-4DD6-98BB-929738C974BD}" destId="{BD8E8054-8411-4DAA-8271-5A272348A7B8}" srcOrd="6" destOrd="0" presId="urn:microsoft.com/office/officeart/2005/8/layout/vList4"/>
    <dgm:cxn modelId="{A861C4AA-E7B8-48A1-B5DF-249363DCA0E1}" type="presParOf" srcId="{BD8E8054-8411-4DAA-8271-5A272348A7B8}" destId="{0ECB5801-3433-40F5-8DD2-EC0B463F1482}" srcOrd="0" destOrd="0" presId="urn:microsoft.com/office/officeart/2005/8/layout/vList4"/>
    <dgm:cxn modelId="{B64EC8F6-7CDF-4132-8580-3CACF51599C3}" type="presParOf" srcId="{BD8E8054-8411-4DAA-8271-5A272348A7B8}" destId="{107E10A1-49CF-477D-9737-0D5E67BF6AB4}" srcOrd="1" destOrd="0" presId="urn:microsoft.com/office/officeart/2005/8/layout/vList4"/>
    <dgm:cxn modelId="{7EC8AA4A-EC28-4B05-9ECB-6FF025246B27}" type="presParOf" srcId="{BD8E8054-8411-4DAA-8271-5A272348A7B8}" destId="{D3825390-2FC3-4D2D-A0FD-73B8C5516736}" srcOrd="2" destOrd="0" presId="urn:microsoft.com/office/officeart/2005/8/layout/vList4"/>
  </dgm:cxnLst>
  <dgm:bg/>
  <dgm:whole>
    <a:ln w="76200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02FF4B-B2F6-461E-AB88-79BE87C29667}" type="doc">
      <dgm:prSet loTypeId="urn:microsoft.com/office/officeart/2005/8/layout/vList4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32EB7C-4F7F-4C47-B7FD-163828F6C1B8}">
      <dgm:prSet phldrT="[Текст]" custT="1"/>
      <dgm:spPr/>
      <dgm:t>
        <a:bodyPr lIns="7200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Тұтынушыларға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көрсету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орталықтарында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орналасқан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кәсіпорындардың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кассаларында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Жарокова,196 к-</a:t>
          </a:r>
          <a:r>
            <a:rPr lang="ru-RU" sz="1100" dirty="0" err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сі</a:t>
          </a: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мкр.Жетысу-3, 37 </a:t>
          </a:r>
          <a:r>
            <a:rPr lang="ru-RU" sz="1100" dirty="0" err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үй</a:t>
          </a: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Ботаническая к-</a:t>
          </a:r>
          <a:r>
            <a:rPr lang="ru-RU" sz="1100" dirty="0" err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сі</a:t>
          </a: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29А;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</a:t>
          </a:r>
          <a:r>
            <a:rPr lang="ru-RU" sz="1100" dirty="0" err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Чуланова</a:t>
          </a: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к-</a:t>
          </a:r>
          <a:r>
            <a:rPr lang="ru-RU" sz="1100" dirty="0" err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сі</a:t>
          </a:r>
          <a:r>
            <a: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109.</a:t>
          </a:r>
          <a:endParaRPr lang="ru-RU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AC8A27-6282-4B94-B92A-0860FA563874}" type="parTrans" cxnId="{F4B6A6CE-6AC6-4E16-9475-1D253FD518F9}">
      <dgm:prSet/>
      <dgm:spPr/>
      <dgm:t>
        <a:bodyPr/>
        <a:lstStyle/>
        <a:p>
          <a:endParaRPr lang="ru-RU"/>
        </a:p>
      </dgm:t>
    </dgm:pt>
    <dgm:pt modelId="{AFA92AA4-66FC-4545-8FA6-869823623064}" type="sibTrans" cxnId="{F4B6A6CE-6AC6-4E16-9475-1D253FD518F9}">
      <dgm:prSet/>
      <dgm:spPr/>
      <dgm:t>
        <a:bodyPr/>
        <a:lstStyle/>
        <a:p>
          <a:endParaRPr lang="ru-RU"/>
        </a:p>
      </dgm:t>
    </dgm:pt>
    <dgm:pt modelId="{AD016894-18D4-48CC-954D-BE124D3AB4D6}">
      <dgm:prSet phldrT="[Текст]" custT="1"/>
      <dgm:spPr/>
      <dgm:t>
        <a:bodyPr lIns="72000"/>
        <a:lstStyle/>
        <a:p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Тұтынушыларға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көрсету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орталықтарында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орналасқан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кәсіпорындардың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төлем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терминалдары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арқылы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E13BE0B6-B6C0-4DAB-B872-37B4F01639B7}" type="parTrans" cxnId="{10DCEBCC-0D6A-4C76-B4F3-192901A741A2}">
      <dgm:prSet/>
      <dgm:spPr/>
      <dgm:t>
        <a:bodyPr/>
        <a:lstStyle/>
        <a:p>
          <a:endParaRPr lang="ru-RU"/>
        </a:p>
      </dgm:t>
    </dgm:pt>
    <dgm:pt modelId="{653467B4-88F2-49EC-882E-675602DEA81E}" type="sibTrans" cxnId="{10DCEBCC-0D6A-4C76-B4F3-192901A741A2}">
      <dgm:prSet/>
      <dgm:spPr/>
      <dgm:t>
        <a:bodyPr/>
        <a:lstStyle/>
        <a:p>
          <a:endParaRPr lang="ru-RU"/>
        </a:p>
      </dgm:t>
    </dgm:pt>
    <dgm:pt modelId="{3109E303-7EA2-4C05-8E83-07410538A4BF}">
      <dgm:prSet phldrT="[Текст]" custT="1"/>
      <dgm:spPr/>
      <dgm:t>
        <a:bodyPr lIns="72000"/>
        <a:lstStyle/>
        <a:p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Екінші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деңгейдегі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банктердің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интернет-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банкингі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арқылы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. Интернет-банкинг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Пайдаланушыларға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Интернет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байланысы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бар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кез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келген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компьютерден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смартфоннан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әлемнің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кез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келген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жерінде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банков-</a:t>
          </a: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line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режимінде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банктік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шоттарды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басқаруға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мүмкіндік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береді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Сіз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аптасына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7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күн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тәулігіне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24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сағат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түбіртек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операцияларын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тез және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оңай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жасай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аласыз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DF3B9C39-8C50-4C5F-BDC3-1773EEA5EB4C}" type="parTrans" cxnId="{04A53A52-80B5-448C-B3A4-9B52DE7E5A14}">
      <dgm:prSet/>
      <dgm:spPr/>
      <dgm:t>
        <a:bodyPr/>
        <a:lstStyle/>
        <a:p>
          <a:endParaRPr lang="ru-RU"/>
        </a:p>
      </dgm:t>
    </dgm:pt>
    <dgm:pt modelId="{566CA373-9BF8-4A22-BC9F-827EA9D76C25}" type="sibTrans" cxnId="{04A53A52-80B5-448C-B3A4-9B52DE7E5A14}">
      <dgm:prSet/>
      <dgm:spPr/>
      <dgm:t>
        <a:bodyPr/>
        <a:lstStyle/>
        <a:p>
          <a:endParaRPr lang="ru-RU"/>
        </a:p>
      </dgm:t>
    </dgm:pt>
    <dgm:pt modelId="{2A71F15F-0C46-44B0-A567-E6D513EA8576}">
      <dgm:prSet phldrT="[Текст]" custT="1"/>
      <dgm:spPr/>
      <dgm:t>
        <a:bodyPr lIns="72000"/>
        <a:lstStyle/>
        <a:p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Тұрғын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емес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үй-жайларды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тұтынушылар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dirty="0" err="1">
              <a:latin typeface="Arial" panose="020B0604020202020204" pitchFamily="34" charset="0"/>
              <a:cs typeface="Arial" panose="020B0604020202020204" pitchFamily="34" charset="0"/>
            </a:rPr>
            <a:t>Kaspi</a:t>
          </a: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 Bank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мобильді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қосымшасы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және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ресми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 сайты </a:t>
          </a:r>
          <a:r>
            <a:rPr lang="ru-RU" sz="1100" dirty="0" err="1">
              <a:latin typeface="Arial" panose="020B0604020202020204" pitchFamily="34" charset="0"/>
              <a:cs typeface="Arial" panose="020B0604020202020204" pitchFamily="34" charset="0"/>
            </a:rPr>
            <a:t>арқылы</a:t>
          </a:r>
          <a:r>
            <a:rPr lang="ru-RU" sz="11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B931DC05-9779-4460-8151-B246A905F6AB}" type="parTrans" cxnId="{A556D1EA-019D-49F5-A807-2A2EA0A08BDD}">
      <dgm:prSet/>
      <dgm:spPr/>
      <dgm:t>
        <a:bodyPr/>
        <a:lstStyle/>
        <a:p>
          <a:endParaRPr lang="ru-RU"/>
        </a:p>
      </dgm:t>
    </dgm:pt>
    <dgm:pt modelId="{733F236C-AC38-4903-8878-ED2B34F13E98}" type="sibTrans" cxnId="{A556D1EA-019D-49F5-A807-2A2EA0A08BDD}">
      <dgm:prSet/>
      <dgm:spPr/>
      <dgm:t>
        <a:bodyPr/>
        <a:lstStyle/>
        <a:p>
          <a:endParaRPr lang="ru-RU"/>
        </a:p>
      </dgm:t>
    </dgm:pt>
    <dgm:pt modelId="{3E641E12-8D3D-41C4-A430-4315DC8AFC58}" type="pres">
      <dgm:prSet presAssocID="{9E02FF4B-B2F6-461E-AB88-79BE87C2966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A80118-630E-4F7F-A893-72B96AB25ADA}" type="pres">
      <dgm:prSet presAssocID="{E832EB7C-4F7F-4C47-B7FD-163828F6C1B8}" presName="comp" presStyleCnt="0"/>
      <dgm:spPr/>
    </dgm:pt>
    <dgm:pt modelId="{6CFF7A14-3E5B-4B52-A7DF-3B77A45E2372}" type="pres">
      <dgm:prSet presAssocID="{E832EB7C-4F7F-4C47-B7FD-163828F6C1B8}" presName="box" presStyleLbl="node1" presStyleIdx="0" presStyleCnt="4"/>
      <dgm:spPr/>
      <dgm:t>
        <a:bodyPr/>
        <a:lstStyle/>
        <a:p>
          <a:endParaRPr lang="ru-RU"/>
        </a:p>
      </dgm:t>
    </dgm:pt>
    <dgm:pt modelId="{DFED7F8B-F74C-476B-9877-B3EBF8CB746C}" type="pres">
      <dgm:prSet presAssocID="{E832EB7C-4F7F-4C47-B7FD-163828F6C1B8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9C7F9431-770D-434A-9358-BC3754841B3B}" type="pres">
      <dgm:prSet presAssocID="{E832EB7C-4F7F-4C47-B7FD-163828F6C1B8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93E41F-EC68-4BF4-B571-0F38ED7776A0}" type="pres">
      <dgm:prSet presAssocID="{AFA92AA4-66FC-4545-8FA6-869823623064}" presName="spacer" presStyleCnt="0"/>
      <dgm:spPr/>
    </dgm:pt>
    <dgm:pt modelId="{6628808A-5F90-4F47-9B6A-55911EEBD04F}" type="pres">
      <dgm:prSet presAssocID="{AD016894-18D4-48CC-954D-BE124D3AB4D6}" presName="comp" presStyleCnt="0"/>
      <dgm:spPr/>
    </dgm:pt>
    <dgm:pt modelId="{F0CB05EC-7B99-4999-AF94-DFF35F924831}" type="pres">
      <dgm:prSet presAssocID="{AD016894-18D4-48CC-954D-BE124D3AB4D6}" presName="box" presStyleLbl="node1" presStyleIdx="1" presStyleCnt="4"/>
      <dgm:spPr/>
      <dgm:t>
        <a:bodyPr/>
        <a:lstStyle/>
        <a:p>
          <a:endParaRPr lang="ru-RU"/>
        </a:p>
      </dgm:t>
    </dgm:pt>
    <dgm:pt modelId="{378A245F-0B9C-43C6-A500-00980E397449}" type="pres">
      <dgm:prSet presAssocID="{AD016894-18D4-48CC-954D-BE124D3AB4D6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C0AE542F-CB24-4144-B8EA-6372B6658FA3}" type="pres">
      <dgm:prSet presAssocID="{AD016894-18D4-48CC-954D-BE124D3AB4D6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EC519-D63A-4FDC-91BF-767CE10868C6}" type="pres">
      <dgm:prSet presAssocID="{653467B4-88F2-49EC-882E-675602DEA81E}" presName="spacer" presStyleCnt="0"/>
      <dgm:spPr/>
    </dgm:pt>
    <dgm:pt modelId="{26AFDE02-1E34-417C-A769-E9990E154B3B}" type="pres">
      <dgm:prSet presAssocID="{3109E303-7EA2-4C05-8E83-07410538A4BF}" presName="comp" presStyleCnt="0"/>
      <dgm:spPr/>
    </dgm:pt>
    <dgm:pt modelId="{364AA088-2352-4CDE-83D3-DCFC1C1003DD}" type="pres">
      <dgm:prSet presAssocID="{3109E303-7EA2-4C05-8E83-07410538A4BF}" presName="box" presStyleLbl="node1" presStyleIdx="2" presStyleCnt="4"/>
      <dgm:spPr/>
      <dgm:t>
        <a:bodyPr/>
        <a:lstStyle/>
        <a:p>
          <a:endParaRPr lang="ru-RU"/>
        </a:p>
      </dgm:t>
    </dgm:pt>
    <dgm:pt modelId="{D4A13F95-ACE6-4E9F-903A-65FDA482E324}" type="pres">
      <dgm:prSet presAssocID="{3109E303-7EA2-4C05-8E83-07410538A4BF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3D8469BC-8BAE-4B42-AA97-226A4E06583D}" type="pres">
      <dgm:prSet presAssocID="{3109E303-7EA2-4C05-8E83-07410538A4BF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30A50-B2E4-4668-BB3E-DDE65CC5EFCB}" type="pres">
      <dgm:prSet presAssocID="{566CA373-9BF8-4A22-BC9F-827EA9D76C25}" presName="spacer" presStyleCnt="0"/>
      <dgm:spPr/>
    </dgm:pt>
    <dgm:pt modelId="{CEA08C22-C249-49CD-8803-F85023879DA3}" type="pres">
      <dgm:prSet presAssocID="{2A71F15F-0C46-44B0-A567-E6D513EA8576}" presName="comp" presStyleCnt="0"/>
      <dgm:spPr/>
    </dgm:pt>
    <dgm:pt modelId="{386B4B29-692A-4295-A8FC-D6FD57C427EF}" type="pres">
      <dgm:prSet presAssocID="{2A71F15F-0C46-44B0-A567-E6D513EA8576}" presName="box" presStyleLbl="node1" presStyleIdx="3" presStyleCnt="4" custLinFactNeighborY="252"/>
      <dgm:spPr/>
      <dgm:t>
        <a:bodyPr/>
        <a:lstStyle/>
        <a:p>
          <a:endParaRPr lang="ru-RU"/>
        </a:p>
      </dgm:t>
    </dgm:pt>
    <dgm:pt modelId="{C68BEBDD-2383-4DC4-AE27-E37B33C6D910}" type="pres">
      <dgm:prSet presAssocID="{2A71F15F-0C46-44B0-A567-E6D513EA8576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4FFB36A-1DE5-4A0B-BC99-0602ABF9764F}" type="pres">
      <dgm:prSet presAssocID="{2A71F15F-0C46-44B0-A567-E6D513EA857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56D1EA-019D-49F5-A807-2A2EA0A08BDD}" srcId="{9E02FF4B-B2F6-461E-AB88-79BE87C29667}" destId="{2A71F15F-0C46-44B0-A567-E6D513EA8576}" srcOrd="3" destOrd="0" parTransId="{B931DC05-9779-4460-8151-B246A905F6AB}" sibTransId="{733F236C-AC38-4903-8878-ED2B34F13E98}"/>
    <dgm:cxn modelId="{A7574230-C29C-47EE-B0CB-8B3D58C39F37}" type="presOf" srcId="{E832EB7C-4F7F-4C47-B7FD-163828F6C1B8}" destId="{9C7F9431-770D-434A-9358-BC3754841B3B}" srcOrd="1" destOrd="0" presId="urn:microsoft.com/office/officeart/2005/8/layout/vList4"/>
    <dgm:cxn modelId="{73F35273-B4D2-4EBA-A124-3888C8E9CE51}" type="presOf" srcId="{2A71F15F-0C46-44B0-A567-E6D513EA8576}" destId="{34FFB36A-1DE5-4A0B-BC99-0602ABF9764F}" srcOrd="1" destOrd="0" presId="urn:microsoft.com/office/officeart/2005/8/layout/vList4"/>
    <dgm:cxn modelId="{4C5C25E8-C4D1-46C3-86B7-11E31E05A07E}" type="presOf" srcId="{2A71F15F-0C46-44B0-A567-E6D513EA8576}" destId="{386B4B29-692A-4295-A8FC-D6FD57C427EF}" srcOrd="0" destOrd="0" presId="urn:microsoft.com/office/officeart/2005/8/layout/vList4"/>
    <dgm:cxn modelId="{FDC3BD7B-45AC-4CCE-971A-A35DB146CBEC}" type="presOf" srcId="{E832EB7C-4F7F-4C47-B7FD-163828F6C1B8}" destId="{6CFF7A14-3E5B-4B52-A7DF-3B77A45E2372}" srcOrd="0" destOrd="0" presId="urn:microsoft.com/office/officeart/2005/8/layout/vList4"/>
    <dgm:cxn modelId="{10DCEBCC-0D6A-4C76-B4F3-192901A741A2}" srcId="{9E02FF4B-B2F6-461E-AB88-79BE87C29667}" destId="{AD016894-18D4-48CC-954D-BE124D3AB4D6}" srcOrd="1" destOrd="0" parTransId="{E13BE0B6-B6C0-4DAB-B872-37B4F01639B7}" sibTransId="{653467B4-88F2-49EC-882E-675602DEA81E}"/>
    <dgm:cxn modelId="{AF0EE710-2D4B-4844-8E8F-595841B0FB89}" type="presOf" srcId="{3109E303-7EA2-4C05-8E83-07410538A4BF}" destId="{3D8469BC-8BAE-4B42-AA97-226A4E06583D}" srcOrd="1" destOrd="0" presId="urn:microsoft.com/office/officeart/2005/8/layout/vList4"/>
    <dgm:cxn modelId="{F4B6A6CE-6AC6-4E16-9475-1D253FD518F9}" srcId="{9E02FF4B-B2F6-461E-AB88-79BE87C29667}" destId="{E832EB7C-4F7F-4C47-B7FD-163828F6C1B8}" srcOrd="0" destOrd="0" parTransId="{81AC8A27-6282-4B94-B92A-0860FA563874}" sibTransId="{AFA92AA4-66FC-4545-8FA6-869823623064}"/>
    <dgm:cxn modelId="{5284B8E1-FAE1-46BD-8536-48765D405E21}" type="presOf" srcId="{9E02FF4B-B2F6-461E-AB88-79BE87C29667}" destId="{3E641E12-8D3D-41C4-A430-4315DC8AFC58}" srcOrd="0" destOrd="0" presId="urn:microsoft.com/office/officeart/2005/8/layout/vList4"/>
    <dgm:cxn modelId="{48760947-A224-4C53-9D4F-AB9724D7FD97}" type="presOf" srcId="{AD016894-18D4-48CC-954D-BE124D3AB4D6}" destId="{C0AE542F-CB24-4144-B8EA-6372B6658FA3}" srcOrd="1" destOrd="0" presId="urn:microsoft.com/office/officeart/2005/8/layout/vList4"/>
    <dgm:cxn modelId="{04A53A52-80B5-448C-B3A4-9B52DE7E5A14}" srcId="{9E02FF4B-B2F6-461E-AB88-79BE87C29667}" destId="{3109E303-7EA2-4C05-8E83-07410538A4BF}" srcOrd="2" destOrd="0" parTransId="{DF3B9C39-8C50-4C5F-BDC3-1773EEA5EB4C}" sibTransId="{566CA373-9BF8-4A22-BC9F-827EA9D76C25}"/>
    <dgm:cxn modelId="{D55F5C80-8F24-4791-B594-1AAD9962D7A9}" type="presOf" srcId="{3109E303-7EA2-4C05-8E83-07410538A4BF}" destId="{364AA088-2352-4CDE-83D3-DCFC1C1003DD}" srcOrd="0" destOrd="0" presId="urn:microsoft.com/office/officeart/2005/8/layout/vList4"/>
    <dgm:cxn modelId="{010ABAFC-8E8C-4695-8E5E-22634C771BED}" type="presOf" srcId="{AD016894-18D4-48CC-954D-BE124D3AB4D6}" destId="{F0CB05EC-7B99-4999-AF94-DFF35F924831}" srcOrd="0" destOrd="0" presId="urn:microsoft.com/office/officeart/2005/8/layout/vList4"/>
    <dgm:cxn modelId="{2034BBEF-14CC-4CE8-82C9-5D769AEC8FE4}" type="presParOf" srcId="{3E641E12-8D3D-41C4-A430-4315DC8AFC58}" destId="{FAA80118-630E-4F7F-A893-72B96AB25ADA}" srcOrd="0" destOrd="0" presId="urn:microsoft.com/office/officeart/2005/8/layout/vList4"/>
    <dgm:cxn modelId="{7913D108-B29D-46DF-A1CA-A571590920EB}" type="presParOf" srcId="{FAA80118-630E-4F7F-A893-72B96AB25ADA}" destId="{6CFF7A14-3E5B-4B52-A7DF-3B77A45E2372}" srcOrd="0" destOrd="0" presId="urn:microsoft.com/office/officeart/2005/8/layout/vList4"/>
    <dgm:cxn modelId="{97B6E534-9C1F-440B-B9F0-057D0858E8E5}" type="presParOf" srcId="{FAA80118-630E-4F7F-A893-72B96AB25ADA}" destId="{DFED7F8B-F74C-476B-9877-B3EBF8CB746C}" srcOrd="1" destOrd="0" presId="urn:microsoft.com/office/officeart/2005/8/layout/vList4"/>
    <dgm:cxn modelId="{577B95FE-20F2-4AE1-AF62-8558860A2226}" type="presParOf" srcId="{FAA80118-630E-4F7F-A893-72B96AB25ADA}" destId="{9C7F9431-770D-434A-9358-BC3754841B3B}" srcOrd="2" destOrd="0" presId="urn:microsoft.com/office/officeart/2005/8/layout/vList4"/>
    <dgm:cxn modelId="{CAF5A4F1-D99F-4F48-9640-5EAC4C1CC8E2}" type="presParOf" srcId="{3E641E12-8D3D-41C4-A430-4315DC8AFC58}" destId="{BC93E41F-EC68-4BF4-B571-0F38ED7776A0}" srcOrd="1" destOrd="0" presId="urn:microsoft.com/office/officeart/2005/8/layout/vList4"/>
    <dgm:cxn modelId="{1F95AF85-61CA-4F6D-83BB-4B0802F8C399}" type="presParOf" srcId="{3E641E12-8D3D-41C4-A430-4315DC8AFC58}" destId="{6628808A-5F90-4F47-9B6A-55911EEBD04F}" srcOrd="2" destOrd="0" presId="urn:microsoft.com/office/officeart/2005/8/layout/vList4"/>
    <dgm:cxn modelId="{45673695-B6A1-43A2-894D-CB36CD9C90F1}" type="presParOf" srcId="{6628808A-5F90-4F47-9B6A-55911EEBD04F}" destId="{F0CB05EC-7B99-4999-AF94-DFF35F924831}" srcOrd="0" destOrd="0" presId="urn:microsoft.com/office/officeart/2005/8/layout/vList4"/>
    <dgm:cxn modelId="{27D31665-755C-4EB7-B202-86F683FECEF5}" type="presParOf" srcId="{6628808A-5F90-4F47-9B6A-55911EEBD04F}" destId="{378A245F-0B9C-43C6-A500-00980E397449}" srcOrd="1" destOrd="0" presId="urn:microsoft.com/office/officeart/2005/8/layout/vList4"/>
    <dgm:cxn modelId="{AEDC979C-D834-4A40-AD73-4421173A037C}" type="presParOf" srcId="{6628808A-5F90-4F47-9B6A-55911EEBD04F}" destId="{C0AE542F-CB24-4144-B8EA-6372B6658FA3}" srcOrd="2" destOrd="0" presId="urn:microsoft.com/office/officeart/2005/8/layout/vList4"/>
    <dgm:cxn modelId="{4B1FA6DC-09EB-4F62-B908-80A6C9EC0716}" type="presParOf" srcId="{3E641E12-8D3D-41C4-A430-4315DC8AFC58}" destId="{C8AEC519-D63A-4FDC-91BF-767CE10868C6}" srcOrd="3" destOrd="0" presId="urn:microsoft.com/office/officeart/2005/8/layout/vList4"/>
    <dgm:cxn modelId="{38EB3963-56F2-4A9C-8991-094C71F579BA}" type="presParOf" srcId="{3E641E12-8D3D-41C4-A430-4315DC8AFC58}" destId="{26AFDE02-1E34-417C-A769-E9990E154B3B}" srcOrd="4" destOrd="0" presId="urn:microsoft.com/office/officeart/2005/8/layout/vList4"/>
    <dgm:cxn modelId="{F50CCCED-0A46-4A05-AB86-2DC10C9B9AD5}" type="presParOf" srcId="{26AFDE02-1E34-417C-A769-E9990E154B3B}" destId="{364AA088-2352-4CDE-83D3-DCFC1C1003DD}" srcOrd="0" destOrd="0" presId="urn:microsoft.com/office/officeart/2005/8/layout/vList4"/>
    <dgm:cxn modelId="{5DB37032-7EA5-439B-87A9-FA1D7E457F45}" type="presParOf" srcId="{26AFDE02-1E34-417C-A769-E9990E154B3B}" destId="{D4A13F95-ACE6-4E9F-903A-65FDA482E324}" srcOrd="1" destOrd="0" presId="urn:microsoft.com/office/officeart/2005/8/layout/vList4"/>
    <dgm:cxn modelId="{35F60839-E37F-4EAB-B559-778F4A4425F5}" type="presParOf" srcId="{26AFDE02-1E34-417C-A769-E9990E154B3B}" destId="{3D8469BC-8BAE-4B42-AA97-226A4E06583D}" srcOrd="2" destOrd="0" presId="urn:microsoft.com/office/officeart/2005/8/layout/vList4"/>
    <dgm:cxn modelId="{EDAA0B11-10AB-4E11-86D7-882E95333362}" type="presParOf" srcId="{3E641E12-8D3D-41C4-A430-4315DC8AFC58}" destId="{26930A50-B2E4-4668-BB3E-DDE65CC5EFCB}" srcOrd="5" destOrd="0" presId="urn:microsoft.com/office/officeart/2005/8/layout/vList4"/>
    <dgm:cxn modelId="{04AE0AA6-A00A-4F1F-8533-FF6276406373}" type="presParOf" srcId="{3E641E12-8D3D-41C4-A430-4315DC8AFC58}" destId="{CEA08C22-C249-49CD-8803-F85023879DA3}" srcOrd="6" destOrd="0" presId="urn:microsoft.com/office/officeart/2005/8/layout/vList4"/>
    <dgm:cxn modelId="{507E2FDB-717F-4F6B-93FF-2F3FD15677DC}" type="presParOf" srcId="{CEA08C22-C249-49CD-8803-F85023879DA3}" destId="{386B4B29-692A-4295-A8FC-D6FD57C427EF}" srcOrd="0" destOrd="0" presId="urn:microsoft.com/office/officeart/2005/8/layout/vList4"/>
    <dgm:cxn modelId="{C13D6ADD-E23F-4D9F-9860-F68CBFF8F0A5}" type="presParOf" srcId="{CEA08C22-C249-49CD-8803-F85023879DA3}" destId="{C68BEBDD-2383-4DC4-AE27-E37B33C6D910}" srcOrd="1" destOrd="0" presId="urn:microsoft.com/office/officeart/2005/8/layout/vList4"/>
    <dgm:cxn modelId="{2F164EC3-DC72-4A86-B9F9-0AFB03037BE3}" type="presParOf" srcId="{CEA08C22-C249-49CD-8803-F85023879DA3}" destId="{34FFB36A-1DE5-4A0B-BC99-0602ABF9764F}" srcOrd="2" destOrd="0" presId="urn:microsoft.com/office/officeart/2005/8/layout/vList4"/>
  </dgm:cxnLst>
  <dgm:bg/>
  <dgm:whole>
    <a:ln w="76200"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55AD9-C4D7-4AC3-BD36-CB0B3C154F25}">
      <dsp:nvSpPr>
        <dsp:cNvPr id="0" name=""/>
        <dsp:cNvSpPr/>
      </dsp:nvSpPr>
      <dsp:spPr>
        <a:xfrm>
          <a:off x="56296" y="10589"/>
          <a:ext cx="946650" cy="118335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rgbClr val="006CB6"/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02DD6D-A14C-4244-BACF-0954A6BD8E3C}">
      <dsp:nvSpPr>
        <dsp:cNvPr id="0" name=""/>
        <dsp:cNvSpPr/>
      </dsp:nvSpPr>
      <dsp:spPr>
        <a:xfrm>
          <a:off x="544305" y="27858"/>
          <a:ext cx="2250359" cy="11500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900" i="1" kern="1200" dirty="0" err="1">
              <a:latin typeface="Arial" panose="020B0604020202020204" pitchFamily="34" charset="0"/>
              <a:cs typeface="Arial" panose="020B0604020202020204" pitchFamily="34" charset="0"/>
            </a:rPr>
            <a:t>Орталық</a:t>
          </a:r>
          <a:r>
            <a:rPr lang="ru-RU" sz="9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900" i="1" kern="1200" dirty="0" err="1">
              <a:latin typeface="Arial" panose="020B0604020202020204" pitchFamily="34" charset="0"/>
              <a:cs typeface="Arial" panose="020B0604020202020204" pitchFamily="34" charset="0"/>
            </a:rPr>
            <a:t>диспетчерлік</a:t>
          </a:r>
          <a:r>
            <a:rPr lang="ru-RU" sz="9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900" i="1" kern="1200" dirty="0" err="1"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sz="9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050" b="1" i="1" kern="1200" dirty="0">
              <a:latin typeface="Arial" panose="020B0604020202020204" pitchFamily="34" charset="0"/>
              <a:cs typeface="Arial" panose="020B0604020202020204" pitchFamily="34" charset="0"/>
            </a:rPr>
            <a:t>ОДҚ</a:t>
          </a:r>
          <a:r>
            <a:rPr lang="ru-RU" sz="900" i="1" kern="1200" dirty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ru-RU" sz="900" i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9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900" i="1" kern="12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ru-RU" sz="900" i="1" kern="1200" dirty="0" err="1">
              <a:latin typeface="Arial" panose="020B0604020202020204" pitchFamily="34" charset="0"/>
              <a:cs typeface="Arial" panose="020B0604020202020204" pitchFamily="34" charset="0"/>
            </a:rPr>
            <a:t>тәулік</a:t>
          </a:r>
          <a:r>
            <a:rPr lang="ru-RU" sz="9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900" i="1" kern="1200" dirty="0" err="1">
              <a:latin typeface="Arial" panose="020B0604020202020204" pitchFamily="34" charset="0"/>
              <a:cs typeface="Arial" panose="020B0604020202020204" pitchFamily="34" charset="0"/>
            </a:rPr>
            <a:t>бойы</a:t>
          </a:r>
          <a:r>
            <a:rPr lang="en-US" sz="900" i="1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r>
            <a:rPr lang="ru-RU" sz="900" i="1" kern="1200" dirty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                                        </a:t>
          </a:r>
          <a:r>
            <a:rPr lang="ru-RU" sz="1200" b="1" i="1" kern="1200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274-66-66, 274-24-20</a:t>
          </a:r>
        </a:p>
        <a:p>
          <a:pPr lvl="0" algn="ctr" defTabSz="4000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900" i="1" kern="1200" dirty="0" err="1">
              <a:latin typeface="Arial" panose="020B0604020202020204" pitchFamily="34" charset="0"/>
              <a:cs typeface="Arial" panose="020B0604020202020204" pitchFamily="34" charset="0"/>
            </a:rPr>
            <a:t>Анықтамалық-ақпараттық</a:t>
          </a:r>
          <a:r>
            <a:rPr lang="ru-RU" sz="9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900" i="1" kern="1200" dirty="0" err="1"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sz="900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1" i="1" kern="1200" dirty="0">
              <a:latin typeface="Arial" panose="020B0604020202020204" pitchFamily="34" charset="0"/>
              <a:cs typeface="Arial" panose="020B0604020202020204" pitchFamily="34" charset="0"/>
            </a:rPr>
            <a:t>Call</a:t>
          </a:r>
          <a:r>
            <a:rPr lang="ru-RU" sz="1200" b="1" i="1" kern="1200" dirty="0"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ru-RU" sz="1200" b="1" i="1" kern="1200" dirty="0" err="1">
              <a:latin typeface="Arial" panose="020B0604020202020204" pitchFamily="34" charset="0"/>
              <a:cs typeface="Arial" panose="020B0604020202020204" pitchFamily="34" charset="0"/>
            </a:rPr>
            <a:t>орталық</a:t>
          </a:r>
          <a:r>
            <a:rPr lang="en-US" sz="1200" i="1" kern="1200" dirty="0">
              <a:latin typeface="Arial" panose="020B0604020202020204" pitchFamily="34" charset="0"/>
              <a:cs typeface="Arial" panose="020B0604020202020204" pitchFamily="34" charset="0"/>
            </a:rPr>
            <a:t>           </a:t>
          </a:r>
          <a:r>
            <a:rPr lang="ru-RU" sz="1200" i="1" kern="1200" dirty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                                                </a:t>
          </a:r>
          <a:r>
            <a:rPr lang="ru-RU" sz="1200" b="1" i="1" kern="1200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3 777 444 </a:t>
          </a:r>
          <a:endParaRPr lang="ru-RU" sz="1200" b="1" kern="1200" dirty="0">
            <a:solidFill>
              <a:srgbClr val="33669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4305" y="27858"/>
        <a:ext cx="2250359" cy="1150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55AD9-C4D7-4AC3-BD36-CB0B3C154F25}">
      <dsp:nvSpPr>
        <dsp:cNvPr id="0" name=""/>
        <dsp:cNvSpPr/>
      </dsp:nvSpPr>
      <dsp:spPr>
        <a:xfrm>
          <a:off x="-170029" y="9971"/>
          <a:ext cx="1030119" cy="1030119"/>
        </a:xfrm>
        <a:prstGeom prst="pie">
          <a:avLst>
            <a:gd name="adj1" fmla="val 5400000"/>
            <a:gd name="adj2" fmla="val 16200000"/>
          </a:avLst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02DD6D-A14C-4244-BACF-0954A6BD8E3C}">
      <dsp:nvSpPr>
        <dsp:cNvPr id="0" name=""/>
        <dsp:cNvSpPr/>
      </dsp:nvSpPr>
      <dsp:spPr>
        <a:xfrm>
          <a:off x="0" y="0"/>
          <a:ext cx="2236029" cy="10301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06CB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err="1">
              <a:latin typeface="Arial" panose="020B0604020202020204" pitchFamily="34" charset="0"/>
              <a:cs typeface="Arial" panose="020B0604020202020204" pitchFamily="34" charset="0"/>
            </a:rPr>
            <a:t>Сенім</a:t>
          </a:r>
          <a:r>
            <a:rPr lang="ru-RU" sz="1200" b="1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i="1" kern="1200" dirty="0" err="1">
              <a:latin typeface="Arial" panose="020B0604020202020204" pitchFamily="34" charset="0"/>
              <a:cs typeface="Arial" panose="020B0604020202020204" pitchFamily="34" charset="0"/>
            </a:rPr>
            <a:t>нөмірі</a:t>
          </a:r>
          <a:r>
            <a:rPr lang="ru-RU" sz="1200" b="1" i="1" kern="1200" dirty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                                         </a:t>
          </a:r>
          <a:r>
            <a:rPr lang="ru-RU" sz="1300" b="1" i="1" kern="1200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rPr>
            <a:t>245-95-28</a:t>
          </a:r>
          <a:r>
            <a:rPr lang="ru-RU" sz="1200" b="1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2236029" cy="10301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2BFB9-6D98-4C84-A899-0C0789449931}">
      <dsp:nvSpPr>
        <dsp:cNvPr id="0" name=""/>
        <dsp:cNvSpPr/>
      </dsp:nvSpPr>
      <dsp:spPr>
        <a:xfrm>
          <a:off x="586043" y="397797"/>
          <a:ext cx="2307166" cy="2307166"/>
        </a:xfrm>
        <a:prstGeom prst="blockArc">
          <a:avLst>
            <a:gd name="adj1" fmla="val 10957400"/>
            <a:gd name="adj2" fmla="val 17940598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F5DCD-1652-4A0E-ABF2-BE838CBBB0F0}">
      <dsp:nvSpPr>
        <dsp:cNvPr id="0" name=""/>
        <dsp:cNvSpPr/>
      </dsp:nvSpPr>
      <dsp:spPr>
        <a:xfrm>
          <a:off x="587221" y="348636"/>
          <a:ext cx="2307166" cy="2307166"/>
        </a:xfrm>
        <a:prstGeom prst="blockArc">
          <a:avLst>
            <a:gd name="adj1" fmla="val 3600912"/>
            <a:gd name="adj2" fmla="val 10807362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AFBF7-BD3B-4A65-B3DA-3E61F2EE4BD2}">
      <dsp:nvSpPr>
        <dsp:cNvPr id="0" name=""/>
        <dsp:cNvSpPr/>
      </dsp:nvSpPr>
      <dsp:spPr>
        <a:xfrm>
          <a:off x="1708736" y="345892"/>
          <a:ext cx="2307166" cy="2307166"/>
        </a:xfrm>
        <a:prstGeom prst="blockArc">
          <a:avLst>
            <a:gd name="adj1" fmla="val 1011"/>
            <a:gd name="adj2" fmla="val 7182264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3D874-6F7B-489E-9E07-DC3FBE9F7F71}">
      <dsp:nvSpPr>
        <dsp:cNvPr id="0" name=""/>
        <dsp:cNvSpPr/>
      </dsp:nvSpPr>
      <dsp:spPr>
        <a:xfrm>
          <a:off x="1709254" y="380383"/>
          <a:ext cx="2307166" cy="2307166"/>
        </a:xfrm>
        <a:prstGeom prst="blockArc">
          <a:avLst>
            <a:gd name="adj1" fmla="val 14352815"/>
            <a:gd name="adj2" fmla="val 21495767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00B10-CEB8-4F7E-BFF7-72F9B63CCF16}">
      <dsp:nvSpPr>
        <dsp:cNvPr id="0" name=""/>
        <dsp:cNvSpPr/>
      </dsp:nvSpPr>
      <dsp:spPr>
        <a:xfrm>
          <a:off x="1218403" y="965896"/>
          <a:ext cx="2154676" cy="1067820"/>
        </a:xfrm>
        <a:prstGeom prst="diamond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000" b="1" kern="1200" dirty="0" err="1">
              <a:solidFill>
                <a:schemeClr val="bg1"/>
              </a:solidFill>
              <a:latin typeface="Arial" pitchFamily="34" charset="0"/>
            </a:rPr>
            <a:t>Тұтынушыларға</a:t>
          </a:r>
          <a:r>
            <a:rPr lang="ru-RU" altLang="ru-RU" sz="1000" b="1" kern="1200" dirty="0">
              <a:solidFill>
                <a:schemeClr val="bg1"/>
              </a:solidFill>
              <a:latin typeface="Arial" pitchFamily="34" charset="0"/>
            </a:rPr>
            <a:t> </a:t>
          </a:r>
          <a:r>
            <a:rPr lang="ru-RU" altLang="ru-RU" sz="1000" b="1" kern="1200" dirty="0" err="1">
              <a:solidFill>
                <a:schemeClr val="bg1"/>
              </a:solidFill>
              <a:latin typeface="Arial" pitchFamily="34" charset="0"/>
            </a:rPr>
            <a:t>қызмет</a:t>
          </a:r>
          <a:r>
            <a:rPr lang="ru-RU" altLang="ru-RU" sz="1000" b="1" kern="1200" dirty="0">
              <a:solidFill>
                <a:schemeClr val="bg1"/>
              </a:solidFill>
              <a:latin typeface="Arial" pitchFamily="34" charset="0"/>
            </a:rPr>
            <a:t> </a:t>
          </a:r>
          <a:r>
            <a:rPr lang="ru-RU" altLang="ru-RU" sz="1000" b="1" kern="1200" dirty="0" err="1">
              <a:solidFill>
                <a:schemeClr val="bg1"/>
              </a:solidFill>
              <a:latin typeface="Arial" pitchFamily="34" charset="0"/>
            </a:rPr>
            <a:t>көрсету</a:t>
          </a:r>
          <a:r>
            <a:rPr lang="ru-RU" altLang="ru-RU" sz="1000" b="1" kern="1200" dirty="0">
              <a:solidFill>
                <a:schemeClr val="bg1"/>
              </a:solidFill>
              <a:latin typeface="Arial" pitchFamily="34" charset="0"/>
            </a:rPr>
            <a:t> </a:t>
          </a:r>
          <a:r>
            <a:rPr lang="ru-RU" altLang="ru-RU" sz="1000" b="1" kern="1200" dirty="0" err="1">
              <a:solidFill>
                <a:schemeClr val="bg1"/>
              </a:solidFill>
              <a:latin typeface="Arial" pitchFamily="34" charset="0"/>
            </a:rPr>
            <a:t>орталықтары</a:t>
          </a:r>
          <a:r>
            <a:rPr lang="ru-RU" altLang="ru-RU" sz="1000" b="1" kern="1200" dirty="0">
              <a:solidFill>
                <a:schemeClr val="bg1"/>
              </a:solidFill>
              <a:latin typeface="Arial" pitchFamily="34" charset="0"/>
            </a:rPr>
            <a:t> (ҚҚО)</a:t>
          </a:r>
          <a:endParaRPr lang="ru-RU" sz="1000" b="1" kern="1200" dirty="0">
            <a:solidFill>
              <a:schemeClr val="bg1"/>
            </a:solidFill>
            <a:latin typeface="Arial" pitchFamily="34" charset="0"/>
            <a:cs typeface="Arial" panose="020B0604020202020204" pitchFamily="34" charset="0"/>
          </a:endParaRPr>
        </a:p>
      </dsp:txBody>
      <dsp:txXfrm>
        <a:off x="1757072" y="1232851"/>
        <a:ext cx="1077338" cy="533910"/>
      </dsp:txXfrm>
    </dsp:sp>
    <dsp:sp modelId="{53A91F53-69D3-4378-AB1E-C4C2B1ACC750}">
      <dsp:nvSpPr>
        <dsp:cNvPr id="0" name=""/>
        <dsp:cNvSpPr/>
      </dsp:nvSpPr>
      <dsp:spPr>
        <a:xfrm>
          <a:off x="1644434" y="194173"/>
          <a:ext cx="1283309" cy="74353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33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ru-RU" altLang="ru-RU" sz="900" kern="1200" dirty="0">
              <a:solidFill>
                <a:schemeClr val="tx1"/>
              </a:solidFill>
              <a:latin typeface="Arial" panose="020B0604020202020204" pitchFamily="34" charset="0"/>
            </a:rPr>
            <a:t>ҚҚО «</a:t>
          </a:r>
          <a:r>
            <a:rPr lang="kk-KZ" altLang="ru-RU" sz="900" kern="1200" dirty="0">
              <a:solidFill>
                <a:schemeClr val="tx1"/>
              </a:solidFill>
              <a:latin typeface="Arial" panose="020B0604020202020204" pitchFamily="34" charset="0"/>
            </a:rPr>
            <a:t>Орталық</a:t>
          </a:r>
          <a:r>
            <a:rPr lang="ru-RU" altLang="ru-RU" sz="900" kern="1200" dirty="0">
              <a:solidFill>
                <a:schemeClr val="tx1"/>
              </a:solidFill>
              <a:latin typeface="Arial" panose="020B0604020202020204" pitchFamily="34" charset="0"/>
            </a:rPr>
            <a:t>», </a:t>
          </a:r>
          <a:r>
            <a:rPr lang="ru-RU" altLang="ru-RU" sz="900" kern="1200" dirty="0" err="1">
              <a:solidFill>
                <a:schemeClr val="tx1"/>
              </a:solidFill>
              <a:latin typeface="Arial" panose="020B0604020202020204" pitchFamily="34" charset="0"/>
            </a:rPr>
            <a:t>Жарокова</a:t>
          </a:r>
          <a:r>
            <a:rPr lang="ru-RU" altLang="ru-RU" sz="900" kern="1200" dirty="0">
              <a:solidFill>
                <a:schemeClr val="tx1"/>
              </a:solidFill>
              <a:latin typeface="Arial" panose="020B0604020202020204" pitchFamily="34" charset="0"/>
            </a:rPr>
            <a:t> к., 196</a:t>
          </a:r>
          <a:endParaRPr lang="ru-RU" sz="9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32370" y="303061"/>
        <a:ext cx="907437" cy="525757"/>
      </dsp:txXfrm>
    </dsp:sp>
    <dsp:sp modelId="{42BD7368-1E29-4B49-A35B-B0A1785D2D01}">
      <dsp:nvSpPr>
        <dsp:cNvPr id="0" name=""/>
        <dsp:cNvSpPr/>
      </dsp:nvSpPr>
      <dsp:spPr>
        <a:xfrm>
          <a:off x="3325077" y="1128039"/>
          <a:ext cx="1328115" cy="74353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ru-RU" altLang="ru-RU" sz="900" kern="1200" dirty="0">
              <a:solidFill>
                <a:schemeClr val="tx1"/>
              </a:solidFill>
              <a:latin typeface="Arial" panose="020B0604020202020204" pitchFamily="34" charset="0"/>
            </a:rPr>
            <a:t>ҚҚО «</a:t>
          </a:r>
          <a:r>
            <a:rPr lang="kk-KZ" altLang="ru-RU" sz="900" kern="1200" dirty="0">
              <a:solidFill>
                <a:schemeClr val="tx1"/>
              </a:solidFill>
              <a:latin typeface="Arial" panose="020B0604020202020204" pitchFamily="34" charset="0"/>
            </a:rPr>
            <a:t>Шығыс</a:t>
          </a:r>
          <a:r>
            <a:rPr lang="ru-RU" altLang="ru-RU" sz="900" kern="1200" dirty="0">
              <a:solidFill>
                <a:schemeClr val="tx1"/>
              </a:solidFill>
              <a:latin typeface="Arial" panose="020B0604020202020204" pitchFamily="34" charset="0"/>
            </a:rPr>
            <a:t>», Ботаническая к., 29а </a:t>
          </a:r>
          <a:endParaRPr lang="ru-RU" sz="9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19575" y="1236927"/>
        <a:ext cx="939119" cy="525757"/>
      </dsp:txXfrm>
    </dsp:sp>
    <dsp:sp modelId="{31BB7956-C278-4560-91E5-9A4CA0EE848A}">
      <dsp:nvSpPr>
        <dsp:cNvPr id="0" name=""/>
        <dsp:cNvSpPr/>
      </dsp:nvSpPr>
      <dsp:spPr>
        <a:xfrm>
          <a:off x="1681571" y="2106453"/>
          <a:ext cx="1244764" cy="74353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33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ru-RU" altLang="ru-RU" sz="900" kern="1200" dirty="0">
              <a:solidFill>
                <a:schemeClr val="tx1"/>
              </a:solidFill>
              <a:latin typeface="Arial" panose="020B0604020202020204" pitchFamily="34" charset="0"/>
            </a:rPr>
            <a:t>ҚҚО «</a:t>
          </a:r>
          <a:r>
            <a:rPr lang="kk-KZ" altLang="ru-RU" sz="900" kern="1200" dirty="0">
              <a:solidFill>
                <a:schemeClr val="tx1"/>
              </a:solidFill>
              <a:latin typeface="Arial" panose="020B0604020202020204" pitchFamily="34" charset="0"/>
            </a:rPr>
            <a:t>Батыс</a:t>
          </a:r>
          <a:r>
            <a:rPr lang="ru-RU" altLang="ru-RU" sz="900" kern="1200" dirty="0">
              <a:solidFill>
                <a:schemeClr val="tx1"/>
              </a:solidFill>
              <a:latin typeface="Arial" panose="020B0604020202020204" pitchFamily="34" charset="0"/>
            </a:rPr>
            <a:t>», мкр.«Жетысу-3», 37</a:t>
          </a:r>
          <a:endParaRPr lang="ru-RU" sz="9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63862" y="2215341"/>
        <a:ext cx="880182" cy="525757"/>
      </dsp:txXfrm>
    </dsp:sp>
    <dsp:sp modelId="{098CE20A-1211-4F83-9D6E-729971C5AE3C}">
      <dsp:nvSpPr>
        <dsp:cNvPr id="0" name=""/>
        <dsp:cNvSpPr/>
      </dsp:nvSpPr>
      <dsp:spPr>
        <a:xfrm>
          <a:off x="11643" y="1128039"/>
          <a:ext cx="1204695" cy="74353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rgbClr val="3366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4. </a:t>
          </a:r>
          <a:r>
            <a:rPr lang="ru-RU" altLang="ru-RU" sz="900" kern="1200" dirty="0">
              <a:solidFill>
                <a:schemeClr val="tx1"/>
              </a:solidFill>
              <a:latin typeface="Arial" panose="020B0604020202020204" pitchFamily="34" charset="0"/>
            </a:rPr>
            <a:t>ҚҚО «</a:t>
          </a:r>
          <a:r>
            <a:rPr lang="kk-KZ" altLang="ru-RU" sz="900" kern="1200" dirty="0">
              <a:solidFill>
                <a:schemeClr val="tx1"/>
              </a:solidFill>
              <a:latin typeface="Arial" panose="020B0604020202020204" pitchFamily="34" charset="0"/>
            </a:rPr>
            <a:t>Алатау</a:t>
          </a:r>
          <a:r>
            <a:rPr lang="ru-RU" altLang="ru-RU" sz="900" kern="1200" dirty="0">
              <a:solidFill>
                <a:schemeClr val="tx1"/>
              </a:solidFill>
              <a:latin typeface="Arial" panose="020B0604020202020204" pitchFamily="34" charset="0"/>
            </a:rPr>
            <a:t>», </a:t>
          </a:r>
          <a:r>
            <a:rPr lang="ru-RU" altLang="ru-RU" sz="900" kern="1200" dirty="0" err="1">
              <a:solidFill>
                <a:schemeClr val="tx1"/>
              </a:solidFill>
              <a:latin typeface="Arial" panose="020B0604020202020204" pitchFamily="34" charset="0"/>
            </a:rPr>
            <a:t>Чуланова</a:t>
          </a:r>
          <a:r>
            <a:rPr lang="ru-RU" altLang="ru-RU" sz="900" kern="1200" dirty="0">
              <a:solidFill>
                <a:schemeClr val="tx1"/>
              </a:solidFill>
              <a:latin typeface="Arial" panose="020B0604020202020204" pitchFamily="34" charset="0"/>
            </a:rPr>
            <a:t> к., 109</a:t>
          </a:r>
          <a:endParaRPr lang="ru-RU" sz="9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8066" y="1236927"/>
        <a:ext cx="851849" cy="5257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9892B-1C49-43E1-81F4-5C88758DAC01}">
      <dsp:nvSpPr>
        <dsp:cNvPr id="0" name=""/>
        <dsp:cNvSpPr/>
      </dsp:nvSpPr>
      <dsp:spPr>
        <a:xfrm>
          <a:off x="0" y="0"/>
          <a:ext cx="5157099" cy="1113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Тұтынушыларға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көрсету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орталықтарында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орналасқан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кәсіпорындардың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кассаларында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Жарокова,196 к-</a:t>
          </a:r>
          <a:r>
            <a:rPr lang="ru-RU" sz="1100" kern="1200" dirty="0" err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сі</a:t>
          </a: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;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мкр.Жетысу-3, 37 </a:t>
          </a:r>
          <a:r>
            <a:rPr lang="ru-RU" sz="1100" kern="1200" dirty="0" err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үй</a:t>
          </a: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;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Ботаническая к-</a:t>
          </a:r>
          <a:r>
            <a:rPr lang="ru-RU" sz="1100" kern="1200" dirty="0" err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сі</a:t>
          </a: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29А;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</a:t>
          </a:r>
          <a:r>
            <a:rPr lang="ru-RU" sz="1100" kern="1200" dirty="0" err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Чуланова</a:t>
          </a: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к-</a:t>
          </a:r>
          <a:r>
            <a:rPr lang="ru-RU" sz="1100" kern="1200" dirty="0" err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сі</a:t>
          </a: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109.</a:t>
          </a:r>
          <a:endParaRPr lang="ru-RU" sz="1100" kern="1200" dirty="0">
            <a:latin typeface="Calibri Light (Заголовки)"/>
          </a:endParaRPr>
        </a:p>
      </dsp:txBody>
      <dsp:txXfrm>
        <a:off x="1142759" y="0"/>
        <a:ext cx="4014340" cy="1113398"/>
      </dsp:txXfrm>
    </dsp:sp>
    <dsp:sp modelId="{D1A9EAE4-861E-41A2-8687-0F34AEAEBDCF}">
      <dsp:nvSpPr>
        <dsp:cNvPr id="0" name=""/>
        <dsp:cNvSpPr/>
      </dsp:nvSpPr>
      <dsp:spPr>
        <a:xfrm>
          <a:off x="111339" y="111339"/>
          <a:ext cx="1031420" cy="8907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15B3588-B8FE-43FC-A382-D817283E0DBC}">
      <dsp:nvSpPr>
        <dsp:cNvPr id="0" name=""/>
        <dsp:cNvSpPr/>
      </dsp:nvSpPr>
      <dsp:spPr>
        <a:xfrm>
          <a:off x="0" y="1224737"/>
          <a:ext cx="5157099" cy="1113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Кәсіпорынның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веб-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порталына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кіру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және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жеке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шот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арқылы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тіркелу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және аутентификация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бірнеше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сұрақтарға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жауап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беру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арқылы</a:t>
          </a:r>
          <a:endParaRPr lang="ru-RU" sz="1100" kern="1200" dirty="0">
            <a:latin typeface="Calibri Light (Заголовки)"/>
          </a:endParaRPr>
        </a:p>
      </dsp:txBody>
      <dsp:txXfrm>
        <a:off x="1142759" y="1224737"/>
        <a:ext cx="4014340" cy="1113398"/>
      </dsp:txXfrm>
    </dsp:sp>
    <dsp:sp modelId="{28F3C7C3-407E-4556-A6CA-EB997B064CE7}">
      <dsp:nvSpPr>
        <dsp:cNvPr id="0" name=""/>
        <dsp:cNvSpPr/>
      </dsp:nvSpPr>
      <dsp:spPr>
        <a:xfrm>
          <a:off x="111339" y="1336077"/>
          <a:ext cx="1031420" cy="8907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1CEF890-6E09-4DD0-9D65-6DBC0B509FFB}">
      <dsp:nvSpPr>
        <dsp:cNvPr id="0" name=""/>
        <dsp:cNvSpPr/>
      </dsp:nvSpPr>
      <dsp:spPr>
        <a:xfrm>
          <a:off x="0" y="2449475"/>
          <a:ext cx="5157099" cy="1113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"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Алсеко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" АҚ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абоненттік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бөлімінде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Байзакова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к-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сі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, 221 
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мекен-жайы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бойынша</a:t>
          </a:r>
          <a:endParaRPr lang="ru-RU" sz="1100" kern="1200" dirty="0">
            <a:latin typeface="Calibri Light (Заголовки)"/>
          </a:endParaRPr>
        </a:p>
      </dsp:txBody>
      <dsp:txXfrm>
        <a:off x="1142759" y="2449475"/>
        <a:ext cx="4014340" cy="1113398"/>
      </dsp:txXfrm>
    </dsp:sp>
    <dsp:sp modelId="{58EAC527-C2DF-43CB-80FB-C27EE7F85A69}">
      <dsp:nvSpPr>
        <dsp:cNvPr id="0" name=""/>
        <dsp:cNvSpPr/>
      </dsp:nvSpPr>
      <dsp:spPr>
        <a:xfrm>
          <a:off x="111339" y="2560815"/>
          <a:ext cx="1031420" cy="8907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CB5801-3433-40F5-8DD2-EC0B463F1482}">
      <dsp:nvSpPr>
        <dsp:cNvPr id="0" name=""/>
        <dsp:cNvSpPr/>
      </dsp:nvSpPr>
      <dsp:spPr>
        <a:xfrm>
          <a:off x="0" y="3674213"/>
          <a:ext cx="5157099" cy="1113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3600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Ай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сайын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абоненттердің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шот-фактуралары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Мемлекеттік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кірістер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комитетінің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серверіне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автоматты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түрде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түсіріледі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. Комитет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сайтында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уәкілетті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Тұтынушылар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шот-фактураның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электрондық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нұсқасын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алу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мүмкіндігіне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ие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b="1" kern="1200" dirty="0">
              <a:latin typeface="Arial" panose="020B0604020202020204" pitchFamily="34" charset="0"/>
              <a:cs typeface="Arial" panose="020B0604020202020204" pitchFamily="34" charset="0"/>
            </a:rPr>
            <a:t>МАҢЫЗДЫ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!!!
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Бұл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опция ҚҚС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төлеушілер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endParaRPr lang="ru-RU" sz="1100" kern="1200" dirty="0">
            <a:latin typeface="Calibri Light (Заголовки)"/>
          </a:endParaRPr>
        </a:p>
      </dsp:txBody>
      <dsp:txXfrm>
        <a:off x="1142759" y="3674213"/>
        <a:ext cx="4014340" cy="1113398"/>
      </dsp:txXfrm>
    </dsp:sp>
    <dsp:sp modelId="{107E10A1-49CF-477D-9737-0D5E67BF6AB4}">
      <dsp:nvSpPr>
        <dsp:cNvPr id="0" name=""/>
        <dsp:cNvSpPr/>
      </dsp:nvSpPr>
      <dsp:spPr>
        <a:xfrm>
          <a:off x="111339" y="3785553"/>
          <a:ext cx="1031420" cy="8907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F7A14-3E5B-4B52-A7DF-3B77A45E2372}">
      <dsp:nvSpPr>
        <dsp:cNvPr id="0" name=""/>
        <dsp:cNvSpPr/>
      </dsp:nvSpPr>
      <dsp:spPr>
        <a:xfrm>
          <a:off x="0" y="0"/>
          <a:ext cx="5232400" cy="1118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Тұтынушыларға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көрсету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орталықтарында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орналасқан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кәсіпорындардың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кассаларында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: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Жарокова,196 к-</a:t>
          </a:r>
          <a:r>
            <a:rPr lang="ru-RU" sz="1100" kern="1200" dirty="0" err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сі</a:t>
          </a: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;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мкр.Жетысу-3, 37 </a:t>
          </a:r>
          <a:r>
            <a:rPr lang="ru-RU" sz="1100" kern="1200" dirty="0" err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үй</a:t>
          </a: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;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Ботаническая к-</a:t>
          </a:r>
          <a:r>
            <a:rPr lang="ru-RU" sz="1100" kern="1200" dirty="0" err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сі</a:t>
          </a: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29А;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- </a:t>
          </a:r>
          <a:r>
            <a:rPr lang="ru-RU" sz="1100" kern="1200" dirty="0" err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Чуланова</a:t>
          </a: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к-</a:t>
          </a:r>
          <a:r>
            <a:rPr lang="ru-RU" sz="1100" kern="1200" dirty="0" err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сі</a:t>
          </a:r>
          <a:r>
            <a:rPr lang="ru-RU" sz="11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109.</a:t>
          </a:r>
          <a:endParaRPr lang="ru-RU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58316" y="0"/>
        <a:ext cx="4074083" cy="1118366"/>
      </dsp:txXfrm>
    </dsp:sp>
    <dsp:sp modelId="{DFED7F8B-F74C-476B-9877-B3EBF8CB746C}">
      <dsp:nvSpPr>
        <dsp:cNvPr id="0" name=""/>
        <dsp:cNvSpPr/>
      </dsp:nvSpPr>
      <dsp:spPr>
        <a:xfrm>
          <a:off x="111836" y="111836"/>
          <a:ext cx="1046480" cy="8946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CB05EC-7B99-4999-AF94-DFF35F924831}">
      <dsp:nvSpPr>
        <dsp:cNvPr id="0" name=""/>
        <dsp:cNvSpPr/>
      </dsp:nvSpPr>
      <dsp:spPr>
        <a:xfrm>
          <a:off x="0" y="1230203"/>
          <a:ext cx="5232400" cy="1118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Тұтынушыларға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қызмет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көрсету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орталықтарында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орналасқан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кәсіпорындардың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төлем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терминалдары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арқылы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1158316" y="1230203"/>
        <a:ext cx="4074083" cy="1118366"/>
      </dsp:txXfrm>
    </dsp:sp>
    <dsp:sp modelId="{378A245F-0B9C-43C6-A500-00980E397449}">
      <dsp:nvSpPr>
        <dsp:cNvPr id="0" name=""/>
        <dsp:cNvSpPr/>
      </dsp:nvSpPr>
      <dsp:spPr>
        <a:xfrm>
          <a:off x="111836" y="1342039"/>
          <a:ext cx="1046480" cy="8946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64AA088-2352-4CDE-83D3-DCFC1C1003DD}">
      <dsp:nvSpPr>
        <dsp:cNvPr id="0" name=""/>
        <dsp:cNvSpPr/>
      </dsp:nvSpPr>
      <dsp:spPr>
        <a:xfrm>
          <a:off x="0" y="2460406"/>
          <a:ext cx="5232400" cy="1118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Екінші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деңгейдегі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банктердің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интернет-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банкингі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арқылы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. Интернет-банкинг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Пайдаланушыларға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Интернет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байланысы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бар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кез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келген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компьютерден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смартфоннан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әлемнің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кез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келген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жерінде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банков-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line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режимінде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банктік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шоттарды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басқаруға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мүмкіндік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береді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Сіз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аптасына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7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күн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тәулігіне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24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сағат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түбіртек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операцияларын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тез және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оңай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жасай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аласыз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1158316" y="2460406"/>
        <a:ext cx="4074083" cy="1118366"/>
      </dsp:txXfrm>
    </dsp:sp>
    <dsp:sp modelId="{D4A13F95-ACE6-4E9F-903A-65FDA482E324}">
      <dsp:nvSpPr>
        <dsp:cNvPr id="0" name=""/>
        <dsp:cNvSpPr/>
      </dsp:nvSpPr>
      <dsp:spPr>
        <a:xfrm>
          <a:off x="111836" y="2572243"/>
          <a:ext cx="1046480" cy="8946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86B4B29-692A-4295-A8FC-D6FD57C427EF}">
      <dsp:nvSpPr>
        <dsp:cNvPr id="0" name=""/>
        <dsp:cNvSpPr/>
      </dsp:nvSpPr>
      <dsp:spPr>
        <a:xfrm>
          <a:off x="0" y="3693428"/>
          <a:ext cx="5232400" cy="1118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Тұрғын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емес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үй-жайларды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тұтынушылар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үшін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Kaspi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 Bank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мобильді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қосымшасы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және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ресми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сайты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арқылы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1158316" y="3693428"/>
        <a:ext cx="4074083" cy="1118366"/>
      </dsp:txXfrm>
    </dsp:sp>
    <dsp:sp modelId="{C68BEBDD-2383-4DC4-AE27-E37B33C6D910}">
      <dsp:nvSpPr>
        <dsp:cNvPr id="0" name=""/>
        <dsp:cNvSpPr/>
      </dsp:nvSpPr>
      <dsp:spPr>
        <a:xfrm>
          <a:off x="111836" y="3802446"/>
          <a:ext cx="1046480" cy="8946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F224D-24F9-4574-ABAB-DDA8AEB90E51}" type="datetimeFigureOut">
              <a:rPr lang="ru-RU" smtClean="0"/>
              <a:t>25.07.2024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EDF41-0ED1-4DF5-A8A4-8D63C35B3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218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C892A-AB74-46C2-9AC2-A33CEEADB936}" type="datetimeFigureOut">
              <a:rPr lang="ru-RU" smtClean="0"/>
              <a:t>25.07.2024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D3646-8027-41FE-8D03-BC4276A4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635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7953" indent="-283704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36418" indent="-22632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92257" indent="-22632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46507" indent="-22632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05536" indent="-22632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64565" indent="-22632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3593" indent="-22632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2623" indent="-226329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7CBBB32-09B6-405C-BEEE-BB5BC3C81720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2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482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D3646-8027-41FE-8D03-BC4276A46ED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842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D3646-8027-41FE-8D03-BC4276A46ED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789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D3646-8027-41FE-8D03-BC4276A46ED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446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1503" indent="-282859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4214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2859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8308" indent="-225328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8550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8794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39036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99277" indent="-225328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C39BF6D-B4B0-4DCC-A760-292EBB598395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18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399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2017-C429-4CD3-A9E5-8E572E31538D}" type="datetime1">
              <a:rPr lang="en-GB" smtClean="0"/>
              <a:t>25/07/2024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09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8DB27-0A70-46BF-8476-35CF243A4359}" type="datetime1">
              <a:rPr lang="en-GB" smtClean="0"/>
              <a:t>25/07/2024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41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236C-73A7-4B48-A946-DBD9EA4298D9}" type="datetime1">
              <a:rPr lang="en-GB" smtClean="0"/>
              <a:t>25/07/2024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2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DBD2-74E1-4C71-B06A-6BFAF62193D9}" type="datetime1">
              <a:rPr lang="en-GB" smtClean="0"/>
              <a:t>25/07/2024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45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3456-C374-408A-8125-E60F2F9D3AFF}" type="datetime1">
              <a:rPr lang="en-GB" smtClean="0"/>
              <a:t>25/07/2024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2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AB82B-48D0-4E89-9EB3-11E9FB2A07B5}" type="datetime1">
              <a:rPr lang="en-GB" smtClean="0"/>
              <a:t>25/07/2024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6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986C9-AE9F-40E7-81F4-DE1EE6A29C64}" type="datetime1">
              <a:rPr lang="en-GB" smtClean="0"/>
              <a:t>25/07/2024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1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AF78-22FB-4E0D-B7CA-92CF94C20FA2}" type="datetime1">
              <a:rPr lang="en-GB" smtClean="0"/>
              <a:t>25/07/2024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97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5B5A-7B10-43D5-A592-2E14D104DDE3}" type="datetime1">
              <a:rPr lang="en-GB" smtClean="0"/>
              <a:t>25/07/2024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53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6F52-190A-4E59-B213-4D30E8F77E26}" type="datetime1">
              <a:rPr lang="en-GB" smtClean="0"/>
              <a:t>25/07/2024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21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7C56-9A09-48D2-8513-BEBB84648870}" type="datetime1">
              <a:rPr lang="en-GB" smtClean="0"/>
              <a:t>25/07/2024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3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2AFC3-FA3F-4528-AA35-DD7BBA27D131}" type="datetime1">
              <a:rPr lang="en-GB" smtClean="0"/>
              <a:t>25/07/2024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32532-DADC-4E43-9EED-7788C4572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86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diagramQuickStyle" Target="../diagrams/quickStyle1.xml"/><Relationship Id="rId18" Type="http://schemas.openxmlformats.org/officeDocument/2006/relationships/diagramQuickStyle" Target="../diagrams/quickStyle2.xml"/><Relationship Id="rId26" Type="http://schemas.openxmlformats.org/officeDocument/2006/relationships/hyperlink" Target="http://www.almatysu.kz/" TargetMode="External"/><Relationship Id="rId3" Type="http://schemas.openxmlformats.org/officeDocument/2006/relationships/image" Target="../media/image15.jpeg"/><Relationship Id="rId21" Type="http://schemas.openxmlformats.org/officeDocument/2006/relationships/diagramData" Target="../diagrams/data3.xml"/><Relationship Id="rId7" Type="http://schemas.openxmlformats.org/officeDocument/2006/relationships/image" Target="../media/image18.jpeg"/><Relationship Id="rId12" Type="http://schemas.openxmlformats.org/officeDocument/2006/relationships/diagramLayout" Target="../diagrams/layout1.xml"/><Relationship Id="rId17" Type="http://schemas.openxmlformats.org/officeDocument/2006/relationships/diagramLayout" Target="../diagrams/layout2.xml"/><Relationship Id="rId25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6" Type="http://schemas.openxmlformats.org/officeDocument/2006/relationships/diagramData" Target="../diagrams/data2.xml"/><Relationship Id="rId20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diagramData" Target="../diagrams/data1.xml"/><Relationship Id="rId24" Type="http://schemas.openxmlformats.org/officeDocument/2006/relationships/diagramColors" Target="../diagrams/colors3.xml"/><Relationship Id="rId5" Type="http://schemas.openxmlformats.org/officeDocument/2006/relationships/image" Target="../media/image3.emf"/><Relationship Id="rId15" Type="http://schemas.microsoft.com/office/2007/relationships/diagramDrawing" Target="../diagrams/drawing1.xml"/><Relationship Id="rId23" Type="http://schemas.openxmlformats.org/officeDocument/2006/relationships/diagramQuickStyle" Target="../diagrams/quickStyle3.xml"/><Relationship Id="rId10" Type="http://schemas.openxmlformats.org/officeDocument/2006/relationships/image" Target="../media/image21.jpeg"/><Relationship Id="rId19" Type="http://schemas.openxmlformats.org/officeDocument/2006/relationships/diagramColors" Target="../diagrams/colors2.xml"/><Relationship Id="rId4" Type="http://schemas.openxmlformats.org/officeDocument/2006/relationships/image" Target="../media/image16.jpeg"/><Relationship Id="rId9" Type="http://schemas.openxmlformats.org/officeDocument/2006/relationships/image" Target="../media/image20.jpeg"/><Relationship Id="rId14" Type="http://schemas.openxmlformats.org/officeDocument/2006/relationships/diagramColors" Target="../diagrams/colors1.xml"/><Relationship Id="rId22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2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.emf"/><Relationship Id="rId7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12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490450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13" y="42897"/>
            <a:ext cx="557232" cy="404657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575877"/>
              </p:ext>
            </p:extLst>
          </p:nvPr>
        </p:nvGraphicFramePr>
        <p:xfrm>
          <a:off x="398483" y="728794"/>
          <a:ext cx="11485416" cy="5744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8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9447">
                  <a:extLst>
                    <a:ext uri="{9D8B030D-6E8A-4147-A177-3AD203B41FA5}">
                      <a16:colId xmlns:a16="http://schemas.microsoft.com/office/drawing/2014/main" val="856719242"/>
                    </a:ext>
                  </a:extLst>
                </a:gridCol>
                <a:gridCol w="1169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8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01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96058">
                  <a:extLst>
                    <a:ext uri="{9D8B030D-6E8A-4147-A177-3AD203B41FA5}">
                      <a16:colId xmlns:a16="http://schemas.microsoft.com/office/drawing/2014/main" val="913122382"/>
                    </a:ext>
                  </a:extLst>
                </a:gridCol>
              </a:tblGrid>
              <a:tr h="45508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р/н №</a:t>
                      </a:r>
                      <a:r>
                        <a:rPr lang="ru-RU" sz="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Көрсеткіштердің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атауы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9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Өлшем бірлік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Тарифтік смета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Нақты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көрсеткіштер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Ауытқу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Ауытқу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себептері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Байланыс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қызметтері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пошталық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мерзімдік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баслымдар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4 403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2 613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-40,6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Пошта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шығындарының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артуы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61463"/>
                  </a:ext>
                </a:extLst>
              </a:tr>
              <a:tr h="284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Қызметкерлерді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міндетті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сақтандыру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3 866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1 343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-65,3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Материалдар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7 740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4 204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-45,7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3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900" b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Сыйақы</a:t>
                      </a: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төлеуге</a:t>
                      </a: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арналған</a:t>
                      </a: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шығыстар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-32,1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380">
                <a:tc>
                  <a:txBody>
                    <a:bodyPr/>
                    <a:lstStyle/>
                    <a:p>
                      <a:pPr algn="ctr" fontAlgn="ctr"/>
                      <a:r>
                        <a:rPr lang="rm-C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kk-KZ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Барлық шығындар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15 196 461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8 431 145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-44,5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380">
                <a:tc>
                  <a:txBody>
                    <a:bodyPr/>
                    <a:lstStyle/>
                    <a:p>
                      <a:pPr algn="ctr" fontAlgn="ctr"/>
                      <a:r>
                        <a:rPr lang="rm-C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9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Пайда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1 903 627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-4 545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-100,2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481">
                <a:tc>
                  <a:txBody>
                    <a:bodyPr/>
                    <a:lstStyle/>
                    <a:p>
                      <a:pPr algn="ctr" fontAlgn="ctr"/>
                      <a:r>
                        <a:rPr lang="rm-C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Барлық</a:t>
                      </a:r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кірістер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17 100 088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8 426 600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-50,7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849">
                <a:tc>
                  <a:txBody>
                    <a:bodyPr/>
                    <a:lstStyle/>
                    <a:p>
                      <a:pPr algn="ctr" fontAlgn="ctr"/>
                      <a:r>
                        <a:rPr lang="rm-C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</a:t>
                      </a:r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м3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172 018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85 704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-50,2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912206"/>
                  </a:ext>
                </a:extLst>
              </a:tr>
              <a:tr h="367922">
                <a:tc>
                  <a:txBody>
                    <a:bodyPr/>
                    <a:lstStyle/>
                    <a:p>
                      <a:pPr algn="ctr" fontAlgn="ctr"/>
                      <a:r>
                        <a:rPr lang="rm-CH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  <a:endParaRPr lang="rm-CH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Орташа</a:t>
                      </a:r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Тариф (ҚҚС-</a:t>
                      </a:r>
                      <a:r>
                        <a:rPr lang="ru-RU" sz="9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сыз</a:t>
                      </a:r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теңге/м3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99.41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98,32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-1,1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165113"/>
                  </a:ext>
                </a:extLst>
              </a:tr>
              <a:tr h="367922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k-KZ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Анықтама</a:t>
                      </a:r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1499396"/>
                  </a:ext>
                </a:extLst>
              </a:tr>
              <a:tr h="367922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Персоналдың</a:t>
                      </a:r>
                      <a:r>
                        <a:rPr lang="kk-KZ" sz="9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тізім бойынша орташа саны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адам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2 351</a:t>
                      </a: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2 298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- 2,3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0665262"/>
                  </a:ext>
                </a:extLst>
              </a:tr>
              <a:tr h="367922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 персонал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адам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2 262</a:t>
                      </a: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2 226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- 1,6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2169606"/>
                  </a:ext>
                </a:extLst>
              </a:tr>
              <a:tr h="367922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Әкімшілік персонал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адам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- 19,1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413138"/>
                  </a:ext>
                </a:extLst>
              </a:tr>
              <a:tr h="367922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Орташа айлық жалақы, оның ішінде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209 939</a:t>
                      </a: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225 644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8816424"/>
                  </a:ext>
                </a:extLst>
              </a:tr>
              <a:tr h="3679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 персонал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204 283</a:t>
                      </a: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223 408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0891513"/>
                  </a:ext>
                </a:extLst>
              </a:tr>
              <a:tr h="367922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Әкімшілік персонал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354 503</a:t>
                      </a: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294 775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- 16,8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682138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5014" y="85943"/>
            <a:ext cx="121919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300" b="1" dirty="0">
                <a:solidFill>
                  <a:srgbClr val="336699"/>
                </a:solidFill>
                <a:latin typeface="Arial" panose="020B0604020202020204" pitchFamily="34" charset="0"/>
              </a:rPr>
              <a:t>Сумен жабдықтау </a:t>
            </a:r>
            <a:r>
              <a:rPr lang="ru-RU" altLang="ru-RU" sz="13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қызметтеріне</a:t>
            </a:r>
            <a:r>
              <a:rPr lang="ru-RU" altLang="ru-RU" sz="13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3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sz="13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3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тарифтік</a:t>
            </a:r>
            <a:r>
              <a:rPr lang="ru-RU" altLang="ru-RU" sz="13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3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сметаның</a:t>
            </a:r>
            <a:r>
              <a:rPr lang="ru-RU" altLang="ru-RU" sz="13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3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бап</a:t>
            </a:r>
            <a:r>
              <a:rPr lang="ru-RU" altLang="ru-RU" sz="13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3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300" b="1" dirty="0">
                <a:solidFill>
                  <a:srgbClr val="336699"/>
                </a:solidFill>
                <a:latin typeface="Arial" panose="020B0604020202020204" pitchFamily="34" charset="0"/>
              </a:rPr>
              <a:t> 202</a:t>
            </a:r>
            <a:r>
              <a:rPr lang="en-US" altLang="ru-RU" sz="1300" b="1" dirty="0">
                <a:solidFill>
                  <a:srgbClr val="336699"/>
                </a:solidFill>
                <a:latin typeface="Arial" panose="020B0604020202020204" pitchFamily="34" charset="0"/>
              </a:rPr>
              <a:t>4</a:t>
            </a:r>
            <a:r>
              <a:rPr lang="ru-RU" altLang="ru-RU" sz="13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3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жылдың</a:t>
            </a:r>
            <a:r>
              <a:rPr lang="ru-RU" altLang="ru-RU" sz="1300" b="1" dirty="0">
                <a:solidFill>
                  <a:srgbClr val="336699"/>
                </a:solidFill>
                <a:latin typeface="Arial" panose="020B0604020202020204" pitchFamily="34" charset="0"/>
              </a:rPr>
              <a:t> І </a:t>
            </a:r>
            <a:r>
              <a:rPr lang="ru-RU" altLang="ru-RU" sz="13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жартыжылдығында</a:t>
            </a:r>
            <a:r>
              <a:rPr lang="ru-RU" altLang="ru-RU" sz="13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3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орындалуы</a:t>
            </a:r>
            <a:r>
              <a:rPr lang="ru-RU" altLang="ru-RU" sz="13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sz="1300" b="1" dirty="0">
                <a:solidFill>
                  <a:srgbClr val="336699"/>
                </a:solidFill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18189" y="6487064"/>
            <a:ext cx="373811" cy="36002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9507" y="520944"/>
            <a:ext cx="7136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Сумен жабдықтау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тарифтік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сметаның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бап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орындалу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кестесінің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жалғасы</a:t>
            </a:r>
            <a:endParaRPr lang="ru-RU" sz="11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70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3702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26" y="39890"/>
            <a:ext cx="632491" cy="459309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199198"/>
              </p:ext>
            </p:extLst>
          </p:nvPr>
        </p:nvGraphicFramePr>
        <p:xfrm>
          <a:off x="365495" y="550113"/>
          <a:ext cx="11456555" cy="6075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1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1943">
                  <a:extLst>
                    <a:ext uri="{9D8B030D-6E8A-4147-A177-3AD203B41FA5}">
                      <a16:colId xmlns:a16="http://schemas.microsoft.com/office/drawing/2014/main" val="3808120369"/>
                    </a:ext>
                  </a:extLst>
                </a:gridCol>
                <a:gridCol w="1021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8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8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61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810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р/н №</a:t>
                      </a:r>
                      <a:r>
                        <a:rPr lang="ru-RU" sz="9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>
                          <a:latin typeface="Arial" pitchFamily="34" charset="0"/>
                          <a:cs typeface="Arial" pitchFamily="34" charset="0"/>
                        </a:rPr>
                        <a:t>Көрсеткіштердің</a:t>
                      </a:r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itchFamily="34" charset="0"/>
                          <a:cs typeface="Arial" pitchFamily="34" charset="0"/>
                        </a:rPr>
                        <a:t>атауы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Өлшем бірлік</a:t>
                      </a:r>
                      <a:endParaRPr lang="ru-RU" sz="9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Тарифтік смета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көрсеткіштер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себептері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Өндіріске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арналған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5 552 522 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3 526 234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-36,5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Материалдық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876 372 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552 853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-36,9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Шикізат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және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2 818 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1 267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-55,0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қажеттілікке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сәйкес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ЖЖМ</a:t>
                      </a: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80 475 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94 958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18,0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Бағаның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қажеттілігінің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артуы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Отын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9 883 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7 540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-23,7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сұранысқа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сәйкес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газ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бағасының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604882"/>
                  </a:ext>
                </a:extLst>
              </a:tr>
              <a:tr h="238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</a:t>
                      </a: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783 196 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449 088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-42,7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4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Еңбекке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ақы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төлеу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шығыстары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2 707 186 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1 755 636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-35,1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6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Өндіріс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қызметкерлерінің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еңбекақысы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2 426 882 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1 577 516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-35,0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24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Әлеуметтік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салық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әлеумет.аударымдар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207 498 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132 808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-36,0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2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МӘМС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72 806 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45 311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-37,8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</a:t>
                      </a: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1 286 870 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726 283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-43,6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Жөндеу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292 562 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70 201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-76,0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Материалдардың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қызметтердің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қажеттіліктердің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қымбаттауы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389 532 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421 262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16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Күзет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2 713 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2 376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-12,4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бағасының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8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Еңбекті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қорғау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және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қауіпсіздік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33 706 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45 085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33,8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8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Коммуналдық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7 613 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7 543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-0,9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Коммуналдық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қызметтерге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тарифтердің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көтерілуі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8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Сақтандырудың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міндетті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түрлері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28 283 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24 691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-12,7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шығындарының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82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Қоршаған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ортаны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қорғау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137 985 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175 370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27,1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экологиялық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және АЕК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өсімі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8171462"/>
                  </a:ext>
                </a:extLst>
              </a:tr>
              <a:tr h="2302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Түбіртектерді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ресімдеуге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арналған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шығыстар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59 419 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45 143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-24,0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санының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артуы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699406"/>
                  </a:ext>
                </a:extLst>
              </a:tr>
              <a:tr h="243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Өзге</a:t>
                      </a:r>
                      <a:r>
                        <a:rPr kumimoji="0" lang="ru-RU" sz="9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шығындар</a:t>
                      </a:r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барлығы</a:t>
                      </a:r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оның</a:t>
                      </a:r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ішінде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119 813 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121 053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9997190"/>
                  </a:ext>
                </a:extLst>
              </a:tr>
              <a:tr h="243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Байланыс</a:t>
                      </a:r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қызметтері</a:t>
                      </a:r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пошталық</a:t>
                      </a:r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шығыстар</a:t>
                      </a:r>
                      <a:endParaRPr kumimoji="0" lang="ru-RU" sz="9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4 620 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3 253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-29,6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841347"/>
                  </a:ext>
                </a:extLst>
              </a:tr>
              <a:tr h="243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/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Іссапар</a:t>
                      </a:r>
                      <a:r>
                        <a:rPr kumimoji="0" lang="ru-RU" sz="900" b="0" i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baseline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шығындары</a:t>
                      </a:r>
                      <a:endParaRPr kumimoji="0" lang="ru-RU" sz="900" b="0" i="0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582 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496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-14,7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қажеттілікке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сәйкес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9872612"/>
                  </a:ext>
                </a:extLst>
              </a:tr>
              <a:tr h="2915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/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Кадрлар</a:t>
                      </a:r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даярлау</a:t>
                      </a:r>
                      <a:r>
                        <a:rPr kumimoji="0"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1 051 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-95,1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2-ші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жартыжылдықта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аяқталады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689937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75505" y="133289"/>
            <a:ext cx="121919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4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Су </a:t>
            </a:r>
            <a:r>
              <a:rPr lang="ru-RU" altLang="ru-RU" sz="14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14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қызметтеріне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тарифтік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сметаның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бап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202</a:t>
            </a:r>
            <a:r>
              <a:rPr lang="en-US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4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жылдың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І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жартыжылдығында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орындалуы</a:t>
            </a:r>
            <a:endParaRPr lang="ru-RU" altLang="ru-RU" sz="14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66430" y="6487064"/>
            <a:ext cx="425570" cy="36002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325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760021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455395" y="139105"/>
            <a:ext cx="10574308" cy="525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Су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қызметтеріне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тарифтік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сметаның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бап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202</a:t>
            </a:r>
            <a:r>
              <a:rPr lang="en-US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4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жылдың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І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жартыжылдығында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орындалуы</a:t>
            </a:r>
            <a:endParaRPr lang="ru-RU" altLang="ru-RU" sz="14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75" y="84153"/>
            <a:ext cx="612054" cy="44446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853948" y="6581001"/>
            <a:ext cx="4239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12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242541"/>
              </p:ext>
            </p:extLst>
          </p:nvPr>
        </p:nvGraphicFramePr>
        <p:xfrm>
          <a:off x="383969" y="1011109"/>
          <a:ext cx="11468062" cy="5792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7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6048">
                  <a:extLst>
                    <a:ext uri="{9D8B030D-6E8A-4147-A177-3AD203B41FA5}">
                      <a16:colId xmlns:a16="http://schemas.microsoft.com/office/drawing/2014/main" val="2430957843"/>
                    </a:ext>
                  </a:extLst>
                </a:gridCol>
                <a:gridCol w="1166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1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30277">
                  <a:extLst>
                    <a:ext uri="{9D8B030D-6E8A-4147-A177-3AD203B41FA5}">
                      <a16:colId xmlns:a16="http://schemas.microsoft.com/office/drawing/2014/main" val="913122382"/>
                    </a:ext>
                  </a:extLst>
                </a:gridCol>
              </a:tblGrid>
              <a:tr h="22746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р/н №</a:t>
                      </a:r>
                      <a:r>
                        <a:rPr lang="ru-RU" sz="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Көрсеткіштердің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атауы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9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Өлшем бірлік</a:t>
                      </a:r>
                      <a:endParaRPr lang="ru-RU" sz="900" b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Тарифтік смета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Нақты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көрсеткіштер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Ауытқу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Ауытқу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себептері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3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Қызметкерлердің</a:t>
                      </a:r>
                      <a:r>
                        <a:rPr lang="ru-RU" sz="8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жол</a:t>
                      </a:r>
                      <a:r>
                        <a:rPr lang="ru-RU" sz="8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жүру</a:t>
                      </a:r>
                      <a:r>
                        <a:rPr lang="ru-RU" sz="8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ақысы</a:t>
                      </a:r>
                      <a:endParaRPr lang="ru-RU" sz="8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8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5 873 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3 168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-46,1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Тұтынушылар</a:t>
                      </a:r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санының</a:t>
                      </a:r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артуы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8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en-US" sz="8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85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Міндетті</a:t>
                      </a:r>
                      <a:r>
                        <a:rPr lang="ru-RU" sz="8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кәсіптік</a:t>
                      </a:r>
                      <a:r>
                        <a:rPr lang="ru-RU" sz="8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зейнетақы</a:t>
                      </a:r>
                      <a:r>
                        <a:rPr lang="ru-RU" sz="8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жарналары</a:t>
                      </a:r>
                      <a:endParaRPr lang="ru-RU" sz="8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8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17 362 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19 679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13,3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Жалақы</a:t>
                      </a:r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шығындарының</a:t>
                      </a:r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өсуі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582178"/>
                  </a:ext>
                </a:extLst>
              </a:tr>
              <a:tr h="233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en-US" sz="8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85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8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құралдарды</a:t>
                      </a:r>
                      <a:r>
                        <a:rPr lang="ru-RU" sz="8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күтіп</a:t>
                      </a:r>
                      <a:r>
                        <a:rPr lang="ru-RU" sz="8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ұстау</a:t>
                      </a:r>
                      <a:r>
                        <a:rPr lang="ru-RU" sz="8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және </a:t>
                      </a:r>
                      <a:r>
                        <a:rPr lang="ru-RU" sz="85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8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көрсету</a:t>
                      </a:r>
                      <a:endParaRPr lang="ru-RU" sz="8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8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22 512 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21 732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-3,5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Нақты</a:t>
                      </a:r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қажеттілікке</a:t>
                      </a:r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сәйкес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094304"/>
                  </a:ext>
                </a:extLst>
              </a:tr>
              <a:tr h="2339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85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Материалдар</a:t>
                      </a:r>
                      <a:r>
                        <a:rPr lang="ru-RU" sz="8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85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қосалқы</a:t>
                      </a:r>
                      <a:r>
                        <a:rPr lang="ru-RU" sz="8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бөлшектер</a:t>
                      </a:r>
                      <a:r>
                        <a:rPr lang="ru-RU" sz="8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85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құрал-саймандар</a:t>
                      </a:r>
                      <a:endParaRPr lang="ru-RU" sz="8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5995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8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63 044 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71 619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13,6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Бағалар</a:t>
                      </a:r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мен </a:t>
                      </a:r>
                      <a:r>
                        <a:rPr lang="ru-RU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қажеттіліктердің</a:t>
                      </a:r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өсуі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29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Зертхана</a:t>
                      </a:r>
                      <a:r>
                        <a:rPr lang="ru-RU" sz="8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8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8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8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2 243 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 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-95,8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</a:t>
                      </a:r>
                      <a:r>
                        <a:rPr lang="ru-RU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жартыжылдықтағы</a:t>
                      </a:r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қызметтерді</a:t>
                      </a:r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орындау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94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Экологиялық</a:t>
                      </a:r>
                      <a:r>
                        <a:rPr lang="ru-RU" sz="8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85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85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2 526 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960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-62,0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</a:t>
                      </a:r>
                      <a:r>
                        <a:rPr lang="ru-RU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жартыжылдықтағы</a:t>
                      </a:r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қызметтерді</a:t>
                      </a:r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8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орындау</a:t>
                      </a:r>
                      <a:endParaRPr lang="ru-RU" sz="8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3431">
                <a:tc>
                  <a:txBody>
                    <a:bodyPr/>
                    <a:lstStyle/>
                    <a:p>
                      <a:pPr algn="ctr" fontAlgn="ctr"/>
                      <a:r>
                        <a:rPr lang="rm-CH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b="1" dirty="0">
                          <a:latin typeface="Arial" pitchFamily="34" charset="0"/>
                          <a:cs typeface="Arial" pitchFamily="34" charset="0"/>
                        </a:rPr>
                        <a:t>Кезең </a:t>
                      </a:r>
                      <a:r>
                        <a:rPr lang="ru-RU" sz="850" b="1" dirty="0" err="1">
                          <a:latin typeface="Arial" pitchFamily="34" charset="0"/>
                          <a:cs typeface="Arial" pitchFamily="34" charset="0"/>
                        </a:rPr>
                        <a:t>шығыстары</a:t>
                      </a:r>
                      <a:r>
                        <a:rPr lang="ru-RU" sz="85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50" b="1" dirty="0" err="1">
                          <a:latin typeface="Arial" pitchFamily="34" charset="0"/>
                          <a:cs typeface="Arial" pitchFamily="34" charset="0"/>
                        </a:rPr>
                        <a:t>барлығы</a:t>
                      </a:r>
                      <a:r>
                        <a:rPr lang="ru-RU" sz="850" b="1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850" b="1" dirty="0" err="1">
                          <a:latin typeface="Arial" pitchFamily="34" charset="0"/>
                          <a:cs typeface="Arial" pitchFamily="34" charset="0"/>
                        </a:rPr>
                        <a:t>оның</a:t>
                      </a:r>
                      <a:r>
                        <a:rPr lang="ru-RU" sz="850" b="1" dirty="0">
                          <a:latin typeface="Arial" pitchFamily="34" charset="0"/>
                          <a:cs typeface="Arial" pitchFamily="34" charset="0"/>
                        </a:rPr>
                        <a:t> ішінде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8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8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586 094 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429 963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-26,6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8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80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b="1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Жалпы</a:t>
                      </a:r>
                      <a:r>
                        <a:rPr lang="ru-RU" sz="85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және </a:t>
                      </a:r>
                      <a:r>
                        <a:rPr lang="ru-RU" sz="850" b="1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әкімшілік</a:t>
                      </a:r>
                      <a:r>
                        <a:rPr lang="ru-RU" sz="85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50" b="1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шығыстар</a:t>
                      </a:r>
                      <a:r>
                        <a:rPr lang="ru-RU" sz="85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8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8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586 052 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429 937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85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-26,6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8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1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dirty="0" err="1">
                          <a:latin typeface="Arial" pitchFamily="34" charset="0"/>
                          <a:cs typeface="Arial" pitchFamily="34" charset="0"/>
                        </a:rPr>
                        <a:t>Әкімшілік</a:t>
                      </a:r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50" dirty="0" err="1">
                          <a:latin typeface="Arial" pitchFamily="34" charset="0"/>
                          <a:cs typeface="Arial" pitchFamily="34" charset="0"/>
                        </a:rPr>
                        <a:t>қызметкерлердің</a:t>
                      </a:r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50" dirty="0" err="1">
                          <a:latin typeface="Arial" pitchFamily="34" charset="0"/>
                          <a:cs typeface="Arial" pitchFamily="34" charset="0"/>
                        </a:rPr>
                        <a:t>жалақысы</a:t>
                      </a:r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85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120 667 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54 679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5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-54,7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8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079842"/>
                  </a:ext>
                </a:extLst>
              </a:tr>
              <a:tr h="2023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dirty="0" err="1">
                          <a:latin typeface="Arial" pitchFamily="34" charset="0"/>
                          <a:cs typeface="Arial" pitchFamily="34" charset="0"/>
                        </a:rPr>
                        <a:t>Әлеуметтік</a:t>
                      </a:r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50" dirty="0" err="1">
                          <a:latin typeface="Arial" pitchFamily="34" charset="0"/>
                          <a:cs typeface="Arial" pitchFamily="34" charset="0"/>
                        </a:rPr>
                        <a:t>салық</a:t>
                      </a:r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850" dirty="0" err="1">
                          <a:latin typeface="Arial" pitchFamily="34" charset="0"/>
                          <a:cs typeface="Arial" pitchFamily="34" charset="0"/>
                        </a:rPr>
                        <a:t>әлеумет.аударымдар</a:t>
                      </a:r>
                      <a:endParaRPr lang="ru-RU" sz="8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8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10 317 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4 907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5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-52,4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85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960011"/>
                  </a:ext>
                </a:extLst>
              </a:tr>
              <a:tr h="202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МӘМС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8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3 620 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1 575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5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-56,5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85636"/>
                  </a:ext>
                </a:extLst>
              </a:tr>
              <a:tr h="1760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Салықтар</a:t>
                      </a:r>
                      <a:r>
                        <a:rPr lang="ru-RU" sz="85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мен </a:t>
                      </a:r>
                      <a:r>
                        <a:rPr lang="ru-RU" sz="85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төлемдер</a:t>
                      </a:r>
                      <a:endParaRPr lang="ru-RU" sz="8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8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425 483 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348 280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5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-18,1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Объектілердің</a:t>
                      </a: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8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балансқа</a:t>
                      </a: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8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өтуіне</a:t>
                      </a: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8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байланысты</a:t>
                      </a: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8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мүлік</a:t>
                      </a: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8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салығының</a:t>
                      </a: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8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өсуі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11810"/>
                  </a:ext>
                </a:extLst>
              </a:tr>
              <a:tr h="2113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dirty="0" err="1">
                          <a:latin typeface="Arial" pitchFamily="34" charset="0"/>
                          <a:cs typeface="Arial" pitchFamily="34" charset="0"/>
                        </a:rPr>
                        <a:t>Өзге</a:t>
                      </a:r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 де </a:t>
                      </a:r>
                      <a:r>
                        <a:rPr lang="ru-RU" sz="850" dirty="0" err="1">
                          <a:latin typeface="Arial" pitchFamily="34" charset="0"/>
                          <a:cs typeface="Arial" pitchFamily="34" charset="0"/>
                        </a:rPr>
                        <a:t>шығыстар</a:t>
                      </a:r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850" dirty="0" err="1">
                          <a:latin typeface="Arial" pitchFamily="34" charset="0"/>
                          <a:cs typeface="Arial" pitchFamily="34" charset="0"/>
                        </a:rPr>
                        <a:t>барлығы</a:t>
                      </a:r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850" dirty="0" err="1">
                          <a:latin typeface="Arial" pitchFamily="34" charset="0"/>
                          <a:cs typeface="Arial" pitchFamily="34" charset="0"/>
                        </a:rPr>
                        <a:t>оның</a:t>
                      </a:r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 ішінде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8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25 965 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20 496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5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-21,1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360623"/>
                  </a:ext>
                </a:extLst>
              </a:tr>
              <a:tr h="2025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Амортизация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8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7 305 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6 962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5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-4,7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Материалдық</a:t>
                      </a:r>
                      <a:r>
                        <a:rPr lang="ru-RU" sz="8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емес</a:t>
                      </a:r>
                      <a:r>
                        <a:rPr lang="ru-RU" sz="8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жабдықтарды</a:t>
                      </a:r>
                      <a:r>
                        <a:rPr lang="ru-RU" sz="8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жаңғырту</a:t>
                      </a:r>
                      <a:endParaRPr lang="ru-RU" sz="8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124816"/>
                  </a:ext>
                </a:extLst>
              </a:tr>
              <a:tr h="3257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Техникалық</a:t>
                      </a: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8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құралдарды</a:t>
                      </a: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8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ұстау</a:t>
                      </a: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және </a:t>
                      </a:r>
                      <a:r>
                        <a:rPr kumimoji="0" lang="ru-RU" sz="8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қызмет</a:t>
                      </a:r>
                      <a:r>
                        <a:rPr kumimoji="0" lang="ru-RU" sz="8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8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көрсету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8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1 421 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836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5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-41,2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</a:t>
                      </a:r>
                      <a:r>
                        <a:rPr lang="ru-RU" sz="8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талап</a:t>
                      </a:r>
                      <a:endParaRPr lang="ru-RU" sz="8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995530"/>
                  </a:ext>
                </a:extLst>
              </a:tr>
              <a:tr h="1622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dirty="0" err="1">
                          <a:latin typeface="Arial" pitchFamily="34" charset="0"/>
                          <a:cs typeface="Arial" pitchFamily="34" charset="0"/>
                        </a:rPr>
                        <a:t>Коммуналдық</a:t>
                      </a:r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50" dirty="0" err="1">
                          <a:latin typeface="Arial" pitchFamily="34" charset="0"/>
                          <a:cs typeface="Arial" pitchFamily="34" charset="0"/>
                        </a:rPr>
                        <a:t>қызметтер</a:t>
                      </a:r>
                      <a:endParaRPr lang="ru-RU" sz="8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85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1 574 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3 390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5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115,4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Коммуналдық</a:t>
                      </a:r>
                      <a:r>
                        <a:rPr lang="ru-RU" sz="8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қызметтерге</a:t>
                      </a:r>
                      <a:r>
                        <a:rPr lang="ru-RU" sz="8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тарифтердің</a:t>
                      </a:r>
                      <a:r>
                        <a:rPr lang="ru-RU" sz="8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көтерілуі</a:t>
                      </a:r>
                      <a:endParaRPr lang="ru-RU" sz="8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319481"/>
                  </a:ext>
                </a:extLst>
              </a:tr>
              <a:tr h="1710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dirty="0" err="1">
                          <a:latin typeface="Arial" pitchFamily="34" charset="0"/>
                          <a:cs typeface="Arial" pitchFamily="34" charset="0"/>
                        </a:rPr>
                        <a:t>Бөгде</a:t>
                      </a:r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50" dirty="0" err="1">
                          <a:latin typeface="Arial" pitchFamily="34" charset="0"/>
                          <a:cs typeface="Arial" pitchFamily="34" charset="0"/>
                        </a:rPr>
                        <a:t>ұйымдардың</a:t>
                      </a:r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50" dirty="0" err="1">
                          <a:latin typeface="Arial" pitchFamily="34" charset="0"/>
                          <a:cs typeface="Arial" pitchFamily="34" charset="0"/>
                        </a:rPr>
                        <a:t>қызметтері</a:t>
                      </a:r>
                      <a:endParaRPr lang="ru-RU" sz="8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85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8 695 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5 655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5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-35,0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</a:t>
                      </a:r>
                      <a:r>
                        <a:rPr lang="ru-RU" sz="8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бағасының</a:t>
                      </a:r>
                      <a:r>
                        <a:rPr lang="ru-RU" sz="8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8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004637"/>
                  </a:ext>
                </a:extLst>
              </a:tr>
              <a:tr h="2339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dirty="0" err="1">
                          <a:latin typeface="Arial" pitchFamily="34" charset="0"/>
                          <a:cs typeface="Arial" pitchFamily="34" charset="0"/>
                        </a:rPr>
                        <a:t>Іссапар</a:t>
                      </a:r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50" dirty="0" err="1">
                          <a:latin typeface="Arial" pitchFamily="34" charset="0"/>
                          <a:cs typeface="Arial" pitchFamily="34" charset="0"/>
                        </a:rPr>
                        <a:t>шығындары</a:t>
                      </a:r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85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585 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5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-74,5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8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қажеттілікке</a:t>
                      </a:r>
                      <a:r>
                        <a:rPr lang="ru-RU" sz="8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сәйкес</a:t>
                      </a:r>
                      <a:endParaRPr lang="ru-RU" sz="8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442341"/>
                  </a:ext>
                </a:extLst>
              </a:tr>
              <a:tr h="2339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dirty="0" err="1">
                          <a:latin typeface="Arial" pitchFamily="34" charset="0"/>
                          <a:cs typeface="Arial" pitchFamily="34" charset="0"/>
                        </a:rPr>
                        <a:t>Байланыс</a:t>
                      </a:r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50" dirty="0" err="1">
                          <a:latin typeface="Arial" pitchFamily="34" charset="0"/>
                          <a:cs typeface="Arial" pitchFamily="34" charset="0"/>
                        </a:rPr>
                        <a:t>қызметтері</a:t>
                      </a:r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850" dirty="0" err="1">
                          <a:latin typeface="Arial" pitchFamily="34" charset="0"/>
                          <a:cs typeface="Arial" pitchFamily="34" charset="0"/>
                        </a:rPr>
                        <a:t>пошталық</a:t>
                      </a:r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850" dirty="0" err="1">
                          <a:latin typeface="Arial" pitchFamily="34" charset="0"/>
                          <a:cs typeface="Arial" pitchFamily="34" charset="0"/>
                        </a:rPr>
                        <a:t>мерзімдік</a:t>
                      </a:r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50" dirty="0" err="1">
                          <a:latin typeface="Arial" pitchFamily="34" charset="0"/>
                          <a:cs typeface="Arial" pitchFamily="34" charset="0"/>
                        </a:rPr>
                        <a:t>басылым</a:t>
                      </a:r>
                      <a:endParaRPr lang="ru-RU" sz="8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85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1 962 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1 122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5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-42,8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Пошта</a:t>
                      </a:r>
                      <a:r>
                        <a:rPr lang="ru-RU" sz="8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шығындарының</a:t>
                      </a:r>
                      <a:r>
                        <a:rPr lang="ru-RU" sz="8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артуы</a:t>
                      </a:r>
                      <a:endParaRPr lang="ru-RU" sz="8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9599717"/>
                  </a:ext>
                </a:extLst>
              </a:tr>
              <a:tr h="2339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dirty="0" err="1">
                          <a:latin typeface="Arial" pitchFamily="34" charset="0"/>
                          <a:cs typeface="Arial" pitchFamily="34" charset="0"/>
                        </a:rPr>
                        <a:t>Қызметкерлерді</a:t>
                      </a:r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50" dirty="0" err="1">
                          <a:latin typeface="Arial" pitchFamily="34" charset="0"/>
                          <a:cs typeface="Arial" pitchFamily="34" charset="0"/>
                        </a:rPr>
                        <a:t>міндетті</a:t>
                      </a:r>
                      <a:r>
                        <a:rPr lang="ru-RU" sz="85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850" dirty="0" err="1">
                          <a:latin typeface="Arial" pitchFamily="34" charset="0"/>
                          <a:cs typeface="Arial" pitchFamily="34" charset="0"/>
                        </a:rPr>
                        <a:t>сақтандыру</a:t>
                      </a:r>
                      <a:endParaRPr lang="ru-RU" sz="8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85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1 288 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577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5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-55,2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8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8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жалақыға</a:t>
                      </a:r>
                      <a:r>
                        <a:rPr lang="ru-RU" sz="85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сәйкес</a:t>
                      </a:r>
                      <a:endParaRPr lang="ru-RU" sz="8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199655"/>
                  </a:ext>
                </a:extLst>
              </a:tr>
              <a:tr h="2339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50" dirty="0" err="1">
                          <a:latin typeface="Arial" pitchFamily="34" charset="0"/>
                          <a:cs typeface="Arial" pitchFamily="34" charset="0"/>
                        </a:rPr>
                        <a:t>Материалдар</a:t>
                      </a:r>
                      <a:endParaRPr lang="ru-RU" sz="8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85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8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3 135 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1 805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5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-42,4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8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102390"/>
                  </a:ext>
                </a:extLst>
              </a:tr>
              <a:tr h="2339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5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Сыйақы </a:t>
                      </a:r>
                      <a:r>
                        <a:rPr lang="ru-RU" sz="85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төлеуге</a:t>
                      </a:r>
                      <a:r>
                        <a:rPr lang="ru-RU" sz="85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арналған</a:t>
                      </a:r>
                      <a:r>
                        <a:rPr lang="ru-RU" sz="85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b="1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шығыстар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8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8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85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-37,5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8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19209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50774" y="831925"/>
            <a:ext cx="6484520" cy="153888"/>
          </a:xfrm>
          <a:prstGeom prst="rect">
            <a:avLst/>
          </a:prstGeom>
          <a:noFill/>
        </p:spPr>
        <p:txBody>
          <a:bodyPr wrap="square" lIns="36000" tIns="0" rIns="0" bIns="0" rtlCol="0" anchor="ctr" anchorCtr="0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Су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тарифтік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сметаның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бап</a:t>
            </a:r>
            <a:r>
              <a:rPr lang="ru-RU" altLang="ru-RU" sz="1000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000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орындалу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кестесінің</a:t>
            </a:r>
            <a:r>
              <a:rPr lang="ru-RU" altLang="ru-RU" sz="1000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жалғасы</a:t>
            </a:r>
            <a:endParaRPr lang="ru-RU" sz="11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884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9018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526646" y="0"/>
            <a:ext cx="10451597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Су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қызметтеріне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тарифтік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сметаның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бап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202</a:t>
            </a:r>
            <a:r>
              <a:rPr lang="en-US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4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жылдың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І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жартыжылдығында</a:t>
            </a:r>
            <a:r>
              <a:rPr lang="ru-RU" altLang="ru-RU" sz="1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орындалуы</a:t>
            </a:r>
            <a:endParaRPr lang="ru-RU" altLang="ru-RU" sz="14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49" y="142183"/>
            <a:ext cx="612054" cy="444467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600956"/>
              </p:ext>
            </p:extLst>
          </p:nvPr>
        </p:nvGraphicFramePr>
        <p:xfrm>
          <a:off x="501403" y="806024"/>
          <a:ext cx="11483973" cy="4478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6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204">
                  <a:extLst>
                    <a:ext uri="{9D8B030D-6E8A-4147-A177-3AD203B41FA5}">
                      <a16:colId xmlns:a16="http://schemas.microsoft.com/office/drawing/2014/main" val="1804608580"/>
                    </a:ext>
                  </a:extLst>
                </a:gridCol>
                <a:gridCol w="1092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01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06328">
                  <a:extLst>
                    <a:ext uri="{9D8B030D-6E8A-4147-A177-3AD203B41FA5}">
                      <a16:colId xmlns:a16="http://schemas.microsoft.com/office/drawing/2014/main" val="913122382"/>
                    </a:ext>
                  </a:extLst>
                </a:gridCol>
              </a:tblGrid>
              <a:tr h="43342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р/н №</a:t>
                      </a:r>
                      <a:r>
                        <a:rPr lang="ru-RU" sz="9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>
                          <a:latin typeface="Arial" pitchFamily="34" charset="0"/>
                          <a:cs typeface="Arial" pitchFamily="34" charset="0"/>
                        </a:rPr>
                        <a:t>Көрсеткіштердің</a:t>
                      </a:r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itchFamily="34" charset="0"/>
                          <a:cs typeface="Arial" pitchFamily="34" charset="0"/>
                        </a:rPr>
                        <a:t>атауы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9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Өлшем</a:t>
                      </a:r>
                      <a:r>
                        <a:rPr lang="kk-KZ" sz="9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бірлік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9" marR="3109" marT="3109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Тарифтік смета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Нақты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көрсеткіштер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%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Ауытқу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себептері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099">
                <a:tc>
                  <a:txBody>
                    <a:bodyPr/>
                    <a:lstStyle/>
                    <a:p>
                      <a:pPr algn="ctr" fontAlgn="ctr"/>
                      <a:r>
                        <a:rPr lang="rm-C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Шығындардың</a:t>
                      </a:r>
                      <a:r>
                        <a:rPr kumimoji="0" lang="ru-RU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барлығы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6 138 616 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3 956 197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-35,6</a:t>
                      </a:r>
                    </a:p>
                  </a:txBody>
                  <a:tcPr marL="10800" marR="72008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61463"/>
                  </a:ext>
                </a:extLst>
              </a:tr>
              <a:tr h="403099">
                <a:tc>
                  <a:txBody>
                    <a:bodyPr/>
                    <a:lstStyle/>
                    <a:p>
                      <a:pPr algn="ctr" fontAlgn="ctr"/>
                      <a:r>
                        <a:rPr lang="rm-C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9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Пайда</a:t>
                      </a:r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962 513 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-338 152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-135,1</a:t>
                      </a:r>
                    </a:p>
                  </a:txBody>
                  <a:tcPr marL="10800" marR="72008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099">
                <a:tc>
                  <a:txBody>
                    <a:bodyPr/>
                    <a:lstStyle/>
                    <a:p>
                      <a:pPr algn="ctr" fontAlgn="ctr"/>
                      <a:r>
                        <a:rPr lang="rm-C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Барлық</a:t>
                      </a:r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кірістер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</a:t>
                      </a:r>
                      <a:r>
                        <a:rPr kumimoji="0" lang="ru-RU" sz="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7 101 129 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3 618 045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-49,0</a:t>
                      </a:r>
                    </a:p>
                  </a:txBody>
                  <a:tcPr marL="10800" marR="72008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099">
                <a:tc>
                  <a:txBody>
                    <a:bodyPr/>
                    <a:lstStyle/>
                    <a:p>
                      <a:pPr algn="ctr" fontAlgn="ctr"/>
                      <a:r>
                        <a:rPr lang="rm-C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</a:t>
                      </a:r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м3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133 312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67 018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-49,7</a:t>
                      </a:r>
                    </a:p>
                  </a:txBody>
                  <a:tcPr marL="10800" marR="72008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472">
                <a:tc>
                  <a:txBody>
                    <a:bodyPr/>
                    <a:lstStyle/>
                    <a:p>
                      <a:pPr algn="ctr" fontAlgn="ctr"/>
                      <a:r>
                        <a:rPr lang="rm-C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Орташа</a:t>
                      </a:r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Тариф (ҚҚС-</a:t>
                      </a:r>
                      <a:r>
                        <a:rPr lang="ru-RU" sz="9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сыз</a:t>
                      </a:r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теңге/м3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53.27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53,99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</a:p>
                  </a:txBody>
                  <a:tcPr marL="10800" marR="72008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906802"/>
                  </a:ext>
                </a:extLst>
              </a:tr>
              <a:tr h="338755">
                <a:tc>
                  <a:txBody>
                    <a:bodyPr/>
                    <a:lstStyle/>
                    <a:p>
                      <a:pPr algn="ctr" fontAlgn="ctr"/>
                      <a:endParaRPr lang="rm-CH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k-KZ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Анықтама</a:t>
                      </a:r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9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8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318005"/>
                  </a:ext>
                </a:extLst>
              </a:tr>
              <a:tr h="348351">
                <a:tc>
                  <a:txBody>
                    <a:bodyPr/>
                    <a:lstStyle/>
                    <a:p>
                      <a:pPr algn="ctr" fontAlgn="ctr"/>
                      <a:endParaRPr lang="rm-CH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Персоналдың</a:t>
                      </a:r>
                      <a:r>
                        <a:rPr lang="kk-KZ" sz="9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тізім бойынша орташа саны</a:t>
                      </a:r>
                      <a:r>
                        <a:rPr lang="kk-KZ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оның ішінде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9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адам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1 019,5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900" b="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179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15,6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4680025"/>
                  </a:ext>
                </a:extLst>
              </a:tr>
              <a:tr h="278681">
                <a:tc>
                  <a:txBody>
                    <a:bodyPr/>
                    <a:lstStyle/>
                    <a:p>
                      <a:pPr algn="ctr" fontAlgn="ctr"/>
                      <a:endParaRPr lang="rm-CH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 персонал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адам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990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1 149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16,1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1216772"/>
                  </a:ext>
                </a:extLst>
              </a:tr>
              <a:tr h="290292">
                <a:tc>
                  <a:txBody>
                    <a:bodyPr/>
                    <a:lstStyle/>
                    <a:p>
                      <a:pPr algn="ctr" fontAlgn="ctr"/>
                      <a:endParaRPr lang="rm-CH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Әкімшілік персонал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адам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29,5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9654694"/>
                  </a:ext>
                </a:extLst>
              </a:tr>
              <a:tr h="290292">
                <a:tc>
                  <a:txBody>
                    <a:bodyPr/>
                    <a:lstStyle/>
                    <a:p>
                      <a:pPr algn="ctr" fontAlgn="ctr"/>
                      <a:endParaRPr lang="rm-CH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Орташа айлық жалақы, оның ішінде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208 337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230 732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10,7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890633"/>
                  </a:ext>
                </a:extLst>
              </a:tr>
              <a:tr h="232235">
                <a:tc>
                  <a:txBody>
                    <a:bodyPr/>
                    <a:lstStyle/>
                    <a:p>
                      <a:pPr algn="ctr" fontAlgn="ctr"/>
                      <a:endParaRPr lang="rm-CH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 персонал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204 283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228 824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9309008"/>
                  </a:ext>
                </a:extLst>
              </a:tr>
              <a:tr h="273596">
                <a:tc>
                  <a:txBody>
                    <a:bodyPr/>
                    <a:lstStyle/>
                    <a:p>
                      <a:pPr algn="ctr" fontAlgn="ctr"/>
                      <a:endParaRPr lang="rm-CH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k-KZ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Әкімшілік персонал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1" marR="4851" marT="4851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340 868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9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303 772</a:t>
                      </a:r>
                      <a:endParaRPr lang="ru-RU" sz="9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- 10,9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817360"/>
                  </a:ext>
                </a:extLst>
              </a:tr>
            </a:tbl>
          </a:graphicData>
        </a:graphic>
      </p:graphicFrame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40551" y="6497973"/>
            <a:ext cx="451449" cy="36002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9110" y="547928"/>
            <a:ext cx="67068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Су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тарифтік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сметаның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бап</a:t>
            </a:r>
            <a:r>
              <a:rPr lang="ru-RU" altLang="ru-RU" sz="1000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000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орындалу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кестесінің</a:t>
            </a:r>
            <a:r>
              <a:rPr lang="ru-RU" altLang="ru-RU" sz="1000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жалғасы</a:t>
            </a:r>
            <a:endParaRPr lang="ru-RU" sz="11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89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0" y="0"/>
            <a:ext cx="12191999" cy="119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Қызметтердің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сапасы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мен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сенімділігі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көрсеткіштерін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сақтау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туралы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/>
            </a:r>
            <a:b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</a:b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тиімділігінің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көрсеткіштеріне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қол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жеткізу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туралы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91" y="255807"/>
            <a:ext cx="945000" cy="686250"/>
          </a:xfrm>
          <a:prstGeom prst="rect">
            <a:avLst/>
          </a:prstGeom>
        </p:spPr>
      </p:pic>
      <p:pic>
        <p:nvPicPr>
          <p:cNvPr id="10" name="Picture 4" descr="Качество воды: что влияет на него? | Акватория💧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42" y="1453671"/>
            <a:ext cx="2184357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www.darwin-pumps.ru/images/use10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9" y="3289689"/>
            <a:ext cx="2258790" cy="122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882" y="5286321"/>
            <a:ext cx="2235017" cy="1115390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2697510" y="1366076"/>
            <a:ext cx="9303990" cy="535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ru-RU" altLang="ru-RU" sz="1000" b="1" dirty="0">
                <a:latin typeface="Arial" panose="020B0604020202020204" pitchFamily="34" charset="0"/>
              </a:rPr>
              <a:t>● </a:t>
            </a:r>
            <a:r>
              <a:rPr lang="ru-RU" altLang="ru-RU" sz="1200" b="1" dirty="0" err="1">
                <a:latin typeface="Arial" panose="020B0604020202020204" pitchFamily="34" charset="0"/>
              </a:rPr>
              <a:t>Судың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сапасы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барлық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көрсеткіштер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бойынша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санитарлық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нормалардың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талаптарына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сәйкес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келеді</a:t>
            </a:r>
            <a:r>
              <a:rPr lang="ru-RU" altLang="ru-RU" sz="1200" dirty="0">
                <a:latin typeface="Arial" panose="020B0604020202020204" pitchFamily="34" charset="0"/>
              </a:rPr>
              <a:t>.</a:t>
            </a:r>
            <a:endParaRPr lang="ru-RU" altLang="ru-RU" sz="1200" b="0" dirty="0">
              <a:latin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200" b="0" dirty="0" err="1">
                <a:latin typeface="Arial" panose="020B0604020202020204" pitchFamily="34" charset="0"/>
              </a:rPr>
              <a:t>Судың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сапасын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бақылау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процесін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кәсіпорынның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зертханасы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жүзеге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асырады</a:t>
            </a:r>
            <a:r>
              <a:rPr lang="ru-RU" altLang="ru-RU" sz="1200" b="0" dirty="0">
                <a:latin typeface="Arial" panose="020B0604020202020204" pitchFamily="34" charset="0"/>
              </a:rPr>
              <a:t>. Суды зарарсыздандыру </a:t>
            </a:r>
            <a:r>
              <a:rPr lang="ru-RU" altLang="ru-RU" sz="1200" b="0" dirty="0" err="1">
                <a:latin typeface="Arial" panose="020B0604020202020204" pitchFamily="34" charset="0"/>
              </a:rPr>
              <a:t>процесінде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қауіпсіз</a:t>
            </a:r>
            <a:r>
              <a:rPr lang="ru-RU" altLang="ru-RU" sz="1200" b="0" dirty="0">
                <a:latin typeface="Arial" panose="020B0604020202020204" pitchFamily="34" charset="0"/>
              </a:rPr>
              <a:t> және </a:t>
            </a:r>
            <a:r>
              <a:rPr lang="kk-KZ" altLang="ru-RU" sz="1200" dirty="0">
                <a:latin typeface="Arial" panose="020B0604020202020204" pitchFamily="34" charset="0"/>
              </a:rPr>
              <a:t>ұ</a:t>
            </a:r>
            <a:r>
              <a:rPr lang="ru-RU" altLang="ru-RU" sz="1200" b="0" dirty="0" err="1">
                <a:latin typeface="Arial" panose="020B0604020202020204" pitchFamily="34" charset="0"/>
              </a:rPr>
              <a:t>лы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емес</a:t>
            </a:r>
            <a:r>
              <a:rPr lang="ru-RU" altLang="ru-RU" sz="1200" b="0" dirty="0">
                <a:latin typeface="Arial" panose="020B0604020202020204" pitchFamily="34" charset="0"/>
              </a:rPr>
              <a:t> натрий </a:t>
            </a:r>
            <a:r>
              <a:rPr lang="ru-RU" altLang="ru-RU" sz="1200" b="0" dirty="0" err="1">
                <a:latin typeface="Arial" panose="020B0604020202020204" pitchFamily="34" charset="0"/>
              </a:rPr>
              <a:t>гипохлориті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қолданылады</a:t>
            </a:r>
            <a:r>
              <a:rPr lang="ru-RU" altLang="ru-RU" sz="1200" b="0" dirty="0"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endParaRPr lang="ru-RU" altLang="ru-RU" sz="1200" dirty="0">
              <a:latin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200" dirty="0">
                <a:latin typeface="Arial" panose="020B0604020202020204" pitchFamily="34" charset="0"/>
              </a:rPr>
              <a:t>● </a:t>
            </a:r>
            <a:r>
              <a:rPr lang="ru-RU" altLang="ru-RU" sz="1200" b="1" dirty="0" err="1">
                <a:latin typeface="Arial" panose="020B0604020202020204" pitchFamily="34" charset="0"/>
              </a:rPr>
              <a:t>Кәріздік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тазарту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құрылыстарындағы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ағынды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суларды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тазарту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сапасы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200" b="0" dirty="0" err="1">
                <a:latin typeface="Arial" panose="020B0604020202020204" pitchFamily="34" charset="0"/>
              </a:rPr>
              <a:t>Кәсіпорын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қабылдаған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барлық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ағынды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сулар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толық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биологиялық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тазартудан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өтеді</a:t>
            </a:r>
            <a:r>
              <a:rPr lang="ru-RU" altLang="ru-RU" sz="1200" b="0" dirty="0">
                <a:latin typeface="Arial" panose="020B0604020202020204" pitchFamily="34" charset="0"/>
              </a:rPr>
              <a:t>. </a:t>
            </a:r>
            <a:r>
              <a:rPr lang="ru-RU" altLang="ru-RU" sz="1200" b="0" dirty="0" err="1">
                <a:latin typeface="Arial" panose="020B0604020202020204" pitchFamily="34" charset="0"/>
              </a:rPr>
              <a:t>Тазалау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сапасын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кәсіпорынның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сынақ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зертханасы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бақылайды</a:t>
            </a:r>
            <a:r>
              <a:rPr lang="ru-RU" altLang="ru-RU" sz="1200" b="0" dirty="0"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200" b="0" dirty="0" err="1">
                <a:latin typeface="Arial" panose="020B0604020202020204" pitchFamily="34" charset="0"/>
              </a:rPr>
              <a:t>Күн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сайын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тазартудың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барлық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кезеңдерінде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химиялық</a:t>
            </a:r>
            <a:r>
              <a:rPr lang="ru-RU" altLang="ru-RU" sz="1200" b="0" dirty="0">
                <a:latin typeface="Arial" panose="020B0604020202020204" pitchFamily="34" charset="0"/>
              </a:rPr>
              <a:t> және </a:t>
            </a:r>
            <a:r>
              <a:rPr lang="ru-RU" altLang="ru-RU" sz="1200" b="0" dirty="0" err="1">
                <a:latin typeface="Arial" panose="020B0604020202020204" pitchFamily="34" charset="0"/>
              </a:rPr>
              <a:t>бактериологиялық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көрсеткіштер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бойынша</a:t>
            </a:r>
            <a:r>
              <a:rPr lang="ru-RU" altLang="ru-RU" sz="1200" b="0" dirty="0">
                <a:latin typeface="Arial" panose="020B0604020202020204" pitchFamily="34" charset="0"/>
              </a:rPr>
              <a:t> аэрация </a:t>
            </a:r>
            <a:r>
              <a:rPr lang="ru-RU" altLang="ru-RU" sz="1200" b="0" dirty="0" err="1">
                <a:latin typeface="Arial" panose="020B0604020202020204" pitchFamily="34" charset="0"/>
              </a:rPr>
              <a:t>станциясына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түсетін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сарқынды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суларға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талдау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жасалады</a:t>
            </a:r>
            <a:r>
              <a:rPr lang="ru-RU" altLang="ru-RU" sz="1200" b="0" dirty="0"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200" b="0" dirty="0" err="1">
                <a:latin typeface="Arial" panose="020B0604020202020204" pitchFamily="34" charset="0"/>
              </a:rPr>
              <a:t>Тоқсан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сайын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жинақтағыштар</a:t>
            </a:r>
            <a:r>
              <a:rPr lang="ru-RU" altLang="ru-RU" sz="1200" b="0" dirty="0">
                <a:latin typeface="Arial" panose="020B0604020202020204" pitchFamily="34" charset="0"/>
              </a:rPr>
              <a:t> мен су </a:t>
            </a:r>
            <a:r>
              <a:rPr lang="ru-RU" altLang="ru-RU" sz="1200" b="0" dirty="0" err="1">
                <a:latin typeface="Arial" panose="020B0604020202020204" pitchFamily="34" charset="0"/>
              </a:rPr>
              <a:t>қоймаларындағы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тазартылған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сарқынды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суларға</a:t>
            </a:r>
            <a:r>
              <a:rPr lang="ru-RU" altLang="ru-RU" sz="1200" b="0" dirty="0">
                <a:latin typeface="Arial" panose="020B0604020202020204" pitchFamily="34" charset="0"/>
              </a:rPr>
              <a:t> мониторинг </a:t>
            </a:r>
            <a:r>
              <a:rPr lang="ru-RU" altLang="ru-RU" sz="1200" b="0" dirty="0" err="1">
                <a:latin typeface="Arial" panose="020B0604020202020204" pitchFamily="34" charset="0"/>
              </a:rPr>
              <a:t>жүргізіледі</a:t>
            </a:r>
            <a:r>
              <a:rPr lang="ru-RU" altLang="ru-RU" sz="1200" b="0" dirty="0"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endParaRPr lang="ru-RU" altLang="ru-RU" sz="1200" b="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200" dirty="0">
                <a:latin typeface="Arial" panose="020B0604020202020204" pitchFamily="34" charset="0"/>
              </a:rPr>
              <a:t>● </a:t>
            </a:r>
            <a:r>
              <a:rPr lang="ru-RU" altLang="ru-RU" sz="1200" b="1" dirty="0" err="1">
                <a:latin typeface="Arial" panose="020B0604020202020204" pitchFamily="34" charset="0"/>
              </a:rPr>
              <a:t>Тұтынушыларға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қызмет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көрсету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сапасын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арттыру</a:t>
            </a:r>
            <a:r>
              <a:rPr lang="ru-RU" altLang="ru-RU" sz="1200" b="1" dirty="0">
                <a:latin typeface="Arial" panose="020B0604020202020204" pitchFamily="34" charset="0"/>
              </a:rPr>
              <a:t> </a:t>
            </a:r>
            <a:r>
              <a:rPr lang="ru-RU" altLang="ru-RU" sz="1200" b="1" dirty="0" err="1">
                <a:latin typeface="Arial" panose="020B0604020202020204" pitchFamily="34" charset="0"/>
              </a:rPr>
              <a:t>мақсатында</a:t>
            </a:r>
            <a:endParaRPr lang="ru-RU" altLang="ru-RU" sz="1200" b="1" dirty="0">
              <a:latin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ru-RU" altLang="ru-RU" sz="1200" b="0" dirty="0">
                <a:latin typeface="Arial" panose="020B0604020202020204" pitchFamily="34" charset="0"/>
              </a:rPr>
              <a:t>4 </a:t>
            </a:r>
            <a:r>
              <a:rPr lang="ru-RU" altLang="ru-RU" sz="1200" b="0" dirty="0" err="1">
                <a:latin typeface="Arial" panose="020B0604020202020204" pitchFamily="34" charset="0"/>
              </a:rPr>
              <a:t>тұтынушыларға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қызмет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көрсету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орталығы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жұмыс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істейді</a:t>
            </a:r>
            <a:r>
              <a:rPr lang="ru-RU" altLang="ru-RU" sz="1200" b="0" dirty="0"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ru-RU" altLang="ru-RU" sz="1200" b="0" dirty="0" err="1">
                <a:latin typeface="Arial" panose="020B0604020202020204" pitchFamily="34" charset="0"/>
              </a:rPr>
              <a:t>Тұтынушыларға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ыңғайлы</a:t>
            </a:r>
            <a:r>
              <a:rPr lang="ru-RU" altLang="ru-RU" sz="1200" b="0" dirty="0">
                <a:latin typeface="Arial" panose="020B0604020202020204" pitchFamily="34" charset="0"/>
              </a:rPr>
              <a:t> болу </a:t>
            </a:r>
            <a:r>
              <a:rPr lang="ru-RU" altLang="ru-RU" sz="1200" b="0" dirty="0" err="1">
                <a:latin typeface="Arial" panose="020B0604020202020204" pitchFamily="34" charset="0"/>
              </a:rPr>
              <a:t>үшін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тұтынушының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жеке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кабинетінің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мобильдік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қосымшасы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жұмыс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істейді</a:t>
            </a:r>
            <a:r>
              <a:rPr lang="ru-RU" altLang="ru-RU" sz="1200" b="0" dirty="0">
                <a:latin typeface="Arial" panose="020B0604020202020204" pitchFamily="34" charset="0"/>
              </a:rPr>
              <a:t>, </a:t>
            </a:r>
            <a:r>
              <a:rPr lang="ru-RU" altLang="ru-RU" sz="1200" b="0" dirty="0" err="1">
                <a:latin typeface="Arial" panose="020B0604020202020204" pitchFamily="34" charset="0"/>
              </a:rPr>
              <a:t>онда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мынадай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функциялар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көзделген</a:t>
            </a:r>
            <a:r>
              <a:rPr lang="ru-RU" altLang="ru-RU" sz="1200" b="0" dirty="0">
                <a:latin typeface="Arial" panose="020B0604020202020204" pitchFamily="34" charset="0"/>
              </a:rPr>
              <a:t>: </a:t>
            </a:r>
            <a:r>
              <a:rPr lang="ru-RU" altLang="ru-RU" sz="1200" b="0" dirty="0" err="1">
                <a:latin typeface="Arial" panose="020B0604020202020204" pitchFamily="34" charset="0"/>
              </a:rPr>
              <a:t>жеке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есепке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алу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аспаптарының</a:t>
            </a:r>
            <a:r>
              <a:rPr lang="ru-RU" altLang="ru-RU" sz="1200" b="0" dirty="0">
                <a:latin typeface="Arial" panose="020B0604020202020204" pitchFamily="34" charset="0"/>
              </a:rPr>
              <a:t> (ЖЕАП) </a:t>
            </a:r>
            <a:r>
              <a:rPr lang="ru-RU" altLang="ru-RU" sz="1200" b="0" dirty="0" err="1">
                <a:latin typeface="Arial" panose="020B0604020202020204" pitchFamily="34" charset="0"/>
              </a:rPr>
              <a:t>көрсеткіштерін</a:t>
            </a:r>
            <a:r>
              <a:rPr lang="ru-RU" altLang="ru-RU" sz="1200" b="0" dirty="0">
                <a:latin typeface="Arial" panose="020B0604020202020204" pitchFamily="34" charset="0"/>
              </a:rPr>
              <a:t> беру; ЖЕАП </a:t>
            </a:r>
            <a:r>
              <a:rPr lang="ru-RU" altLang="ru-RU" sz="1200" b="0" dirty="0" err="1">
                <a:latin typeface="Arial" panose="020B0604020202020204" pitchFamily="34" charset="0"/>
              </a:rPr>
              <a:t>пломбылауға</a:t>
            </a:r>
            <a:r>
              <a:rPr lang="ru-RU" altLang="ru-RU" sz="1200" b="0" dirty="0">
                <a:latin typeface="Arial" panose="020B0604020202020204" pitchFamily="34" charset="0"/>
              </a:rPr>
              <a:t> және оны </a:t>
            </a:r>
            <a:r>
              <a:rPr lang="ru-RU" altLang="ru-RU" sz="1200" b="0" dirty="0" err="1">
                <a:latin typeface="Arial" panose="020B0604020202020204" pitchFamily="34" charset="0"/>
              </a:rPr>
              <a:t>алып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тастауға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өтінім</a:t>
            </a:r>
            <a:r>
              <a:rPr lang="ru-RU" altLang="ru-RU" sz="1200" b="0" dirty="0">
                <a:latin typeface="Arial" panose="020B0604020202020204" pitchFamily="34" charset="0"/>
              </a:rPr>
              <a:t>; </a:t>
            </a:r>
            <a:r>
              <a:rPr lang="ru-RU" altLang="ru-RU" sz="1200" b="0" dirty="0" err="1">
                <a:latin typeface="Arial" panose="020B0604020202020204" pitchFamily="34" charset="0"/>
              </a:rPr>
              <a:t>байқауаралық</a:t>
            </a:r>
            <a:r>
              <a:rPr lang="ru-RU" altLang="ru-RU" sz="1200" b="0" dirty="0">
                <a:latin typeface="Arial" panose="020B0604020202020204" pitchFamily="34" charset="0"/>
              </a:rPr>
              <a:t> интервал; </a:t>
            </a:r>
            <a:r>
              <a:rPr lang="ru-RU" altLang="ru-RU" sz="1200" b="0" dirty="0" err="1">
                <a:latin typeface="Arial" panose="020B0604020202020204" pitchFamily="34" charset="0"/>
              </a:rPr>
              <a:t>есептеулердің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толық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жазылуы</a:t>
            </a:r>
            <a:r>
              <a:rPr lang="ru-RU" altLang="ru-RU" sz="1200" b="0" dirty="0">
                <a:latin typeface="Arial" panose="020B0604020202020204" pitchFamily="34" charset="0"/>
              </a:rPr>
              <a:t>; </a:t>
            </a:r>
            <a:r>
              <a:rPr lang="ru-RU" altLang="ru-RU" sz="1200" b="0" dirty="0" err="1">
                <a:latin typeface="Arial" panose="020B0604020202020204" pitchFamily="34" charset="0"/>
              </a:rPr>
              <a:t>төлемнің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толық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жазылуы</a:t>
            </a:r>
            <a:r>
              <a:rPr lang="ru-RU" altLang="ru-RU" sz="1200" b="0" dirty="0"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ru-RU" altLang="ru-RU" sz="1200" b="0" dirty="0" err="1">
                <a:latin typeface="Arial" panose="020B0604020202020204" pitchFamily="34" charset="0"/>
              </a:rPr>
              <a:t>Қарыздың</a:t>
            </a:r>
            <a:r>
              <a:rPr lang="ru-RU" altLang="ru-RU" sz="1200" b="0" dirty="0">
                <a:latin typeface="Arial" panose="020B0604020202020204" pitchFamily="34" charset="0"/>
              </a:rPr>
              <a:t>, </a:t>
            </a:r>
            <a:r>
              <a:rPr lang="ru-RU" altLang="ru-RU" sz="1200" b="0" dirty="0" err="1">
                <a:latin typeface="Arial" panose="020B0604020202020204" pitchFamily="34" charset="0"/>
              </a:rPr>
              <a:t>төлемнің</a:t>
            </a:r>
            <a:r>
              <a:rPr lang="ru-RU" altLang="ru-RU" sz="1200" b="0" dirty="0">
                <a:latin typeface="Arial" panose="020B0604020202020204" pitchFamily="34" charset="0"/>
              </a:rPr>
              <a:t> және </a:t>
            </a:r>
            <a:r>
              <a:rPr lang="ru-RU" altLang="ru-RU" sz="1200" b="0" dirty="0" err="1">
                <a:latin typeface="Arial" panose="020B0604020202020204" pitchFamily="34" charset="0"/>
              </a:rPr>
              <a:t>басқа</a:t>
            </a:r>
            <a:r>
              <a:rPr lang="ru-RU" altLang="ru-RU" sz="1200" b="0" dirty="0">
                <a:latin typeface="Arial" panose="020B0604020202020204" pitchFamily="34" charset="0"/>
              </a:rPr>
              <a:t> да </a:t>
            </a:r>
            <a:r>
              <a:rPr lang="ru-RU" altLang="ru-RU" sz="1200" b="0" dirty="0" err="1">
                <a:latin typeface="Arial" panose="020B0604020202020204" pitchFamily="34" charset="0"/>
              </a:rPr>
              <a:t>деректердің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сомасын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көрсете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отырып</a:t>
            </a:r>
            <a:r>
              <a:rPr lang="ru-RU" altLang="ru-RU" sz="1200" b="0" dirty="0">
                <a:latin typeface="Arial" panose="020B0604020202020204" pitchFamily="34" charset="0"/>
              </a:rPr>
              <a:t>, </a:t>
            </a:r>
            <a:r>
              <a:rPr lang="ru-RU" altLang="ru-RU" sz="1200" b="0" dirty="0" err="1">
                <a:latin typeface="Arial" panose="020B0604020202020204" pitchFamily="34" charset="0"/>
              </a:rPr>
              <a:t>берешектің</a:t>
            </a:r>
            <a:r>
              <a:rPr lang="ru-RU" altLang="ru-RU" sz="1200" b="0" dirty="0">
                <a:latin typeface="Arial" panose="020B0604020202020204" pitchFamily="34" charset="0"/>
              </a:rPr>
              <a:t> бар </a:t>
            </a:r>
            <a:r>
              <a:rPr lang="ru-RU" altLang="ru-RU" sz="1200" b="0" dirty="0" err="1">
                <a:latin typeface="Arial" panose="020B0604020202020204" pitchFamily="34" charset="0"/>
              </a:rPr>
              <a:t>екендігі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туралы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en-US" altLang="ru-RU" sz="1200" b="0" dirty="0">
                <a:latin typeface="Arial" panose="020B0604020202020204" pitchFamily="34" charset="0"/>
              </a:rPr>
              <a:t>SMS </a:t>
            </a:r>
            <a:r>
              <a:rPr lang="ru-RU" altLang="ru-RU" sz="1200" b="0" dirty="0" err="1">
                <a:latin typeface="Arial" panose="020B0604020202020204" pitchFamily="34" charset="0"/>
              </a:rPr>
              <a:t>хабарламалар</a:t>
            </a:r>
            <a:r>
              <a:rPr lang="ru-RU" altLang="ru-RU" sz="1200" b="0" dirty="0">
                <a:latin typeface="Arial" panose="020B0604020202020204" pitchFamily="34" charset="0"/>
              </a:rPr>
              <a:t> </a:t>
            </a:r>
            <a:r>
              <a:rPr lang="ru-RU" altLang="ru-RU" sz="1200" b="0" dirty="0" err="1">
                <a:latin typeface="Arial" panose="020B0604020202020204" pitchFamily="34" charset="0"/>
              </a:rPr>
              <a:t>жіберіледі</a:t>
            </a:r>
            <a:r>
              <a:rPr lang="ru-RU" altLang="ru-RU" sz="1200" b="0" dirty="0">
                <a:latin typeface="Arial" panose="020B0604020202020204" pitchFamily="34" charset="0"/>
              </a:rPr>
              <a:t>.</a:t>
            </a:r>
            <a:endParaRPr lang="ru-RU" altLang="ru-RU" sz="1200" dirty="0">
              <a:latin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● </a:t>
            </a:r>
            <a:r>
              <a:rPr lang="ru-RU" sz="1200" b="1" dirty="0" err="1">
                <a:latin typeface="Arial" panose="020B0604020202020204" pitchFamily="34" charset="0"/>
              </a:rPr>
              <a:t>Кәсіпорынға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тарифтер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табиғи</a:t>
            </a:r>
            <a:r>
              <a:rPr lang="ru-RU" sz="1200" b="1" dirty="0">
                <a:latin typeface="Arial" panose="020B0604020202020204" pitchFamily="34" charset="0"/>
              </a:rPr>
              <a:t> монополия </a:t>
            </a:r>
            <a:r>
              <a:rPr lang="ru-RU" sz="1200" b="1" dirty="0" err="1">
                <a:latin typeface="Arial" panose="020B0604020202020204" pitchFamily="34" charset="0"/>
              </a:rPr>
              <a:t>субъектісіне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қызметтердің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сапасы</a:t>
            </a:r>
            <a:r>
              <a:rPr lang="ru-RU" sz="1200" b="1" dirty="0">
                <a:latin typeface="Arial" panose="020B0604020202020204" pitchFamily="34" charset="0"/>
              </a:rPr>
              <a:t> мен </a:t>
            </a:r>
            <a:r>
              <a:rPr lang="ru-RU" sz="1200" b="1" dirty="0" err="1">
                <a:latin typeface="Arial" panose="020B0604020202020204" pitchFamily="34" charset="0"/>
              </a:rPr>
              <a:t>сенімділігі</a:t>
            </a:r>
            <a:r>
              <a:rPr lang="ru-RU" sz="1200" b="1" dirty="0">
                <a:latin typeface="Arial" panose="020B0604020202020204" pitchFamily="34" charset="0"/>
              </a:rPr>
              <a:t>, </a:t>
            </a:r>
            <a:r>
              <a:rPr lang="ru-RU" sz="1200" b="1" dirty="0" err="1">
                <a:latin typeface="Arial" panose="020B0604020202020204" pitchFamily="34" charset="0"/>
              </a:rPr>
              <a:t>қызметінің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тиімділігі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көрсеткіштері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бекітілмейтін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шығынды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әдісті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қолдана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отырып</a:t>
            </a:r>
            <a:r>
              <a:rPr lang="ru-RU" sz="1200" b="1" dirty="0">
                <a:latin typeface="Arial" panose="020B0604020202020204" pitchFamily="34" charset="0"/>
              </a:rPr>
              <a:t>, бес </a:t>
            </a:r>
            <a:r>
              <a:rPr lang="ru-RU" sz="1200" b="1" dirty="0" err="1">
                <a:latin typeface="Arial" panose="020B0604020202020204" pitchFamily="34" charset="0"/>
              </a:rPr>
              <a:t>жылдық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кезеңге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  <a:r>
              <a:rPr lang="ru-RU" sz="1200" b="1" dirty="0" err="1">
                <a:latin typeface="Arial" panose="020B0604020202020204" pitchFamily="34" charset="0"/>
              </a:rPr>
              <a:t>бекітілді</a:t>
            </a:r>
            <a:r>
              <a:rPr lang="ru-RU" sz="1200" b="1" dirty="0"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26815" y="6487064"/>
            <a:ext cx="365185" cy="36002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678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455079" y="0"/>
            <a:ext cx="10736920" cy="119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202</a:t>
            </a:r>
            <a:r>
              <a:rPr lang="en-US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4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жылғы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en-US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I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жартыжылдықтағы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негізгі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b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</a:b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қаржылық-экономикалық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көрсеткіштер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(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пайда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мен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залал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туралы</a:t>
            </a:r>
            <a:r>
              <a:rPr lang="ru-RU" altLang="ru-RU" sz="20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есеп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) </a:t>
            </a:r>
            <a:endParaRPr lang="ru-RU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79" y="255807"/>
            <a:ext cx="945000" cy="68625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310607"/>
              </p:ext>
            </p:extLst>
          </p:nvPr>
        </p:nvGraphicFramePr>
        <p:xfrm>
          <a:off x="1955504" y="1212112"/>
          <a:ext cx="9793472" cy="4357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898">
                  <a:extLst>
                    <a:ext uri="{9D8B030D-6E8A-4147-A177-3AD203B41FA5}">
                      <a16:colId xmlns:a16="http://schemas.microsoft.com/office/drawing/2014/main" val="497709223"/>
                    </a:ext>
                  </a:extLst>
                </a:gridCol>
                <a:gridCol w="6826435">
                  <a:extLst>
                    <a:ext uri="{9D8B030D-6E8A-4147-A177-3AD203B41FA5}">
                      <a16:colId xmlns:a16="http://schemas.microsoft.com/office/drawing/2014/main" val="1782054504"/>
                    </a:ext>
                  </a:extLst>
                </a:gridCol>
                <a:gridCol w="2122139">
                  <a:extLst>
                    <a:ext uri="{9D8B030D-6E8A-4147-A177-3AD203B41FA5}">
                      <a16:colId xmlns:a16="http://schemas.microsoft.com/office/drawing/2014/main" val="2353911618"/>
                    </a:ext>
                  </a:extLst>
                </a:gridCol>
              </a:tblGrid>
              <a:tr h="118309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</a:p>
                    <a:p>
                      <a:pPr algn="ctr"/>
                      <a:r>
                        <a:rPr lang="kk-KZ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р/н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Көрсеткіштер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атауы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2024 ж.</a:t>
                      </a:r>
                      <a:r>
                        <a:rPr lang="ru-RU" sz="1200" b="1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      1 </a:t>
                      </a:r>
                      <a:r>
                        <a:rPr lang="ru-RU" sz="1200" b="1" baseline="0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жартыжылдығы</a:t>
                      </a:r>
                      <a:r>
                        <a:rPr lang="ru-RU" sz="1200" b="1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(</a:t>
                      </a:r>
                      <a:r>
                        <a:rPr lang="kk-KZ" sz="1200" dirty="0"/>
                        <a:t>нақты уақыттағы деректер)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мың </a:t>
                      </a:r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теңге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613278"/>
                  </a:ext>
                </a:extLst>
              </a:tr>
              <a:tr h="451083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100" b="0" dirty="0" smtClean="0">
                          <a:latin typeface="Arial" pitchFamily="34" charset="0"/>
                          <a:cs typeface="Arial" pitchFamily="34" charset="0"/>
                        </a:rPr>
                        <a:t>Қ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ызметтерден</a:t>
                      </a:r>
                      <a:r>
                        <a:rPr lang="ru-RU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 err="1">
                          <a:latin typeface="Arial" pitchFamily="34" charset="0"/>
                          <a:cs typeface="Arial" pitchFamily="34" charset="0"/>
                        </a:rPr>
                        <a:t>түскен</a:t>
                      </a:r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 err="1">
                          <a:latin typeface="Arial" pitchFamily="34" charset="0"/>
                          <a:cs typeface="Arial" pitchFamily="34" charset="0"/>
                        </a:rPr>
                        <a:t>кіріс</a:t>
                      </a:r>
                      <a:endParaRPr lang="ru-RU" sz="11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 </a:t>
                      </a:r>
                      <a:r>
                        <a:rPr lang="ru-RU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027 848</a:t>
                      </a:r>
                      <a:endParaRPr lang="ru-RU" sz="11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873124"/>
                  </a:ext>
                </a:extLst>
              </a:tr>
              <a:tr h="374113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Сатылған </a:t>
                      </a:r>
                      <a:r>
                        <a:rPr lang="ru-RU" sz="11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қызметтердің</a:t>
                      </a:r>
                      <a:r>
                        <a:rPr lang="ru-RU" sz="11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baseline="0" dirty="0" err="1" smtClean="0">
                          <a:latin typeface="Arial" pitchFamily="34" charset="0"/>
                          <a:cs typeface="Arial" pitchFamily="34" charset="0"/>
                        </a:rPr>
                        <a:t>құны</a:t>
                      </a:r>
                      <a:endParaRPr lang="ru-RU" sz="11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10 734 320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7950498"/>
                  </a:ext>
                </a:extLst>
              </a:tr>
              <a:tr h="374113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Сату</a:t>
                      </a:r>
                      <a:r>
                        <a:rPr lang="ru-RU" sz="1100" b="0" i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шығындары</a:t>
                      </a:r>
                      <a:endParaRPr lang="ru-RU" sz="11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058 277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7055962"/>
                  </a:ext>
                </a:extLst>
              </a:tr>
              <a:tr h="374113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 err="1">
                          <a:latin typeface="Arial" pitchFamily="34" charset="0"/>
                          <a:cs typeface="Arial" pitchFamily="34" charset="0"/>
                        </a:rPr>
                        <a:t>Әкімшілік</a:t>
                      </a:r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шығындар</a:t>
                      </a:r>
                      <a:endParaRPr lang="ru-RU" sz="11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747 228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390841"/>
                  </a:ext>
                </a:extLst>
              </a:tr>
              <a:tr h="374113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 err="1">
                          <a:latin typeface="Arial" pitchFamily="34" charset="0"/>
                          <a:cs typeface="Arial" pitchFamily="34" charset="0"/>
                        </a:rPr>
                        <a:t>Өзге</a:t>
                      </a:r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 де </a:t>
                      </a:r>
                      <a:r>
                        <a:rPr lang="ru-RU" sz="1100" b="0" i="0" dirty="0" err="1" smtClean="0">
                          <a:latin typeface="Arial" pitchFamily="34" charset="0"/>
                          <a:cs typeface="Arial" pitchFamily="34" charset="0"/>
                        </a:rPr>
                        <a:t>шығындар</a:t>
                      </a:r>
                      <a:endParaRPr lang="ru-RU" sz="11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1 351 014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953136"/>
                  </a:ext>
                </a:extLst>
              </a:tr>
              <a:tr h="374113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 err="1">
                          <a:latin typeface="Arial" pitchFamily="34" charset="0"/>
                          <a:cs typeface="Arial" pitchFamily="34" charset="0"/>
                        </a:rPr>
                        <a:t>Өзге</a:t>
                      </a:r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 де </a:t>
                      </a:r>
                      <a:r>
                        <a:rPr lang="ru-RU" sz="1100" b="0" i="0" dirty="0" err="1">
                          <a:latin typeface="Arial" pitchFamily="34" charset="0"/>
                          <a:cs typeface="Arial" pitchFamily="34" charset="0"/>
                        </a:rPr>
                        <a:t>кірістер</a:t>
                      </a:r>
                      <a:endParaRPr lang="ru-RU" sz="11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822 682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671194"/>
                  </a:ext>
                </a:extLst>
              </a:tr>
              <a:tr h="374113">
                <a:tc>
                  <a:txBody>
                    <a:bodyPr/>
                    <a:lstStyle/>
                    <a:p>
                      <a:pPr algn="ctr"/>
                      <a:r>
                        <a:rPr lang="kk-KZ" sz="1100" b="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1100" b="0" i="0" dirty="0" smtClean="0">
                          <a:latin typeface="Arial" pitchFamily="34" charset="0"/>
                          <a:cs typeface="Arial" pitchFamily="34" charset="0"/>
                        </a:rPr>
                        <a:t>Табыс салығы бойынша шығындар</a:t>
                      </a:r>
                      <a:endParaRPr lang="ru-RU" sz="11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16 148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7589742"/>
                  </a:ext>
                </a:extLst>
              </a:tr>
              <a:tr h="478950">
                <a:tc>
                  <a:txBody>
                    <a:bodyPr/>
                    <a:lstStyle/>
                    <a:p>
                      <a:pPr algn="ctr"/>
                      <a:r>
                        <a:rPr lang="kk-KZ" sz="1100" b="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 err="1">
                          <a:latin typeface="Arial" pitchFamily="34" charset="0"/>
                          <a:cs typeface="Arial" pitchFamily="34" charset="0"/>
                        </a:rPr>
                        <a:t>Қаржылық</a:t>
                      </a:r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="0" dirty="0" err="1" smtClean="0">
                          <a:latin typeface="Arial" pitchFamily="34" charset="0"/>
                          <a:cs typeface="Arial" pitchFamily="34" charset="0"/>
                        </a:rPr>
                        <a:t>нәтиже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- 56 457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608988"/>
                  </a:ext>
                </a:extLst>
              </a:tr>
            </a:tbl>
          </a:graphicData>
        </a:graphic>
      </p:graphicFrame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83683" y="6487064"/>
            <a:ext cx="408317" cy="36002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036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1471704" y="0"/>
            <a:ext cx="10720295" cy="1197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202</a:t>
            </a:r>
            <a:r>
              <a:rPr lang="en-US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4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жылдың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І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жартыжылдығында</a:t>
            </a:r>
            <a:endParaRPr lang="ru-RU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сумен жабдықтау және су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қызметтерінің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көлемі</a:t>
            </a:r>
            <a:endParaRPr lang="ru-RU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05" y="255807"/>
            <a:ext cx="945000" cy="686250"/>
          </a:xfrm>
          <a:prstGeom prst="rect">
            <a:avLst/>
          </a:prstGeom>
        </p:spPr>
      </p:pic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2336843"/>
              </p:ext>
            </p:extLst>
          </p:nvPr>
        </p:nvGraphicFramePr>
        <p:xfrm>
          <a:off x="748146" y="1257278"/>
          <a:ext cx="10981111" cy="5293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5727">
                  <a:extLst>
                    <a:ext uri="{9D8B030D-6E8A-4147-A177-3AD203B41FA5}">
                      <a16:colId xmlns:a16="http://schemas.microsoft.com/office/drawing/2014/main" val="230026590"/>
                    </a:ext>
                  </a:extLst>
                </a:gridCol>
                <a:gridCol w="6446469">
                  <a:extLst>
                    <a:ext uri="{9D8B030D-6E8A-4147-A177-3AD203B41FA5}">
                      <a16:colId xmlns:a16="http://schemas.microsoft.com/office/drawing/2014/main" val="1742562732"/>
                    </a:ext>
                  </a:extLst>
                </a:gridCol>
                <a:gridCol w="1363287">
                  <a:extLst>
                    <a:ext uri="{9D8B030D-6E8A-4147-A177-3AD203B41FA5}">
                      <a16:colId xmlns:a16="http://schemas.microsoft.com/office/drawing/2014/main" val="3405235182"/>
                    </a:ext>
                  </a:extLst>
                </a:gridCol>
                <a:gridCol w="1330036">
                  <a:extLst>
                    <a:ext uri="{9D8B030D-6E8A-4147-A177-3AD203B41FA5}">
                      <a16:colId xmlns:a16="http://schemas.microsoft.com/office/drawing/2014/main" val="318283007"/>
                    </a:ext>
                  </a:extLst>
                </a:gridCol>
                <a:gridCol w="1105592">
                  <a:extLst>
                    <a:ext uri="{9D8B030D-6E8A-4147-A177-3AD203B41FA5}">
                      <a16:colId xmlns:a16="http://schemas.microsoft.com/office/drawing/2014/main" val="1733662079"/>
                    </a:ext>
                  </a:extLst>
                </a:gridCol>
              </a:tblGrid>
              <a:tr h="812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Топ</a:t>
                      </a: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Тұтынушылар</a:t>
                      </a:r>
                      <a:r>
                        <a:rPr lang="kk-KZ" sz="1200" b="1" i="0" u="none" strike="noStrike" baseline="0" dirty="0">
                          <a:solidFill>
                            <a:schemeClr val="bg1"/>
                          </a:solidFill>
                          <a:latin typeface="Arial"/>
                        </a:rPr>
                        <a:t> атауы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Бекітілген </a:t>
                      </a:r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тарифтік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смета, мың м3</a:t>
                      </a: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Қызметтердің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нақты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көлемі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, мың м3</a:t>
                      </a: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algn="ctr" fontAlgn="b"/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latin typeface="Arial"/>
                        </a:rPr>
                        <a:t>Ауытқу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, % </a:t>
                      </a: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082588"/>
                  </a:ext>
                </a:extLst>
              </a:tr>
              <a:tr h="265680">
                <a:tc gridSpan="2">
                  <a:txBody>
                    <a:bodyPr/>
                    <a:lstStyle/>
                    <a:p>
                      <a:pPr algn="ctr" fontAlgn="ctr">
                        <a:tabLst/>
                      </a:pPr>
                      <a:r>
                        <a:rPr lang="ru-RU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Сумен жабдықтау </a:t>
                      </a:r>
                      <a:r>
                        <a:rPr lang="ru-RU" sz="1050" b="1" i="0" u="none" strike="noStrike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lang="ru-RU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сату</a:t>
                      </a:r>
                      <a:r>
                        <a:rPr lang="ru-RU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көлемі-барлығы</a:t>
                      </a:r>
                      <a:r>
                        <a:rPr lang="ru-RU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50" b="1" i="0" u="none" strike="noStrike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оның</a:t>
                      </a:r>
                      <a:r>
                        <a:rPr lang="ru-RU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ішінде: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172 018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</a:t>
                      </a:r>
                      <a:r>
                        <a:rPr lang="ru-RU" sz="105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704</a:t>
                      </a:r>
                      <a:endParaRPr lang="ru-RU" sz="105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-50,2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897339"/>
                  </a:ext>
                </a:extLst>
              </a:tr>
              <a:tr h="10456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 fontAlgn="ctr">
                        <a:buFontTx/>
                        <a:buNone/>
                      </a:pP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жеке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тұлғалар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процесінде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мұқтаждарына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көлемдері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және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сумен жабдықтау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ұсыну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сумен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жабдықтаудың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ашық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жүйесі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үстемелеп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толтыру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көлемдерінің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өндірумен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бекітілген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нормативтік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көлемдерінің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берумен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және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таратумен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және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 жабдықтау және (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немесе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су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саласында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ұсынатын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135 262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66 025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-51,2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898354"/>
                  </a:ext>
                </a:extLst>
              </a:tr>
              <a:tr h="5209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өзге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де </a:t>
                      </a:r>
                      <a:r>
                        <a:rPr lang="kk-KZ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</a:t>
                      </a:r>
                      <a:r>
                        <a:rPr lang="kk-KZ" sz="10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бірінші және үшінші топқа кірмейтін заңды тұлғалар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30 734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16 250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-47,1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311908"/>
                  </a:ext>
                </a:extLst>
              </a:tr>
              <a:tr h="3249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қаражаты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есебінен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ұсталатын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10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022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3 429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-43,1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530846"/>
                  </a:ext>
                </a:extLst>
              </a:tr>
              <a:tr h="25066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Су </a:t>
                      </a:r>
                      <a:r>
                        <a:rPr lang="ru-RU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сату</a:t>
                      </a:r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көлемі-барлығы</a:t>
                      </a:r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5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оның</a:t>
                      </a:r>
                      <a:r>
                        <a:rPr lang="ru-RU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ішінде:</a:t>
                      </a:r>
                    </a:p>
                  </a:txBody>
                  <a:tcPr marL="72000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133 312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67 019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-49,7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62283"/>
                  </a:ext>
                </a:extLst>
              </a:tr>
              <a:tr h="11894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 fontAlgn="ctr">
                        <a:buFontTx/>
                        <a:buNone/>
                      </a:pP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жеке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тұлғалар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процесінде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мұқтаждарына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көлемдері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және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сумен жабдықтау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ұсыну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сумен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жабдықтаудың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ашық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жүйесі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үстемелеп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толтыру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көлемдерінің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өндірумен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бекітілген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нормативтік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көлемдерінің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берумен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және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таратумен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және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 жабдықтау және (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немесе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су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саласында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ұсынатын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94 916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46 785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-50,7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78680"/>
                  </a:ext>
                </a:extLst>
              </a:tr>
              <a:tr h="4253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өзге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де </a:t>
                      </a:r>
                      <a:r>
                        <a:rPr lang="kk-KZ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</a:t>
                      </a:r>
                      <a:r>
                        <a:rPr lang="kk-KZ" sz="10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бірінші және үшінші топқа кірмейтін заңды тұлғалар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31 052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15 588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-49,8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276161"/>
                  </a:ext>
                </a:extLst>
              </a:tr>
              <a:tr h="4579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қаражаты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есебінен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ұсталатын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7 344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4 646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-36,7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817001"/>
                  </a:ext>
                </a:extLst>
              </a:tr>
            </a:tbl>
          </a:graphicData>
        </a:graphic>
      </p:graphicFrame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18189" y="6487064"/>
            <a:ext cx="373811" cy="36002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339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енім телефон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89"/>
          <a:stretch/>
        </p:blipFill>
        <p:spPr bwMode="auto">
          <a:xfrm>
            <a:off x="7850864" y="5196653"/>
            <a:ext cx="1306286" cy="103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8755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852" y="58659"/>
            <a:ext cx="945000" cy="686250"/>
          </a:xfrm>
          <a:prstGeom prst="rect">
            <a:avLst/>
          </a:prstGeom>
        </p:spPr>
      </p:pic>
      <p:sp>
        <p:nvSpPr>
          <p:cNvPr id="2" name="AutoShape 2" descr="Crm, mockup or man in a telemarketing call center helping, talking or networking online via microphone. Contact support, consultant or insurance agent in communication at customer services or s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336" y="1041958"/>
            <a:ext cx="2229785" cy="171150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0705" y="980997"/>
            <a:ext cx="2236035" cy="1716299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4228" y="5172781"/>
            <a:ext cx="1204810" cy="115527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496" y="3194323"/>
            <a:ext cx="2236723" cy="171939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/>
          <a:srcRect l="27975" r="815"/>
          <a:stretch/>
        </p:blipFill>
        <p:spPr>
          <a:xfrm>
            <a:off x="9770545" y="3194323"/>
            <a:ext cx="2236035" cy="172072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11812385" y="6581196"/>
            <a:ext cx="3796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576873" y="5101333"/>
          <a:ext cx="2825404" cy="1150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21" name="Схема 20"/>
          <p:cNvGraphicFramePr/>
          <p:nvPr/>
        </p:nvGraphicFramePr>
        <p:xfrm>
          <a:off x="9171104" y="5176333"/>
          <a:ext cx="2236035" cy="1030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20" name="Круговая 19"/>
          <p:cNvSpPr/>
          <p:nvPr/>
        </p:nvSpPr>
        <p:spPr>
          <a:xfrm rot="10800000">
            <a:off x="10949943" y="5157498"/>
            <a:ext cx="900544" cy="1048953"/>
          </a:xfrm>
          <a:prstGeom prst="pie">
            <a:avLst>
              <a:gd name="adj1" fmla="val 5400000"/>
              <a:gd name="adj2" fmla="val 1620000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Круговая 21"/>
          <p:cNvSpPr/>
          <p:nvPr/>
        </p:nvSpPr>
        <p:spPr>
          <a:xfrm rot="10800000">
            <a:off x="11134153" y="5617157"/>
            <a:ext cx="550664" cy="550664"/>
          </a:xfrm>
          <a:prstGeom prst="pie">
            <a:avLst>
              <a:gd name="adj1" fmla="val 5400000"/>
              <a:gd name="adj2" fmla="val 1620000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Круговая 23"/>
          <p:cNvSpPr/>
          <p:nvPr/>
        </p:nvSpPr>
        <p:spPr>
          <a:xfrm>
            <a:off x="813927" y="5683476"/>
            <a:ext cx="550664" cy="550664"/>
          </a:xfrm>
          <a:prstGeom prst="pie">
            <a:avLst>
              <a:gd name="adj1" fmla="val 5400000"/>
              <a:gd name="adj2" fmla="val 16200000"/>
            </a:avLst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4" name="Прямая соединительная линия 3"/>
          <p:cNvCxnSpPr/>
          <p:nvPr/>
        </p:nvCxnSpPr>
        <p:spPr>
          <a:xfrm>
            <a:off x="3371099" y="5132141"/>
            <a:ext cx="0" cy="1155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Схема 25"/>
          <p:cNvGraphicFramePr/>
          <p:nvPr/>
        </p:nvGraphicFramePr>
        <p:xfrm>
          <a:off x="3822715" y="3420494"/>
          <a:ext cx="4653193" cy="2999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sp>
        <p:nvSpPr>
          <p:cNvPr id="30" name="Rectangle 22"/>
          <p:cNvSpPr/>
          <p:nvPr/>
        </p:nvSpPr>
        <p:spPr>
          <a:xfrm>
            <a:off x="1496535" y="135456"/>
            <a:ext cx="10188282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Сумен жабдықтау және су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қызметтерін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тұтынушылармен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b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</a:b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жүргізілетін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жұмыс</a:t>
            </a:r>
            <a:endParaRPr lang="en-GB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sp>
        <p:nvSpPr>
          <p:cNvPr id="32" name="Прямоугольник 11"/>
          <p:cNvSpPr>
            <a:spLocks noChangeArrowheads="1"/>
          </p:cNvSpPr>
          <p:nvPr/>
        </p:nvSpPr>
        <p:spPr bwMode="auto">
          <a:xfrm>
            <a:off x="333013" y="6463431"/>
            <a:ext cx="116444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400" dirty="0" err="1">
                <a:latin typeface="Arial" panose="020B0604020202020204" pitchFamily="34" charset="0"/>
              </a:rPr>
              <a:t>Кәсіпорын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қызметінің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мәселелері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бұқаралық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ақпарат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құралдарын</a:t>
            </a:r>
            <a:r>
              <a:rPr lang="ru-RU" altLang="ru-RU" sz="1400" dirty="0">
                <a:latin typeface="Arial" panose="020B0604020202020204" pitchFamily="34" charset="0"/>
              </a:rPr>
              <a:t> мен </a:t>
            </a:r>
            <a:r>
              <a:rPr lang="ru-RU" altLang="ru-RU" sz="1400" dirty="0" err="1">
                <a:latin typeface="Arial" panose="020B0604020202020204" pitchFamily="34" charset="0"/>
              </a:rPr>
              <a:t>кәсіпорынның</a:t>
            </a:r>
            <a:r>
              <a:rPr lang="ru-RU" altLang="ru-RU" sz="1400" dirty="0">
                <a:latin typeface="Arial" panose="020B0604020202020204" pitchFamily="34" charset="0"/>
              </a:rPr>
              <a:t> веб-</a:t>
            </a:r>
            <a:r>
              <a:rPr lang="ru-RU" altLang="ru-RU" sz="1400" dirty="0" err="1">
                <a:latin typeface="Arial" panose="020B0604020202020204" pitchFamily="34" charset="0"/>
              </a:rPr>
              <a:t>сайтында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en-US" altLang="ru-RU" sz="1400" b="1" i="1" dirty="0">
                <a:latin typeface="Arial" panose="020B0604020202020204" pitchFamily="34" charset="0"/>
                <a:hlinkClick r:id="rId26"/>
              </a:rPr>
              <a:t>www.almatysu.kz</a:t>
            </a:r>
            <a:r>
              <a:rPr lang="kk-KZ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жарияланады</a:t>
            </a:r>
            <a:r>
              <a:rPr lang="ru-RU" altLang="ru-RU" sz="1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532789" y="944551"/>
            <a:ext cx="7096990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Дебиторлық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берешекті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төмендету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мақсатында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Кәсіпорын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күн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сайын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дебиторлық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берешекті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өндіріп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алу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іс-шаралар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жүргізеді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сотқа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және сот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шараларының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барлық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спектрін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пайдаланады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ішінде 2024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жыл</a:t>
            </a:r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дың 1 жартыжылдығында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55 635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тұтынушы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қамтылып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мынадай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жұмыстар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жүргізілді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сотқа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хабарламалар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9 554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борышкерге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223,7 млн.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сомасына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жеткізілді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53,7 млн.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теңгесі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24-і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төленді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%,- 92,8 млн.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сомасына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890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борышкерге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көрсету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тоқтатылды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53,7 млн.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теңгесі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58-і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төленді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%,	</a:t>
            </a:r>
          </a:p>
          <a:p>
            <a:pPr algn="just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көппәтерлі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үйлерде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8,75 млн.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сомасына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98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борышкерге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арнаулы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жабдықтарға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кәріз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көтергіштері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бұғатталды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985 мы</a:t>
            </a:r>
            <a:r>
              <a:rPr lang="kk-KZ" sz="1100" dirty="0">
                <a:latin typeface="Arial" panose="020B0604020202020204" pitchFamily="34" charset="0"/>
                <a:cs typeface="Arial" panose="020B0604020202020204" pitchFamily="34" charset="0"/>
              </a:rPr>
              <a:t>ң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теңгесі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11-і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төленді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%	</a:t>
            </a:r>
          </a:p>
          <a:p>
            <a:pPr algn="just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материалдар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нотариустарға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беріліп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302 млн. теңге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сомасына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4 120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борышкерге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сотқа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талап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арыздар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берілді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оның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ішінде 112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млн.теңге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37% 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төленді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9199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3"/>
          <p:cNvGraphicFramePr>
            <a:graphicFrameLocks/>
          </p:cNvGraphicFramePr>
          <p:nvPr/>
        </p:nvGraphicFramePr>
        <p:xfrm>
          <a:off x="6471920" y="1909158"/>
          <a:ext cx="5157100" cy="4790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Объект 3"/>
          <p:cNvGraphicFramePr>
            <a:graphicFrameLocks/>
          </p:cNvGraphicFramePr>
          <p:nvPr/>
        </p:nvGraphicFramePr>
        <p:xfrm>
          <a:off x="467360" y="1909158"/>
          <a:ext cx="5232400" cy="4811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4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570"/>
            <a:ext cx="12192000" cy="1197864"/>
          </a:xfrm>
          <a:prstGeom prst="rect">
            <a:avLst/>
          </a:prstGeom>
        </p:spPr>
      </p:pic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9" y="38785"/>
            <a:ext cx="1038090" cy="7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56967" y="259060"/>
            <a:ext cx="10717493" cy="6941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Сумен жабдықтау және су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қызметтерін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тұтынушылармен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b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</a:b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жүргізілетін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жұмыс</a:t>
            </a:r>
            <a:endParaRPr lang="en-GB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  <a:p>
            <a:endParaRPr lang="ru-RU" sz="2000" b="1" dirty="0">
              <a:solidFill>
                <a:srgbClr val="336699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361" y="1371370"/>
            <a:ext cx="523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Төлем</a:t>
            </a:r>
            <a:r>
              <a:rPr 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әдістері</a:t>
            </a:r>
            <a:r>
              <a:rPr 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туралы</a:t>
            </a:r>
            <a:r>
              <a:rPr 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ақпарат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71920" y="1262827"/>
            <a:ext cx="5157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Тұтынушылардың</a:t>
            </a:r>
            <a:r>
              <a:rPr 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шот-түбіртектер</a:t>
            </a:r>
            <a:r>
              <a:rPr 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мен </a:t>
            </a:r>
            <a:r>
              <a:rPr 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шот-фактураларды</a:t>
            </a:r>
            <a:r>
              <a:rPr 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алу</a:t>
            </a:r>
            <a:r>
              <a:rPr 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тәсілдері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812385" y="6581196"/>
            <a:ext cx="3796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k-KZ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369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5" name="Rectangle 22"/>
          <p:cNvSpPr/>
          <p:nvPr/>
        </p:nvSpPr>
        <p:spPr>
          <a:xfrm>
            <a:off x="0" y="292544"/>
            <a:ext cx="12192000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Қарыздың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бар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екендігі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туралы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en-US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SMS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хабарлама</a:t>
            </a:r>
            <a:endParaRPr lang="ru-RU" altLang="ru-RU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30" y="255807"/>
            <a:ext cx="945000" cy="686250"/>
          </a:xfrm>
          <a:prstGeom prst="rect">
            <a:avLst/>
          </a:prstGeom>
        </p:spPr>
      </p:pic>
      <p:sp>
        <p:nvSpPr>
          <p:cNvPr id="33" name="Заголовок 1"/>
          <p:cNvSpPr txBox="1">
            <a:spLocks/>
          </p:cNvSpPr>
          <p:nvPr/>
        </p:nvSpPr>
        <p:spPr bwMode="auto">
          <a:xfrm>
            <a:off x="0" y="3446321"/>
            <a:ext cx="121920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Тұтынушының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жеке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кабинетінің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мобильді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қосымшасы</a:t>
            </a:r>
            <a:endParaRPr lang="ru-RU" altLang="ru-RU" sz="1600" b="1" dirty="0">
              <a:solidFill>
                <a:srgbClr val="336699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grpSp>
        <p:nvGrpSpPr>
          <p:cNvPr id="35" name="Группа 7"/>
          <p:cNvGrpSpPr>
            <a:grpSpLocks/>
          </p:cNvGrpSpPr>
          <p:nvPr/>
        </p:nvGrpSpPr>
        <p:grpSpPr bwMode="auto">
          <a:xfrm>
            <a:off x="2172624" y="4006360"/>
            <a:ext cx="1296988" cy="2271712"/>
            <a:chOff x="2267744" y="586145"/>
            <a:chExt cx="1635125" cy="3144837"/>
          </a:xfrm>
        </p:grpSpPr>
        <p:grpSp>
          <p:nvGrpSpPr>
            <p:cNvPr id="36" name="Группа 11"/>
            <p:cNvGrpSpPr>
              <a:grpSpLocks/>
            </p:cNvGrpSpPr>
            <p:nvPr/>
          </p:nvGrpSpPr>
          <p:grpSpPr bwMode="auto">
            <a:xfrm>
              <a:off x="2267744" y="586145"/>
              <a:ext cx="1635125" cy="3144837"/>
              <a:chOff x="-3876413" y="86298"/>
              <a:chExt cx="3819525" cy="6452615"/>
            </a:xfrm>
          </p:grpSpPr>
          <p:pic>
            <p:nvPicPr>
              <p:cNvPr id="38" name="Рисунок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449343" y="607175"/>
                <a:ext cx="2931281" cy="5211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6" descr="ÐÐ°ÑÑÐ¸Ð½ÐºÐ¸ Ð¿Ð¾ Ð·Ð°Ð¿ÑÐ¾ÑÑ ÑÐµÐ»ÐµÑÐ¾Ð½ 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876413" y="86298"/>
                <a:ext cx="3819525" cy="6452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7" name="Рисунок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068" y="836712"/>
              <a:ext cx="1268373" cy="2736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Группа 20"/>
          <p:cNvGrpSpPr>
            <a:grpSpLocks/>
          </p:cNvGrpSpPr>
          <p:nvPr/>
        </p:nvGrpSpPr>
        <p:grpSpPr bwMode="auto">
          <a:xfrm>
            <a:off x="3372440" y="3996575"/>
            <a:ext cx="1311309" cy="2303169"/>
            <a:chOff x="3414270" y="937749"/>
            <a:chExt cx="1304309" cy="2246199"/>
          </a:xfrm>
        </p:grpSpPr>
        <p:pic>
          <p:nvPicPr>
            <p:cNvPr id="41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4270" y="937749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2" name="Группа 8"/>
            <p:cNvGrpSpPr>
              <a:grpSpLocks/>
            </p:cNvGrpSpPr>
            <p:nvPr/>
          </p:nvGrpSpPr>
          <p:grpSpPr bwMode="auto">
            <a:xfrm>
              <a:off x="3545065" y="1119069"/>
              <a:ext cx="1016030" cy="1951579"/>
              <a:chOff x="3545065" y="1119069"/>
              <a:chExt cx="1016030" cy="1951579"/>
            </a:xfrm>
          </p:grpSpPr>
          <p:pic>
            <p:nvPicPr>
              <p:cNvPr id="43" name="Рисунок 1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0108" y="1119070"/>
                <a:ext cx="1000987" cy="1814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" name="Рисунок 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5065" y="1119069"/>
                <a:ext cx="1005902" cy="1951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5" name="Группа 17"/>
          <p:cNvGrpSpPr>
            <a:grpSpLocks/>
          </p:cNvGrpSpPr>
          <p:nvPr/>
        </p:nvGrpSpPr>
        <p:grpSpPr bwMode="auto">
          <a:xfrm>
            <a:off x="4633753" y="4002527"/>
            <a:ext cx="1304925" cy="2295525"/>
            <a:chOff x="7046482" y="514796"/>
            <a:chExt cx="1304309" cy="2246199"/>
          </a:xfrm>
        </p:grpSpPr>
        <p:pic>
          <p:nvPicPr>
            <p:cNvPr id="46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6482" y="514796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7" name="Группа 16"/>
            <p:cNvGrpSpPr>
              <a:grpSpLocks/>
            </p:cNvGrpSpPr>
            <p:nvPr/>
          </p:nvGrpSpPr>
          <p:grpSpPr bwMode="auto">
            <a:xfrm>
              <a:off x="7164288" y="707933"/>
              <a:ext cx="1031163" cy="1928979"/>
              <a:chOff x="5389883" y="746118"/>
              <a:chExt cx="1078518" cy="2276872"/>
            </a:xfrm>
          </p:grpSpPr>
          <p:pic>
            <p:nvPicPr>
              <p:cNvPr id="48" name="Рисунок 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9883" y="746118"/>
                <a:ext cx="1078518" cy="2276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Прямоугольник 48"/>
              <p:cNvSpPr/>
              <p:nvPr/>
            </p:nvSpPr>
            <p:spPr>
              <a:xfrm>
                <a:off x="5507311" y="1269901"/>
                <a:ext cx="793299" cy="2145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5507311" y="1700783"/>
                <a:ext cx="793299" cy="18702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5507311" y="2025321"/>
                <a:ext cx="793299" cy="18702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grpSp>
        <p:nvGrpSpPr>
          <p:cNvPr id="52" name="Группа 21"/>
          <p:cNvGrpSpPr>
            <a:grpSpLocks/>
          </p:cNvGrpSpPr>
          <p:nvPr/>
        </p:nvGrpSpPr>
        <p:grpSpPr bwMode="auto">
          <a:xfrm>
            <a:off x="5934779" y="4006360"/>
            <a:ext cx="1265211" cy="2297137"/>
            <a:chOff x="4788024" y="3792543"/>
            <a:chExt cx="1304309" cy="2246199"/>
          </a:xfrm>
        </p:grpSpPr>
        <p:pic>
          <p:nvPicPr>
            <p:cNvPr id="53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792543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Рисунок 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2215" y="3949724"/>
              <a:ext cx="1027938" cy="1964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5" name="Группа 24"/>
          <p:cNvGrpSpPr>
            <a:grpSpLocks/>
          </p:cNvGrpSpPr>
          <p:nvPr/>
        </p:nvGrpSpPr>
        <p:grpSpPr bwMode="auto">
          <a:xfrm>
            <a:off x="3495892" y="1719150"/>
            <a:ext cx="2328193" cy="1469975"/>
            <a:chOff x="155575" y="950491"/>
            <a:chExt cx="3336305" cy="1821284"/>
          </a:xfrm>
        </p:grpSpPr>
        <p:pic>
          <p:nvPicPr>
            <p:cNvPr id="56" name="Picture 2" descr="SMS оповещение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950491"/>
              <a:ext cx="3336305" cy="1821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Прямоугольник 56"/>
            <p:cNvSpPr/>
            <p:nvPr/>
          </p:nvSpPr>
          <p:spPr>
            <a:xfrm>
              <a:off x="1465584" y="1837072"/>
              <a:ext cx="1174531" cy="743077"/>
            </a:xfrm>
            <a:prstGeom prst="rect">
              <a:avLst/>
            </a:prstGeom>
            <a:solidFill>
              <a:srgbClr val="E5E5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600" dirty="0">
                  <a:solidFill>
                    <a:schemeClr val="tx1"/>
                  </a:solidFill>
                </a:rPr>
                <a:t>Уважаемый потребитель, у Вас имеется задолженность перед ГКП «Алматы Су» в сумме ….. тенге </a:t>
              </a:r>
            </a:p>
          </p:txBody>
        </p:sp>
      </p:grpSp>
      <p:sp>
        <p:nvSpPr>
          <p:cNvPr id="58" name="Прямоугольник 21"/>
          <p:cNvSpPr>
            <a:spLocks noChangeArrowheads="1"/>
          </p:cNvSpPr>
          <p:nvPr/>
        </p:nvSpPr>
        <p:spPr bwMode="auto">
          <a:xfrm>
            <a:off x="6275704" y="1930290"/>
            <a:ext cx="30971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err="1" smtClean="0">
                <a:latin typeface="Arial" panose="020B0604020202020204" pitchFamily="34" charset="0"/>
              </a:rPr>
              <a:t>Қарыздың</a:t>
            </a:r>
            <a:r>
              <a:rPr lang="ru-RU" altLang="ru-RU" sz="1400" dirty="0" smtClean="0">
                <a:latin typeface="Arial" panose="020B0604020202020204" pitchFamily="34" charset="0"/>
              </a:rPr>
              <a:t> </a:t>
            </a:r>
            <a:r>
              <a:rPr lang="ru-RU" altLang="ru-RU" sz="1400" dirty="0">
                <a:latin typeface="Arial" panose="020B0604020202020204" pitchFamily="34" charset="0"/>
              </a:rPr>
              <a:t>бар </a:t>
            </a:r>
            <a:r>
              <a:rPr lang="ru-RU" altLang="ru-RU" sz="1400" dirty="0" err="1">
                <a:latin typeface="Arial" panose="020B0604020202020204" pitchFamily="34" charset="0"/>
              </a:rPr>
              <a:t>екендігі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туралы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en-US" altLang="ru-RU" sz="1400" dirty="0" smtClean="0">
                <a:latin typeface="Arial" panose="020B0604020202020204" pitchFamily="34" charset="0"/>
              </a:rPr>
              <a:t>SMS</a:t>
            </a:r>
            <a:r>
              <a:rPr lang="ru-RU" altLang="ru-RU" sz="1400" dirty="0" smtClean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хабарлама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жұмыс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істейді</a:t>
            </a:r>
            <a:r>
              <a:rPr lang="ru-RU" altLang="ru-RU" sz="1400" dirty="0">
                <a:latin typeface="Arial" panose="020B0604020202020204" pitchFamily="34" charset="0"/>
              </a:rPr>
              <a:t>, </a:t>
            </a:r>
            <a:r>
              <a:rPr lang="ru-RU" altLang="ru-RU" sz="1400" dirty="0" err="1">
                <a:latin typeface="Arial" panose="020B0604020202020204" pitchFamily="34" charset="0"/>
              </a:rPr>
              <a:t>онда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борыш</a:t>
            </a:r>
            <a:r>
              <a:rPr lang="ru-RU" altLang="ru-RU" sz="1400" dirty="0">
                <a:latin typeface="Arial" panose="020B0604020202020204" pitchFamily="34" charset="0"/>
              </a:rPr>
              <a:t>, </a:t>
            </a:r>
            <a:r>
              <a:rPr lang="ru-RU" altLang="ru-RU" sz="1400" dirty="0" err="1">
                <a:latin typeface="Arial" panose="020B0604020202020204" pitchFamily="34" charset="0"/>
              </a:rPr>
              <a:t>төлем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сомасы</a:t>
            </a:r>
            <a:r>
              <a:rPr lang="ru-RU" altLang="ru-RU" sz="1400" dirty="0">
                <a:latin typeface="Arial" panose="020B0604020202020204" pitchFamily="34" charset="0"/>
              </a:rPr>
              <a:t> және </a:t>
            </a:r>
            <a:r>
              <a:rPr lang="ru-RU" altLang="ru-RU" sz="1400" dirty="0" err="1">
                <a:latin typeface="Arial" panose="020B0604020202020204" pitchFamily="34" charset="0"/>
              </a:rPr>
              <a:t>басқа</a:t>
            </a:r>
            <a:r>
              <a:rPr lang="ru-RU" altLang="ru-RU" sz="1400" dirty="0">
                <a:latin typeface="Arial" panose="020B0604020202020204" pitchFamily="34" charset="0"/>
              </a:rPr>
              <a:t> да </a:t>
            </a:r>
            <a:r>
              <a:rPr lang="ru-RU" altLang="ru-RU" sz="1400" dirty="0" err="1">
                <a:latin typeface="Arial" panose="020B0604020202020204" pitchFamily="34" charset="0"/>
              </a:rPr>
              <a:t>деректер</a:t>
            </a:r>
            <a:r>
              <a:rPr lang="ru-RU" altLang="ru-RU" sz="1400" dirty="0">
                <a:latin typeface="Arial" panose="020B0604020202020204" pitchFamily="34" charset="0"/>
              </a:rPr>
              <a:t> </a:t>
            </a:r>
            <a:r>
              <a:rPr lang="ru-RU" altLang="ru-RU" sz="1400" dirty="0" err="1">
                <a:latin typeface="Arial" panose="020B0604020202020204" pitchFamily="34" charset="0"/>
              </a:rPr>
              <a:t>көрсетіледі</a:t>
            </a:r>
            <a:r>
              <a:rPr lang="ru-RU" altLang="ru-RU" sz="1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9" name="Прямоугольник 21"/>
          <p:cNvSpPr>
            <a:spLocks noChangeArrowheads="1"/>
          </p:cNvSpPr>
          <p:nvPr/>
        </p:nvSpPr>
        <p:spPr bwMode="auto">
          <a:xfrm>
            <a:off x="7536873" y="4006360"/>
            <a:ext cx="3671888" cy="228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Мобильді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қосымшада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мынадай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функциялар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көзделген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ЖЕҚ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айғақтарын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беру;</a:t>
            </a:r>
          </a:p>
          <a:p>
            <a:pPr marL="285750" indent="-28575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ЖЕҚ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пломбылауға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өтінім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ЖЕҚ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пломбылауға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өтінім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/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қолданыстағы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ЖЕҚ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тізілімі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/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есептеулердің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толық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жазылуы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/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төлемнің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толық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жазылуы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және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басқа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құжаттар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0" y="1274341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Қарыздың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 бар 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екендігі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туралы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en-US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SMS 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хабарлама</a:t>
            </a:r>
            <a:endParaRPr lang="ru-RU" altLang="ru-RU" sz="16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sp>
        <p:nvSpPr>
          <p:cNvPr id="3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775057" y="6487064"/>
            <a:ext cx="416943" cy="36002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88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0" y="1"/>
            <a:ext cx="12192000" cy="6858000"/>
          </a:xfrm>
        </p:spPr>
        <p:txBody>
          <a:bodyPr anchor="ctr"/>
          <a:lstStyle/>
          <a:p>
            <a:pPr algn="ctr">
              <a:spcBef>
                <a:spcPts val="0"/>
              </a:spcBef>
              <a:buNone/>
            </a:pPr>
            <a:endParaRPr lang="ru-RU" altLang="ru-RU" sz="2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Алматы қаласы </a:t>
            </a:r>
            <a:b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Энергетика және сумен жабдықтау басқармасының </a:t>
            </a:r>
            <a:b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шаруашылық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жүргізу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құқығындағы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b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"Алматы Су" </a:t>
            </a:r>
            <a:b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</a:b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мемлекеттік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коммуналдық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кәсіпорнының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b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2024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жылғы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en-US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I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жартыжылдығының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қорытындысы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b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</a:b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тарифтік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сметалардың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орындалуы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, </a:t>
            </a:r>
            <a:b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</a:b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сумен жабдықтау және су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қызметтеріне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b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</a:b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инвестициялық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бағдарламалардың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орындалуы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b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</a:b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туралы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4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есеп</a:t>
            </a:r>
            <a:r>
              <a:rPr lang="ru-RU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 беру</a:t>
            </a:r>
            <a:r>
              <a:rPr lang="kk-KZ" altLang="ru-RU" sz="2400" b="1" dirty="0">
                <a:solidFill>
                  <a:srgbClr val="336699"/>
                </a:solidFill>
                <a:latin typeface="Arial" panose="020B0604020202020204" pitchFamily="34" charset="0"/>
              </a:rPr>
              <a:t>і</a:t>
            </a:r>
            <a:endParaRPr lang="ru-RU" altLang="ru-RU" sz="24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985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236882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79" y="294825"/>
            <a:ext cx="945000" cy="68625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00978" y="1274064"/>
            <a:ext cx="11612594" cy="558393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Aft>
                <a:spcPts val="600"/>
              </a:spcAft>
              <a:buNone/>
              <a:defRPr/>
            </a:pPr>
            <a:r>
              <a:rPr lang="ru-RU" sz="1800" dirty="0">
                <a:latin typeface="Arial" charset="0"/>
              </a:rPr>
              <a:t> </a:t>
            </a:r>
            <a:r>
              <a:rPr lang="ru-RU" sz="1400" dirty="0">
                <a:latin typeface="Arial" charset="0"/>
              </a:rPr>
              <a:t>2020-2024 </a:t>
            </a:r>
            <a:r>
              <a:rPr lang="ru-RU" sz="1400" dirty="0" err="1">
                <a:latin typeface="Arial" charset="0"/>
              </a:rPr>
              <a:t>жылдарға</a:t>
            </a:r>
            <a:r>
              <a:rPr lang="ru-RU" sz="1400" dirty="0">
                <a:latin typeface="Arial" charset="0"/>
              </a:rPr>
              <a:t> </a:t>
            </a:r>
            <a:r>
              <a:rPr lang="ru-RU" sz="1400" dirty="0" err="1">
                <a:latin typeface="Arial" charset="0"/>
              </a:rPr>
              <a:t>арналған</a:t>
            </a:r>
            <a:r>
              <a:rPr lang="ru-RU" sz="1400" dirty="0">
                <a:latin typeface="Arial" charset="0"/>
              </a:rPr>
              <a:t> </a:t>
            </a:r>
            <a:r>
              <a:rPr lang="ru-RU" sz="1400" dirty="0" err="1">
                <a:latin typeface="Arial" charset="0"/>
              </a:rPr>
              <a:t>ағымдағы</a:t>
            </a:r>
            <a:r>
              <a:rPr lang="ru-RU" sz="1400" dirty="0">
                <a:latin typeface="Arial" charset="0"/>
              </a:rPr>
              <a:t> </a:t>
            </a:r>
            <a:r>
              <a:rPr lang="ru-RU" sz="1400" dirty="0" err="1">
                <a:latin typeface="Arial" charset="0"/>
              </a:rPr>
              <a:t>бесжылдық</a:t>
            </a:r>
            <a:r>
              <a:rPr lang="ru-RU" sz="1400" dirty="0">
                <a:latin typeface="Arial" charset="0"/>
              </a:rPr>
              <a:t> </a:t>
            </a:r>
            <a:r>
              <a:rPr lang="ru-RU" sz="1400" dirty="0" err="1">
                <a:latin typeface="Arial" charset="0"/>
              </a:rPr>
              <a:t>тарифтік</a:t>
            </a:r>
            <a:r>
              <a:rPr lang="ru-RU" sz="1400" dirty="0">
                <a:latin typeface="Arial" charset="0"/>
              </a:rPr>
              <a:t> </a:t>
            </a:r>
            <a:r>
              <a:rPr lang="ru-RU" sz="1400" dirty="0" err="1">
                <a:latin typeface="Arial" charset="0"/>
              </a:rPr>
              <a:t>сметаның</a:t>
            </a:r>
            <a:r>
              <a:rPr lang="ru-RU" sz="1400" dirty="0">
                <a:latin typeface="Arial" charset="0"/>
              </a:rPr>
              <a:t> </a:t>
            </a:r>
            <a:r>
              <a:rPr lang="ru-RU" sz="1400" dirty="0" err="1">
                <a:latin typeface="Arial" charset="0"/>
              </a:rPr>
              <a:t>қолданылу</a:t>
            </a:r>
            <a:r>
              <a:rPr lang="ru-RU" sz="1400" dirty="0">
                <a:latin typeface="Arial" charset="0"/>
              </a:rPr>
              <a:t> </a:t>
            </a:r>
            <a:r>
              <a:rPr lang="ru-RU" sz="1400" dirty="0" err="1">
                <a:latin typeface="Arial" charset="0"/>
              </a:rPr>
              <a:t>мерзімінің</a:t>
            </a:r>
            <a:r>
              <a:rPr lang="ru-RU" sz="1400" dirty="0">
                <a:latin typeface="Arial" charset="0"/>
              </a:rPr>
              <a:t> </a:t>
            </a:r>
            <a:r>
              <a:rPr lang="ru-RU" sz="1400" dirty="0" err="1">
                <a:latin typeface="Arial" charset="0"/>
              </a:rPr>
              <a:t>аяқталуына</a:t>
            </a:r>
            <a:r>
              <a:rPr lang="ru-RU" sz="1400" dirty="0">
                <a:latin typeface="Arial" charset="0"/>
              </a:rPr>
              <a:t> </a:t>
            </a:r>
            <a:r>
              <a:rPr lang="ru-RU" sz="1400" dirty="0" err="1">
                <a:latin typeface="Arial" charset="0"/>
              </a:rPr>
              <a:t>байланысты</a:t>
            </a:r>
            <a:r>
              <a:rPr lang="ru-RU" sz="1400" dirty="0">
                <a:latin typeface="Arial" charset="0"/>
              </a:rPr>
              <a:t>,                         </a:t>
            </a:r>
            <a:r>
              <a:rPr lang="ru-RU" sz="1400" b="1" dirty="0">
                <a:solidFill>
                  <a:srgbClr val="006CB6"/>
                </a:solidFill>
                <a:latin typeface="Arial" charset="0"/>
              </a:rPr>
              <a:t>2025-2029 </a:t>
            </a:r>
            <a:r>
              <a:rPr lang="ru-RU" sz="1400" b="1" dirty="0" err="1">
                <a:solidFill>
                  <a:srgbClr val="006CB6"/>
                </a:solidFill>
                <a:latin typeface="Arial" charset="0"/>
              </a:rPr>
              <a:t>жылдарға</a:t>
            </a:r>
            <a:r>
              <a:rPr lang="ru-RU" sz="1400" b="1" dirty="0">
                <a:solidFill>
                  <a:srgbClr val="006CB6"/>
                </a:solidFill>
                <a:latin typeface="Arial" charset="0"/>
              </a:rPr>
              <a:t> </a:t>
            </a:r>
            <a:r>
              <a:rPr lang="ru-RU" sz="1400" b="1" dirty="0" err="1">
                <a:solidFill>
                  <a:srgbClr val="006CB6"/>
                </a:solidFill>
                <a:latin typeface="Arial" charset="0"/>
              </a:rPr>
              <a:t>арналған</a:t>
            </a:r>
            <a:r>
              <a:rPr lang="ru-RU" sz="1400" b="1" dirty="0">
                <a:solidFill>
                  <a:srgbClr val="006CB6"/>
                </a:solidFill>
                <a:latin typeface="Arial" charset="0"/>
              </a:rPr>
              <a:t> </a:t>
            </a:r>
            <a:r>
              <a:rPr lang="ru-RU" sz="1400" b="1" dirty="0" err="1">
                <a:solidFill>
                  <a:srgbClr val="006CB6"/>
                </a:solidFill>
                <a:latin typeface="Arial" charset="0"/>
              </a:rPr>
              <a:t>жаңа</a:t>
            </a:r>
            <a:r>
              <a:rPr lang="ru-RU" sz="1400" b="1" dirty="0">
                <a:solidFill>
                  <a:srgbClr val="006CB6"/>
                </a:solidFill>
                <a:latin typeface="Arial" charset="0"/>
              </a:rPr>
              <a:t> </a:t>
            </a:r>
            <a:r>
              <a:rPr lang="ru-RU" sz="1400" b="1" dirty="0" err="1">
                <a:solidFill>
                  <a:srgbClr val="006CB6"/>
                </a:solidFill>
                <a:latin typeface="Arial" charset="0"/>
              </a:rPr>
              <a:t>тарифтік</a:t>
            </a:r>
            <a:r>
              <a:rPr lang="ru-RU" sz="1400" b="1" dirty="0">
                <a:solidFill>
                  <a:srgbClr val="006CB6"/>
                </a:solidFill>
                <a:latin typeface="Arial" charset="0"/>
              </a:rPr>
              <a:t> сметаны </a:t>
            </a:r>
            <a:r>
              <a:rPr lang="ru-RU" sz="1400" dirty="0" err="1">
                <a:latin typeface="Arial" charset="0"/>
              </a:rPr>
              <a:t>дайындау</a:t>
            </a:r>
            <a:r>
              <a:rPr lang="ru-RU" sz="1400" dirty="0">
                <a:latin typeface="Arial" charset="0"/>
              </a:rPr>
              <a:t> </a:t>
            </a:r>
            <a:r>
              <a:rPr lang="ru-RU" sz="1400" dirty="0" err="1">
                <a:latin typeface="Arial" charset="0"/>
              </a:rPr>
              <a:t>бойынша</a:t>
            </a:r>
            <a:r>
              <a:rPr lang="ru-RU" sz="1400" dirty="0">
                <a:latin typeface="Arial" charset="0"/>
              </a:rPr>
              <a:t> </a:t>
            </a:r>
            <a:r>
              <a:rPr lang="ru-RU" sz="1400" dirty="0" err="1">
                <a:latin typeface="Arial" charset="0"/>
              </a:rPr>
              <a:t>іс-шаралар</a:t>
            </a:r>
            <a:r>
              <a:rPr lang="ru-RU" sz="1400" dirty="0">
                <a:latin typeface="Arial" charset="0"/>
              </a:rPr>
              <a:t> </a:t>
            </a:r>
            <a:r>
              <a:rPr lang="ru-RU" sz="1400" dirty="0" err="1">
                <a:latin typeface="Arial" charset="0"/>
              </a:rPr>
              <a:t>жүргізілуде</a:t>
            </a:r>
            <a:r>
              <a:rPr lang="ru-RU" sz="1400" dirty="0">
                <a:latin typeface="Arial" charset="0"/>
              </a:rPr>
              <a:t> (</a:t>
            </a:r>
            <a:r>
              <a:rPr lang="ru-RU" sz="1400" dirty="0" err="1">
                <a:latin typeface="Arial" charset="0"/>
              </a:rPr>
              <a:t>алғаш</a:t>
            </a:r>
            <a:r>
              <a:rPr lang="ru-RU" sz="1400" dirty="0">
                <a:latin typeface="Arial" charset="0"/>
              </a:rPr>
              <a:t> </a:t>
            </a:r>
            <a:r>
              <a:rPr lang="ru-RU" sz="1400" dirty="0" err="1">
                <a:latin typeface="Arial" charset="0"/>
              </a:rPr>
              <a:t>рет</a:t>
            </a:r>
            <a:r>
              <a:rPr lang="ru-RU" sz="1400" dirty="0">
                <a:latin typeface="Arial" charset="0"/>
              </a:rPr>
              <a:t> </a:t>
            </a:r>
            <a:r>
              <a:rPr lang="ru-RU" sz="1400" i="1" dirty="0" err="1">
                <a:latin typeface="Arial" charset="0"/>
              </a:rPr>
              <a:t>ынталандыру</a:t>
            </a:r>
            <a:r>
              <a:rPr lang="ru-RU" sz="1400" i="1" dirty="0">
                <a:latin typeface="Arial" charset="0"/>
              </a:rPr>
              <a:t> </a:t>
            </a:r>
            <a:r>
              <a:rPr lang="ru-RU" sz="1400" i="1" dirty="0" err="1">
                <a:latin typeface="Arial" charset="0"/>
              </a:rPr>
              <a:t>әдісі</a:t>
            </a:r>
            <a:r>
              <a:rPr lang="ru-RU" sz="1400" i="1" dirty="0">
                <a:latin typeface="Arial" charset="0"/>
              </a:rPr>
              <a:t> </a:t>
            </a:r>
            <a:r>
              <a:rPr lang="ru-RU" sz="1400" dirty="0" err="1">
                <a:latin typeface="Arial" charset="0"/>
              </a:rPr>
              <a:t>қолданылады</a:t>
            </a:r>
            <a:r>
              <a:rPr lang="ru-RU" sz="1400" dirty="0">
                <a:latin typeface="Arial" charset="0"/>
              </a:rPr>
              <a:t>).</a:t>
            </a:r>
          </a:p>
          <a:p>
            <a:pPr algn="just">
              <a:spcAft>
                <a:spcPts val="600"/>
              </a:spcAft>
              <a:buNone/>
              <a:defRPr/>
            </a:pPr>
            <a:r>
              <a:rPr lang="ru-RU" sz="1400" dirty="0" err="1">
                <a:latin typeface="Arial" charset="0"/>
              </a:rPr>
              <a:t>Ресурстарды</a:t>
            </a:r>
            <a:r>
              <a:rPr lang="ru-RU" sz="1400" dirty="0">
                <a:latin typeface="Arial" charset="0"/>
              </a:rPr>
              <a:t> </a:t>
            </a:r>
            <a:r>
              <a:rPr lang="ru-RU" sz="1400" dirty="0" err="1">
                <a:latin typeface="Arial" charset="0"/>
              </a:rPr>
              <a:t>үнемдеу</a:t>
            </a:r>
            <a:r>
              <a:rPr lang="ru-RU" sz="1400" dirty="0">
                <a:latin typeface="Arial" charset="0"/>
              </a:rPr>
              <a:t> </a:t>
            </a:r>
            <a:r>
              <a:rPr lang="ru-RU" sz="1400" dirty="0" err="1">
                <a:latin typeface="Arial" charset="0"/>
              </a:rPr>
              <a:t>мақсатында</a:t>
            </a:r>
            <a:r>
              <a:rPr lang="ru-RU" sz="1400" dirty="0">
                <a:latin typeface="Arial" charset="0"/>
              </a:rPr>
              <a:t> </a:t>
            </a:r>
            <a:r>
              <a:rPr lang="ru-RU" sz="1400" dirty="0" err="1">
                <a:latin typeface="Arial" charset="0"/>
              </a:rPr>
              <a:t>халыққа</a:t>
            </a:r>
            <a:r>
              <a:rPr lang="ru-RU" sz="1400" dirty="0">
                <a:latin typeface="Arial" charset="0"/>
              </a:rPr>
              <a:t> сумен жабдықтау </a:t>
            </a:r>
            <a:r>
              <a:rPr lang="ru-RU" sz="1400" dirty="0" err="1">
                <a:latin typeface="Arial" charset="0"/>
              </a:rPr>
              <a:t>қызметтеріне</a:t>
            </a:r>
            <a:r>
              <a:rPr lang="ru-RU" sz="1400" dirty="0">
                <a:latin typeface="Arial" charset="0"/>
              </a:rPr>
              <a:t> </a:t>
            </a:r>
            <a:r>
              <a:rPr lang="ru-RU" sz="1400" i="1" dirty="0" err="1">
                <a:latin typeface="Arial" charset="0"/>
              </a:rPr>
              <a:t>сараланған</a:t>
            </a:r>
            <a:r>
              <a:rPr lang="ru-RU" sz="1400" i="1" dirty="0">
                <a:latin typeface="Arial" charset="0"/>
              </a:rPr>
              <a:t> тариф </a:t>
            </a:r>
            <a:r>
              <a:rPr lang="ru-RU" sz="1400" dirty="0" err="1">
                <a:latin typeface="Arial" charset="0"/>
              </a:rPr>
              <a:t>енгізіледі</a:t>
            </a:r>
            <a:r>
              <a:rPr lang="ru-RU" sz="1400" dirty="0">
                <a:latin typeface="Arial" charset="0"/>
              </a:rPr>
              <a:t>:</a:t>
            </a:r>
          </a:p>
          <a:p>
            <a:pPr algn="just">
              <a:spcAft>
                <a:spcPts val="600"/>
              </a:spcAft>
              <a:buNone/>
              <a:defRPr/>
            </a:pPr>
            <a:r>
              <a:rPr lang="ru-RU" sz="1400" dirty="0">
                <a:latin typeface="Arial" charset="0"/>
              </a:rPr>
              <a:t>1 кіші топ – </a:t>
            </a:r>
            <a:r>
              <a:rPr lang="ru-RU" sz="1400" dirty="0" err="1">
                <a:latin typeface="Arial" charset="0"/>
              </a:rPr>
              <a:t>бір</a:t>
            </a:r>
            <a:r>
              <a:rPr lang="ru-RU" sz="1400" dirty="0">
                <a:latin typeface="Arial" charset="0"/>
              </a:rPr>
              <a:t> </a:t>
            </a:r>
            <a:r>
              <a:rPr lang="ru-RU" sz="1400" dirty="0" err="1">
                <a:latin typeface="Arial" charset="0"/>
              </a:rPr>
              <a:t>адамға</a:t>
            </a:r>
            <a:r>
              <a:rPr lang="ru-RU" sz="1400" dirty="0">
                <a:latin typeface="Arial" charset="0"/>
              </a:rPr>
              <a:t> </a:t>
            </a:r>
            <a:r>
              <a:rPr lang="ru-RU" sz="1400" dirty="0" err="1">
                <a:latin typeface="Arial" charset="0"/>
              </a:rPr>
              <a:t>айына</a:t>
            </a:r>
            <a:r>
              <a:rPr lang="ru-RU" sz="1400" dirty="0">
                <a:latin typeface="Arial" charset="0"/>
              </a:rPr>
              <a:t> 3 м3 </a:t>
            </a:r>
            <a:r>
              <a:rPr lang="ru-RU" sz="1400" dirty="0" err="1">
                <a:latin typeface="Arial" charset="0"/>
              </a:rPr>
              <a:t>дейін</a:t>
            </a:r>
            <a:r>
              <a:rPr lang="ru-RU" sz="1400" dirty="0">
                <a:latin typeface="Arial" charset="0"/>
              </a:rPr>
              <a:t> </a:t>
            </a:r>
            <a:r>
              <a:rPr lang="ru-RU" sz="1400" dirty="0" err="1">
                <a:latin typeface="Arial" charset="0"/>
              </a:rPr>
              <a:t>тұтыну</a:t>
            </a:r>
            <a:r>
              <a:rPr lang="ru-RU" sz="1400" dirty="0">
                <a:latin typeface="Arial" charset="0"/>
              </a:rPr>
              <a:t>;</a:t>
            </a:r>
          </a:p>
          <a:p>
            <a:pPr algn="just">
              <a:spcAft>
                <a:spcPts val="600"/>
              </a:spcAft>
              <a:buNone/>
              <a:defRPr/>
            </a:pPr>
            <a:r>
              <a:rPr lang="ru-RU" sz="1400" dirty="0">
                <a:latin typeface="Arial" charset="0"/>
              </a:rPr>
              <a:t>2 кіші топ – </a:t>
            </a:r>
            <a:r>
              <a:rPr lang="ru-RU" sz="1400" dirty="0" err="1">
                <a:latin typeface="Arial" charset="0"/>
              </a:rPr>
              <a:t>айына</a:t>
            </a:r>
            <a:r>
              <a:rPr lang="ru-RU" sz="1400" dirty="0">
                <a:latin typeface="Arial" charset="0"/>
              </a:rPr>
              <a:t> 3-тен 5 м3-ге </a:t>
            </a:r>
            <a:r>
              <a:rPr lang="ru-RU" sz="1400" dirty="0" err="1">
                <a:latin typeface="Arial" charset="0"/>
              </a:rPr>
              <a:t>дейін</a:t>
            </a:r>
            <a:r>
              <a:rPr lang="ru-RU" sz="1400" dirty="0">
                <a:latin typeface="Arial" charset="0"/>
              </a:rPr>
              <a:t>;</a:t>
            </a:r>
          </a:p>
          <a:p>
            <a:pPr algn="just">
              <a:spcAft>
                <a:spcPts val="600"/>
              </a:spcAft>
              <a:buNone/>
              <a:defRPr/>
            </a:pPr>
            <a:r>
              <a:rPr lang="ru-RU" sz="1400" dirty="0">
                <a:latin typeface="Arial" charset="0"/>
              </a:rPr>
              <a:t>3 кіші топ – </a:t>
            </a:r>
            <a:r>
              <a:rPr lang="ru-RU" sz="1400" dirty="0" err="1">
                <a:latin typeface="Arial" charset="0"/>
              </a:rPr>
              <a:t>айына</a:t>
            </a:r>
            <a:r>
              <a:rPr lang="ru-RU" sz="1400" dirty="0">
                <a:latin typeface="Arial" charset="0"/>
              </a:rPr>
              <a:t> 5-тен 10 м3-ге </a:t>
            </a:r>
            <a:r>
              <a:rPr lang="ru-RU" sz="1400" dirty="0" err="1">
                <a:latin typeface="Arial" charset="0"/>
              </a:rPr>
              <a:t>дейін</a:t>
            </a:r>
            <a:r>
              <a:rPr lang="ru-RU" sz="1400" dirty="0">
                <a:latin typeface="Arial" charset="0"/>
              </a:rPr>
              <a:t> және </a:t>
            </a:r>
            <a:r>
              <a:rPr lang="ru-RU" sz="1400" dirty="0" err="1">
                <a:latin typeface="Arial" charset="0"/>
              </a:rPr>
              <a:t>жылумен</a:t>
            </a:r>
            <a:r>
              <a:rPr lang="ru-RU" sz="1400" dirty="0">
                <a:latin typeface="Arial" charset="0"/>
              </a:rPr>
              <a:t> жабдықтау </a:t>
            </a:r>
            <a:r>
              <a:rPr lang="ru-RU" sz="1400" dirty="0" err="1">
                <a:latin typeface="Arial" charset="0"/>
              </a:rPr>
              <a:t>ұйымдары</a:t>
            </a:r>
            <a:r>
              <a:rPr lang="ru-RU" sz="1400" dirty="0">
                <a:latin typeface="Arial" charset="0"/>
              </a:rPr>
              <a:t> </a:t>
            </a:r>
            <a:r>
              <a:rPr lang="ru-RU" sz="1400" dirty="0" err="1">
                <a:latin typeface="Arial" charset="0"/>
              </a:rPr>
              <a:t>үшін</a:t>
            </a:r>
            <a:r>
              <a:rPr lang="ru-RU" sz="1400" dirty="0">
                <a:latin typeface="Arial" charset="0"/>
              </a:rPr>
              <a:t>,</a:t>
            </a:r>
          </a:p>
          <a:p>
            <a:pPr algn="just">
              <a:spcAft>
                <a:spcPts val="600"/>
              </a:spcAft>
              <a:buNone/>
              <a:defRPr/>
            </a:pPr>
            <a:r>
              <a:rPr lang="ru-RU" sz="1400" dirty="0">
                <a:latin typeface="Arial" charset="0"/>
              </a:rPr>
              <a:t>4 кіші топ – </a:t>
            </a:r>
            <a:r>
              <a:rPr lang="ru-RU" sz="1400" dirty="0" err="1">
                <a:latin typeface="Arial" charset="0"/>
              </a:rPr>
              <a:t>айына</a:t>
            </a:r>
            <a:r>
              <a:rPr lang="ru-RU" sz="1400" dirty="0">
                <a:latin typeface="Arial" charset="0"/>
              </a:rPr>
              <a:t> 10 м3 </a:t>
            </a:r>
            <a:r>
              <a:rPr lang="ru-RU" sz="1400" dirty="0" err="1">
                <a:latin typeface="Arial" charset="0"/>
              </a:rPr>
              <a:t>жоғары</a:t>
            </a:r>
            <a:r>
              <a:rPr lang="ru-RU" sz="1400" dirty="0">
                <a:latin typeface="Arial" charset="0"/>
              </a:rPr>
              <a:t>.</a:t>
            </a:r>
          </a:p>
          <a:p>
            <a:pPr algn="just">
              <a:spcBef>
                <a:spcPts val="0"/>
              </a:spcBef>
              <a:buNone/>
              <a:defRPr/>
            </a:pPr>
            <a:r>
              <a:rPr lang="ru-RU" altLang="ru-RU" sz="1200" dirty="0">
                <a:latin typeface="Arial" panose="020B0604020202020204" pitchFamily="34" charset="0"/>
              </a:rPr>
              <a:t>	</a:t>
            </a:r>
            <a:endParaRPr lang="en-US" altLang="ru-RU" sz="1200" dirty="0">
              <a:latin typeface="Arial" panose="020B0604020202020204" pitchFamily="34" charset="0"/>
            </a:endParaRPr>
          </a:p>
          <a:p>
            <a:pPr algn="just">
              <a:buNone/>
              <a:defRPr/>
            </a:pPr>
            <a:r>
              <a:rPr lang="ru-RU" altLang="ru-RU" sz="1800" dirty="0">
                <a:latin typeface="Arial" charset="0"/>
              </a:rPr>
              <a:t/>
            </a:r>
            <a:br>
              <a:rPr lang="ru-RU" altLang="ru-RU" sz="1800" dirty="0">
                <a:latin typeface="Arial" charset="0"/>
              </a:rPr>
            </a:br>
            <a:r>
              <a:rPr lang="ru-RU" altLang="ru-RU" sz="1400" dirty="0" err="1">
                <a:latin typeface="Arial" charset="0"/>
              </a:rPr>
              <a:t>Кәсіпорын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b="1" dirty="0">
                <a:solidFill>
                  <a:srgbClr val="336699"/>
                </a:solidFill>
                <a:latin typeface="Arial" charset="0"/>
              </a:rPr>
              <a:t>2025-2029 </a:t>
            </a:r>
            <a:r>
              <a:rPr lang="ru-RU" altLang="ru-RU" sz="1400" b="1" dirty="0" err="1">
                <a:solidFill>
                  <a:srgbClr val="336699"/>
                </a:solidFill>
                <a:latin typeface="Arial" charset="0"/>
              </a:rPr>
              <a:t>жылдарға</a:t>
            </a:r>
            <a:r>
              <a:rPr lang="ru-RU" altLang="ru-RU" sz="1400" b="1" dirty="0">
                <a:solidFill>
                  <a:srgbClr val="336699"/>
                </a:solidFill>
                <a:latin typeface="Arial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charset="0"/>
              </a:rPr>
              <a:t>арналған</a:t>
            </a:r>
            <a:r>
              <a:rPr lang="ru-RU" altLang="ru-RU" sz="1400" b="1" dirty="0">
                <a:solidFill>
                  <a:srgbClr val="336699"/>
                </a:solidFill>
                <a:latin typeface="Arial" charset="0"/>
              </a:rPr>
              <a:t> </a:t>
            </a:r>
            <a:r>
              <a:rPr lang="ru-RU" altLang="ru-RU" sz="1400" b="1" dirty="0" err="1" smtClean="0">
                <a:solidFill>
                  <a:srgbClr val="336699"/>
                </a:solidFill>
                <a:latin typeface="Arial" charset="0"/>
              </a:rPr>
              <a:t>Инвестициялық</a:t>
            </a:r>
            <a:r>
              <a:rPr lang="ru-RU" altLang="ru-RU" sz="1400" b="1" dirty="0" smtClean="0">
                <a:solidFill>
                  <a:srgbClr val="336699"/>
                </a:solidFill>
                <a:latin typeface="Arial" charset="0"/>
              </a:rPr>
              <a:t> </a:t>
            </a:r>
            <a:r>
              <a:rPr lang="ru-RU" altLang="ru-RU" sz="1400" b="1" dirty="0" err="1">
                <a:solidFill>
                  <a:srgbClr val="336699"/>
                </a:solidFill>
                <a:latin typeface="Arial" charset="0"/>
              </a:rPr>
              <a:t>бағдарламаларды</a:t>
            </a:r>
            <a:r>
              <a:rPr lang="ru-RU" altLang="ru-RU" sz="1400" b="1" dirty="0">
                <a:solidFill>
                  <a:srgbClr val="336699"/>
                </a:solidFill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әзірлеуде</a:t>
            </a:r>
            <a:r>
              <a:rPr lang="ru-RU" altLang="ru-RU" sz="1400" dirty="0">
                <a:latin typeface="Arial" charset="0"/>
              </a:rPr>
              <a:t>.</a:t>
            </a:r>
          </a:p>
          <a:p>
            <a:pPr algn="just">
              <a:buNone/>
              <a:defRPr/>
            </a:pPr>
            <a:r>
              <a:rPr lang="ru-RU" altLang="ru-RU" sz="1400" dirty="0">
                <a:latin typeface="Arial" charset="0"/>
              </a:rPr>
              <a:t>2024 </a:t>
            </a:r>
            <a:r>
              <a:rPr lang="ru-RU" altLang="ru-RU" sz="1400" dirty="0" err="1">
                <a:latin typeface="Arial" charset="0"/>
              </a:rPr>
              <a:t>жылы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тарифтер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арқылы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инвестициялық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бағдарламаларды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іске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асыру</a:t>
            </a:r>
            <a:r>
              <a:rPr lang="ru-RU" altLang="ru-RU" sz="1400" dirty="0">
                <a:latin typeface="Arial" charset="0"/>
              </a:rPr>
              <a:t>:</a:t>
            </a:r>
          </a:p>
          <a:p>
            <a:pPr algn="just">
              <a:spcAft>
                <a:spcPts val="600"/>
              </a:spcAft>
              <a:buNone/>
              <a:defRPr/>
            </a:pPr>
            <a:r>
              <a:rPr lang="ru-RU" altLang="ru-RU" sz="1400" dirty="0">
                <a:latin typeface="Arial" charset="0"/>
              </a:rPr>
              <a:t>29 </a:t>
            </a:r>
            <a:r>
              <a:rPr lang="ru-RU" altLang="ru-RU" sz="1400" dirty="0" err="1">
                <a:latin typeface="Arial" charset="0"/>
              </a:rPr>
              <a:t>іс-шараны</a:t>
            </a:r>
            <a:r>
              <a:rPr lang="ru-RU" altLang="ru-RU" sz="1400" dirty="0">
                <a:latin typeface="Arial" charset="0"/>
              </a:rPr>
              <a:t> (3 366 млн. теңге) </a:t>
            </a:r>
            <a:r>
              <a:rPr lang="ru-RU" altLang="ru-RU" sz="1400" dirty="0" err="1">
                <a:latin typeface="Arial" charset="0"/>
              </a:rPr>
              <a:t>аударуды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ескере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отырып</a:t>
            </a:r>
            <a:r>
              <a:rPr lang="ru-RU" altLang="ru-RU" sz="1400" dirty="0">
                <a:latin typeface="Arial" charset="0"/>
              </a:rPr>
              <a:t>, 78 км су </a:t>
            </a:r>
            <a:r>
              <a:rPr lang="ru-RU" altLang="ru-RU" sz="1400" dirty="0" err="1">
                <a:latin typeface="Arial" charset="0"/>
              </a:rPr>
              <a:t>құбыры</a:t>
            </a:r>
            <a:r>
              <a:rPr lang="ru-RU" altLang="ru-RU" sz="1400" dirty="0">
                <a:latin typeface="Arial" charset="0"/>
              </a:rPr>
              <a:t> және </a:t>
            </a:r>
            <a:r>
              <a:rPr lang="ru-RU" altLang="ru-RU" sz="1400" dirty="0" err="1">
                <a:latin typeface="Arial" charset="0"/>
              </a:rPr>
              <a:t>кәріз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желілері</a:t>
            </a:r>
            <a:r>
              <a:rPr lang="ru-RU" altLang="ru-RU" sz="1400" dirty="0">
                <a:latin typeface="Arial" charset="0"/>
              </a:rPr>
              <a:t> (9 772 млн. </a:t>
            </a:r>
            <a:r>
              <a:rPr lang="ru-RU" altLang="ru-RU" sz="1400" dirty="0" err="1">
                <a:latin typeface="Arial" charset="0"/>
              </a:rPr>
              <a:t>теңге</a:t>
            </a:r>
            <a:r>
              <a:rPr lang="ru-RU" altLang="ru-RU" sz="1400" dirty="0">
                <a:latin typeface="Arial" charset="0"/>
              </a:rPr>
              <a:t>) </a:t>
            </a:r>
          </a:p>
          <a:p>
            <a:pPr algn="just">
              <a:spcAft>
                <a:spcPts val="600"/>
              </a:spcAft>
              <a:buNone/>
              <a:defRPr/>
            </a:pPr>
            <a:r>
              <a:rPr lang="ru-RU" altLang="ru-RU" sz="1400" dirty="0" err="1">
                <a:latin typeface="Arial" charset="0"/>
              </a:rPr>
              <a:t>Негізгі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 smtClean="0">
                <a:latin typeface="Arial" charset="0"/>
              </a:rPr>
              <a:t>құралдың</a:t>
            </a:r>
            <a:r>
              <a:rPr lang="ru-RU" altLang="ru-RU" sz="1400" dirty="0" smtClean="0">
                <a:latin typeface="Arial" charset="0"/>
              </a:rPr>
              <a:t> 1 052 </a:t>
            </a:r>
            <a:r>
              <a:rPr lang="ru-RU" altLang="ru-RU" sz="1400" dirty="0" err="1">
                <a:latin typeface="Arial" charset="0"/>
              </a:rPr>
              <a:t>бірлігі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smtClean="0">
                <a:latin typeface="Arial" charset="0"/>
              </a:rPr>
              <a:t>(610 </a:t>
            </a:r>
            <a:r>
              <a:rPr lang="ru-RU" altLang="ru-RU" sz="1400" dirty="0">
                <a:latin typeface="Arial" charset="0"/>
              </a:rPr>
              <a:t>млн. </a:t>
            </a:r>
            <a:r>
              <a:rPr lang="ru-RU" altLang="ru-RU" sz="1400" dirty="0" err="1">
                <a:latin typeface="Arial" charset="0"/>
              </a:rPr>
              <a:t>теңге</a:t>
            </a:r>
            <a:r>
              <a:rPr lang="ru-RU" altLang="ru-RU" sz="1400" dirty="0">
                <a:latin typeface="Arial" charset="0"/>
              </a:rPr>
              <a:t>)</a:t>
            </a:r>
          </a:p>
          <a:p>
            <a:pPr algn="just">
              <a:spcAft>
                <a:spcPts val="600"/>
              </a:spcAft>
              <a:buNone/>
              <a:defRPr/>
            </a:pPr>
            <a:r>
              <a:rPr lang="ru-RU" altLang="ru-RU" sz="1400" dirty="0">
                <a:latin typeface="Arial" charset="0"/>
              </a:rPr>
              <a:t>86 </a:t>
            </a:r>
            <a:r>
              <a:rPr lang="ru-RU" altLang="ru-RU" sz="1400" dirty="0" err="1">
                <a:latin typeface="Arial" charset="0"/>
              </a:rPr>
              <a:t>бірлік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жобалық-сметалық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құжаттама</a:t>
            </a:r>
            <a:r>
              <a:rPr lang="ru-RU" altLang="ru-RU" sz="1400" dirty="0">
                <a:latin typeface="Arial" charset="0"/>
              </a:rPr>
              <a:t> (132 млн. </a:t>
            </a:r>
            <a:r>
              <a:rPr lang="ru-RU" altLang="ru-RU" sz="1400" dirty="0" err="1">
                <a:latin typeface="Arial" charset="0"/>
              </a:rPr>
              <a:t>теңге</a:t>
            </a:r>
            <a:r>
              <a:rPr lang="ru-RU" altLang="ru-RU" sz="1400" dirty="0">
                <a:latin typeface="Arial" charset="0"/>
              </a:rPr>
              <a:t>)</a:t>
            </a:r>
          </a:p>
          <a:p>
            <a:pPr algn="just">
              <a:spcAft>
                <a:spcPts val="600"/>
              </a:spcAft>
              <a:buNone/>
              <a:defRPr/>
            </a:pPr>
            <a:r>
              <a:rPr lang="ru-RU" altLang="ru-RU" sz="1400" dirty="0" err="1">
                <a:latin typeface="Arial" charset="0"/>
              </a:rPr>
              <a:t>Өндірістік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үдерістерді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басқару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жүйесін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автоматтандыру</a:t>
            </a:r>
            <a:r>
              <a:rPr lang="ru-RU" altLang="ru-RU" sz="1400" dirty="0">
                <a:latin typeface="Arial" charset="0"/>
              </a:rPr>
              <a:t> </a:t>
            </a:r>
            <a:r>
              <a:rPr lang="ru-RU" altLang="ru-RU" sz="1400" dirty="0" err="1">
                <a:latin typeface="Arial" charset="0"/>
              </a:rPr>
              <a:t>бойынша</a:t>
            </a:r>
            <a:r>
              <a:rPr lang="ru-RU" altLang="ru-RU" sz="1400" dirty="0">
                <a:latin typeface="Arial" charset="0"/>
              </a:rPr>
              <a:t> 10 </a:t>
            </a:r>
            <a:r>
              <a:rPr lang="ru-RU" altLang="ru-RU" sz="1400" dirty="0" err="1">
                <a:latin typeface="Arial" charset="0"/>
              </a:rPr>
              <a:t>іс</a:t>
            </a:r>
            <a:r>
              <a:rPr lang="ru-RU" altLang="ru-RU" sz="1400" dirty="0">
                <a:latin typeface="Arial" charset="0"/>
              </a:rPr>
              <a:t>-шара (240 млн. </a:t>
            </a:r>
            <a:r>
              <a:rPr lang="ru-RU" altLang="ru-RU" sz="1400" dirty="0" err="1">
                <a:latin typeface="Arial" charset="0"/>
              </a:rPr>
              <a:t>теңге</a:t>
            </a:r>
            <a:r>
              <a:rPr lang="ru-RU" altLang="ru-RU" sz="1400" dirty="0">
                <a:latin typeface="Arial" charset="0"/>
              </a:rPr>
              <a:t>)</a:t>
            </a:r>
          </a:p>
          <a:p>
            <a:pPr algn="just">
              <a:spcAft>
                <a:spcPts val="600"/>
              </a:spcAft>
              <a:buNone/>
              <a:defRPr/>
            </a:pPr>
            <a:endParaRPr lang="ru-RU" altLang="ru-RU" sz="14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837324" y="6571798"/>
            <a:ext cx="3546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20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Rectangle 22"/>
          <p:cNvSpPr/>
          <p:nvPr/>
        </p:nvSpPr>
        <p:spPr>
          <a:xfrm>
            <a:off x="1774825" y="368300"/>
            <a:ext cx="9505950" cy="61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Сумен жабдықтау және су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қызметтерінің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қызметі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мен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тарифтерінің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перспективалары</a:t>
            </a:r>
            <a:endParaRPr lang="ru-RU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149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448" y="1607514"/>
            <a:ext cx="2272856" cy="1650526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53752" y="3667690"/>
            <a:ext cx="12138248" cy="1470025"/>
          </a:xfrm>
        </p:spPr>
        <p:txBody>
          <a:bodyPr anchor="ctr">
            <a:normAutofit/>
          </a:bodyPr>
          <a:lstStyle/>
          <a:p>
            <a:r>
              <a:rPr lang="kk-KZ" sz="2800" b="1" dirty="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+mn-cs"/>
              </a:rPr>
              <a:t>НАЗАРЛАРЫҢЫЗҒА РАХМЕТ!</a:t>
            </a:r>
            <a:endParaRPr lang="ru-RU" sz="2800" b="1" dirty="0">
              <a:solidFill>
                <a:srgbClr val="336699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031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98877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«Алматы Су» МКК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туралы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жалпы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ақпарат</a:t>
            </a:r>
            <a:endParaRPr lang="ru-RU" altLang="ru-RU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79" y="255807"/>
            <a:ext cx="945000" cy="686250"/>
          </a:xfrm>
          <a:prstGeom prst="rect">
            <a:avLst/>
          </a:prstGeom>
        </p:spPr>
      </p:pic>
      <p:sp>
        <p:nvSpPr>
          <p:cNvPr id="7" name="Rectangle 23"/>
          <p:cNvSpPr/>
          <p:nvPr/>
        </p:nvSpPr>
        <p:spPr>
          <a:xfrm>
            <a:off x="510080" y="1197864"/>
            <a:ext cx="11155448" cy="5050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	Алматы қаласы энергетика және сумен жабдықтау басқармасының 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"Алматы Су" 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шаруашылық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жүргізу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құқығындағы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мемлекеттік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коммуналдық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кәсіпорны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Алматы қаласы мен Алматы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облысының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елді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мекендерін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сумен жабдықтау және су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саласында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қызметтер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көрсетеді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ct val="0"/>
              </a:spcBef>
            </a:pP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algn="just">
              <a:spcBef>
                <a:spcPct val="0"/>
              </a:spcBef>
            </a:pP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Қызметтің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336699"/>
                </a:solidFill>
                <a:latin typeface="Arial" panose="020B0604020202020204" pitchFamily="34" charset="0"/>
              </a:rPr>
              <a:t>мақсаты</a:t>
            </a:r>
            <a:r>
              <a:rPr lang="ru-RU" altLang="ru-RU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елді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мекендердің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тіршілігін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қамтамасыз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ету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саласындағы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қызметті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жүзеге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асыру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, сумен жабдықтау және су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объектілерін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күтіп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ұстау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пайдалану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және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оларға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техникалық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қызмет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көрсету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сондай-ақ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Алматы қаласы мен Алматы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облысының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елді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мекендері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мемлекеттік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меншіктегі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су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шаруашылығы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жүйелері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мен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құрылыстарының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қауіпсіздігін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қамтамасыз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ету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болып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табылады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ct val="0"/>
              </a:spcBef>
            </a:pP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algn="just">
              <a:spcBef>
                <a:spcPct val="0"/>
              </a:spcBef>
            </a:pP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Қазақстан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Республикасы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Ұлттық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экономика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министрлігі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Табиғи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монополияларды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реттеу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бәсекелестікті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және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тұтынушылардың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құқықтарын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қорғау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Комитетінің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2017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жылғы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30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қарашадағы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№296-НҚ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бұйрығымен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кәсіпорын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сумен жабдықтау және су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саласындағы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табиғи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монополиялар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субъектілерінің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мемлекеттік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тіркелімінің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республикалық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бөліміне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енгізілген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ct val="0"/>
              </a:spcBef>
            </a:pP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69948" y="6487064"/>
            <a:ext cx="322052" cy="36002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161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435"/>
            <a:ext cx="12192000" cy="1197864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85" y="158530"/>
            <a:ext cx="945000" cy="686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01600"/>
            <a:ext cx="12192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Сумен жабдықтау және су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жүйелері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туралы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ақпарат</a:t>
            </a:r>
            <a:r>
              <a:rPr lang="ru-RU" sz="2000" dirty="0">
                <a:solidFill>
                  <a:srgbClr val="006CB6"/>
                </a:solidFill>
                <a:latin typeface="CorbelK" panose="02000503000000020004" pitchFamily="50" charset="0"/>
              </a:rPr>
              <a:t> 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763677"/>
              </p:ext>
            </p:extLst>
          </p:nvPr>
        </p:nvGraphicFramePr>
        <p:xfrm>
          <a:off x="4911365" y="1349375"/>
          <a:ext cx="6943382" cy="5245628"/>
        </p:xfrm>
        <a:graphic>
          <a:graphicData uri="http://schemas.openxmlformats.org/drawingml/2006/table">
            <a:tbl>
              <a:tblPr/>
              <a:tblGrid>
                <a:gridCol w="247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1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603">
                  <a:extLst>
                    <a:ext uri="{9D8B030D-6E8A-4147-A177-3AD203B41FA5}">
                      <a16:colId xmlns:a16="http://schemas.microsoft.com/office/drawing/2014/main" val="4284699974"/>
                    </a:ext>
                  </a:extLst>
                </a:gridCol>
                <a:gridCol w="7266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1" i="0" u="none" strike="noStrike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</a:t>
                      </a:r>
                      <a:r>
                        <a:rPr lang="ru-RU" sz="1400" b="1" kern="1200" dirty="0">
                          <a:solidFill>
                            <a:srgbClr val="336699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Сумен</a:t>
                      </a:r>
                      <a:r>
                        <a:rPr lang="ru-RU" sz="1400" b="1" kern="1200" baseline="0" dirty="0">
                          <a:solidFill>
                            <a:srgbClr val="336699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жабдықтау </a:t>
                      </a:r>
                      <a:r>
                        <a:rPr lang="ru-RU" sz="1400" b="1" kern="1200" baseline="0" dirty="0" err="1">
                          <a:solidFill>
                            <a:srgbClr val="336699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жүйесі</a:t>
                      </a:r>
                      <a:endParaRPr lang="ru-RU" sz="2000" b="1" kern="1200" dirty="0">
                        <a:solidFill>
                          <a:srgbClr val="336699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833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sng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Жер</a:t>
                      </a:r>
                      <a:r>
                        <a:rPr lang="ru-RU" sz="1200" b="0" i="0" u="sng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sng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асты</a:t>
                      </a:r>
                      <a:r>
                        <a:rPr lang="ru-RU" sz="1200" b="0" i="0" u="sng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sng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көздерінің</a:t>
                      </a:r>
                      <a:r>
                        <a:rPr lang="ru-RU" sz="1200" b="0" i="0" u="sng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sng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қуаты</a:t>
                      </a:r>
                      <a:r>
                        <a:rPr lang="ru-RU" sz="1200" b="0" i="0" u="sng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::</a:t>
                      </a:r>
                      <a:r>
                        <a:rPr lang="ru-RU" sz="1200" b="0" i="0" u="sng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88900" indent="0"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Талғар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Алматы, Кіші Алматы 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кен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орындары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Каменск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үстірті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1 060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тәулігінемың.м³/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069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sng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Жер</a:t>
                      </a:r>
                      <a:r>
                        <a:rPr lang="ru-RU" sz="1200" b="0" i="0" u="sng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sng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үсті</a:t>
                      </a:r>
                      <a:r>
                        <a:rPr lang="ru-RU" sz="1200" b="0" i="0" u="sng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sng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көздерінің</a:t>
                      </a:r>
                      <a:r>
                        <a:rPr lang="ru-RU" sz="1200" b="0" i="0" u="sng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sng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қуаты</a:t>
                      </a:r>
                      <a:r>
                        <a:rPr lang="ru-RU" sz="1200" b="0" i="0" u="sng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тазарту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құрылыстары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Үлкен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Алматы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өзені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Медеу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",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Ақсай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",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Қарағайлы"сүзгі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станциялары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286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тәулігінемың.м³/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1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құбыры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желілерінің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ұзындығы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3 695,5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561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құбыры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құдықтары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45 330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4321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Бекіту-реттеу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арматурасы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37 532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8704635"/>
                  </a:ext>
                </a:extLst>
              </a:tr>
              <a:tr h="338925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1-3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көтерілімдегі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сорғы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станциялары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8569">
                <a:tc>
                  <a:txBody>
                    <a:bodyPr/>
                    <a:lstStyle/>
                    <a:p>
                      <a:pPr algn="ctr" fontAlgn="auto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14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164"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400" b="1" i="0" u="none" strike="noStrike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</a:t>
                      </a:r>
                      <a:r>
                        <a:rPr lang="ru-RU" sz="1400" b="1" kern="1200" dirty="0">
                          <a:solidFill>
                            <a:srgbClr val="336699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Су </a:t>
                      </a:r>
                      <a:r>
                        <a:rPr lang="ru-RU" sz="1400" b="1" kern="1200" dirty="0" err="1">
                          <a:solidFill>
                            <a:srgbClr val="336699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бұру</a:t>
                      </a:r>
                      <a:r>
                        <a:rPr lang="ru-RU" sz="1400" b="1" kern="1200" dirty="0">
                          <a:solidFill>
                            <a:srgbClr val="336699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err="1">
                          <a:solidFill>
                            <a:srgbClr val="336699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жүйесі</a:t>
                      </a:r>
                      <a:endParaRPr lang="ru-RU" sz="1400" b="1" kern="1200" dirty="0">
                        <a:solidFill>
                          <a:srgbClr val="336699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4132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Кәріздік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тазарту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құрылыстары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88900" indent="0"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механикалық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және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биологиялық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тазарту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640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тыс.м³/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сутки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8628105"/>
                  </a:ext>
                </a:extLst>
              </a:tr>
              <a:tr h="252995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Кәріз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желілерінің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ұзындығы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1200" b="0" i="0" u="none" strike="noStrike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995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Кәріз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құдықтары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камералар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74 215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1082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Сорғы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станциялары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52995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арналары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52995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Сорбұлақ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жинақтауышы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1 000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млн.м³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52995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Сорбұлақ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каналының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оң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жағалау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жинақтауыштары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млн.м³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7090">
                <a:tc>
                  <a:txBody>
                    <a:bodyPr/>
                    <a:lstStyle/>
                    <a:p>
                      <a:pPr algn="ctr" fontAlgn="auto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13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105979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1179" y="1885561"/>
            <a:ext cx="2273962" cy="1535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4" descr="Подающие эрлифты DSC059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60440" y="4493856"/>
            <a:ext cx="2273961" cy="1509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34" descr="C:\Users\User\Desktop\20190123_1401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15" y="1885561"/>
            <a:ext cx="2074862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4" descr="E:\DSC0983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8615" y="4493857"/>
            <a:ext cx="2074861" cy="1509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Номер слайда 1"/>
          <p:cNvSpPr txBox="1">
            <a:spLocks/>
          </p:cNvSpPr>
          <p:nvPr/>
        </p:nvSpPr>
        <p:spPr>
          <a:xfrm>
            <a:off x="11869948" y="6487064"/>
            <a:ext cx="322052" cy="3600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173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96712" y="244430"/>
            <a:ext cx="10230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Сумен жабдықтау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202</a:t>
            </a:r>
            <a:r>
              <a:rPr lang="en-US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4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жылғы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1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жартыжылдықта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инвестициялық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бағдарламаның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орындалуы</a:t>
            </a:r>
            <a:endParaRPr lang="en-GB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13" y="255248"/>
            <a:ext cx="945000" cy="68625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745843"/>
              </p:ext>
            </p:extLst>
          </p:nvPr>
        </p:nvGraphicFramePr>
        <p:xfrm>
          <a:off x="418573" y="1192655"/>
          <a:ext cx="11501991" cy="53200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3405">
                  <a:extLst>
                    <a:ext uri="{9D8B030D-6E8A-4147-A177-3AD203B41FA5}">
                      <a16:colId xmlns:a16="http://schemas.microsoft.com/office/drawing/2014/main" val="1097845183"/>
                    </a:ext>
                  </a:extLst>
                </a:gridCol>
                <a:gridCol w="3096193">
                  <a:extLst>
                    <a:ext uri="{9D8B030D-6E8A-4147-A177-3AD203B41FA5}">
                      <a16:colId xmlns:a16="http://schemas.microsoft.com/office/drawing/2014/main" val="2185205189"/>
                    </a:ext>
                  </a:extLst>
                </a:gridCol>
                <a:gridCol w="773242">
                  <a:extLst>
                    <a:ext uri="{9D8B030D-6E8A-4147-A177-3AD203B41FA5}">
                      <a16:colId xmlns:a16="http://schemas.microsoft.com/office/drawing/2014/main" val="2809815805"/>
                    </a:ext>
                  </a:extLst>
                </a:gridCol>
                <a:gridCol w="676584">
                  <a:extLst>
                    <a:ext uri="{9D8B030D-6E8A-4147-A177-3AD203B41FA5}">
                      <a16:colId xmlns:a16="http://schemas.microsoft.com/office/drawing/2014/main" val="796027693"/>
                    </a:ext>
                  </a:extLst>
                </a:gridCol>
                <a:gridCol w="773242">
                  <a:extLst>
                    <a:ext uri="{9D8B030D-6E8A-4147-A177-3AD203B41FA5}">
                      <a16:colId xmlns:a16="http://schemas.microsoft.com/office/drawing/2014/main" val="3367475916"/>
                    </a:ext>
                  </a:extLst>
                </a:gridCol>
                <a:gridCol w="1198528">
                  <a:extLst>
                    <a:ext uri="{9D8B030D-6E8A-4147-A177-3AD203B41FA5}">
                      <a16:colId xmlns:a16="http://schemas.microsoft.com/office/drawing/2014/main" val="351857664"/>
                    </a:ext>
                  </a:extLst>
                </a:gridCol>
                <a:gridCol w="1246049">
                  <a:extLst>
                    <a:ext uri="{9D8B030D-6E8A-4147-A177-3AD203B41FA5}">
                      <a16:colId xmlns:a16="http://schemas.microsoft.com/office/drawing/2014/main" val="2754328259"/>
                    </a:ext>
                  </a:extLst>
                </a:gridCol>
                <a:gridCol w="958500">
                  <a:extLst>
                    <a:ext uri="{9D8B030D-6E8A-4147-A177-3AD203B41FA5}">
                      <a16:colId xmlns:a16="http://schemas.microsoft.com/office/drawing/2014/main" val="585241809"/>
                    </a:ext>
                  </a:extLst>
                </a:gridCol>
                <a:gridCol w="2396248">
                  <a:extLst>
                    <a:ext uri="{9D8B030D-6E8A-4147-A177-3AD203B41FA5}">
                      <a16:colId xmlns:a16="http://schemas.microsoft.com/office/drawing/2014/main" val="126883920"/>
                    </a:ext>
                  </a:extLst>
                </a:gridCol>
              </a:tblGrid>
              <a:tr h="33619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р/н</a:t>
                      </a:r>
                      <a:b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ұсынудың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жоспарлы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және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көлемдері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туралы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ақпарат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Инвестициялық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бағдарламаның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сомасы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мың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779943"/>
                  </a:ext>
                </a:extLst>
              </a:tr>
              <a:tr h="3934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қызметтердің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атауы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және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аумақ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іс-шаралардың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атауы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Өлшем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бірлігі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Заттай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көрсеткіштердегі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Нақты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Ауытқу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Ауытқу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себептері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328530"/>
                  </a:ext>
                </a:extLst>
              </a:tr>
              <a:tr h="1338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Нақты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181200"/>
                  </a:ext>
                </a:extLst>
              </a:tr>
              <a:tr h="5232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Алматы қаласы және Алматы </a:t>
                      </a:r>
                      <a:r>
                        <a:rPr lang="ru-RU" sz="1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облысы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сумен жабдықтау </a:t>
                      </a:r>
                      <a:r>
                        <a:rPr lang="ru-RU" sz="1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.м³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172 018</a:t>
                      </a:r>
                    </a:p>
                  </a:txBody>
                  <a:tcPr marL="5432" marR="5432" marT="5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</a:t>
                      </a:r>
                      <a:r>
                        <a:rPr lang="ru-RU" sz="105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704</a:t>
                      </a:r>
                      <a:endParaRPr lang="ru-RU" sz="105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089169"/>
                  </a:ext>
                </a:extLst>
              </a:tr>
              <a:tr h="343868"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Инвестициялы</a:t>
                      </a:r>
                      <a:r>
                        <a:rPr lang="kk-K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</a:t>
                      </a:r>
                      <a:r>
                        <a:rPr lang="kk-KZ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бағдарламаның сомасы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7 866 109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2 478</a:t>
                      </a:r>
                      <a:r>
                        <a:rPr lang="ru-RU" sz="1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5 387 950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669534"/>
                  </a:ext>
                </a:extLst>
              </a:tr>
              <a:tr h="653010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Сорғы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агрегаттарын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бекіту-реттеу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арматурасын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трансформаторлық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қосалқы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станцияларды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күштік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трансформаторларды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және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өзге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де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жабдықтарды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212 223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16 170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-196 053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мемлекеттік</a:t>
                      </a: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baseline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сатып</a:t>
                      </a: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baseline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алудың</a:t>
                      </a: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baseline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қайталама</a:t>
                      </a: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baseline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рәсімдері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433462"/>
                  </a:ext>
                </a:extLst>
              </a:tr>
              <a:tr h="370479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құбыры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желілерін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қайта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жаңарту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нысан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73 090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647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6 948 194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2 152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964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-4 795 230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жасалған</a:t>
                      </a: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baseline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шарттар</a:t>
                      </a: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baseline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baseline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аванстық</a:t>
                      </a: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baseline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төлемді</a:t>
                      </a: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baseline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төлеуге</a:t>
                      </a: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baseline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қаражаттың</a:t>
                      </a: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baseline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жетіспеушілігі</a:t>
                      </a:r>
                      <a:endParaRPr lang="ru-RU" sz="9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020481"/>
                  </a:ext>
                </a:extLst>
              </a:tr>
              <a:tr h="436155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құбыры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желілерін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қайта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жаңартуға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және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авторлық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қадағалау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 көрсету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176 871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859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-176 012</a:t>
                      </a:r>
                      <a:endParaRPr lang="ru-RU" sz="10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техникалық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қадағалауды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"Алматы Су" МКК </a:t>
                      </a:r>
                      <a:r>
                        <a:rPr lang="ru-RU" sz="900" b="0" i="0" u="none" strike="noStrike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жүргізеді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мемлекеттік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сатып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алу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рәсімі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үнемдеу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4667425"/>
                  </a:ext>
                </a:extLst>
              </a:tr>
              <a:tr h="459123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dirty="0" err="1">
                          <a:effectLst/>
                        </a:rPr>
                        <a:t>Аудандық-пайдалану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учаскелерінің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үй-жайларын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dirty="0" err="1">
                          <a:effectLst/>
                        </a:rPr>
                        <a:t>жөндеу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нысан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70 336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-70 336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err="1">
                          <a:effectLst/>
                        </a:rPr>
                        <a:t>алынып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r>
                        <a:rPr lang="ru-RU" sz="900" dirty="0" err="1">
                          <a:effectLst/>
                        </a:rPr>
                        <a:t>тасталды</a:t>
                      </a:r>
                      <a:endParaRPr lang="ru-RU" sz="9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105272"/>
                  </a:ext>
                </a:extLst>
              </a:tr>
              <a:tr h="413790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Жобалау-сметалық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құжаттаманы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әзірлеу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жоба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95 177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-95 177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мемлекеттік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сатып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алудың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қайталама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рәсімдері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869679"/>
                  </a:ext>
                </a:extLst>
              </a:tr>
              <a:tr h="380129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Негізгі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құралдарды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906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475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fontAlgn="ctr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79 536</a:t>
                      </a:r>
                    </a:p>
                    <a:p>
                      <a:pPr algn="r" fontAlgn="ctr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108 020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28 484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мемлекеттік</a:t>
                      </a: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алуды</a:t>
                      </a: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өткізу</a:t>
                      </a: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нәтижелері</a:t>
                      </a: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материалдардың</a:t>
                      </a: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жұмыстардың</a:t>
                      </a: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қызметтердің</a:t>
                      </a: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қымбаттауы</a:t>
                      </a:r>
                      <a:endParaRPr lang="ru-RU" sz="9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068145"/>
                  </a:ext>
                </a:extLst>
              </a:tr>
              <a:tr h="326629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процесті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басқару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жүйелерін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автоматтандыру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239 868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200 146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-39 722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мемлекеттік</a:t>
                      </a: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baseline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сатып</a:t>
                      </a: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baseline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алу</a:t>
                      </a: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baseline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рәсімі</a:t>
                      </a:r>
                      <a:endParaRPr lang="ru-RU" sz="9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718916"/>
                  </a:ext>
                </a:extLst>
              </a:tr>
              <a:tr h="330724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Арнайы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техниканы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43 904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-43 904</a:t>
                      </a:r>
                    </a:p>
                  </a:txBody>
                  <a:tcPr marL="4758" marR="72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baseline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мемлекеттік</a:t>
                      </a: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baseline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сатып</a:t>
                      </a: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baseline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алудың</a:t>
                      </a: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baseline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қайталама</a:t>
                      </a:r>
                      <a:r>
                        <a:rPr lang="ru-RU" sz="9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b="0" i="0" u="none" strike="noStrike" kern="1200" baseline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рәсімдері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78980"/>
                  </a:ext>
                </a:extLst>
              </a:tr>
            </a:tbl>
          </a:graphicData>
        </a:graphic>
      </p:graphicFrame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69948" y="6487064"/>
            <a:ext cx="322052" cy="36002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335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96642" y="262932"/>
            <a:ext cx="10249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Су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2024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жылғы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1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жартыжылдықта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              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инвестициялық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бағдарламаның</a:t>
            </a:r>
            <a:r>
              <a:rPr lang="ru-RU" alt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орындалуы</a:t>
            </a:r>
            <a:endParaRPr lang="en-GB" sz="20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42" y="255807"/>
            <a:ext cx="945000" cy="686250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287156"/>
              </p:ext>
            </p:extLst>
          </p:nvPr>
        </p:nvGraphicFramePr>
        <p:xfrm>
          <a:off x="588712" y="1209079"/>
          <a:ext cx="11194457" cy="5192287"/>
        </p:xfrm>
        <a:graphic>
          <a:graphicData uri="http://schemas.openxmlformats.org/drawingml/2006/table">
            <a:tbl>
              <a:tblPr/>
              <a:tblGrid>
                <a:gridCol w="399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3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79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67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36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24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928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16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80191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р/н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B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ұсынудың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жоспарлы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және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көлемдері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туралы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ақпарат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Инвестициялық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бағдарламаның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сомасы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мың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7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қызметтердің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атауы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және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аумақ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іс-шаралардың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атауы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Өлшем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бірлігі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Заттай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көрсеткіштердегі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саны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k-KZ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Ауытқу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Ауытқу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себептері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Жоспар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Нақты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CB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975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Алматы қаласы және Алматы </a:t>
                      </a:r>
                      <a:r>
                        <a:rPr lang="ru-RU" sz="1000" b="1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облысы</a:t>
                      </a: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су </a:t>
                      </a:r>
                      <a:r>
                        <a:rPr lang="ru-RU" sz="1000" b="1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жөнінде</a:t>
                      </a: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қызметтердің</a:t>
                      </a: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көлемі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.м³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133 312</a:t>
                      </a:r>
                    </a:p>
                  </a:txBody>
                  <a:tcPr marL="5432" marR="5432" marT="5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67 019</a:t>
                      </a:r>
                    </a:p>
                  </a:txBody>
                  <a:tcPr marL="5432" marR="5432" marT="54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88" marR="7198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701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Инвестициялық бағдарламаның сомасы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2 966 423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669 536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-2 296 887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88" marR="7198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951746"/>
                  </a:ext>
                </a:extLst>
              </a:tr>
              <a:tr h="612971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Кәріз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желілерін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қайта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құру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 м.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4 701</a:t>
                      </a: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1 182</a:t>
                      </a:r>
                      <a:endParaRPr lang="en-US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2 578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648 773</a:t>
                      </a:r>
                      <a:endParaRPr lang="en-US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929 799</a:t>
                      </a:r>
                      <a:endParaRPr lang="en-US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мемлекеттік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baseline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сатып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baseline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алу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baseline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рәсімі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0" marT="7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161492"/>
                  </a:ext>
                </a:extLst>
              </a:tr>
              <a:tr h="686841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Кәріз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желілерін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қайта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құруға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авторлық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қадағалау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қызмет</a:t>
                      </a:r>
                      <a:r>
                        <a:rPr lang="kk-KZ" sz="1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көрсету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68 449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6 059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-62 390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техникалық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қадағалауды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"Алматы Су" МКК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жүргізеді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Мемлекеттік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сатып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алу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рәсімі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үнемдеу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0" marT="7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767617"/>
                  </a:ext>
                </a:extLst>
              </a:tr>
              <a:tr h="686841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Жобалау-сметалық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құжаттама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әзірлеу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жоба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44 880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44 880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мемлекеттік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baseline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сатып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baseline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алу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baseline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рәсімі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0" marT="7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071424"/>
                  </a:ext>
                </a:extLst>
              </a:tr>
              <a:tr h="612971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Негізгі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құралдарды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сатып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алу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бірлік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15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274 522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14 704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kk-KZ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259 818</a:t>
                      </a:r>
                      <a:endParaRPr lang="en-US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baseline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мемлекеттік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baseline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сатып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baseline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алу</a:t>
                      </a:r>
                      <a:r>
                        <a:rPr lang="ru-RU" sz="10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i="0" u="none" strike="noStrike" kern="1200" baseline="0" dirty="0" err="1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рәсімі</a:t>
                      </a:r>
                      <a:endParaRPr lang="ru-RU" sz="1000" b="0" i="0" u="none" strike="noStrike" kern="1200" baseline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0" marT="7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695463"/>
                  </a:ext>
                </a:extLst>
              </a:tr>
            </a:tbl>
          </a:graphicData>
        </a:graphic>
      </p:graphicFrame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69948" y="6487064"/>
            <a:ext cx="322052" cy="36002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14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7864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79" y="255807"/>
            <a:ext cx="945000" cy="6862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98877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Сумен жабдықтау және су </a:t>
            </a:r>
            <a:r>
              <a:rPr 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бұру</a:t>
            </a:r>
            <a:r>
              <a:rPr 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қызметтерінің</a:t>
            </a:r>
            <a:r>
              <a:rPr 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тарифтері</a:t>
            </a:r>
            <a:r>
              <a:rPr lang="ru-RU" sz="2000" b="1" dirty="0">
                <a:solidFill>
                  <a:srgbClr val="336699"/>
                </a:solidFill>
                <a:latin typeface="Arial" panose="020B0604020202020204" pitchFamily="34" charset="0"/>
              </a:rPr>
              <a:t> </a:t>
            </a:r>
          </a:p>
        </p:txBody>
      </p:sp>
      <p:graphicFrame>
        <p:nvGraphicFramePr>
          <p:cNvPr id="8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3514992"/>
              </p:ext>
            </p:extLst>
          </p:nvPr>
        </p:nvGraphicFramePr>
        <p:xfrm>
          <a:off x="330534" y="1202204"/>
          <a:ext cx="11560576" cy="50682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5449">
                  <a:extLst>
                    <a:ext uri="{9D8B030D-6E8A-4147-A177-3AD203B41FA5}">
                      <a16:colId xmlns:a16="http://schemas.microsoft.com/office/drawing/2014/main" val="230026590"/>
                    </a:ext>
                  </a:extLst>
                </a:gridCol>
                <a:gridCol w="7746385">
                  <a:extLst>
                    <a:ext uri="{9D8B030D-6E8A-4147-A177-3AD203B41FA5}">
                      <a16:colId xmlns:a16="http://schemas.microsoft.com/office/drawing/2014/main" val="1742562732"/>
                    </a:ext>
                  </a:extLst>
                </a:gridCol>
                <a:gridCol w="1429371">
                  <a:extLst>
                    <a:ext uri="{9D8B030D-6E8A-4147-A177-3AD203B41FA5}">
                      <a16:colId xmlns:a16="http://schemas.microsoft.com/office/drawing/2014/main" val="404133409"/>
                    </a:ext>
                  </a:extLst>
                </a:gridCol>
                <a:gridCol w="1429371">
                  <a:extLst>
                    <a:ext uri="{9D8B030D-6E8A-4147-A177-3AD203B41FA5}">
                      <a16:colId xmlns:a16="http://schemas.microsoft.com/office/drawing/2014/main" val="1902010790"/>
                    </a:ext>
                  </a:extLst>
                </a:gridCol>
              </a:tblGrid>
              <a:tr h="6233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Тұтынушылардың</a:t>
                      </a: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атауы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2024 ж. </a:t>
                      </a:r>
                      <a:r>
                        <a:rPr kumimoji="0" lang="kk-KZ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</a:t>
                      </a:r>
                      <a:r>
                        <a:rPr kumimoji="0" lang="ru-RU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олданыстағы</a:t>
                      </a: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тарифтер</a:t>
                      </a:r>
                      <a:endParaRPr kumimoji="0" lang="ru-RU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662505"/>
                  </a:ext>
                </a:extLst>
              </a:tr>
              <a:tr h="4392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ҚҚС-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сыз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1м3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1000" b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ҚҚС-мен </a:t>
                      </a:r>
                      <a:b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1м3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үшін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теңге</a:t>
                      </a:r>
                      <a:endParaRPr lang="ru-RU" sz="1000" b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082588"/>
                  </a:ext>
                </a:extLst>
              </a:tr>
              <a:tr h="40745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 жабдықтау </a:t>
                      </a:r>
                      <a:r>
                        <a:rPr lang="ru-RU" sz="105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қызметі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897339"/>
                  </a:ext>
                </a:extLst>
              </a:tr>
              <a:tr h="8141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 fontAlgn="ctr">
                        <a:buFontTx/>
                        <a:buNone/>
                      </a:pP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жеке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тұлғалар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 algn="just" fontAlgn="ctr">
                        <a:buFontTx/>
                        <a:buNone/>
                      </a:pP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процесінде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мұқтаждарына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көлемдері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және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сумен жабдықтау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ұсыну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сумен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жабдықтаудың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ашық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жүйесі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үстемелеп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толтыру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көлемдерінің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өндірумен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бекітілген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нормативтік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көлемдерінің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берумен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және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таратумен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endParaRPr lang="ru-RU" sz="1000" u="none" strike="noStrike" baseline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 fontAlgn="ctr">
                        <a:buFontTx/>
                        <a:buNone/>
                      </a:pP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 жабдықтау және (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немесе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су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саласында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ұсынатын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kk-K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311908"/>
                  </a:ext>
                </a:extLst>
              </a:tr>
              <a:tr h="19458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өзге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де </a:t>
                      </a:r>
                      <a:r>
                        <a:rPr lang="kk-KZ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</a:t>
                      </a:r>
                      <a:r>
                        <a:rPr lang="kk-KZ" sz="10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бірінші және үшінші топқа кірмейтін заңды тұлғалар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kk-K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278,50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311</a:t>
                      </a: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92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530846"/>
                  </a:ext>
                </a:extLst>
              </a:tr>
              <a:tr h="39490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қаражаты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есебінен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ұсталатын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kk-K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173,08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ru-RU" sz="10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193,85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6697591"/>
                  </a:ext>
                </a:extLst>
              </a:tr>
              <a:tr h="35451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 </a:t>
                      </a:r>
                      <a:r>
                        <a:rPr lang="ru-RU" sz="105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қызметі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62283"/>
                  </a:ext>
                </a:extLst>
              </a:tr>
              <a:tr h="1061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 fontAlgn="ctr">
                        <a:buFontTx/>
                        <a:buNone/>
                      </a:pP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жеке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тұлғалар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 algn="just" fontAlgn="ctr">
                        <a:buFontTx/>
                        <a:buNone/>
                      </a:pP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процесінде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мұқтаждарына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көлемдері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және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сумен жабдықтау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қызметтерін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ұсыну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ыстық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сумен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жабдықтаудың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ашық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жүйесі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кезінде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үстемелеп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толтыру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көлемдерінің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өндірумен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бекітілген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нормативтік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көлемдерінің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жылу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энергиясын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берумен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және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таратумен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айналысатын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endParaRPr lang="ru-RU" sz="1000" u="none" strike="noStrike" baseline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 fontAlgn="ctr">
                        <a:buFontTx/>
                        <a:buNone/>
                      </a:pP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сумен жабдықтау және (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немесе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су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бұру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саласында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реттеліп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көрсетілетін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қызметтерді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ұсынатын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r>
                        <a:rPr lang="kk-KZ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276161"/>
                  </a:ext>
                </a:extLst>
              </a:tr>
              <a:tr h="2757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өзге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де </a:t>
                      </a:r>
                      <a:r>
                        <a:rPr lang="kk-KZ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</a:t>
                      </a:r>
                      <a:r>
                        <a:rPr lang="kk-KZ" sz="10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бірінші және үшінші топқа кірмейтін заңды тұлғалар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817001"/>
                  </a:ext>
                </a:extLst>
              </a:tr>
              <a:tr h="39709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бюджет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қаражаты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есебінен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ұсталатын</a:t>
                      </a:r>
                      <a:r>
                        <a:rPr lang="ru-RU" sz="10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u="none" strike="noStrike" baseline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ұйымдар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89,36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3861698"/>
                  </a:ext>
                </a:extLst>
              </a:tr>
            </a:tbl>
          </a:graphicData>
        </a:graphic>
      </p:graphicFrame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69948" y="6487064"/>
            <a:ext cx="322052" cy="36002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802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6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8976" y="8984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Сумен жабдықтау 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қызметтеріне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тарифтік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сметаның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бап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                                                                                   202</a:t>
            </a:r>
            <a:r>
              <a:rPr lang="en-US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4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жылдың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 І </a:t>
            </a:r>
            <a:r>
              <a:rPr lang="ru-RU" altLang="ru-RU" sz="16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жартыжылдығында</a:t>
            </a:r>
            <a:r>
              <a:rPr lang="ru-RU" altLang="ru-RU" sz="16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600" b="1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орындалуы</a:t>
            </a:r>
            <a:endParaRPr lang="ru-RU" altLang="ru-RU" sz="16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09" y="80377"/>
            <a:ext cx="717291" cy="52089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183366"/>
              </p:ext>
            </p:extLst>
          </p:nvPr>
        </p:nvGraphicFramePr>
        <p:xfrm>
          <a:off x="390228" y="707241"/>
          <a:ext cx="11494332" cy="5858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7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5122">
                  <a:extLst>
                    <a:ext uri="{9D8B030D-6E8A-4147-A177-3AD203B41FA5}">
                      <a16:colId xmlns:a16="http://schemas.microsoft.com/office/drawing/2014/main" val="321485687"/>
                    </a:ext>
                  </a:extLst>
                </a:gridCol>
                <a:gridCol w="1115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0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3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911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25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р/н №</a:t>
                      </a:r>
                      <a:r>
                        <a:rPr lang="ru-RU" sz="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Көрсеткіштердің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атауы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9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Өлшем бірлік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Тарифтік смета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Нақты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көрсеткіштер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Ауытқу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Ауытқу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себептері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945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Өндіріске</a:t>
                      </a:r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арналған</a:t>
                      </a:r>
                      <a:r>
                        <a:rPr lang="ru-RU" sz="9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14 582 081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8 173 919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-43,9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14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Материалдық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3 760 077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2 157 749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-42,6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14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Шикізат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және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материалдар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143 508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241 801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68,5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Материалдардың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қымбаттауы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14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  <a:endParaRPr lang="ru-RU" sz="9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ЖЖМ</a:t>
                      </a: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196 997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225 721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14,6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Бағаның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қажеттілігінің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артуы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147">
                <a:tc>
                  <a:txBody>
                    <a:bodyPr/>
                    <a:lstStyle/>
                    <a:p>
                      <a:pPr algn="ctr"/>
                      <a:r>
                        <a:rPr lang="en-US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.3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Отын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8 102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6 100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-24,7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Бағаның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қажеттіліктерге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байланысты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604882"/>
                  </a:ext>
                </a:extLst>
              </a:tr>
              <a:tr h="21014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1.4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Энергия</a:t>
                      </a: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3 411 470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1 684 126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-50,6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813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9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Еңбек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ақы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төлеу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6 185 512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3 320 041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-46,3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1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Өндіріс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қызметкерлерінің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еңбекақысы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5 545 058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2 983 841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-46,2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97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Әлеуметтік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салық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әлеумет.аударымдар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9525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474 102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251 527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-46,9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97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900" dirty="0">
                          <a:latin typeface="Arial" pitchFamily="34" charset="0"/>
                          <a:cs typeface="Arial" pitchFamily="34" charset="0"/>
                        </a:rPr>
                        <a:t>МӘМС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166 352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84 672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-49,1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0147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9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Амортизация</a:t>
                      </a: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3 030 060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1 634 810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-46,0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Тарифтік смета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шегінде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0147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9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Жөндеу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жұмыстары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375 204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227 468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-39,4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Материалдардың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жұмыстардың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өндірістік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қажеттіліктердің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қымбаттауы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0147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9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Басқа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1 231 228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833 851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-32,3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0147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5.1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Күзет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22 394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22 702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бағасының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0147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5.2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Еңбекті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қорғау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және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қауіпсіздік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техникасы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65 840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73 347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11,4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0147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5.3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Табиғи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ресурстарды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пайдалану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төлемдері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9 297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5 067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-45,5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тұтынуға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негізделген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0147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5.4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Жер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асты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суларын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өндіруге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салынатын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салық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450 639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253 039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-43,8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Тарифтер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мен АЕК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өсімі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0147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5.5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Коммуналдық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37 636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48 870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29,9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Коммуналдық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қызметтерге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тарифтердің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көтерілуі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0147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5.6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Сақтандырудың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міндетті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түрлері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67 745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50 102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-26,0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Жалақы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шығындарының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8171462"/>
                  </a:ext>
                </a:extLst>
              </a:tr>
              <a:tr h="210147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Қоршаған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ортаны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қорғау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1 950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2 074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Нақты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экологиялық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көрсеткіштер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және АЕК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өсімі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699406"/>
                  </a:ext>
                </a:extLst>
              </a:tr>
              <a:tr h="210147">
                <a:tc>
                  <a:txBody>
                    <a:bodyPr/>
                    <a:lstStyle/>
                    <a:p>
                      <a:pPr algn="ctr"/>
                      <a:r>
                        <a:rPr lang="ru-RU" sz="9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5.8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Түбіртектерді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ресімдеуге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арналған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шығыстар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9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138 643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105 134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-24,2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Тұтынушылардың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көбеюі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көрсету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бағасының</a:t>
                      </a: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өсуі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9997190"/>
                  </a:ext>
                </a:extLst>
              </a:tr>
              <a:tr h="2101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Өзге</a:t>
                      </a:r>
                      <a:r>
                        <a:rPr lang="ru-RU" sz="9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шығындар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барлығы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оның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ішінде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437 084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273 515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-37,4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841347"/>
                  </a:ext>
                </a:extLst>
              </a:tr>
              <a:tr h="2101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5.9.1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Байланыс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қызметтері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пошталық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шығыстар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15 631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10 577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-32,3</a:t>
                      </a:r>
                    </a:p>
                  </a:txBody>
                  <a:tcPr marL="10800" marR="72000" marT="1080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/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5689937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1912138" y="6571798"/>
            <a:ext cx="2798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8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78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490450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13" y="42897"/>
            <a:ext cx="557232" cy="404657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579023"/>
              </p:ext>
            </p:extLst>
          </p:nvPr>
        </p:nvGraphicFramePr>
        <p:xfrm>
          <a:off x="208055" y="680674"/>
          <a:ext cx="11774146" cy="611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844">
                  <a:extLst>
                    <a:ext uri="{9D8B030D-6E8A-4147-A177-3AD203B41FA5}">
                      <a16:colId xmlns:a16="http://schemas.microsoft.com/office/drawing/2014/main" val="3259927425"/>
                    </a:ext>
                  </a:extLst>
                </a:gridCol>
                <a:gridCol w="1187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7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70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49482">
                  <a:extLst>
                    <a:ext uri="{9D8B030D-6E8A-4147-A177-3AD203B41FA5}">
                      <a16:colId xmlns:a16="http://schemas.microsoft.com/office/drawing/2014/main" val="913122382"/>
                    </a:ext>
                  </a:extLst>
                </a:gridCol>
              </a:tblGrid>
              <a:tr h="41827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р/н №</a:t>
                      </a:r>
                      <a:r>
                        <a:rPr lang="ru-RU" sz="9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Көрсеткіштердің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атауы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9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Өлшем бірлік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Тарифтік смета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Нақты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көрсеткіштер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Ауытқу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Ауытқу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себептері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4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5.9.2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</a:t>
                      </a:r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ссапар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шығыстары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мың теңге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669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1 400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109,3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тәжірибе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алмасу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582178"/>
                  </a:ext>
                </a:extLst>
              </a:tr>
              <a:tr h="2204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5.9.3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Кадрларды</a:t>
                      </a:r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даярлау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2 338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-94,9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2-ші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жартыжылдықта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76446"/>
                  </a:ext>
                </a:extLst>
              </a:tr>
              <a:tr h="2204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5.9.4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Өткізу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арнасының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мазмұны</a:t>
                      </a:r>
                      <a:endParaRPr lang="ru-RU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3 434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арнаның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мазмұны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жергілікті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атқарушы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органға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берілді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094304"/>
                  </a:ext>
                </a:extLst>
              </a:tr>
              <a:tr h="220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Сумен жабдықтау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қызметтері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65 437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26 063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-60,2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0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Жер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қойнауын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пайдалануға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арналған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келісімшарттар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12 408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Арнайы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суды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пайдалануға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рұқсат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14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Қызметкерлердің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жол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жүру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ақысы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15 890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7 694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-51,6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04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Міндетті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кәсіптік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зейнетақы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жарналары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19 097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19 034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Жалақы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шығындарының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өсуі</a:t>
                      </a:r>
                      <a:endParaRPr lang="ru-RU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0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құралдарды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күтіп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ұстау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және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көрсету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85 638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47 019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-45,1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Нақты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қажеттілікке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0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Материалдар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қосалқы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бөлшектер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құрал-саймандар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210 335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159 504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-24,2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900" b="0" kern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Бағалар</a:t>
                      </a:r>
                      <a:r>
                        <a:rPr lang="ru-RU" sz="900" b="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lang="ru-RU" sz="900" b="0" kern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қажеттіліктердің</a:t>
                      </a:r>
                      <a:r>
                        <a:rPr lang="ru-RU" sz="900" b="0" kern="12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kern="12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өсуі</a:t>
                      </a:r>
                      <a:endParaRPr lang="ru-RU" sz="900" b="0" kern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79842"/>
                  </a:ext>
                </a:extLst>
              </a:tr>
              <a:tr h="220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Зертхана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3 584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1 719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-52,0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9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жартыжылдықта</a:t>
                      </a:r>
                      <a:r>
                        <a:rPr lang="ru-RU" sz="9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жұмысты</a:t>
                      </a:r>
                      <a:r>
                        <a:rPr lang="ru-RU" sz="9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аяқтау</a:t>
                      </a:r>
                      <a:endParaRPr lang="ru-RU" sz="9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960011"/>
                  </a:ext>
                </a:extLst>
              </a:tr>
              <a:tr h="220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Экологиялық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шығындар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2 623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-85,3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kumimoji="0" lang="ru-RU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жартыжылдықта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жұмысты</a:t>
                      </a: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9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аяқтау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85636"/>
                  </a:ext>
                </a:extLst>
              </a:tr>
              <a:tr h="220408">
                <a:tc>
                  <a:txBody>
                    <a:bodyPr/>
                    <a:lstStyle/>
                    <a:p>
                      <a:pPr algn="ctr" fontAlgn="ctr"/>
                      <a:r>
                        <a:rPr lang="rm-C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Кезең </a:t>
                      </a:r>
                      <a:r>
                        <a:rPr lang="ru-RU" sz="9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шығыстары</a:t>
                      </a:r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барлығы</a:t>
                      </a:r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оның</a:t>
                      </a:r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ішінде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614 380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257 226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-58,1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11810"/>
                  </a:ext>
                </a:extLst>
              </a:tr>
              <a:tr h="2204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Жалпы</a:t>
                      </a:r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және </a:t>
                      </a:r>
                      <a:r>
                        <a:rPr lang="ru-RU" sz="9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әкімшілік</a:t>
                      </a:r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шығыстар</a:t>
                      </a:r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барлығы</a:t>
                      </a:r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ru-RU" sz="9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оның</a:t>
                      </a:r>
                      <a:r>
                        <a:rPr lang="ru-RU" sz="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ішінде: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614 203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257 106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-58,1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360623"/>
                  </a:ext>
                </a:extLst>
              </a:tr>
              <a:tr h="323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Әкімшілік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қызметкерлердің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жалақысы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376 482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127 343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-66,2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124816"/>
                  </a:ext>
                </a:extLst>
              </a:tr>
              <a:tr h="2204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Әлеуметтік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салық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әлеумет.аударымдар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32 189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11 427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-64,5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995530"/>
                  </a:ext>
                </a:extLst>
              </a:tr>
              <a:tr h="220408">
                <a:tc v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МӘМС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11 294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3 667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-67,5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319481"/>
                  </a:ext>
                </a:extLst>
              </a:tr>
              <a:tr h="220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Салықтар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мен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төлемдер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122 623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66 937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-45,4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Объектілердің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балансқа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өтуіне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байланысты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мүлік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салығының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өсуі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004637"/>
                  </a:ext>
                </a:extLst>
              </a:tr>
              <a:tr h="220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Өзге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де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шығыстар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барлығы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оның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ішінде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71 615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47 732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-33,3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7442341"/>
                  </a:ext>
                </a:extLst>
              </a:tr>
              <a:tr h="220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Амортизация</a:t>
                      </a: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21 914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16 215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-26,0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Материалдық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емес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жабдықтарды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жаңғырту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9599717"/>
                  </a:ext>
                </a:extLst>
              </a:tr>
              <a:tr h="220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Техникалық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құралдарды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ұстау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және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көрсету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4 142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1 946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-53,0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199655"/>
                  </a:ext>
                </a:extLst>
              </a:tr>
              <a:tr h="220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Коммуналдық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қызметтер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4 700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7 895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68,0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Коммуналдық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қызметтерге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тарифтердің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көтерілуі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102390"/>
                  </a:ext>
                </a:extLst>
              </a:tr>
              <a:tr h="220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Бөгде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ұйымдардың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қызметтері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23 486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13 169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900" b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-43,9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Қызметтер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бағасының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өсуі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192092"/>
                  </a:ext>
                </a:extLst>
              </a:tr>
              <a:tr h="2204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6.4.5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Іссапар</a:t>
                      </a:r>
                      <a:r>
                        <a:rPr lang="ru-RU" sz="9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шығыстары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мың теңге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1 364</a:t>
                      </a:r>
                    </a:p>
                  </a:txBody>
                  <a:tcPr marL="9525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347</a:t>
                      </a:r>
                    </a:p>
                  </a:txBody>
                  <a:tcPr marL="9525" marR="72000" marT="9525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-74,6</a:t>
                      </a:r>
                    </a:p>
                  </a:txBody>
                  <a:tcPr marL="10800" marR="720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Нақты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қажеттілікке</a:t>
                      </a:r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сәйкес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000" marR="10800" marT="10800" marB="1080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2867527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" y="133444"/>
            <a:ext cx="121919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	</a:t>
            </a:r>
            <a:r>
              <a:rPr lang="ru-RU" altLang="ru-RU" sz="1300" b="1" dirty="0">
                <a:solidFill>
                  <a:srgbClr val="336699"/>
                </a:solidFill>
                <a:latin typeface="Arial" panose="020B0604020202020204" pitchFamily="34" charset="0"/>
              </a:rPr>
              <a:t>Сумен жабдықтау </a:t>
            </a:r>
            <a:r>
              <a:rPr lang="ru-RU" altLang="ru-RU" sz="1300" b="1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қызметтеріне</a:t>
            </a:r>
            <a:r>
              <a:rPr lang="ru-RU" altLang="ru-RU" sz="13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3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sz="13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3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тарифтік</a:t>
            </a:r>
            <a:r>
              <a:rPr lang="ru-RU" altLang="ru-RU" sz="13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300" b="1" dirty="0" err="1">
                <a:solidFill>
                  <a:srgbClr val="336699"/>
                </a:solidFill>
                <a:latin typeface="Arial" panose="020B0604020202020204" pitchFamily="34" charset="0"/>
              </a:rPr>
              <a:t>сметаның</a:t>
            </a:r>
            <a:r>
              <a:rPr lang="ru-RU" altLang="ru-RU" sz="13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3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бап</a:t>
            </a:r>
            <a:r>
              <a:rPr lang="ru-RU" altLang="ru-RU" sz="13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3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3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300" b="1" dirty="0" smtClean="0">
                <a:solidFill>
                  <a:srgbClr val="336699"/>
                </a:solidFill>
                <a:latin typeface="Arial" panose="020B0604020202020204" pitchFamily="34" charset="0"/>
              </a:rPr>
              <a:t>202</a:t>
            </a:r>
            <a:r>
              <a:rPr lang="en-US" altLang="ru-RU" sz="1300" b="1" dirty="0">
                <a:solidFill>
                  <a:srgbClr val="336699"/>
                </a:solidFill>
                <a:latin typeface="Arial" panose="020B0604020202020204" pitchFamily="34" charset="0"/>
              </a:rPr>
              <a:t>4</a:t>
            </a:r>
            <a:r>
              <a:rPr lang="ru-RU" altLang="ru-RU" sz="13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3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жылдың</a:t>
            </a:r>
            <a:r>
              <a:rPr lang="ru-RU" altLang="ru-RU" sz="1300" b="1" dirty="0">
                <a:solidFill>
                  <a:srgbClr val="336699"/>
                </a:solidFill>
                <a:latin typeface="Arial" panose="020B0604020202020204" pitchFamily="34" charset="0"/>
              </a:rPr>
              <a:t> І </a:t>
            </a:r>
            <a:r>
              <a:rPr lang="ru-RU" altLang="ru-RU" sz="13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жартыжылдығында</a:t>
            </a:r>
            <a:r>
              <a:rPr lang="ru-RU" altLang="ru-RU" sz="1300" b="1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300" b="1" dirty="0" err="1">
                <a:solidFill>
                  <a:srgbClr val="336699"/>
                </a:solidFill>
                <a:latin typeface="Arial" panose="020B0604020202020204" pitchFamily="34" charset="0"/>
              </a:rPr>
              <a:t>орындалуы</a:t>
            </a:r>
            <a:endParaRPr lang="ru-RU" altLang="ru-RU" sz="1300" b="1" dirty="0">
              <a:solidFill>
                <a:srgbClr val="336699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sz="1100" b="1" dirty="0">
                <a:solidFill>
                  <a:srgbClr val="336699"/>
                </a:solidFill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813059" y="6487064"/>
            <a:ext cx="378941" cy="360027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3743" y="473443"/>
            <a:ext cx="71978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Сумен жабдықтау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қызметтері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бекітілген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тарифтік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сметаның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бап</a:t>
            </a:r>
            <a:r>
              <a:rPr lang="ru-RU" altLang="ru-RU" sz="1000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бойынша</a:t>
            </a:r>
            <a:r>
              <a:rPr lang="ru-RU" altLang="ru-RU" sz="1000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орындалу</a:t>
            </a:r>
            <a:r>
              <a:rPr lang="ru-RU" altLang="ru-RU" sz="1000" dirty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 smtClean="0">
                <a:solidFill>
                  <a:srgbClr val="336699"/>
                </a:solidFill>
                <a:latin typeface="Arial" panose="020B0604020202020204" pitchFamily="34" charset="0"/>
              </a:rPr>
              <a:t>кестесінің</a:t>
            </a:r>
            <a:r>
              <a:rPr lang="ru-RU" altLang="ru-RU" sz="1000" dirty="0" smtClean="0">
                <a:solidFill>
                  <a:srgbClr val="3366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000" dirty="0" err="1">
                <a:solidFill>
                  <a:srgbClr val="336699"/>
                </a:solidFill>
                <a:latin typeface="Arial" panose="020B0604020202020204" pitchFamily="34" charset="0"/>
              </a:rPr>
              <a:t>жалғасы</a:t>
            </a:r>
            <a:endParaRPr lang="ru-RU" sz="1100" b="1" dirty="0">
              <a:solidFill>
                <a:srgbClr val="3366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44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000" b="1" dirty="0">
            <a:solidFill>
              <a:srgbClr val="336699"/>
            </a:solidFill>
            <a:latin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2329</TotalTime>
  <Words>4212</Words>
  <Application>Microsoft Office PowerPoint</Application>
  <PresentationFormat>Широкоэкранный</PresentationFormat>
  <Paragraphs>1250</Paragraphs>
  <Slides>21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 (Заголовки)</vt:lpstr>
      <vt:lpstr>Corbel</vt:lpstr>
      <vt:lpstr>CorbelK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НАЗАРЛАРЫҢЫЗҒА РАХМЕТ!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Sergey Tkachev</dc:creator>
  <cp:lastModifiedBy>Скакова Карина Турсуновна</cp:lastModifiedBy>
  <cp:revision>239</cp:revision>
  <cp:lastPrinted>2023-07-26T10:23:40Z</cp:lastPrinted>
  <dcterms:created xsi:type="dcterms:W3CDTF">2016-12-05T10:13:35Z</dcterms:created>
  <dcterms:modified xsi:type="dcterms:W3CDTF">2024-07-25T08:56:21Z</dcterms:modified>
</cp:coreProperties>
</file>