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87" r:id="rId4"/>
    <p:sldId id="289" r:id="rId5"/>
    <p:sldId id="273" r:id="rId6"/>
    <p:sldId id="272" r:id="rId7"/>
    <p:sldId id="274" r:id="rId8"/>
    <p:sldId id="275" r:id="rId9"/>
    <p:sldId id="276" r:id="rId10"/>
    <p:sldId id="291" r:id="rId11"/>
    <p:sldId id="297" r:id="rId12"/>
    <p:sldId id="290" r:id="rId13"/>
    <p:sldId id="292" r:id="rId14"/>
    <p:sldId id="278" r:id="rId15"/>
    <p:sldId id="279" r:id="rId16"/>
    <p:sldId id="280" r:id="rId17"/>
    <p:sldId id="298" r:id="rId18"/>
    <p:sldId id="299" r:id="rId19"/>
    <p:sldId id="294" r:id="rId20"/>
    <p:sldId id="296" r:id="rId21"/>
    <p:sldId id="286" r:id="rId22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D9E6F3"/>
    <a:srgbClr val="006CB6"/>
    <a:srgbClr val="007FD6"/>
    <a:srgbClr val="336699"/>
    <a:srgbClr val="2E75B6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3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990" y="108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94307" custScaleY="121093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9234" custLinFactNeighborY="5486"/>
      <dgm:spPr>
        <a:ln>
          <a:solidFill>
            <a:srgbClr val="006CB6"/>
          </a:solidFill>
        </a:ln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376" custLinFactNeighborY="-2234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4779" custLinFactNeighborX="-92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 tIns="72000" r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785045" y="159767"/>
          <a:ext cx="1915319" cy="1915319"/>
        </a:xfrm>
        <a:prstGeom prst="blockArc">
          <a:avLst>
            <a:gd name="adj1" fmla="val 10332286"/>
            <a:gd name="adj2" fmla="val 1800683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785045" y="413529"/>
          <a:ext cx="1915319" cy="1915319"/>
        </a:xfrm>
        <a:prstGeom prst="blockArc">
          <a:avLst>
            <a:gd name="adj1" fmla="val 3593165"/>
            <a:gd name="adj2" fmla="val 1126771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60962" y="436299"/>
          <a:ext cx="1915319" cy="1915319"/>
        </a:xfrm>
        <a:prstGeom prst="blockArc">
          <a:avLst>
            <a:gd name="adj1" fmla="val 21047676"/>
            <a:gd name="adj2" fmla="val 7367225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60962" y="136997"/>
          <a:ext cx="1915319" cy="1915319"/>
        </a:xfrm>
        <a:prstGeom prst="blockArc">
          <a:avLst>
            <a:gd name="adj1" fmla="val 14232775"/>
            <a:gd name="adj2" fmla="val 552324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356485" y="711117"/>
          <a:ext cx="1711124" cy="106638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</a:p>
      </dsp:txBody>
      <dsp:txXfrm>
        <a:off x="1784266" y="977712"/>
        <a:ext cx="855562" cy="533190"/>
      </dsp:txXfrm>
    </dsp:sp>
    <dsp:sp modelId="{53A91F53-69D3-4378-AB1E-C4C2B1ACC750}">
      <dsp:nvSpPr>
        <dsp:cNvPr id="0" name=""/>
        <dsp:cNvSpPr/>
      </dsp:nvSpPr>
      <dsp:spPr>
        <a:xfrm>
          <a:off x="1680072" y="0"/>
          <a:ext cx="1063951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sp:txBody>
      <dsp:txXfrm>
        <a:off x="1835884" y="90276"/>
        <a:ext cx="752327" cy="435888"/>
      </dsp:txXfrm>
    </dsp:sp>
    <dsp:sp modelId="{42BD7368-1E29-4B49-A35B-B0A1785D2D01}">
      <dsp:nvSpPr>
        <dsp:cNvPr id="0" name=""/>
        <dsp:cNvSpPr/>
      </dsp:nvSpPr>
      <dsp:spPr>
        <a:xfrm>
          <a:off x="3091492" y="936087"/>
          <a:ext cx="1101098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sp:txBody>
      <dsp:txXfrm>
        <a:off x="3252744" y="1026363"/>
        <a:ext cx="778594" cy="435888"/>
      </dsp:txXfrm>
    </dsp:sp>
    <dsp:sp modelId="{31BB7956-C278-4560-91E5-9A4CA0EE848A}">
      <dsp:nvSpPr>
        <dsp:cNvPr id="0" name=""/>
        <dsp:cNvSpPr/>
      </dsp:nvSpPr>
      <dsp:spPr>
        <a:xfrm>
          <a:off x="1696050" y="1872175"/>
          <a:ext cx="103199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sp:txBody>
      <dsp:txXfrm>
        <a:off x="1847182" y="1962451"/>
        <a:ext cx="729731" cy="435888"/>
      </dsp:txXfrm>
    </dsp:sp>
    <dsp:sp modelId="{098CE20A-1211-4F83-9D6E-729971C5AE3C}">
      <dsp:nvSpPr>
        <dsp:cNvPr id="0" name=""/>
        <dsp:cNvSpPr/>
      </dsp:nvSpPr>
      <dsp:spPr>
        <a:xfrm>
          <a:off x="316493" y="936087"/>
          <a:ext cx="998775" cy="6164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sp:txBody>
      <dsp:txXfrm>
        <a:off x="462760" y="1026363"/>
        <a:ext cx="706241" cy="43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106199" y="3918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75045" y="33481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045" y="33481"/>
        <a:ext cx="2250359" cy="1150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54934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157138" y="0"/>
          <a:ext cx="2289572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138" y="0"/>
        <a:ext cx="2289572" cy="103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221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2000" rIns="7200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Ботаническая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70" cy="496724"/>
          </a:xfrm>
          <a:prstGeom prst="rect">
            <a:avLst/>
          </a:prstGeom>
        </p:spPr>
        <p:txBody>
          <a:bodyPr vert="horz" lIns="91156" tIns="45579" rIns="91156" bIns="455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947" y="1"/>
            <a:ext cx="2944969" cy="496724"/>
          </a:xfrm>
          <a:prstGeom prst="rect">
            <a:avLst/>
          </a:prstGeom>
        </p:spPr>
        <p:txBody>
          <a:bodyPr vert="horz" lIns="91156" tIns="45579" rIns="91156" bIns="45579" rtlCol="0"/>
          <a:lstStyle>
            <a:lvl1pPr algn="r">
              <a:defRPr sz="1200"/>
            </a:lvl1pPr>
          </a:lstStyle>
          <a:p>
            <a:fld id="{A2A9204F-02B3-42A5-80E2-B0E653DEB64E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9277"/>
            <a:ext cx="2944970" cy="496724"/>
          </a:xfrm>
          <a:prstGeom prst="rect">
            <a:avLst/>
          </a:prstGeom>
        </p:spPr>
        <p:txBody>
          <a:bodyPr vert="horz" lIns="91156" tIns="45579" rIns="91156" bIns="455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947" y="9409277"/>
            <a:ext cx="2944969" cy="496724"/>
          </a:xfrm>
          <a:prstGeom prst="rect">
            <a:avLst/>
          </a:prstGeom>
        </p:spPr>
        <p:txBody>
          <a:bodyPr vert="horz" lIns="91156" tIns="45579" rIns="91156" bIns="45579" rtlCol="0" anchor="b"/>
          <a:lstStyle>
            <a:lvl1pPr algn="r">
              <a:defRPr sz="1200"/>
            </a:lvl1pPr>
          </a:lstStyle>
          <a:p>
            <a:fld id="{87BFF49E-DFF6-4035-8A78-061AB1E2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8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7020"/>
          </a:xfrm>
          <a:prstGeom prst="rect">
            <a:avLst/>
          </a:prstGeom>
        </p:spPr>
        <p:txBody>
          <a:bodyPr vert="horz" lIns="90846" tIns="45424" rIns="90846" bIns="454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4" cy="497020"/>
          </a:xfrm>
          <a:prstGeom prst="rect">
            <a:avLst/>
          </a:prstGeom>
        </p:spPr>
        <p:txBody>
          <a:bodyPr vert="horz" lIns="90846" tIns="45424" rIns="90846" bIns="45424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38250"/>
            <a:ext cx="5940425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4" rIns="90846" bIns="454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0846" tIns="45424" rIns="90846" bIns="4542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0846" tIns="45424" rIns="90846" bIns="454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4" y="9408982"/>
            <a:ext cx="2944284" cy="497019"/>
          </a:xfrm>
          <a:prstGeom prst="rect">
            <a:avLst/>
          </a:prstGeom>
        </p:spPr>
        <p:txBody>
          <a:bodyPr vert="horz" lIns="90846" tIns="45424" rIns="90846" bIns="45424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204" indent="-28198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0666" indent="-22463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7889" indent="-22463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1927" indent="-22463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0742" indent="-22463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9559" indent="-22463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8374" indent="-22463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7188" indent="-22463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18-6B9C-4B4B-AE8E-C5622C69E516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5A3-EAA2-4A5C-9A6F-7FACB64C995B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B5D5-F2A8-42B8-938A-3723AE822506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D2F-F6BF-4C91-89DF-CD1F14811C81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F42D-B1D0-4E64-B982-689E6F69ADB9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F72-E72D-4727-9536-F7F25D1F783F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39E-BC91-40FF-84CC-E6786E38D964}" type="datetime1">
              <a:rPr lang="en-GB" smtClean="0"/>
              <a:t>25/07/2024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E1B-8243-4876-ADBD-8381E287F72C}" type="datetime1">
              <a:rPr lang="en-GB" smtClean="0"/>
              <a:t>25/07/2024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2E-1E8A-4DB4-A61A-480D872C2E4A}" type="datetime1">
              <a:rPr lang="en-GB" smtClean="0"/>
              <a:t>25/07/2024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ED30-848C-494C-942A-24474CB06CF2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A4B7-A248-4FD0-9AF6-D2B741AAF3DE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E2B0-CAE1-4D7C-835B-32EBA113140E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21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15.jpe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hyperlink" Target="http://www.almatysu.kz/" TargetMode="External"/><Relationship Id="rId9" Type="http://schemas.openxmlformats.org/officeDocument/2006/relationships/image" Target="../media/image19.jpe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emf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93815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223" y="170555"/>
            <a:ext cx="11099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водоснабжения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13059" y="6460586"/>
            <a:ext cx="514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9664" y="921906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водоснабжения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6441"/>
              </p:ext>
            </p:extLst>
          </p:nvPr>
        </p:nvGraphicFramePr>
        <p:xfrm>
          <a:off x="925373" y="1153604"/>
          <a:ext cx="11021203" cy="514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237">
                  <a:extLst>
                    <a:ext uri="{9D8B030D-6E8A-4147-A177-3AD203B41FA5}">
                      <a16:colId xmlns:a16="http://schemas.microsoft.com/office/drawing/2014/main" val="201085193"/>
                    </a:ext>
                  </a:extLst>
                </a:gridCol>
                <a:gridCol w="113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30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92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Ед.изм.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год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почтовых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7 740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4 204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90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15 196 461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8 431 145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1 903 627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-4 545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97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17 100 088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8 426 600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40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85 704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3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99,41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04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800104"/>
                  </a:ext>
                </a:extLst>
              </a:tr>
              <a:tr h="40353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всего, в том числе: </a:t>
                      </a: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2 351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- 2,3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013228"/>
                  </a:ext>
                </a:extLst>
              </a:tr>
              <a:tr h="25004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2 262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2 226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33746"/>
                  </a:ext>
                </a:extLst>
              </a:tr>
              <a:tr h="25004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- 19,1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73268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всего, в том числе: 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209 939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225 644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128951"/>
                  </a:ext>
                </a:extLst>
              </a:tr>
              <a:tr h="2633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204 283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223 408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937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354 503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294 775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18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82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2" y="77448"/>
            <a:ext cx="632491" cy="45930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97315"/>
              </p:ext>
            </p:extLst>
          </p:nvPr>
        </p:nvGraphicFramePr>
        <p:xfrm>
          <a:off x="399048" y="525371"/>
          <a:ext cx="11523777" cy="6175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292">
                  <a:extLst>
                    <a:ext uri="{9D8B030D-6E8A-4147-A177-3AD203B41FA5}">
                      <a16:colId xmlns:a16="http://schemas.microsoft.com/office/drawing/2014/main" val="2817471242"/>
                    </a:ext>
                  </a:extLst>
                </a:gridCol>
                <a:gridCol w="101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7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70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Ед.изм.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год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5 552 522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3 526 234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всего, в т.ч.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876 372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552 853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2 818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</a:p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80 475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94 958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цен,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производственной потребности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7 540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фактической потребности, рост цен на газ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53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783 196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449 088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всего, в т.ч.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2 707 186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1 755 636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2 426 882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1 577 516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2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207 498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132 808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ОСМС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72 806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45 311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726 283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292 562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70 201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цен на материалы, услуги, производственная необходимость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389 532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421 262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6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33 706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45 085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7 613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коммунальные услуги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28 283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24 691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175 370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экологическим показателям и рост МРП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30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59 419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09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всего, в т.ч.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119 813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121 053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35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4 620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12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3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1 051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во 2 полугодии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водоотведения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2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altLang="ru-RU" sz="12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8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14"/>
            <a:ext cx="12192001" cy="95897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4" y="222232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водоотведения 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alt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53948" y="6581001"/>
            <a:ext cx="423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501" y="852872"/>
            <a:ext cx="5992427" cy="26161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56036"/>
              </p:ext>
            </p:extLst>
          </p:nvPr>
        </p:nvGraphicFramePr>
        <p:xfrm>
          <a:off x="407682" y="1074326"/>
          <a:ext cx="11503269" cy="568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819">
                  <a:extLst>
                    <a:ext uri="{9D8B030D-6E8A-4147-A177-3AD203B41FA5}">
                      <a16:colId xmlns:a16="http://schemas.microsoft.com/office/drawing/2014/main" val="1583380739"/>
                    </a:ext>
                  </a:extLst>
                </a:gridCol>
                <a:gridCol w="1202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3723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655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Ед.изм.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17 362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19 679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209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22 512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21 732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227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63 044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и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-95,8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2 526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62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 всего, в т.ч.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586 094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429 963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586 052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429 937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3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120 667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54 679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32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10 317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32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ОСМС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3 620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-56,5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6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425 483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348 280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 на баланс объектов 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всего, в т.ч.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25 965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-21,1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7 305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1 421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-41,2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потребность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3 390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коммунальные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5 655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цен на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-74,5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-42,8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почтовых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 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-55,2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заработной плате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3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108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0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52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4" y="150145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alt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826240" y="6581001"/>
            <a:ext cx="365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2410" y="771450"/>
            <a:ext cx="6142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водоотведения 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23217"/>
              </p:ext>
            </p:extLst>
          </p:nvPr>
        </p:nvGraphicFramePr>
        <p:xfrm>
          <a:off x="559737" y="993697"/>
          <a:ext cx="11446215" cy="4884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3">
                  <a:extLst>
                    <a:ext uri="{9D8B030D-6E8A-4147-A177-3AD203B41FA5}">
                      <a16:colId xmlns:a16="http://schemas.microsoft.com/office/drawing/2014/main" val="360828208"/>
                    </a:ext>
                  </a:extLst>
                </a:gridCol>
                <a:gridCol w="103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6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9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Ед.изм.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год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10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6 138 616 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3 956 197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-35,6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962 513 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-338 152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-135,1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7 101 129 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3 618 045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-49,0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67 018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-49,7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53,27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Справочно: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587066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</a:t>
                      </a: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</a:t>
                      </a:r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всего, в том числе: </a:t>
                      </a: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1 019,5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179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15,6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951925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990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1 149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753127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279486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всего, в том числе: 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208 337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230 732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827221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204 283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228 824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048161"/>
                  </a:ext>
                </a:extLst>
              </a:tr>
              <a:tr h="34620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340 868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303 772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7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8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В процессе обеззараживания воды используется безопасный и 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принимаемые Предприятием проходят полную биологическую очистку. Качество очистки контролируется испытательной лабораторией Предприятия.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Ежедневно 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Ежеквартально проводится мониторинг очищенных сточных вод в накопителях и водохранилищах.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4 центра обслуживания потребителей.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Для 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sz="1200" b="1" dirty="0">
                <a:latin typeface="Arial" panose="020B0604020202020204" pitchFamily="34" charset="0"/>
              </a:rPr>
              <a:t>Тарифы 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года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37992"/>
              </p:ext>
            </p:extLst>
          </p:nvPr>
        </p:nvGraphicFramePr>
        <p:xfrm>
          <a:off x="1701471" y="1203572"/>
          <a:ext cx="9763698" cy="405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330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396534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3524834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en-US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</a:t>
                      </a:r>
                      <a:r>
                        <a:rPr lang="ru-RU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полугодие </a:t>
                      </a:r>
                      <a:br>
                        <a:rPr lang="ru-RU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altLang="ru-RU" sz="12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года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оперативно)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027 848</a:t>
                      </a:r>
                      <a:endParaRPr lang="ru-RU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5575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10 734 320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058 277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747 228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1 351 014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822 682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Расходы по подоходному налогу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16 148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результат (убыток)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- 56 457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07172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3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года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62441"/>
              </p:ext>
            </p:extLst>
          </p:nvPr>
        </p:nvGraphicFramePr>
        <p:xfrm>
          <a:off x="788518" y="1215333"/>
          <a:ext cx="10981111" cy="520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2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709842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60968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83728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1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Утвержденная тарифная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смета на год,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Отклонение,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6568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098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135 262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66 025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-51,2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344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16 250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436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3 429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2960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67 019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061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94 916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46 785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393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15 588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57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4 646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44596" y="6581001"/>
            <a:ext cx="405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 Проводимая работа с потребителями услуг водоснабжения и водоотведения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32507" y="6316793"/>
            <a:ext cx="11644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Вопросы деятельности Предприятия освещаются в средствах массовой информации и на веб-сайте 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600" b="1" i="1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www.almatysu.kz</a:t>
            </a:r>
            <a:endParaRPr lang="en-US" altLang="ru-RU" sz="16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56" y="135691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157" y="1345822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623" y="5141935"/>
            <a:ext cx="1204810" cy="11389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5" y="3218247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27975" r="815"/>
          <a:stretch/>
        </p:blipFill>
        <p:spPr>
          <a:xfrm>
            <a:off x="9766156" y="3188024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3957134" y="3741420"/>
          <a:ext cx="4475258" cy="248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50966" y="5141936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25906" y="5557035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Picture 10" descr="ÐÐ°ÑÑÐ¸Ð½ÐºÐ¸ Ð¿Ð¾ Ð·Ð°Ð¿ÑÐ¾ÑÑ ÑÐµÐ»ÐµÑÐ¾Ð½ Ð´Ð¾Ð²ÐµÑÐ¸Ñ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14" y="5199985"/>
            <a:ext cx="1084742" cy="966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руговая 23"/>
          <p:cNvSpPr/>
          <p:nvPr/>
        </p:nvSpPr>
        <p:spPr>
          <a:xfrm>
            <a:off x="859044" y="569121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8521" y="5133848"/>
            <a:ext cx="13102" cy="114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2506532" y="1263234"/>
            <a:ext cx="7067774" cy="24477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spcBef>
                <a:spcPts val="0"/>
              </a:spcBef>
              <a:buNone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целях снижения дебиторской задолженности Предприятием ежедневно проводятся мероприятия по взысканию дебиторской задолженности, используется весь спектр досудебных и судебных мер, в том числе за 1 полугодие 2024 года год охвачены 55 635 потребителей и проведены следующие работы: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Досудебные уведомления доставлены  9 554 должникам на сумму 223,7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53,7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24%,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Приостановлена подача услуг  890 должникам на сумму 92,8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53,7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58%,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Заблокированы канализационные стояки в многоквартирных домах специальным оборудованиям 98 должникам на сумму 8,75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., из них оплатили 985 тыс.тенге или 11%</a:t>
            </a:r>
          </a:p>
          <a:p>
            <a:pPr marL="0" indent="715963" algn="just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Переданы материалы нотариусам и поданы иски в суд 4 120 должникам на сумму 302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млн.тг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из них оплатили 112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или 37 %.</a:t>
            </a:r>
          </a:p>
        </p:txBody>
      </p:sp>
    </p:spTree>
    <p:extLst>
      <p:ext uri="{BB962C8B-B14F-4D97-AF65-F5344CB8AC3E}">
        <p14:creationId xmlns:p14="http://schemas.microsoft.com/office/powerpoint/2010/main" val="402320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/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способах платежей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Способы получения потребителями счет-квитанций и счетов-фактур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95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4"/>
          <p:cNvGrpSpPr>
            <a:grpSpLocks/>
          </p:cNvGrpSpPr>
          <p:nvPr/>
        </p:nvGrpSpPr>
        <p:grpSpPr bwMode="auto">
          <a:xfrm>
            <a:off x="3503937" y="1806520"/>
            <a:ext cx="2328193" cy="1469975"/>
            <a:chOff x="155575" y="950491"/>
            <a:chExt cx="3336305" cy="1821284"/>
          </a:xfrm>
        </p:grpSpPr>
        <p:pic>
          <p:nvPicPr>
            <p:cNvPr id="30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567384" y="2183113"/>
            <a:ext cx="309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СМС уведомление о наличии задолженности, в котором указывается сумма долга, оплаты и другие данные</a:t>
            </a:r>
            <a:r>
              <a:rPr lang="ru-RU" altLang="ru-RU" sz="11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316559" y="4131561"/>
            <a:ext cx="439176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 мобильном приложении предусмотрены 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опломбировку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ИПУ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реестр действующих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начислений;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оплаты и др.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71798"/>
            <a:ext cx="371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5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полугодия 2024 года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 «Алматы Су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 </a:t>
            </a: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и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тарифов на услуги водоснабжения 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753762" y="1274064"/>
            <a:ext cx="11009870" cy="46362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истечением срока действующей пятилетней тарифной сметы на 2020-2024 гг.  проводятся мероприятия по подготовке 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Новой тарифной сметы на 2025-2029 годы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(впервые будет применен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стимулирующий метод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ресурсосбережения для населения будет внедрен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дифференцированный тариф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услуги водоснабжения: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подгруппа – потребление до 3 м3 в месяц на 1 человека;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подгруппа – от 3 до 5 м3 в месяц;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подгруппа – от 5 до 10 м3 в месяц и для теплоснабжающих организаций,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подгруппа – выше 10 м3 в месяц.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400" dirty="0">
                <a:latin typeface="Arial" charset="0"/>
              </a:rPr>
              <a:t>Предприятием разрабатываются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Инвестиционные программы на 2025-2029 годы.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Инвестиционных программ за счет тарифов в 2024 году: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км сетей водоснабжения и водоотведения (9 772 млн. тенге), с учетом переноса 29 мероприятий (3 366 млн. тенге)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1 052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 основных </a:t>
            </a:r>
            <a:r>
              <a:rPr lang="kk-KZ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kk-KZ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(610 </a:t>
            </a:r>
            <a:r>
              <a:rPr lang="kk-KZ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единиц ПСД (132 млн. тенге)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мероприятий по автоматизации систем управления производственным процессом  (240 млн. тенге)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Arial" charset="0"/>
              </a:rPr>
              <a:t/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Общая информация о ГКП «Алматы Су»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395591" y="1197864"/>
            <a:ext cx="11400817" cy="503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Государственное коммунальное предприятие на праве хозяйственного ведения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«Алматы Су»</a:t>
            </a:r>
            <a:r>
              <a:rPr lang="ru-RU" altLang="ru-RU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энергетики и водоснабжения города Алматы оказывает услуги в сфере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и водоотведения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Целью деятельности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77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39275"/>
              </p:ext>
            </p:extLst>
          </p:nvPr>
        </p:nvGraphicFramePr>
        <p:xfrm>
          <a:off x="4911365" y="1349375"/>
          <a:ext cx="6943382" cy="5276145"/>
        </p:xfrm>
        <a:graphic>
          <a:graphicData uri="http://schemas.openxmlformats.org/drawingml/2006/table">
            <a:tbl>
              <a:tblPr/>
              <a:tblGrid>
                <a:gridCol w="2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Система водоснабжения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Алматинское, Малоалматинское месторождения, Каменское плато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1 060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3 695,5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45 330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37 532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подъемов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1 988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74 215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629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Инвестиционной программы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водоснабжения 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года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8127"/>
              </p:ext>
            </p:extLst>
          </p:nvPr>
        </p:nvGraphicFramePr>
        <p:xfrm>
          <a:off x="313305" y="1216971"/>
          <a:ext cx="11501208" cy="5084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187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434373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83575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791284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70076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089124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075287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1058853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021449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03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92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67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399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Алматинской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294624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7 866 109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2 478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5 387 950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16534"/>
                  </a:ext>
                </a:extLst>
              </a:tr>
              <a:tr h="521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насосных агрегатов, запорно-регулирующей арматуры, трансформаторный подстанции, силовых трансформаторов и прочего оборудования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212 223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16 170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-196 053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</a:t>
                      </a:r>
                      <a:r>
                        <a:rPr lang="ru-RU" sz="95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гос. закупок</a:t>
                      </a:r>
                      <a:endParaRPr kumimoji="0" lang="ru-RU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43164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п.м.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73 090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647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6 948 194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2 152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964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-4 795 230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8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дефицит средств для оплаты аванса по заключенным договорам</a:t>
                      </a:r>
                      <a:endParaRPr lang="ru-RU" sz="85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58055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водопроводных сетей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176 871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-176 012</a:t>
                      </a:r>
                      <a:endParaRPr lang="ru-RU" sz="95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надзор проводит ГКП «Алматы Су», э</a:t>
                      </a:r>
                      <a:r>
                        <a:rPr lang="ru-RU" sz="95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кономия по процедуре гос. закупок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26738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помещений районно-эксплуатационных участков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70 336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-70 336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Исключено 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263177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95 177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-95 177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гос. закупок</a:t>
                      </a:r>
                      <a:endParaRPr kumimoji="0" lang="ru-RU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507518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5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79 536</a:t>
                      </a:r>
                    </a:p>
                    <a:p>
                      <a:pPr algn="ctr" fontAlgn="ctr"/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108 020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28 484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5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результатам проведения государственных закупок, удорожание материалов, работ, услуг</a:t>
                      </a:r>
                      <a:endParaRPr lang="ru-RU" sz="8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5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30905"/>
                  </a:ext>
                </a:extLst>
              </a:tr>
              <a:tr h="39848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239 868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-39 722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гос. закупок</a:t>
                      </a: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4367"/>
                  </a:ext>
                </a:extLst>
              </a:tr>
              <a:tr h="39848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специальной техники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4758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43 904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-43 904</a:t>
                      </a:r>
                    </a:p>
                  </a:txBody>
                  <a:tcPr marL="4758" marR="72000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гос. закупок</a:t>
                      </a:r>
                      <a:endParaRPr kumimoji="0" lang="ru-RU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64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444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Инвестиционной программы </a:t>
            </a:r>
          </a:p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водоотведения 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года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495534"/>
              </p:ext>
            </p:extLst>
          </p:nvPr>
        </p:nvGraphicFramePr>
        <p:xfrm>
          <a:off x="160709" y="1207515"/>
          <a:ext cx="11731243" cy="4579167"/>
        </p:xfrm>
        <a:graphic>
          <a:graphicData uri="http://schemas.openxmlformats.org/drawingml/2006/table">
            <a:tbl>
              <a:tblPr/>
              <a:tblGrid>
                <a:gridCol w="39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0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6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66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6286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п/п</a:t>
                      </a:r>
                    </a:p>
                  </a:txBody>
                  <a:tcPr marL="0" marR="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изм.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Отклонение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Причины отклонения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71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Алматинской области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67 019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78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 инвестиционной программы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2 966 423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669 536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-2 296 887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44382"/>
                  </a:ext>
                </a:extLst>
              </a:tr>
              <a:tr h="50172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4 701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1 182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2 578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648 773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929 799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гос. закупок</a:t>
                      </a:r>
                    </a:p>
                  </a:txBody>
                  <a:tcPr marL="72000" marR="0" marT="71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612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и авторский надзор над реконструкцией канализационных сетей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68 449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-62 390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надзор проводит ГКП «Алматы Су», э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кономия по процедуре гос. закупок</a:t>
                      </a:r>
                    </a:p>
                  </a:txBody>
                  <a:tcPr marL="72000" marR="0" marT="71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6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44 880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44 880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гос. закупок</a:t>
                      </a:r>
                    </a:p>
                  </a:txBody>
                  <a:tcPr marL="72000" marR="0" marT="71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86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274 522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259 818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гос. закупок</a:t>
                      </a:r>
                    </a:p>
                  </a:txBody>
                  <a:tcPr marL="72000" marR="0" marT="71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57378"/>
              </p:ext>
            </p:extLst>
          </p:nvPr>
        </p:nvGraphicFramePr>
        <p:xfrm>
          <a:off x="808597" y="1202669"/>
          <a:ext cx="10983772" cy="5398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281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8374744">
                  <a:extLst>
                    <a:ext uri="{9D8B030D-6E8A-4147-A177-3AD203B41FA5}">
                      <a16:colId xmlns:a16="http://schemas.microsoft.com/office/drawing/2014/main" val="877629879"/>
                    </a:ext>
                  </a:extLst>
                </a:gridCol>
                <a:gridCol w="1028123">
                  <a:extLst>
                    <a:ext uri="{9D8B030D-6E8A-4147-A177-3AD203B41FA5}">
                      <a16:colId xmlns:a16="http://schemas.microsoft.com/office/drawing/2014/main" val="404133409"/>
                    </a:ext>
                  </a:extLst>
                </a:gridCol>
                <a:gridCol w="1052624">
                  <a:extLst>
                    <a:ext uri="{9D8B030D-6E8A-4147-A177-3AD203B41FA5}">
                      <a16:colId xmlns:a16="http://schemas.microsoft.com/office/drawing/2014/main" val="1902010790"/>
                    </a:ext>
                  </a:extLst>
                </a:gridCol>
              </a:tblGrid>
              <a:tr h="628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Действующие тарифы на               2024 год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70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3668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водоснабжения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058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</a:t>
                      </a:r>
                    </a:p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</a:t>
                      </a:r>
                    </a:p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организации, предоставляющие регулируемые услуги в сфере водоснабжения и (или) водоотведения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30761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kk-K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278,50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4053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kk-K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173,08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193,85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697591"/>
                  </a:ext>
                </a:extLst>
              </a:tr>
              <a:tr h="3188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водоотведения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9553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</a:t>
                      </a:r>
                    </a:p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</a:t>
                      </a:r>
                    </a:p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346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54032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89,36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86169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Тарифы на услуги водоснабжения и водоотведения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9212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</a:t>
            </a:r>
            <a:r>
              <a:rPr lang="en-US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alt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59915"/>
              </p:ext>
            </p:extLst>
          </p:nvPr>
        </p:nvGraphicFramePr>
        <p:xfrm>
          <a:off x="1116908" y="681644"/>
          <a:ext cx="10795230" cy="600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240">
                  <a:extLst>
                    <a:ext uri="{9D8B030D-6E8A-4147-A177-3AD203B41FA5}">
                      <a16:colId xmlns:a16="http://schemas.microsoft.com/office/drawing/2014/main" val="3083923258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02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07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год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14 582 081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8 173 919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всего, в т.ч.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3 760 077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2 157 749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143 508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241 801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материалы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196 997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225 721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цен, увеличение производственной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6 100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цен, по фактической потребности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31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3 411 470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1 684 126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всего, в т.ч.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6 185 512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3 320 041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5 545 058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2 983 841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474 102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251 527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ОСМС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166 352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84 672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1 634 810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375 204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227 468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материалы, работы, производственная необходимость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1 231 228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833 851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22 394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22 702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73 347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забору воды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450 639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253 039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-43,8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ставок и МРП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48 870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коммунальные услуги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67 745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50 102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62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2 074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экологическим показателям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рост МРП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5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138 643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105 134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потребителей, рост цен на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5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всего, в т.ч.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437 084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273 515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5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15 631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845617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9" y="104425"/>
            <a:ext cx="745921" cy="54168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94653"/>
              </p:ext>
            </p:extLst>
          </p:nvPr>
        </p:nvGraphicFramePr>
        <p:xfrm>
          <a:off x="360181" y="1072341"/>
          <a:ext cx="11610147" cy="569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873">
                  <a:extLst>
                    <a:ext uri="{9D8B030D-6E8A-4147-A177-3AD203B41FA5}">
                      <a16:colId xmlns:a16="http://schemas.microsoft.com/office/drawing/2014/main" val="938581659"/>
                    </a:ext>
                  </a:extLst>
                </a:gridCol>
                <a:gridCol w="102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2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2196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2456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 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бмен 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опытом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Обучение во 2 полугодии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проходного канала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одержание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канала передано в местный исполнительный орган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подачи воды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65 437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контрактам на недропользование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12 408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Получение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разрешения на специальное водопользование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19 097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19 034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расходов на заработную плату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85 638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47 019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210 335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159 504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-24,2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Рост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цен и потребности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-52,0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работ во 2 полугодии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-85,3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работ во 2 полугодии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 всего, в т.ч.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614 380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257 226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всего: в том числе: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614 203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257 106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376 482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127 343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-66,2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252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32 189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11 427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25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ОСМС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11 294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-67,5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122 623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66 937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-45,4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</a:t>
                      </a:r>
                      <a:r>
                        <a:rPr lang="ru-RU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в связи с передачей на баланс объектов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всего, в т.ч.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71 615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47 732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16 215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-53,0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коммунальные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23 486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13 169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-43,9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услуги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166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897" y="68794"/>
            <a:ext cx="11666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водоснабжения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2024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2124" y="845618"/>
            <a:ext cx="6142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Продолжение таблицы постатейного исполнения утвержденной ТС по услугам 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58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4345</Words>
  <Application>Microsoft Office PowerPoint</Application>
  <PresentationFormat>Широкоэкранный</PresentationFormat>
  <Paragraphs>1296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 (Заголовки)</vt:lpstr>
      <vt:lpstr>Corbel</vt:lpstr>
      <vt:lpstr>CorbelK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Скакова Карина Турсуновна</cp:lastModifiedBy>
  <cp:revision>373</cp:revision>
  <cp:lastPrinted>2024-07-24T08:27:19Z</cp:lastPrinted>
  <dcterms:created xsi:type="dcterms:W3CDTF">2016-12-05T10:13:35Z</dcterms:created>
  <dcterms:modified xsi:type="dcterms:W3CDTF">2024-07-25T08:36:05Z</dcterms:modified>
</cp:coreProperties>
</file>