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256" r:id="rId3"/>
    <p:sldId id="264" r:id="rId4"/>
    <p:sldId id="311" r:id="rId5"/>
    <p:sldId id="289" r:id="rId6"/>
    <p:sldId id="313" r:id="rId7"/>
    <p:sldId id="314" r:id="rId8"/>
    <p:sldId id="315" r:id="rId9"/>
    <p:sldId id="312" r:id="rId10"/>
    <p:sldId id="308" r:id="rId11"/>
    <p:sldId id="293" r:id="rId12"/>
    <p:sldId id="295" r:id="rId13"/>
    <p:sldId id="310" r:id="rId14"/>
    <p:sldId id="296" r:id="rId15"/>
    <p:sldId id="309" r:id="rId16"/>
    <p:sldId id="278" r:id="rId17"/>
    <p:sldId id="307" r:id="rId18"/>
    <p:sldId id="280" r:id="rId19"/>
    <p:sldId id="298" r:id="rId20"/>
    <p:sldId id="306" r:id="rId21"/>
    <p:sldId id="305" r:id="rId22"/>
    <p:sldId id="284" r:id="rId23"/>
    <p:sldId id="303" r:id="rId24"/>
    <p:sldId id="316" r:id="rId25"/>
    <p:sldId id="301" r:id="rId26"/>
    <p:sldId id="286" r:id="rId27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754" userDrawn="1">
          <p15:clr>
            <a:srgbClr val="A4A3A4"/>
          </p15:clr>
        </p15:guide>
        <p15:guide id="4" pos="1118" userDrawn="1">
          <p15:clr>
            <a:srgbClr val="A4A3A4"/>
          </p15:clr>
        </p15:guide>
        <p15:guide id="5" orient="horz" pos="232" userDrawn="1">
          <p15:clr>
            <a:srgbClr val="A4A3A4"/>
          </p15:clr>
        </p15:guide>
        <p15:guide id="6" orient="horz" pos="618" userDrawn="1">
          <p15:clr>
            <a:srgbClr val="A4A3A4"/>
          </p15:clr>
        </p15:guide>
        <p15:guide id="7" pos="7106" userDrawn="1">
          <p15:clr>
            <a:srgbClr val="A4A3A4"/>
          </p15:clr>
        </p15:guide>
        <p15:guide id="9" orient="horz" pos="3974" userDrawn="1">
          <p15:clr>
            <a:srgbClr val="A4A3A4"/>
          </p15:clr>
        </p15:guide>
        <p15:guide id="10" orient="horz" pos="1071" userDrawn="1">
          <p15:clr>
            <a:srgbClr val="A4A3A4"/>
          </p15:clr>
        </p15:guide>
        <p15:guide id="11" pos="4384" userDrawn="1">
          <p15:clr>
            <a:srgbClr val="A4A3A4"/>
          </p15:clr>
        </p15:guide>
        <p15:guide id="12" orient="horz" pos="12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6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74" autoAdjust="0"/>
    <p:restoredTop sz="95731" autoAdjust="0"/>
  </p:normalViewPr>
  <p:slideViewPr>
    <p:cSldViewPr snapToGrid="0" showGuides="1">
      <p:cViewPr varScale="1">
        <p:scale>
          <a:sx n="106" d="100"/>
          <a:sy n="106" d="100"/>
        </p:scale>
        <p:origin x="1320" y="102"/>
      </p:cViewPr>
      <p:guideLst>
        <p:guide orient="horz" pos="2160"/>
        <p:guide pos="3840"/>
        <p:guide orient="horz" pos="754"/>
        <p:guide pos="1118"/>
        <p:guide orient="horz" pos="232"/>
        <p:guide orient="horz" pos="618"/>
        <p:guide pos="7106"/>
        <p:guide orient="horz" pos="3974"/>
        <p:guide orient="horz" pos="1071"/>
        <p:guide pos="4384"/>
        <p:guide orient="horz" pos="12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jpg"/><Relationship Id="rId4" Type="http://schemas.openxmlformats.org/officeDocument/2006/relationships/image" Target="../media/image33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jpg"/><Relationship Id="rId4" Type="http://schemas.openxmlformats.org/officeDocument/2006/relationships/image" Target="../media/image3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jpg"/><Relationship Id="rId4" Type="http://schemas.openxmlformats.org/officeDocument/2006/relationships/image" Target="../media/image33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jpg"/><Relationship Id="rId4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165E6F-DB48-496B-AC68-643905DFB64E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A23BC7-6E55-4C37-9093-742E49AC3974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900" i="1" dirty="0" err="1">
              <a:latin typeface="Arial" panose="020B0604020202020204" pitchFamily="34" charset="0"/>
              <a:cs typeface="Arial" panose="020B0604020202020204" pitchFamily="34" charset="0"/>
            </a:rPr>
            <a:t>Орталық</a:t>
          </a:r>
          <a:r>
            <a:rPr lang="ru-RU" sz="9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900" i="1" dirty="0" err="1">
              <a:latin typeface="Arial" panose="020B0604020202020204" pitchFamily="34" charset="0"/>
              <a:cs typeface="Arial" panose="020B0604020202020204" pitchFamily="34" charset="0"/>
            </a:rPr>
            <a:t>диспетчерлік</a:t>
          </a:r>
          <a:r>
            <a:rPr lang="ru-RU" sz="9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900" i="1" dirty="0" err="1"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sz="9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b="1" i="1" dirty="0">
              <a:latin typeface="Arial" panose="020B0604020202020204" pitchFamily="34" charset="0"/>
              <a:cs typeface="Arial" panose="020B0604020202020204" pitchFamily="34" charset="0"/>
            </a:rPr>
            <a:t>ОДҚ</a:t>
          </a:r>
          <a:br>
            <a:rPr lang="ru-RU" sz="900" i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9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900" i="1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900" i="1" dirty="0" err="1">
              <a:latin typeface="Arial" panose="020B0604020202020204" pitchFamily="34" charset="0"/>
              <a:cs typeface="Arial" panose="020B0604020202020204" pitchFamily="34" charset="0"/>
            </a:rPr>
            <a:t>тәулік</a:t>
          </a:r>
          <a:r>
            <a:rPr lang="ru-RU" sz="9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900" i="1" dirty="0" err="1">
              <a:latin typeface="Arial" panose="020B0604020202020204" pitchFamily="34" charset="0"/>
              <a:cs typeface="Arial" panose="020B0604020202020204" pitchFamily="34" charset="0"/>
            </a:rPr>
            <a:t>бойы</a:t>
          </a:r>
          <a:r>
            <a:rPr lang="en-US" sz="900" i="1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r>
            <a:rPr lang="ru-RU" sz="900" i="1" dirty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                                        </a:t>
          </a:r>
          <a:r>
            <a:rPr lang="ru-RU" sz="1200" b="1" i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274-66-66, 274-24-20</a:t>
          </a:r>
        </a:p>
        <a:p>
          <a:pPr rtl="0">
            <a:lnSpc>
              <a:spcPct val="100000"/>
            </a:lnSpc>
          </a:pPr>
          <a:r>
            <a:rPr lang="ru-RU" sz="900" i="1" dirty="0" err="1">
              <a:latin typeface="Arial" panose="020B0604020202020204" pitchFamily="34" charset="0"/>
              <a:cs typeface="Arial" panose="020B0604020202020204" pitchFamily="34" charset="0"/>
            </a:rPr>
            <a:t>Анықтамалық-ақпараттық</a:t>
          </a:r>
          <a:r>
            <a:rPr lang="ru-RU" sz="9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900" i="1" dirty="0" err="1"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sz="9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1" i="1" dirty="0">
              <a:latin typeface="Arial" panose="020B0604020202020204" pitchFamily="34" charset="0"/>
              <a:cs typeface="Arial" panose="020B0604020202020204" pitchFamily="34" charset="0"/>
            </a:rPr>
            <a:t>Call</a:t>
          </a:r>
          <a:r>
            <a:rPr lang="ru-RU" sz="1200" b="1" i="1" dirty="0"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ru-RU" sz="1200" b="1" i="1" dirty="0" err="1">
              <a:latin typeface="Arial" panose="020B0604020202020204" pitchFamily="34" charset="0"/>
              <a:cs typeface="Arial" panose="020B0604020202020204" pitchFamily="34" charset="0"/>
            </a:rPr>
            <a:t>орталық</a:t>
          </a:r>
          <a:r>
            <a:rPr lang="en-US" sz="1200" i="1" dirty="0">
              <a:latin typeface="Arial" panose="020B0604020202020204" pitchFamily="34" charset="0"/>
              <a:cs typeface="Arial" panose="020B0604020202020204" pitchFamily="34" charset="0"/>
            </a:rPr>
            <a:t>           </a:t>
          </a:r>
          <a:r>
            <a:rPr lang="ru-RU" sz="1200" i="1" dirty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                                                </a:t>
          </a:r>
          <a:r>
            <a:rPr lang="ru-RU" sz="1200" b="1" i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3 777 444 </a:t>
          </a:r>
          <a:endParaRPr lang="ru-RU" sz="1200" b="1" dirty="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4E201-699E-4909-88E1-AE3608684800}" type="parTrans" cxnId="{FCF9C7B7-FF65-4C18-B61A-E32A851109FF}">
      <dgm:prSet/>
      <dgm:spPr/>
      <dgm:t>
        <a:bodyPr/>
        <a:lstStyle/>
        <a:p>
          <a:endParaRPr lang="ru-RU"/>
        </a:p>
      </dgm:t>
    </dgm:pt>
    <dgm:pt modelId="{8D41D6F1-9D23-47F8-8D10-982EF373FAD0}" type="sibTrans" cxnId="{FCF9C7B7-FF65-4C18-B61A-E32A851109FF}">
      <dgm:prSet/>
      <dgm:spPr/>
      <dgm:t>
        <a:bodyPr/>
        <a:lstStyle/>
        <a:p>
          <a:endParaRPr lang="ru-RU"/>
        </a:p>
      </dgm:t>
    </dgm:pt>
    <dgm:pt modelId="{0E8280F5-0D89-4B0B-B21B-EDAD3191BA97}" type="pres">
      <dgm:prSet presAssocID="{9B165E6F-DB48-496B-AC68-643905DFB64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91155AD9-C4D7-4AC3-BD36-CB0B3C154F25}" type="pres">
      <dgm:prSet presAssocID="{DCA23BC7-6E55-4C37-9093-742E49AC3974}" presName="circle1" presStyleLbl="node1" presStyleIdx="0" presStyleCnt="1" custScaleX="82311" custScaleY="102892" custLinFactNeighborX="4895" custLinFactNeighborY="6066"/>
      <dgm:spPr>
        <a:ln>
          <a:solidFill>
            <a:srgbClr val="006CB6"/>
          </a:solidFill>
        </a:ln>
      </dgm:spPr>
    </dgm:pt>
    <dgm:pt modelId="{A6FB45DD-0A9D-4310-AFA9-99DAAC5F5B1D}" type="pres">
      <dgm:prSet presAssocID="{DCA23BC7-6E55-4C37-9093-742E49AC3974}" presName="space" presStyleCnt="0"/>
      <dgm:spPr/>
    </dgm:pt>
    <dgm:pt modelId="{4702DD6D-A14C-4244-BACF-0954A6BD8E3C}" type="pres">
      <dgm:prSet presAssocID="{DCA23BC7-6E55-4C37-9093-742E49AC3974}" presName="rect1" presStyleLbl="alignAcc1" presStyleIdx="0" presStyleCnt="1" custScaleX="100000" custScaleY="100000" custLinFactNeighborX="-1366" custLinFactNeighborY="-2723"/>
      <dgm:spPr/>
    </dgm:pt>
    <dgm:pt modelId="{1EDE8360-44D0-4746-A105-77393EA5971F}" type="pres">
      <dgm:prSet presAssocID="{DCA23BC7-6E55-4C37-9093-742E49AC3974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D5C5EE16-BFBB-40C0-AC12-9F7D4C03A92A}" type="presOf" srcId="{DCA23BC7-6E55-4C37-9093-742E49AC3974}" destId="{4702DD6D-A14C-4244-BACF-0954A6BD8E3C}" srcOrd="0" destOrd="0" presId="urn:microsoft.com/office/officeart/2005/8/layout/target3"/>
    <dgm:cxn modelId="{89E11628-DB34-4903-9A17-4AEE954F990C}" type="presOf" srcId="{9B165E6F-DB48-496B-AC68-643905DFB64E}" destId="{0E8280F5-0D89-4B0B-B21B-EDAD3191BA97}" srcOrd="0" destOrd="0" presId="urn:microsoft.com/office/officeart/2005/8/layout/target3"/>
    <dgm:cxn modelId="{FCF9C7B7-FF65-4C18-B61A-E32A851109FF}" srcId="{9B165E6F-DB48-496B-AC68-643905DFB64E}" destId="{DCA23BC7-6E55-4C37-9093-742E49AC3974}" srcOrd="0" destOrd="0" parTransId="{4404E201-699E-4909-88E1-AE3608684800}" sibTransId="{8D41D6F1-9D23-47F8-8D10-982EF373FAD0}"/>
    <dgm:cxn modelId="{62765DCC-0DCB-49D6-91C9-F715F7F643F6}" type="presOf" srcId="{DCA23BC7-6E55-4C37-9093-742E49AC3974}" destId="{1EDE8360-44D0-4746-A105-77393EA5971F}" srcOrd="1" destOrd="0" presId="urn:microsoft.com/office/officeart/2005/8/layout/target3"/>
    <dgm:cxn modelId="{981E27E0-7F55-431F-A434-61D4945BA493}" type="presParOf" srcId="{0E8280F5-0D89-4B0B-B21B-EDAD3191BA97}" destId="{91155AD9-C4D7-4AC3-BD36-CB0B3C154F25}" srcOrd="0" destOrd="0" presId="urn:microsoft.com/office/officeart/2005/8/layout/target3"/>
    <dgm:cxn modelId="{D2306D62-D75F-4EE4-81F3-8EFFB86745E0}" type="presParOf" srcId="{0E8280F5-0D89-4B0B-B21B-EDAD3191BA97}" destId="{A6FB45DD-0A9D-4310-AFA9-99DAAC5F5B1D}" srcOrd="1" destOrd="0" presId="urn:microsoft.com/office/officeart/2005/8/layout/target3"/>
    <dgm:cxn modelId="{BC42F655-2A83-4C92-B6EA-6AF5E44C1D8D}" type="presParOf" srcId="{0E8280F5-0D89-4B0B-B21B-EDAD3191BA97}" destId="{4702DD6D-A14C-4244-BACF-0954A6BD8E3C}" srcOrd="2" destOrd="0" presId="urn:microsoft.com/office/officeart/2005/8/layout/target3"/>
    <dgm:cxn modelId="{6430CD01-22DA-4EA1-951C-7B703FB9AC73}" type="presParOf" srcId="{0E8280F5-0D89-4B0B-B21B-EDAD3191BA97}" destId="{1EDE8360-44D0-4746-A105-77393EA5971F}" srcOrd="3" destOrd="0" presId="urn:microsoft.com/office/officeart/2005/8/layout/target3"/>
  </dgm:cxnLst>
  <dgm:bg/>
  <dgm:whole>
    <a:ln w="9525" cap="flat" cmpd="sng" algn="ctr">
      <a:solidFill>
        <a:schemeClr val="bg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165E6F-DB48-496B-AC68-643905DFB64E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A23BC7-6E55-4C37-9093-742E49AC3974}">
      <dgm:prSet custT="1"/>
      <dgm:spPr>
        <a:ln>
          <a:solidFill>
            <a:srgbClr val="006CB6"/>
          </a:solidFill>
        </a:ln>
      </dgm:spPr>
      <dgm:t>
        <a:bodyPr/>
        <a:lstStyle/>
        <a:p>
          <a:pPr rtl="0"/>
          <a:r>
            <a:rPr lang="ru-RU" sz="1200" b="1" i="1" dirty="0" err="1">
              <a:latin typeface="Arial" panose="020B0604020202020204" pitchFamily="34" charset="0"/>
              <a:cs typeface="Arial" panose="020B0604020202020204" pitchFamily="34" charset="0"/>
            </a:rPr>
            <a:t>Сенім</a:t>
          </a:r>
          <a:r>
            <a:rPr lang="ru-RU" sz="1200" b="1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i="1" dirty="0" err="1">
              <a:latin typeface="Arial" panose="020B0604020202020204" pitchFamily="34" charset="0"/>
              <a:cs typeface="Arial" panose="020B0604020202020204" pitchFamily="34" charset="0"/>
            </a:rPr>
            <a:t>нөмірі</a:t>
          </a:r>
          <a:r>
            <a:rPr lang="ru-RU" sz="1200" b="1" i="1" dirty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                                         </a:t>
          </a:r>
          <a:r>
            <a:rPr lang="ru-RU" sz="1300" b="1" i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245-95-28</a:t>
          </a:r>
          <a:r>
            <a:rPr lang="ru-RU" sz="1200" b="1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4E201-699E-4909-88E1-AE3608684800}" type="parTrans" cxnId="{FCF9C7B7-FF65-4C18-B61A-E32A851109FF}">
      <dgm:prSet/>
      <dgm:spPr/>
      <dgm:t>
        <a:bodyPr/>
        <a:lstStyle/>
        <a:p>
          <a:endParaRPr lang="ru-RU"/>
        </a:p>
      </dgm:t>
    </dgm:pt>
    <dgm:pt modelId="{8D41D6F1-9D23-47F8-8D10-982EF373FAD0}" type="sibTrans" cxnId="{FCF9C7B7-FF65-4C18-B61A-E32A851109FF}">
      <dgm:prSet/>
      <dgm:spPr/>
      <dgm:t>
        <a:bodyPr/>
        <a:lstStyle/>
        <a:p>
          <a:endParaRPr lang="ru-RU"/>
        </a:p>
      </dgm:t>
    </dgm:pt>
    <dgm:pt modelId="{0E8280F5-0D89-4B0B-B21B-EDAD3191BA97}" type="pres">
      <dgm:prSet presAssocID="{9B165E6F-DB48-496B-AC68-643905DFB64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91155AD9-C4D7-4AC3-BD36-CB0B3C154F25}" type="pres">
      <dgm:prSet presAssocID="{DCA23BC7-6E55-4C37-9093-742E49AC3974}" presName="circle1" presStyleLbl="node1" presStyleIdx="0" presStyleCnt="1" custLinFactNeighborX="-4006" custLinFactNeighborY="968"/>
      <dgm:spPr>
        <a:solidFill>
          <a:schemeClr val="bg1"/>
        </a:solidFill>
      </dgm:spPr>
    </dgm:pt>
    <dgm:pt modelId="{A6FB45DD-0A9D-4310-AFA9-99DAAC5F5B1D}" type="pres">
      <dgm:prSet presAssocID="{DCA23BC7-6E55-4C37-9093-742E49AC3974}" presName="space" presStyleCnt="0"/>
      <dgm:spPr/>
    </dgm:pt>
    <dgm:pt modelId="{4702DD6D-A14C-4244-BACF-0954A6BD8E3C}" type="pres">
      <dgm:prSet presAssocID="{DCA23BC7-6E55-4C37-9093-742E49AC3974}" presName="rect1" presStyleLbl="alignAcc1" presStyleIdx="0" presStyleCnt="1" custScaleX="129928" custLinFactNeighborX="-16517" custLinFactNeighborY="-769"/>
      <dgm:spPr/>
    </dgm:pt>
    <dgm:pt modelId="{1EDE8360-44D0-4746-A105-77393EA5971F}" type="pres">
      <dgm:prSet presAssocID="{DCA23BC7-6E55-4C37-9093-742E49AC3974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D5C5EE16-BFBB-40C0-AC12-9F7D4C03A92A}" type="presOf" srcId="{DCA23BC7-6E55-4C37-9093-742E49AC3974}" destId="{4702DD6D-A14C-4244-BACF-0954A6BD8E3C}" srcOrd="0" destOrd="0" presId="urn:microsoft.com/office/officeart/2005/8/layout/target3"/>
    <dgm:cxn modelId="{89E11628-DB34-4903-9A17-4AEE954F990C}" type="presOf" srcId="{9B165E6F-DB48-496B-AC68-643905DFB64E}" destId="{0E8280F5-0D89-4B0B-B21B-EDAD3191BA97}" srcOrd="0" destOrd="0" presId="urn:microsoft.com/office/officeart/2005/8/layout/target3"/>
    <dgm:cxn modelId="{FCF9C7B7-FF65-4C18-B61A-E32A851109FF}" srcId="{9B165E6F-DB48-496B-AC68-643905DFB64E}" destId="{DCA23BC7-6E55-4C37-9093-742E49AC3974}" srcOrd="0" destOrd="0" parTransId="{4404E201-699E-4909-88E1-AE3608684800}" sibTransId="{8D41D6F1-9D23-47F8-8D10-982EF373FAD0}"/>
    <dgm:cxn modelId="{62765DCC-0DCB-49D6-91C9-F715F7F643F6}" type="presOf" srcId="{DCA23BC7-6E55-4C37-9093-742E49AC3974}" destId="{1EDE8360-44D0-4746-A105-77393EA5971F}" srcOrd="1" destOrd="0" presId="urn:microsoft.com/office/officeart/2005/8/layout/target3"/>
    <dgm:cxn modelId="{981E27E0-7F55-431F-A434-61D4945BA493}" type="presParOf" srcId="{0E8280F5-0D89-4B0B-B21B-EDAD3191BA97}" destId="{91155AD9-C4D7-4AC3-BD36-CB0B3C154F25}" srcOrd="0" destOrd="0" presId="urn:microsoft.com/office/officeart/2005/8/layout/target3"/>
    <dgm:cxn modelId="{D2306D62-D75F-4EE4-81F3-8EFFB86745E0}" type="presParOf" srcId="{0E8280F5-0D89-4B0B-B21B-EDAD3191BA97}" destId="{A6FB45DD-0A9D-4310-AFA9-99DAAC5F5B1D}" srcOrd="1" destOrd="0" presId="urn:microsoft.com/office/officeart/2005/8/layout/target3"/>
    <dgm:cxn modelId="{BC42F655-2A83-4C92-B6EA-6AF5E44C1D8D}" type="presParOf" srcId="{0E8280F5-0D89-4B0B-B21B-EDAD3191BA97}" destId="{4702DD6D-A14C-4244-BACF-0954A6BD8E3C}" srcOrd="2" destOrd="0" presId="urn:microsoft.com/office/officeart/2005/8/layout/target3"/>
    <dgm:cxn modelId="{6430CD01-22DA-4EA1-951C-7B703FB9AC73}" type="presParOf" srcId="{0E8280F5-0D89-4B0B-B21B-EDAD3191BA97}" destId="{1EDE8360-44D0-4746-A105-77393EA5971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99D3E3-4CA3-4F05-A66C-C3980C719AB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A6F313-3FAB-41BA-8437-B94D083B3504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ru-RU" altLang="ru-RU" sz="1000" b="1" dirty="0" err="1">
              <a:solidFill>
                <a:schemeClr val="bg1"/>
              </a:solidFill>
              <a:latin typeface="Arial" pitchFamily="34" charset="0"/>
            </a:rPr>
            <a:t>Тұтынушыларға</a:t>
          </a:r>
          <a:r>
            <a:rPr lang="ru-RU" altLang="ru-RU" sz="1000" b="1" dirty="0">
              <a:solidFill>
                <a:schemeClr val="bg1"/>
              </a:solidFill>
              <a:latin typeface="Arial" pitchFamily="34" charset="0"/>
            </a:rPr>
            <a:t> </a:t>
          </a:r>
          <a:r>
            <a:rPr lang="ru-RU" altLang="ru-RU" sz="1000" b="1" dirty="0" err="1">
              <a:solidFill>
                <a:schemeClr val="bg1"/>
              </a:solidFill>
              <a:latin typeface="Arial" pitchFamily="34" charset="0"/>
            </a:rPr>
            <a:t>қызмет</a:t>
          </a:r>
          <a:r>
            <a:rPr lang="ru-RU" altLang="ru-RU" sz="1000" b="1" dirty="0">
              <a:solidFill>
                <a:schemeClr val="bg1"/>
              </a:solidFill>
              <a:latin typeface="Arial" pitchFamily="34" charset="0"/>
            </a:rPr>
            <a:t> </a:t>
          </a:r>
          <a:r>
            <a:rPr lang="ru-RU" altLang="ru-RU" sz="1000" b="1" dirty="0" err="1">
              <a:solidFill>
                <a:schemeClr val="bg1"/>
              </a:solidFill>
              <a:latin typeface="Arial" pitchFamily="34" charset="0"/>
            </a:rPr>
            <a:t>көрсету</a:t>
          </a:r>
          <a:r>
            <a:rPr lang="ru-RU" altLang="ru-RU" sz="1000" b="1" dirty="0">
              <a:solidFill>
                <a:schemeClr val="bg1"/>
              </a:solidFill>
              <a:latin typeface="Arial" pitchFamily="34" charset="0"/>
            </a:rPr>
            <a:t> </a:t>
          </a:r>
          <a:r>
            <a:rPr lang="ru-RU" altLang="ru-RU" sz="1000" b="1" dirty="0" err="1">
              <a:solidFill>
                <a:schemeClr val="bg1"/>
              </a:solidFill>
              <a:latin typeface="Arial" pitchFamily="34" charset="0"/>
            </a:rPr>
            <a:t>орталықтары</a:t>
          </a:r>
          <a:r>
            <a:rPr lang="ru-RU" altLang="ru-RU" sz="1000" b="1" dirty="0">
              <a:solidFill>
                <a:schemeClr val="bg1"/>
              </a:solidFill>
              <a:latin typeface="Arial" pitchFamily="34" charset="0"/>
            </a:rPr>
            <a:t> (ҚҚО)</a:t>
          </a:r>
          <a:endParaRPr lang="ru-RU" sz="1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523FFF-450A-4652-9017-90714F661BEE}" type="parTrans" cxnId="{FC5EAB03-8A90-46A8-8A64-7D3524CDF473}">
      <dgm:prSet/>
      <dgm:spPr/>
      <dgm:t>
        <a:bodyPr/>
        <a:lstStyle/>
        <a:p>
          <a:endParaRPr lang="ru-RU"/>
        </a:p>
      </dgm:t>
    </dgm:pt>
    <dgm:pt modelId="{2EBF90AF-5638-4FD1-8F51-8628FF69AB9B}" type="sibTrans" cxnId="{FC5EAB03-8A90-46A8-8A64-7D3524CDF473}">
      <dgm:prSet/>
      <dgm:spPr/>
      <dgm:t>
        <a:bodyPr/>
        <a:lstStyle/>
        <a:p>
          <a:endParaRPr lang="ru-RU"/>
        </a:p>
      </dgm:t>
    </dgm:pt>
    <dgm:pt modelId="{7F6D34D2-0236-48F4-8537-C8445A98AEDE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rgbClr val="336699"/>
          </a:solidFill>
        </a:ln>
      </dgm:spPr>
      <dgm:t>
        <a:bodyPr/>
        <a:lstStyle/>
        <a:p>
          <a:pPr rtl="0"/>
          <a:r>
            <a: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ru-RU" altLang="ru-RU" sz="900" dirty="0">
              <a:solidFill>
                <a:schemeClr val="tx1"/>
              </a:solidFill>
              <a:latin typeface="Arial" pitchFamily="34" charset="0"/>
            </a:rPr>
            <a:t>ҚҚО «</a:t>
          </a:r>
          <a:r>
            <a:rPr lang="kk-KZ" altLang="ru-RU" sz="900" dirty="0">
              <a:solidFill>
                <a:schemeClr val="tx1"/>
              </a:solidFill>
              <a:latin typeface="Arial" pitchFamily="34" charset="0"/>
            </a:rPr>
            <a:t>Орталық</a:t>
          </a:r>
          <a:r>
            <a:rPr lang="ru-RU" altLang="ru-RU" sz="900" dirty="0">
              <a:solidFill>
                <a:schemeClr val="tx1"/>
              </a:solidFill>
              <a:latin typeface="Arial" pitchFamily="34" charset="0"/>
            </a:rPr>
            <a:t>», </a:t>
          </a:r>
          <a:r>
            <a:rPr lang="ru-RU" altLang="ru-RU" sz="900" dirty="0" err="1">
              <a:solidFill>
                <a:schemeClr val="tx1"/>
              </a:solidFill>
              <a:latin typeface="Arial" pitchFamily="34" charset="0"/>
            </a:rPr>
            <a:t>Жарокова</a:t>
          </a:r>
          <a:r>
            <a:rPr lang="ru-RU" altLang="ru-RU" sz="900" dirty="0">
              <a:solidFill>
                <a:schemeClr val="tx1"/>
              </a:solidFill>
              <a:latin typeface="Arial" pitchFamily="34" charset="0"/>
            </a:rPr>
            <a:t> к., 196</a:t>
          </a:r>
          <a:endParaRPr lang="ru-RU" sz="9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EACFE3-E461-4414-91C3-4F38A516282F}" type="parTrans" cxnId="{523B94E4-4052-4F82-90BC-4A0833B967AA}">
      <dgm:prSet/>
      <dgm:spPr/>
      <dgm:t>
        <a:bodyPr/>
        <a:lstStyle/>
        <a:p>
          <a:endParaRPr lang="ru-RU"/>
        </a:p>
      </dgm:t>
    </dgm:pt>
    <dgm:pt modelId="{A8A2E0DE-996A-45EB-9780-3A69C7988D22}" type="sibTrans" cxnId="{523B94E4-4052-4F82-90BC-4A0833B967AA}">
      <dgm:prSet/>
      <dgm:spPr/>
      <dgm:t>
        <a:bodyPr/>
        <a:lstStyle/>
        <a:p>
          <a:endParaRPr lang="ru-RU"/>
        </a:p>
      </dgm:t>
    </dgm:pt>
    <dgm:pt modelId="{13302648-4C6D-416B-B7C0-7C1A284EDF08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0"/>
          <a:r>
            <a: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ru-RU" altLang="ru-RU" sz="900" dirty="0">
              <a:solidFill>
                <a:schemeClr val="tx1"/>
              </a:solidFill>
              <a:latin typeface="Arial" pitchFamily="34" charset="0"/>
            </a:rPr>
            <a:t>ҚҚО «</a:t>
          </a:r>
          <a:r>
            <a:rPr lang="kk-KZ" altLang="ru-RU" sz="900" dirty="0">
              <a:solidFill>
                <a:schemeClr val="tx1"/>
              </a:solidFill>
              <a:latin typeface="Arial" pitchFamily="34" charset="0"/>
            </a:rPr>
            <a:t>Шығыс</a:t>
          </a:r>
          <a:r>
            <a:rPr lang="ru-RU" altLang="ru-RU" sz="900" dirty="0">
              <a:solidFill>
                <a:schemeClr val="tx1"/>
              </a:solidFill>
              <a:latin typeface="Arial" pitchFamily="34" charset="0"/>
            </a:rPr>
            <a:t>», Ботаническая к., 29а </a:t>
          </a:r>
          <a:endParaRPr lang="ru-RU" sz="9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3B6E63-EF28-453A-96BB-9A06EEB971EB}" type="parTrans" cxnId="{8343BA55-6DA2-4F5E-8727-0120F3A12749}">
      <dgm:prSet/>
      <dgm:spPr/>
      <dgm:t>
        <a:bodyPr/>
        <a:lstStyle/>
        <a:p>
          <a:endParaRPr lang="ru-RU"/>
        </a:p>
      </dgm:t>
    </dgm:pt>
    <dgm:pt modelId="{6D9C8B20-2C32-4A70-B787-245F5E7CA659}" type="sibTrans" cxnId="{8343BA55-6DA2-4F5E-8727-0120F3A12749}">
      <dgm:prSet/>
      <dgm:spPr/>
      <dgm:t>
        <a:bodyPr/>
        <a:lstStyle/>
        <a:p>
          <a:endParaRPr lang="ru-RU"/>
        </a:p>
      </dgm:t>
    </dgm:pt>
    <dgm:pt modelId="{610FEC30-66CF-4E2B-B084-BCF889A50406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rgbClr val="336699"/>
          </a:solidFill>
        </a:ln>
      </dgm:spPr>
      <dgm:t>
        <a:bodyPr/>
        <a:lstStyle/>
        <a:p>
          <a:pPr rtl="0"/>
          <a:r>
            <a: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ru-RU" altLang="ru-RU" sz="900" dirty="0">
              <a:solidFill>
                <a:schemeClr val="tx1"/>
              </a:solidFill>
              <a:latin typeface="Arial" pitchFamily="34" charset="0"/>
            </a:rPr>
            <a:t>ҚҚО «</a:t>
          </a:r>
          <a:r>
            <a:rPr lang="kk-KZ" altLang="ru-RU" sz="900" dirty="0">
              <a:solidFill>
                <a:schemeClr val="tx1"/>
              </a:solidFill>
              <a:latin typeface="Arial" pitchFamily="34" charset="0"/>
            </a:rPr>
            <a:t>Батыс</a:t>
          </a:r>
          <a:r>
            <a:rPr lang="ru-RU" altLang="ru-RU" sz="900" dirty="0">
              <a:solidFill>
                <a:schemeClr val="tx1"/>
              </a:solidFill>
              <a:latin typeface="Arial" pitchFamily="34" charset="0"/>
            </a:rPr>
            <a:t>», мкр.«Жетысу-3», 37</a:t>
          </a:r>
          <a:endParaRPr lang="ru-RU" sz="9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387507-4340-4AF9-A513-278B2149C854}" type="parTrans" cxnId="{DCDC6521-24A4-48BC-B987-FAEE97C3E01E}">
      <dgm:prSet/>
      <dgm:spPr/>
      <dgm:t>
        <a:bodyPr/>
        <a:lstStyle/>
        <a:p>
          <a:endParaRPr lang="ru-RU"/>
        </a:p>
      </dgm:t>
    </dgm:pt>
    <dgm:pt modelId="{446C7DAE-1F04-460A-B05C-4999C056D0F0}" type="sibTrans" cxnId="{DCDC6521-24A4-48BC-B987-FAEE97C3E01E}">
      <dgm:prSet/>
      <dgm:spPr/>
      <dgm:t>
        <a:bodyPr/>
        <a:lstStyle/>
        <a:p>
          <a:endParaRPr lang="ru-RU"/>
        </a:p>
      </dgm:t>
    </dgm:pt>
    <dgm:pt modelId="{D22810D0-3B3E-493A-8572-5C2AEFA2DA8B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rgbClr val="336699"/>
          </a:solidFill>
        </a:ln>
      </dgm:spPr>
      <dgm:t>
        <a:bodyPr/>
        <a:lstStyle/>
        <a:p>
          <a:pPr rtl="0"/>
          <a:r>
            <a: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</a:t>
          </a:r>
          <a:r>
            <a:rPr lang="ru-RU" altLang="ru-RU" sz="900" dirty="0">
              <a:solidFill>
                <a:schemeClr val="tx1"/>
              </a:solidFill>
              <a:latin typeface="Arial" pitchFamily="34" charset="0"/>
            </a:rPr>
            <a:t>ҚҚО «</a:t>
          </a:r>
          <a:r>
            <a:rPr lang="kk-KZ" altLang="ru-RU" sz="900" dirty="0">
              <a:solidFill>
                <a:schemeClr val="tx1"/>
              </a:solidFill>
              <a:latin typeface="Arial" pitchFamily="34" charset="0"/>
            </a:rPr>
            <a:t>Алатау</a:t>
          </a:r>
          <a:r>
            <a:rPr lang="ru-RU" altLang="ru-RU" sz="900" dirty="0">
              <a:solidFill>
                <a:schemeClr val="tx1"/>
              </a:solidFill>
              <a:latin typeface="Arial" pitchFamily="34" charset="0"/>
            </a:rPr>
            <a:t>», </a:t>
          </a:r>
          <a:r>
            <a:rPr lang="ru-RU" altLang="ru-RU" sz="900" dirty="0" err="1">
              <a:solidFill>
                <a:schemeClr val="tx1"/>
              </a:solidFill>
              <a:latin typeface="Arial" pitchFamily="34" charset="0"/>
            </a:rPr>
            <a:t>Чуланова</a:t>
          </a:r>
          <a:r>
            <a:rPr lang="ru-RU" altLang="ru-RU" sz="900" dirty="0">
              <a:solidFill>
                <a:schemeClr val="tx1"/>
              </a:solidFill>
              <a:latin typeface="Arial" pitchFamily="34" charset="0"/>
            </a:rPr>
            <a:t> к., 109</a:t>
          </a:r>
          <a:endParaRPr lang="ru-RU" sz="9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2860F-02ED-45F2-9FCB-F671CBEC14F8}" type="parTrans" cxnId="{DB44D3C8-A1F2-4139-B072-748D9A556898}">
      <dgm:prSet/>
      <dgm:spPr/>
      <dgm:t>
        <a:bodyPr/>
        <a:lstStyle/>
        <a:p>
          <a:endParaRPr lang="ru-RU"/>
        </a:p>
      </dgm:t>
    </dgm:pt>
    <dgm:pt modelId="{E00F08D4-6A3C-4FCE-BBC4-350FA83B74FF}" type="sibTrans" cxnId="{DB44D3C8-A1F2-4139-B072-748D9A556898}">
      <dgm:prSet/>
      <dgm:spPr/>
      <dgm:t>
        <a:bodyPr/>
        <a:lstStyle/>
        <a:p>
          <a:endParaRPr lang="ru-RU"/>
        </a:p>
      </dgm:t>
    </dgm:pt>
    <dgm:pt modelId="{90D4629F-99E5-4BA7-AF30-68A1AB77F472}" type="pres">
      <dgm:prSet presAssocID="{6999D3E3-4CA3-4F05-A66C-C3980C719AB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2500B10-CEB8-4F7E-BFF7-72F9B63CCF16}" type="pres">
      <dgm:prSet presAssocID="{37A6F313-3FAB-41BA-8437-B94D083B3504}" presName="centerShape" presStyleLbl="node0" presStyleIdx="0" presStyleCnt="1" custScaleX="202852" custScaleY="100530"/>
      <dgm:spPr>
        <a:prstGeom prst="diamond">
          <a:avLst/>
        </a:prstGeom>
      </dgm:spPr>
    </dgm:pt>
    <dgm:pt modelId="{53A91F53-69D3-4378-AB1E-C4C2B1ACC750}" type="pres">
      <dgm:prSet presAssocID="{7F6D34D2-0236-48F4-8537-C8445A98AEDE}" presName="node" presStyleLbl="node1" presStyleIdx="0" presStyleCnt="4" custScaleX="172596" custRadScaleRad="82881" custRadScaleInc="-1974">
        <dgm:presLayoutVars>
          <dgm:bulletEnabled val="1"/>
        </dgm:presLayoutVars>
      </dgm:prSet>
      <dgm:spPr/>
    </dgm:pt>
    <dgm:pt modelId="{14EB2453-B2FD-45EC-8A7D-9AE5EE63F554}" type="pres">
      <dgm:prSet presAssocID="{7F6D34D2-0236-48F4-8537-C8445A98AEDE}" presName="dummy" presStyleCnt="0"/>
      <dgm:spPr/>
    </dgm:pt>
    <dgm:pt modelId="{3B13D874-6F7B-489E-9E07-DC3FBE9F7F71}" type="pres">
      <dgm:prSet presAssocID="{A8A2E0DE-996A-45EB-9780-3A69C7988D22}" presName="sibTrans" presStyleLbl="sibTrans2D1" presStyleIdx="0" presStyleCnt="4"/>
      <dgm:spPr/>
    </dgm:pt>
    <dgm:pt modelId="{42BD7368-1E29-4B49-A35B-B0A1785D2D01}" type="pres">
      <dgm:prSet presAssocID="{13302648-4C6D-416B-B7C0-7C1A284EDF08}" presName="node" presStyleLbl="node1" presStyleIdx="1" presStyleCnt="4" custScaleX="178622" custRadScaleRad="152864">
        <dgm:presLayoutVars>
          <dgm:bulletEnabled val="1"/>
        </dgm:presLayoutVars>
      </dgm:prSet>
      <dgm:spPr/>
    </dgm:pt>
    <dgm:pt modelId="{20DCAB0F-666F-4514-952C-926A5E9FE2DC}" type="pres">
      <dgm:prSet presAssocID="{13302648-4C6D-416B-B7C0-7C1A284EDF08}" presName="dummy" presStyleCnt="0"/>
      <dgm:spPr/>
    </dgm:pt>
    <dgm:pt modelId="{CE3AFBF7-BD3B-4A65-B3DA-3E61F2EE4BD2}" type="pres">
      <dgm:prSet presAssocID="{6D9C8B20-2C32-4A70-B787-245F5E7CA659}" presName="sibTrans" presStyleLbl="sibTrans2D1" presStyleIdx="1" presStyleCnt="4"/>
      <dgm:spPr/>
    </dgm:pt>
    <dgm:pt modelId="{31BB7956-C278-4560-91E5-9A4CA0EE848A}" type="pres">
      <dgm:prSet presAssocID="{610FEC30-66CF-4E2B-B084-BCF889A50406}" presName="node" presStyleLbl="node1" presStyleIdx="2" presStyleCnt="4" custScaleX="167412" custRadScaleRad="86833" custRadScaleInc="-1603">
        <dgm:presLayoutVars>
          <dgm:bulletEnabled val="1"/>
        </dgm:presLayoutVars>
      </dgm:prSet>
      <dgm:spPr/>
    </dgm:pt>
    <dgm:pt modelId="{BFDFD144-A427-4067-AC34-CD1F16FD5D38}" type="pres">
      <dgm:prSet presAssocID="{610FEC30-66CF-4E2B-B084-BCF889A50406}" presName="dummy" presStyleCnt="0"/>
      <dgm:spPr/>
    </dgm:pt>
    <dgm:pt modelId="{B7BF5DCD-1652-4A0E-ABF2-BE838CBBB0F0}" type="pres">
      <dgm:prSet presAssocID="{446C7DAE-1F04-460A-B05C-4999C056D0F0}" presName="sibTrans" presStyleLbl="sibTrans2D1" presStyleIdx="2" presStyleCnt="4"/>
      <dgm:spPr/>
    </dgm:pt>
    <dgm:pt modelId="{098CE20A-1211-4F83-9D6E-729971C5AE3C}" type="pres">
      <dgm:prSet presAssocID="{D22810D0-3B3E-493A-8572-5C2AEFA2DA8B}" presName="node" presStyleLbl="node1" presStyleIdx="3" presStyleCnt="4" custScaleX="162023" custRadScaleRad="149248">
        <dgm:presLayoutVars>
          <dgm:bulletEnabled val="1"/>
        </dgm:presLayoutVars>
      </dgm:prSet>
      <dgm:spPr/>
    </dgm:pt>
    <dgm:pt modelId="{C37429E1-B0A0-434C-902E-4EED3390E528}" type="pres">
      <dgm:prSet presAssocID="{D22810D0-3B3E-493A-8572-5C2AEFA2DA8B}" presName="dummy" presStyleCnt="0"/>
      <dgm:spPr/>
    </dgm:pt>
    <dgm:pt modelId="{9A42BFB9-6D98-4C84-A899-0C0789449931}" type="pres">
      <dgm:prSet presAssocID="{E00F08D4-6A3C-4FCE-BBC4-350FA83B74FF}" presName="sibTrans" presStyleLbl="sibTrans2D1" presStyleIdx="3" presStyleCnt="4"/>
      <dgm:spPr/>
    </dgm:pt>
  </dgm:ptLst>
  <dgm:cxnLst>
    <dgm:cxn modelId="{FC5EAB03-8A90-46A8-8A64-7D3524CDF473}" srcId="{6999D3E3-4CA3-4F05-A66C-C3980C719AB9}" destId="{37A6F313-3FAB-41BA-8437-B94D083B3504}" srcOrd="0" destOrd="0" parTransId="{69523FFF-450A-4652-9017-90714F661BEE}" sibTransId="{2EBF90AF-5638-4FD1-8F51-8628FF69AB9B}"/>
    <dgm:cxn modelId="{DCDC6521-24A4-48BC-B987-FAEE97C3E01E}" srcId="{37A6F313-3FAB-41BA-8437-B94D083B3504}" destId="{610FEC30-66CF-4E2B-B084-BCF889A50406}" srcOrd="2" destOrd="0" parTransId="{E6387507-4340-4AF9-A513-278B2149C854}" sibTransId="{446C7DAE-1F04-460A-B05C-4999C056D0F0}"/>
    <dgm:cxn modelId="{E573A937-E9EB-4766-A981-E65DE265428E}" type="presOf" srcId="{6D9C8B20-2C32-4A70-B787-245F5E7CA659}" destId="{CE3AFBF7-BD3B-4A65-B3DA-3E61F2EE4BD2}" srcOrd="0" destOrd="0" presId="urn:microsoft.com/office/officeart/2005/8/layout/radial6"/>
    <dgm:cxn modelId="{8343BA55-6DA2-4F5E-8727-0120F3A12749}" srcId="{37A6F313-3FAB-41BA-8437-B94D083B3504}" destId="{13302648-4C6D-416B-B7C0-7C1A284EDF08}" srcOrd="1" destOrd="0" parTransId="{003B6E63-EF28-453A-96BB-9A06EEB971EB}" sibTransId="{6D9C8B20-2C32-4A70-B787-245F5E7CA659}"/>
    <dgm:cxn modelId="{53C4F779-CAFE-4932-A2F1-0EB00D01D3BF}" type="presOf" srcId="{A8A2E0DE-996A-45EB-9780-3A69C7988D22}" destId="{3B13D874-6F7B-489E-9E07-DC3FBE9F7F71}" srcOrd="0" destOrd="0" presId="urn:microsoft.com/office/officeart/2005/8/layout/radial6"/>
    <dgm:cxn modelId="{D3FD9C93-1ECD-4BD5-B388-4DD8AC784749}" type="presOf" srcId="{6999D3E3-4CA3-4F05-A66C-C3980C719AB9}" destId="{90D4629F-99E5-4BA7-AF30-68A1AB77F472}" srcOrd="0" destOrd="0" presId="urn:microsoft.com/office/officeart/2005/8/layout/radial6"/>
    <dgm:cxn modelId="{94AF83A5-A86A-4EFC-BB8C-3F30DA118191}" type="presOf" srcId="{446C7DAE-1F04-460A-B05C-4999C056D0F0}" destId="{B7BF5DCD-1652-4A0E-ABF2-BE838CBBB0F0}" srcOrd="0" destOrd="0" presId="urn:microsoft.com/office/officeart/2005/8/layout/radial6"/>
    <dgm:cxn modelId="{35DAB1AF-B7CB-4B8A-8AF9-CE83C0782B3C}" type="presOf" srcId="{E00F08D4-6A3C-4FCE-BBC4-350FA83B74FF}" destId="{9A42BFB9-6D98-4C84-A899-0C0789449931}" srcOrd="0" destOrd="0" presId="urn:microsoft.com/office/officeart/2005/8/layout/radial6"/>
    <dgm:cxn modelId="{3DC031BB-13DB-4FD0-85CE-357611D5873D}" type="presOf" srcId="{13302648-4C6D-416B-B7C0-7C1A284EDF08}" destId="{42BD7368-1E29-4B49-A35B-B0A1785D2D01}" srcOrd="0" destOrd="0" presId="urn:microsoft.com/office/officeart/2005/8/layout/radial6"/>
    <dgm:cxn modelId="{DB44D3C8-A1F2-4139-B072-748D9A556898}" srcId="{37A6F313-3FAB-41BA-8437-B94D083B3504}" destId="{D22810D0-3B3E-493A-8572-5C2AEFA2DA8B}" srcOrd="3" destOrd="0" parTransId="{D042860F-02ED-45F2-9FCB-F671CBEC14F8}" sibTransId="{E00F08D4-6A3C-4FCE-BBC4-350FA83B74FF}"/>
    <dgm:cxn modelId="{6CD9D9CF-C493-4EF1-94C5-CB77301D335D}" type="presOf" srcId="{D22810D0-3B3E-493A-8572-5C2AEFA2DA8B}" destId="{098CE20A-1211-4F83-9D6E-729971C5AE3C}" srcOrd="0" destOrd="0" presId="urn:microsoft.com/office/officeart/2005/8/layout/radial6"/>
    <dgm:cxn modelId="{0B9B47D9-9876-483B-8D1B-344D8795B39B}" type="presOf" srcId="{37A6F313-3FAB-41BA-8437-B94D083B3504}" destId="{82500B10-CEB8-4F7E-BFF7-72F9B63CCF16}" srcOrd="0" destOrd="0" presId="urn:microsoft.com/office/officeart/2005/8/layout/radial6"/>
    <dgm:cxn modelId="{523B94E4-4052-4F82-90BC-4A0833B967AA}" srcId="{37A6F313-3FAB-41BA-8437-B94D083B3504}" destId="{7F6D34D2-0236-48F4-8537-C8445A98AEDE}" srcOrd="0" destOrd="0" parTransId="{41EACFE3-E461-4414-91C3-4F38A516282F}" sibTransId="{A8A2E0DE-996A-45EB-9780-3A69C7988D22}"/>
    <dgm:cxn modelId="{8049D9EE-C50B-42F9-B504-88742621EFF8}" type="presOf" srcId="{610FEC30-66CF-4E2B-B084-BCF889A50406}" destId="{31BB7956-C278-4560-91E5-9A4CA0EE848A}" srcOrd="0" destOrd="0" presId="urn:microsoft.com/office/officeart/2005/8/layout/radial6"/>
    <dgm:cxn modelId="{D3D76BF1-16C6-4BBA-BF65-5A12BEF21449}" type="presOf" srcId="{7F6D34D2-0236-48F4-8537-C8445A98AEDE}" destId="{53A91F53-69D3-4378-AB1E-C4C2B1ACC750}" srcOrd="0" destOrd="0" presId="urn:microsoft.com/office/officeart/2005/8/layout/radial6"/>
    <dgm:cxn modelId="{8FB65C63-CF8D-461D-ACF5-E982BD5B7B2D}" type="presParOf" srcId="{90D4629F-99E5-4BA7-AF30-68A1AB77F472}" destId="{82500B10-CEB8-4F7E-BFF7-72F9B63CCF16}" srcOrd="0" destOrd="0" presId="urn:microsoft.com/office/officeart/2005/8/layout/radial6"/>
    <dgm:cxn modelId="{08905026-AC0A-4522-8032-C302EB3EBCC1}" type="presParOf" srcId="{90D4629F-99E5-4BA7-AF30-68A1AB77F472}" destId="{53A91F53-69D3-4378-AB1E-C4C2B1ACC750}" srcOrd="1" destOrd="0" presId="urn:microsoft.com/office/officeart/2005/8/layout/radial6"/>
    <dgm:cxn modelId="{076A0E28-2CC8-4AAB-8687-7CFF3ED92DD8}" type="presParOf" srcId="{90D4629F-99E5-4BA7-AF30-68A1AB77F472}" destId="{14EB2453-B2FD-45EC-8A7D-9AE5EE63F554}" srcOrd="2" destOrd="0" presId="urn:microsoft.com/office/officeart/2005/8/layout/radial6"/>
    <dgm:cxn modelId="{B48FFAEA-1EDF-4835-9AC9-CBC0F3EDC83F}" type="presParOf" srcId="{90D4629F-99E5-4BA7-AF30-68A1AB77F472}" destId="{3B13D874-6F7B-489E-9E07-DC3FBE9F7F71}" srcOrd="3" destOrd="0" presId="urn:microsoft.com/office/officeart/2005/8/layout/radial6"/>
    <dgm:cxn modelId="{A5AAAFC3-2130-446E-9A93-863476DE3B09}" type="presParOf" srcId="{90D4629F-99E5-4BA7-AF30-68A1AB77F472}" destId="{42BD7368-1E29-4B49-A35B-B0A1785D2D01}" srcOrd="4" destOrd="0" presId="urn:microsoft.com/office/officeart/2005/8/layout/radial6"/>
    <dgm:cxn modelId="{B766638B-69AD-421F-95C0-9A321C149404}" type="presParOf" srcId="{90D4629F-99E5-4BA7-AF30-68A1AB77F472}" destId="{20DCAB0F-666F-4514-952C-926A5E9FE2DC}" srcOrd="5" destOrd="0" presId="urn:microsoft.com/office/officeart/2005/8/layout/radial6"/>
    <dgm:cxn modelId="{00EE0202-58FE-42AA-9E2C-9712CB7034EF}" type="presParOf" srcId="{90D4629F-99E5-4BA7-AF30-68A1AB77F472}" destId="{CE3AFBF7-BD3B-4A65-B3DA-3E61F2EE4BD2}" srcOrd="6" destOrd="0" presId="urn:microsoft.com/office/officeart/2005/8/layout/radial6"/>
    <dgm:cxn modelId="{F14244F0-58BF-4A03-AFDF-AB2555B5B257}" type="presParOf" srcId="{90D4629F-99E5-4BA7-AF30-68A1AB77F472}" destId="{31BB7956-C278-4560-91E5-9A4CA0EE848A}" srcOrd="7" destOrd="0" presId="urn:microsoft.com/office/officeart/2005/8/layout/radial6"/>
    <dgm:cxn modelId="{FA3EACBF-EBC3-40F1-9EC8-82CEEB5799A1}" type="presParOf" srcId="{90D4629F-99E5-4BA7-AF30-68A1AB77F472}" destId="{BFDFD144-A427-4067-AC34-CD1F16FD5D38}" srcOrd="8" destOrd="0" presId="urn:microsoft.com/office/officeart/2005/8/layout/radial6"/>
    <dgm:cxn modelId="{00724632-352F-413F-AB82-BAFAC6692A5D}" type="presParOf" srcId="{90D4629F-99E5-4BA7-AF30-68A1AB77F472}" destId="{B7BF5DCD-1652-4A0E-ABF2-BE838CBBB0F0}" srcOrd="9" destOrd="0" presId="urn:microsoft.com/office/officeart/2005/8/layout/radial6"/>
    <dgm:cxn modelId="{21CBE814-95CF-48FB-B79A-29AF2B7FF3A1}" type="presParOf" srcId="{90D4629F-99E5-4BA7-AF30-68A1AB77F472}" destId="{098CE20A-1211-4F83-9D6E-729971C5AE3C}" srcOrd="10" destOrd="0" presId="urn:microsoft.com/office/officeart/2005/8/layout/radial6"/>
    <dgm:cxn modelId="{8BB2DF70-7FB5-4D30-84D0-F069416D7FC9}" type="presParOf" srcId="{90D4629F-99E5-4BA7-AF30-68A1AB77F472}" destId="{C37429E1-B0A0-434C-902E-4EED3390E528}" srcOrd="11" destOrd="0" presId="urn:microsoft.com/office/officeart/2005/8/layout/radial6"/>
    <dgm:cxn modelId="{26DE4A78-16D3-4CBE-90E3-DDC7B053F0B3}" type="presParOf" srcId="{90D4629F-99E5-4BA7-AF30-68A1AB77F472}" destId="{9A42BFB9-6D98-4C84-A899-0C078944993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02FF4B-B2F6-461E-AB88-79BE87C29667}" type="doc">
      <dgm:prSet loTypeId="urn:microsoft.com/office/officeart/2005/8/layout/vList4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32EB7C-4F7F-4C47-B7FD-163828F6C1B8}">
      <dgm:prSet phldrT="[Текст]" custT="1"/>
      <dgm:spPr/>
      <dgm:t>
        <a:bodyPr lIns="7200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Тұтынушыларға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көрсету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орталықтарында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орналасқан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кәсіпорындардың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кассаларында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Жарокова,196 к-</a:t>
          </a:r>
          <a:r>
            <a:rPr lang="ru-RU" sz="1100" dirty="0" err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сі</a:t>
          </a: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мкр.Жетысу-3, 37 </a:t>
          </a:r>
          <a:r>
            <a:rPr lang="ru-RU" sz="1100" dirty="0" err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үй</a:t>
          </a: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Ботаническая к-</a:t>
          </a:r>
          <a:r>
            <a:rPr lang="ru-RU" sz="1100" dirty="0" err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сі</a:t>
          </a: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29А;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</a:t>
          </a:r>
          <a:r>
            <a:rPr lang="ru-RU" sz="1100" dirty="0" err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Чуланова</a:t>
          </a: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к-</a:t>
          </a:r>
          <a:r>
            <a:rPr lang="ru-RU" sz="1100" dirty="0" err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сі</a:t>
          </a: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109.</a:t>
          </a:r>
          <a:endParaRPr lang="ru-RU" sz="1100" dirty="0">
            <a:latin typeface="Calibri Light (Заголовки)"/>
          </a:endParaRPr>
        </a:p>
      </dgm:t>
    </dgm:pt>
    <dgm:pt modelId="{81AC8A27-6282-4B94-B92A-0860FA563874}" type="parTrans" cxnId="{F4B6A6CE-6AC6-4E16-9475-1D253FD518F9}">
      <dgm:prSet/>
      <dgm:spPr/>
      <dgm:t>
        <a:bodyPr/>
        <a:lstStyle/>
        <a:p>
          <a:endParaRPr lang="ru-RU"/>
        </a:p>
      </dgm:t>
    </dgm:pt>
    <dgm:pt modelId="{AFA92AA4-66FC-4545-8FA6-869823623064}" type="sibTrans" cxnId="{F4B6A6CE-6AC6-4E16-9475-1D253FD518F9}">
      <dgm:prSet/>
      <dgm:spPr/>
      <dgm:t>
        <a:bodyPr/>
        <a:lstStyle/>
        <a:p>
          <a:endParaRPr lang="ru-RU"/>
        </a:p>
      </dgm:t>
    </dgm:pt>
    <dgm:pt modelId="{3109E303-7EA2-4C05-8E83-07410538A4BF}">
      <dgm:prSet phldrT="[Текст]" custT="1"/>
      <dgm:spPr/>
      <dgm:t>
        <a:bodyPr lIns="72000"/>
        <a:lstStyle/>
        <a:p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Кәсіпорынның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веб-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порталына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кіру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жеке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шот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арқылы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тіркелу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аутентификация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бірнеше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сұрақтарға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жауап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беру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арқылы</a:t>
          </a:r>
          <a:endParaRPr lang="ru-RU" sz="1100" dirty="0">
            <a:latin typeface="Calibri Light (Заголовки)"/>
          </a:endParaRPr>
        </a:p>
      </dgm:t>
    </dgm:pt>
    <dgm:pt modelId="{DF3B9C39-8C50-4C5F-BDC3-1773EEA5EB4C}" type="parTrans" cxnId="{04A53A52-80B5-448C-B3A4-9B52DE7E5A14}">
      <dgm:prSet/>
      <dgm:spPr/>
      <dgm:t>
        <a:bodyPr/>
        <a:lstStyle/>
        <a:p>
          <a:endParaRPr lang="ru-RU"/>
        </a:p>
      </dgm:t>
    </dgm:pt>
    <dgm:pt modelId="{566CA373-9BF8-4A22-BC9F-827EA9D76C25}" type="sibTrans" cxnId="{04A53A52-80B5-448C-B3A4-9B52DE7E5A14}">
      <dgm:prSet/>
      <dgm:spPr/>
      <dgm:t>
        <a:bodyPr/>
        <a:lstStyle/>
        <a:p>
          <a:endParaRPr lang="ru-RU"/>
        </a:p>
      </dgm:t>
    </dgm:pt>
    <dgm:pt modelId="{559E2024-A46D-4125-9947-22C92CA8EB8A}">
      <dgm:prSet phldrT="[Текст]" custT="1"/>
      <dgm:spPr/>
      <dgm:t>
        <a:bodyPr lIns="72000"/>
        <a:lstStyle/>
        <a:p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"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Алсеко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" АҚ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абоненттік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бөлімінде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Байзакова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к-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сі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, 221 
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мекен-жайы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бойынша</a:t>
          </a:r>
          <a:endParaRPr lang="ru-RU" sz="1100" dirty="0">
            <a:latin typeface="Calibri Light (Заголовки)"/>
          </a:endParaRPr>
        </a:p>
      </dgm:t>
    </dgm:pt>
    <dgm:pt modelId="{928FDA75-4686-4958-AE0D-7E30DD1F5557}" type="parTrans" cxnId="{0CDEB01F-F6C6-4E05-8457-06001B027645}">
      <dgm:prSet/>
      <dgm:spPr/>
      <dgm:t>
        <a:bodyPr/>
        <a:lstStyle/>
        <a:p>
          <a:endParaRPr lang="ru-RU"/>
        </a:p>
      </dgm:t>
    </dgm:pt>
    <dgm:pt modelId="{D34B6A34-4BAA-4067-B6F0-0F6E47B6CC10}" type="sibTrans" cxnId="{0CDEB01F-F6C6-4E05-8457-06001B027645}">
      <dgm:prSet/>
      <dgm:spPr/>
      <dgm:t>
        <a:bodyPr/>
        <a:lstStyle/>
        <a:p>
          <a:endParaRPr lang="ru-RU"/>
        </a:p>
      </dgm:t>
    </dgm:pt>
    <dgm:pt modelId="{56B9DB82-BC0A-49CB-913B-008E4443C5AE}">
      <dgm:prSet phldrT="[Текст]" custT="1"/>
      <dgm:spPr/>
      <dgm:t>
        <a:bodyPr lIns="72000" rIns="36000"/>
        <a:lstStyle/>
        <a:p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Ай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сайын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абоненттердің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шот-фактуралары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Мемлекеттік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кірістер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комитетінің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серверіне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автоматты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түрде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түсіріледі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. Комитет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сайтында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уәкілетті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Тұтынушылар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шот-фактураның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электрондық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нұсқасын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алу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мүмкіндігіне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ие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b="1" dirty="0">
              <a:latin typeface="Arial" panose="020B0604020202020204" pitchFamily="34" charset="0"/>
              <a:cs typeface="Arial" panose="020B0604020202020204" pitchFamily="34" charset="0"/>
            </a:rPr>
            <a:t>МАҢЫЗДЫ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!!!
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Бұл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опция ҚҚС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төлеушілер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endParaRPr lang="ru-RU" sz="1100" dirty="0">
            <a:latin typeface="Calibri Light (Заголовки)"/>
          </a:endParaRPr>
        </a:p>
      </dgm:t>
    </dgm:pt>
    <dgm:pt modelId="{F8A23539-6915-4ABF-9F65-6335DE969CC7}" type="parTrans" cxnId="{5FC8DA64-F4DC-4C43-A3E9-412BE62313AB}">
      <dgm:prSet/>
      <dgm:spPr/>
      <dgm:t>
        <a:bodyPr/>
        <a:lstStyle/>
        <a:p>
          <a:endParaRPr lang="ru-RU"/>
        </a:p>
      </dgm:t>
    </dgm:pt>
    <dgm:pt modelId="{9135629E-4FD1-442C-9B2C-65617D418D02}" type="sibTrans" cxnId="{5FC8DA64-F4DC-4C43-A3E9-412BE62313AB}">
      <dgm:prSet/>
      <dgm:spPr/>
      <dgm:t>
        <a:bodyPr/>
        <a:lstStyle/>
        <a:p>
          <a:endParaRPr lang="ru-RU"/>
        </a:p>
      </dgm:t>
    </dgm:pt>
    <dgm:pt modelId="{5862B67E-DB1E-4DD6-98BB-929738C974BD}" type="pres">
      <dgm:prSet presAssocID="{9E02FF4B-B2F6-461E-AB88-79BE87C29667}" presName="linear" presStyleCnt="0">
        <dgm:presLayoutVars>
          <dgm:dir/>
          <dgm:resizeHandles val="exact"/>
        </dgm:presLayoutVars>
      </dgm:prSet>
      <dgm:spPr/>
    </dgm:pt>
    <dgm:pt modelId="{E095054E-2409-4DA2-B620-7677BA6B3656}" type="pres">
      <dgm:prSet presAssocID="{E832EB7C-4F7F-4C47-B7FD-163828F6C1B8}" presName="comp" presStyleCnt="0"/>
      <dgm:spPr/>
    </dgm:pt>
    <dgm:pt modelId="{41B9892B-1C49-43E1-81F4-5C88758DAC01}" type="pres">
      <dgm:prSet presAssocID="{E832EB7C-4F7F-4C47-B7FD-163828F6C1B8}" presName="box" presStyleLbl="node1" presStyleIdx="0" presStyleCnt="4" custLinFactNeighborX="0"/>
      <dgm:spPr/>
    </dgm:pt>
    <dgm:pt modelId="{D1A9EAE4-861E-41A2-8687-0F34AEAEBDCF}" type="pres">
      <dgm:prSet presAssocID="{E832EB7C-4F7F-4C47-B7FD-163828F6C1B8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AE3E8139-4ED9-48BB-9A70-D16F4D42D771}" type="pres">
      <dgm:prSet presAssocID="{E832EB7C-4F7F-4C47-B7FD-163828F6C1B8}" presName="text" presStyleLbl="node1" presStyleIdx="0" presStyleCnt="4">
        <dgm:presLayoutVars>
          <dgm:bulletEnabled val="1"/>
        </dgm:presLayoutVars>
      </dgm:prSet>
      <dgm:spPr/>
    </dgm:pt>
    <dgm:pt modelId="{349C9FD6-1CB2-4F18-B2A9-AAC02937B21A}" type="pres">
      <dgm:prSet presAssocID="{AFA92AA4-66FC-4545-8FA6-869823623064}" presName="spacer" presStyleCnt="0"/>
      <dgm:spPr/>
    </dgm:pt>
    <dgm:pt modelId="{7156FA67-5C1A-479C-9387-8A106507EA9E}" type="pres">
      <dgm:prSet presAssocID="{3109E303-7EA2-4C05-8E83-07410538A4BF}" presName="comp" presStyleCnt="0"/>
      <dgm:spPr/>
    </dgm:pt>
    <dgm:pt modelId="{F15B3588-B8FE-43FC-A382-D817283E0DBC}" type="pres">
      <dgm:prSet presAssocID="{3109E303-7EA2-4C05-8E83-07410538A4BF}" presName="box" presStyleLbl="node1" presStyleIdx="1" presStyleCnt="4"/>
      <dgm:spPr/>
    </dgm:pt>
    <dgm:pt modelId="{28F3C7C3-407E-4556-A6CA-EB997B064CE7}" type="pres">
      <dgm:prSet presAssocID="{3109E303-7EA2-4C05-8E83-07410538A4BF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BB50C68-13DA-4A0C-8039-BE75D85E9537}" type="pres">
      <dgm:prSet presAssocID="{3109E303-7EA2-4C05-8E83-07410538A4BF}" presName="text" presStyleLbl="node1" presStyleIdx="1" presStyleCnt="4">
        <dgm:presLayoutVars>
          <dgm:bulletEnabled val="1"/>
        </dgm:presLayoutVars>
      </dgm:prSet>
      <dgm:spPr/>
    </dgm:pt>
    <dgm:pt modelId="{10071CE5-CFC9-4CF9-AE56-A2CE346C9365}" type="pres">
      <dgm:prSet presAssocID="{566CA373-9BF8-4A22-BC9F-827EA9D76C25}" presName="spacer" presStyleCnt="0"/>
      <dgm:spPr/>
    </dgm:pt>
    <dgm:pt modelId="{0A5EB710-592A-4D77-A295-1CA95E1F565A}" type="pres">
      <dgm:prSet presAssocID="{559E2024-A46D-4125-9947-22C92CA8EB8A}" presName="comp" presStyleCnt="0"/>
      <dgm:spPr/>
    </dgm:pt>
    <dgm:pt modelId="{E1CEF890-6E09-4DD0-9D65-6DBC0B509FFB}" type="pres">
      <dgm:prSet presAssocID="{559E2024-A46D-4125-9947-22C92CA8EB8A}" presName="box" presStyleLbl="node1" presStyleIdx="2" presStyleCnt="4"/>
      <dgm:spPr/>
    </dgm:pt>
    <dgm:pt modelId="{58EAC527-C2DF-43CB-80FB-C27EE7F85A69}" type="pres">
      <dgm:prSet presAssocID="{559E2024-A46D-4125-9947-22C92CA8EB8A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B696A29-1759-49F6-9843-0E155C969068}" type="pres">
      <dgm:prSet presAssocID="{559E2024-A46D-4125-9947-22C92CA8EB8A}" presName="text" presStyleLbl="node1" presStyleIdx="2" presStyleCnt="4">
        <dgm:presLayoutVars>
          <dgm:bulletEnabled val="1"/>
        </dgm:presLayoutVars>
      </dgm:prSet>
      <dgm:spPr/>
    </dgm:pt>
    <dgm:pt modelId="{6BE05D98-2C06-4259-A5A4-67136C436966}" type="pres">
      <dgm:prSet presAssocID="{D34B6A34-4BAA-4067-B6F0-0F6E47B6CC10}" presName="spacer" presStyleCnt="0"/>
      <dgm:spPr/>
    </dgm:pt>
    <dgm:pt modelId="{BD8E8054-8411-4DAA-8271-5A272348A7B8}" type="pres">
      <dgm:prSet presAssocID="{56B9DB82-BC0A-49CB-913B-008E4443C5AE}" presName="comp" presStyleCnt="0"/>
      <dgm:spPr/>
    </dgm:pt>
    <dgm:pt modelId="{0ECB5801-3433-40F5-8DD2-EC0B463F1482}" type="pres">
      <dgm:prSet presAssocID="{56B9DB82-BC0A-49CB-913B-008E4443C5AE}" presName="box" presStyleLbl="node1" presStyleIdx="3" presStyleCnt="4"/>
      <dgm:spPr/>
    </dgm:pt>
    <dgm:pt modelId="{107E10A1-49CF-477D-9737-0D5E67BF6AB4}" type="pres">
      <dgm:prSet presAssocID="{56B9DB82-BC0A-49CB-913B-008E4443C5AE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D3825390-2FC3-4D2D-A0FD-73B8C5516736}" type="pres">
      <dgm:prSet presAssocID="{56B9DB82-BC0A-49CB-913B-008E4443C5AE}" presName="text" presStyleLbl="node1" presStyleIdx="3" presStyleCnt="4">
        <dgm:presLayoutVars>
          <dgm:bulletEnabled val="1"/>
        </dgm:presLayoutVars>
      </dgm:prSet>
      <dgm:spPr/>
    </dgm:pt>
  </dgm:ptLst>
  <dgm:cxnLst>
    <dgm:cxn modelId="{EFD5ED09-A4CF-4AA3-A2DB-9A5E666D7D18}" type="presOf" srcId="{E832EB7C-4F7F-4C47-B7FD-163828F6C1B8}" destId="{41B9892B-1C49-43E1-81F4-5C88758DAC01}" srcOrd="0" destOrd="0" presId="urn:microsoft.com/office/officeart/2005/8/layout/vList4"/>
    <dgm:cxn modelId="{0CDEB01F-F6C6-4E05-8457-06001B027645}" srcId="{9E02FF4B-B2F6-461E-AB88-79BE87C29667}" destId="{559E2024-A46D-4125-9947-22C92CA8EB8A}" srcOrd="2" destOrd="0" parTransId="{928FDA75-4686-4958-AE0D-7E30DD1F5557}" sibTransId="{D34B6A34-4BAA-4067-B6F0-0F6E47B6CC10}"/>
    <dgm:cxn modelId="{FC2DB02A-22AA-43B3-A90B-AE7368E501CE}" type="presOf" srcId="{559E2024-A46D-4125-9947-22C92CA8EB8A}" destId="{3B696A29-1759-49F6-9843-0E155C969068}" srcOrd="1" destOrd="0" presId="urn:microsoft.com/office/officeart/2005/8/layout/vList4"/>
    <dgm:cxn modelId="{19B3EC30-E6EA-4ECD-851D-4233AC465650}" type="presOf" srcId="{56B9DB82-BC0A-49CB-913B-008E4443C5AE}" destId="{D3825390-2FC3-4D2D-A0FD-73B8C5516736}" srcOrd="1" destOrd="0" presId="urn:microsoft.com/office/officeart/2005/8/layout/vList4"/>
    <dgm:cxn modelId="{5E55F662-A6E4-47F8-BA23-A1E30279CC69}" type="presOf" srcId="{9E02FF4B-B2F6-461E-AB88-79BE87C29667}" destId="{5862B67E-DB1E-4DD6-98BB-929738C974BD}" srcOrd="0" destOrd="0" presId="urn:microsoft.com/office/officeart/2005/8/layout/vList4"/>
    <dgm:cxn modelId="{5FC8DA64-F4DC-4C43-A3E9-412BE62313AB}" srcId="{9E02FF4B-B2F6-461E-AB88-79BE87C29667}" destId="{56B9DB82-BC0A-49CB-913B-008E4443C5AE}" srcOrd="3" destOrd="0" parTransId="{F8A23539-6915-4ABF-9F65-6335DE969CC7}" sibTransId="{9135629E-4FD1-442C-9B2C-65617D418D02}"/>
    <dgm:cxn modelId="{02447145-85B0-4750-9629-BD0AC093FFA8}" type="presOf" srcId="{E832EB7C-4F7F-4C47-B7FD-163828F6C1B8}" destId="{AE3E8139-4ED9-48BB-9A70-D16F4D42D771}" srcOrd="1" destOrd="0" presId="urn:microsoft.com/office/officeart/2005/8/layout/vList4"/>
    <dgm:cxn modelId="{04A53A52-80B5-448C-B3A4-9B52DE7E5A14}" srcId="{9E02FF4B-B2F6-461E-AB88-79BE87C29667}" destId="{3109E303-7EA2-4C05-8E83-07410538A4BF}" srcOrd="1" destOrd="0" parTransId="{DF3B9C39-8C50-4C5F-BDC3-1773EEA5EB4C}" sibTransId="{566CA373-9BF8-4A22-BC9F-827EA9D76C25}"/>
    <dgm:cxn modelId="{E1F7B39F-7ED2-4415-9742-605F74987E34}" type="presOf" srcId="{3109E303-7EA2-4C05-8E83-07410538A4BF}" destId="{F15B3588-B8FE-43FC-A382-D817283E0DBC}" srcOrd="0" destOrd="0" presId="urn:microsoft.com/office/officeart/2005/8/layout/vList4"/>
    <dgm:cxn modelId="{CE5F0BB5-60B6-4689-B3F2-E2088C5D22EE}" type="presOf" srcId="{3109E303-7EA2-4C05-8E83-07410538A4BF}" destId="{3BB50C68-13DA-4A0C-8039-BE75D85E9537}" srcOrd="1" destOrd="0" presId="urn:microsoft.com/office/officeart/2005/8/layout/vList4"/>
    <dgm:cxn modelId="{F4B6A6CE-6AC6-4E16-9475-1D253FD518F9}" srcId="{9E02FF4B-B2F6-461E-AB88-79BE87C29667}" destId="{E832EB7C-4F7F-4C47-B7FD-163828F6C1B8}" srcOrd="0" destOrd="0" parTransId="{81AC8A27-6282-4B94-B92A-0860FA563874}" sibTransId="{AFA92AA4-66FC-4545-8FA6-869823623064}"/>
    <dgm:cxn modelId="{65EC0AE6-17B7-4080-BB9C-8A88E29C6E3A}" type="presOf" srcId="{559E2024-A46D-4125-9947-22C92CA8EB8A}" destId="{E1CEF890-6E09-4DD0-9D65-6DBC0B509FFB}" srcOrd="0" destOrd="0" presId="urn:microsoft.com/office/officeart/2005/8/layout/vList4"/>
    <dgm:cxn modelId="{D2DB36FD-C04A-4075-B09E-C6E9856D172B}" type="presOf" srcId="{56B9DB82-BC0A-49CB-913B-008E4443C5AE}" destId="{0ECB5801-3433-40F5-8DD2-EC0B463F1482}" srcOrd="0" destOrd="0" presId="urn:microsoft.com/office/officeart/2005/8/layout/vList4"/>
    <dgm:cxn modelId="{2459B622-D730-43C6-9A23-22C48B6BDDC3}" type="presParOf" srcId="{5862B67E-DB1E-4DD6-98BB-929738C974BD}" destId="{E095054E-2409-4DA2-B620-7677BA6B3656}" srcOrd="0" destOrd="0" presId="urn:microsoft.com/office/officeart/2005/8/layout/vList4"/>
    <dgm:cxn modelId="{1D73A163-5D1B-49B3-B76C-38025B81BAE4}" type="presParOf" srcId="{E095054E-2409-4DA2-B620-7677BA6B3656}" destId="{41B9892B-1C49-43E1-81F4-5C88758DAC01}" srcOrd="0" destOrd="0" presId="urn:microsoft.com/office/officeart/2005/8/layout/vList4"/>
    <dgm:cxn modelId="{9D215376-5630-4827-97FA-D2C0728D81D0}" type="presParOf" srcId="{E095054E-2409-4DA2-B620-7677BA6B3656}" destId="{D1A9EAE4-861E-41A2-8687-0F34AEAEBDCF}" srcOrd="1" destOrd="0" presId="urn:microsoft.com/office/officeart/2005/8/layout/vList4"/>
    <dgm:cxn modelId="{6EB476C8-2725-4263-8C69-6217F763A5E7}" type="presParOf" srcId="{E095054E-2409-4DA2-B620-7677BA6B3656}" destId="{AE3E8139-4ED9-48BB-9A70-D16F4D42D771}" srcOrd="2" destOrd="0" presId="urn:microsoft.com/office/officeart/2005/8/layout/vList4"/>
    <dgm:cxn modelId="{97AFB950-E6D1-4108-8B9E-E0382230E355}" type="presParOf" srcId="{5862B67E-DB1E-4DD6-98BB-929738C974BD}" destId="{349C9FD6-1CB2-4F18-B2A9-AAC02937B21A}" srcOrd="1" destOrd="0" presId="urn:microsoft.com/office/officeart/2005/8/layout/vList4"/>
    <dgm:cxn modelId="{79EACCE6-EF84-40EB-8C3D-6DA32FCF160E}" type="presParOf" srcId="{5862B67E-DB1E-4DD6-98BB-929738C974BD}" destId="{7156FA67-5C1A-479C-9387-8A106507EA9E}" srcOrd="2" destOrd="0" presId="urn:microsoft.com/office/officeart/2005/8/layout/vList4"/>
    <dgm:cxn modelId="{37E463D4-8E2E-4648-AFC0-AFF05A4426BC}" type="presParOf" srcId="{7156FA67-5C1A-479C-9387-8A106507EA9E}" destId="{F15B3588-B8FE-43FC-A382-D817283E0DBC}" srcOrd="0" destOrd="0" presId="urn:microsoft.com/office/officeart/2005/8/layout/vList4"/>
    <dgm:cxn modelId="{94444E7C-2ACC-4715-BDA5-79F9816FF321}" type="presParOf" srcId="{7156FA67-5C1A-479C-9387-8A106507EA9E}" destId="{28F3C7C3-407E-4556-A6CA-EB997B064CE7}" srcOrd="1" destOrd="0" presId="urn:microsoft.com/office/officeart/2005/8/layout/vList4"/>
    <dgm:cxn modelId="{1EE3E77A-40BC-4976-B0F4-934CAB5B74B0}" type="presParOf" srcId="{7156FA67-5C1A-479C-9387-8A106507EA9E}" destId="{3BB50C68-13DA-4A0C-8039-BE75D85E9537}" srcOrd="2" destOrd="0" presId="urn:microsoft.com/office/officeart/2005/8/layout/vList4"/>
    <dgm:cxn modelId="{29595F18-03FF-46F7-930F-704AFADC66D9}" type="presParOf" srcId="{5862B67E-DB1E-4DD6-98BB-929738C974BD}" destId="{10071CE5-CFC9-4CF9-AE56-A2CE346C9365}" srcOrd="3" destOrd="0" presId="urn:microsoft.com/office/officeart/2005/8/layout/vList4"/>
    <dgm:cxn modelId="{C76C9B0C-977A-461B-8550-460788667F4B}" type="presParOf" srcId="{5862B67E-DB1E-4DD6-98BB-929738C974BD}" destId="{0A5EB710-592A-4D77-A295-1CA95E1F565A}" srcOrd="4" destOrd="0" presId="urn:microsoft.com/office/officeart/2005/8/layout/vList4"/>
    <dgm:cxn modelId="{C7324831-CB9F-481B-B8A5-D6E1DA9BBECD}" type="presParOf" srcId="{0A5EB710-592A-4D77-A295-1CA95E1F565A}" destId="{E1CEF890-6E09-4DD0-9D65-6DBC0B509FFB}" srcOrd="0" destOrd="0" presId="urn:microsoft.com/office/officeart/2005/8/layout/vList4"/>
    <dgm:cxn modelId="{166BF55C-97A3-4BCE-BCE5-73F51921019F}" type="presParOf" srcId="{0A5EB710-592A-4D77-A295-1CA95E1F565A}" destId="{58EAC527-C2DF-43CB-80FB-C27EE7F85A69}" srcOrd="1" destOrd="0" presId="urn:microsoft.com/office/officeart/2005/8/layout/vList4"/>
    <dgm:cxn modelId="{D9190B70-5897-48B4-84CC-516A511A2357}" type="presParOf" srcId="{0A5EB710-592A-4D77-A295-1CA95E1F565A}" destId="{3B696A29-1759-49F6-9843-0E155C969068}" srcOrd="2" destOrd="0" presId="urn:microsoft.com/office/officeart/2005/8/layout/vList4"/>
    <dgm:cxn modelId="{7BFFCD01-B478-4B73-A2E7-A9D15892D312}" type="presParOf" srcId="{5862B67E-DB1E-4DD6-98BB-929738C974BD}" destId="{6BE05D98-2C06-4259-A5A4-67136C436966}" srcOrd="5" destOrd="0" presId="urn:microsoft.com/office/officeart/2005/8/layout/vList4"/>
    <dgm:cxn modelId="{D6EA0885-9ED0-4E2F-8BE4-6592C4406870}" type="presParOf" srcId="{5862B67E-DB1E-4DD6-98BB-929738C974BD}" destId="{BD8E8054-8411-4DAA-8271-5A272348A7B8}" srcOrd="6" destOrd="0" presId="urn:microsoft.com/office/officeart/2005/8/layout/vList4"/>
    <dgm:cxn modelId="{A861C4AA-E7B8-48A1-B5DF-249363DCA0E1}" type="presParOf" srcId="{BD8E8054-8411-4DAA-8271-5A272348A7B8}" destId="{0ECB5801-3433-40F5-8DD2-EC0B463F1482}" srcOrd="0" destOrd="0" presId="urn:microsoft.com/office/officeart/2005/8/layout/vList4"/>
    <dgm:cxn modelId="{B64EC8F6-7CDF-4132-8580-3CACF51599C3}" type="presParOf" srcId="{BD8E8054-8411-4DAA-8271-5A272348A7B8}" destId="{107E10A1-49CF-477D-9737-0D5E67BF6AB4}" srcOrd="1" destOrd="0" presId="urn:microsoft.com/office/officeart/2005/8/layout/vList4"/>
    <dgm:cxn modelId="{7EC8AA4A-EC28-4B05-9ECB-6FF025246B27}" type="presParOf" srcId="{BD8E8054-8411-4DAA-8271-5A272348A7B8}" destId="{D3825390-2FC3-4D2D-A0FD-73B8C5516736}" srcOrd="2" destOrd="0" presId="urn:microsoft.com/office/officeart/2005/8/layout/vList4"/>
  </dgm:cxnLst>
  <dgm:bg/>
  <dgm:whole>
    <a:ln w="76200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02FF4B-B2F6-461E-AB88-79BE87C29667}" type="doc">
      <dgm:prSet loTypeId="urn:microsoft.com/office/officeart/2005/8/layout/vList4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32EB7C-4F7F-4C47-B7FD-163828F6C1B8}">
      <dgm:prSet phldrT="[Текст]" custT="1"/>
      <dgm:spPr/>
      <dgm:t>
        <a:bodyPr lIns="7200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Тұтынушыларға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көрсету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орталықтарында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орналасқан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кәсіпорындардың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кассаларында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Жарокова,196 к-</a:t>
          </a:r>
          <a:r>
            <a:rPr lang="ru-RU" sz="1100" dirty="0" err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сі</a:t>
          </a: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мкр.Жетысу-3, 37 </a:t>
          </a:r>
          <a:r>
            <a:rPr lang="ru-RU" sz="1100" dirty="0" err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үй</a:t>
          </a: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Ботаническая к-</a:t>
          </a:r>
          <a:r>
            <a:rPr lang="ru-RU" sz="1100" dirty="0" err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сі</a:t>
          </a: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29А;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</a:t>
          </a:r>
          <a:r>
            <a:rPr lang="ru-RU" sz="1100" dirty="0" err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Чуланова</a:t>
          </a: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к-</a:t>
          </a:r>
          <a:r>
            <a:rPr lang="ru-RU" sz="1100" dirty="0" err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сі</a:t>
          </a: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109.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AC8A27-6282-4B94-B92A-0860FA563874}" type="parTrans" cxnId="{F4B6A6CE-6AC6-4E16-9475-1D253FD518F9}">
      <dgm:prSet/>
      <dgm:spPr/>
      <dgm:t>
        <a:bodyPr/>
        <a:lstStyle/>
        <a:p>
          <a:endParaRPr lang="ru-RU"/>
        </a:p>
      </dgm:t>
    </dgm:pt>
    <dgm:pt modelId="{AFA92AA4-66FC-4545-8FA6-869823623064}" type="sibTrans" cxnId="{F4B6A6CE-6AC6-4E16-9475-1D253FD518F9}">
      <dgm:prSet/>
      <dgm:spPr/>
      <dgm:t>
        <a:bodyPr/>
        <a:lstStyle/>
        <a:p>
          <a:endParaRPr lang="ru-RU"/>
        </a:p>
      </dgm:t>
    </dgm:pt>
    <dgm:pt modelId="{AD016894-18D4-48CC-954D-BE124D3AB4D6}">
      <dgm:prSet phldrT="[Текст]" custT="1"/>
      <dgm:spPr/>
      <dgm:t>
        <a:bodyPr lIns="72000"/>
        <a:lstStyle/>
        <a:p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Тұтынушыларға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көрсету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орталықтарында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орналасқан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кәсіпорындардың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төлем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терминалдары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арқылы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E13BE0B6-B6C0-4DAB-B872-37B4F01639B7}" type="parTrans" cxnId="{10DCEBCC-0D6A-4C76-B4F3-192901A741A2}">
      <dgm:prSet/>
      <dgm:spPr/>
      <dgm:t>
        <a:bodyPr/>
        <a:lstStyle/>
        <a:p>
          <a:endParaRPr lang="ru-RU"/>
        </a:p>
      </dgm:t>
    </dgm:pt>
    <dgm:pt modelId="{653467B4-88F2-49EC-882E-675602DEA81E}" type="sibTrans" cxnId="{10DCEBCC-0D6A-4C76-B4F3-192901A741A2}">
      <dgm:prSet/>
      <dgm:spPr/>
      <dgm:t>
        <a:bodyPr/>
        <a:lstStyle/>
        <a:p>
          <a:endParaRPr lang="ru-RU"/>
        </a:p>
      </dgm:t>
    </dgm:pt>
    <dgm:pt modelId="{3109E303-7EA2-4C05-8E83-07410538A4BF}">
      <dgm:prSet phldrT="[Текст]" custT="1"/>
      <dgm:spPr/>
      <dgm:t>
        <a:bodyPr lIns="72000"/>
        <a:lstStyle/>
        <a:p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Екінші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деңгейдегі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банктердің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интернет-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банкингі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арқылы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. Интернет-банкинг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Пайдаланушыларға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Интернет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байланысы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бар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кез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келген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компьютерден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смартфоннан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әлемнің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кез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келген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жерінде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банков-</a:t>
          </a: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line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режимінде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банктік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шоттарды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басқаруға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мүмкіндік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береді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Сіз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аптасына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7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күн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тәулігіне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24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сағат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түбіртек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операцияларын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тез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оңай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жасай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аласыз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DF3B9C39-8C50-4C5F-BDC3-1773EEA5EB4C}" type="parTrans" cxnId="{04A53A52-80B5-448C-B3A4-9B52DE7E5A14}">
      <dgm:prSet/>
      <dgm:spPr/>
      <dgm:t>
        <a:bodyPr/>
        <a:lstStyle/>
        <a:p>
          <a:endParaRPr lang="ru-RU"/>
        </a:p>
      </dgm:t>
    </dgm:pt>
    <dgm:pt modelId="{566CA373-9BF8-4A22-BC9F-827EA9D76C25}" type="sibTrans" cxnId="{04A53A52-80B5-448C-B3A4-9B52DE7E5A14}">
      <dgm:prSet/>
      <dgm:spPr/>
      <dgm:t>
        <a:bodyPr/>
        <a:lstStyle/>
        <a:p>
          <a:endParaRPr lang="ru-RU"/>
        </a:p>
      </dgm:t>
    </dgm:pt>
    <dgm:pt modelId="{2A71F15F-0C46-44B0-A567-E6D513EA8576}">
      <dgm:prSet phldrT="[Текст]" custT="1"/>
      <dgm:spPr/>
      <dgm:t>
        <a:bodyPr lIns="72000"/>
        <a:lstStyle/>
        <a:p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Тұрғын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емес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үй-жайларды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тұтынушылар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dirty="0" err="1">
              <a:latin typeface="Arial" panose="020B0604020202020204" pitchFamily="34" charset="0"/>
              <a:cs typeface="Arial" panose="020B0604020202020204" pitchFamily="34" charset="0"/>
            </a:rPr>
            <a:t>Kaspi</a:t>
          </a: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 Bank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мобильді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қосымшасы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ресми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сайты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арқылы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B931DC05-9779-4460-8151-B246A905F6AB}" type="parTrans" cxnId="{A556D1EA-019D-49F5-A807-2A2EA0A08BDD}">
      <dgm:prSet/>
      <dgm:spPr/>
      <dgm:t>
        <a:bodyPr/>
        <a:lstStyle/>
        <a:p>
          <a:endParaRPr lang="ru-RU"/>
        </a:p>
      </dgm:t>
    </dgm:pt>
    <dgm:pt modelId="{733F236C-AC38-4903-8878-ED2B34F13E98}" type="sibTrans" cxnId="{A556D1EA-019D-49F5-A807-2A2EA0A08BDD}">
      <dgm:prSet/>
      <dgm:spPr/>
      <dgm:t>
        <a:bodyPr/>
        <a:lstStyle/>
        <a:p>
          <a:endParaRPr lang="ru-RU"/>
        </a:p>
      </dgm:t>
    </dgm:pt>
    <dgm:pt modelId="{3E641E12-8D3D-41C4-A430-4315DC8AFC58}" type="pres">
      <dgm:prSet presAssocID="{9E02FF4B-B2F6-461E-AB88-79BE87C29667}" presName="linear" presStyleCnt="0">
        <dgm:presLayoutVars>
          <dgm:dir/>
          <dgm:resizeHandles val="exact"/>
        </dgm:presLayoutVars>
      </dgm:prSet>
      <dgm:spPr/>
    </dgm:pt>
    <dgm:pt modelId="{FAA80118-630E-4F7F-A893-72B96AB25ADA}" type="pres">
      <dgm:prSet presAssocID="{E832EB7C-4F7F-4C47-B7FD-163828F6C1B8}" presName="comp" presStyleCnt="0"/>
      <dgm:spPr/>
    </dgm:pt>
    <dgm:pt modelId="{6CFF7A14-3E5B-4B52-A7DF-3B77A45E2372}" type="pres">
      <dgm:prSet presAssocID="{E832EB7C-4F7F-4C47-B7FD-163828F6C1B8}" presName="box" presStyleLbl="node1" presStyleIdx="0" presStyleCnt="4"/>
      <dgm:spPr/>
    </dgm:pt>
    <dgm:pt modelId="{DFED7F8B-F74C-476B-9877-B3EBF8CB746C}" type="pres">
      <dgm:prSet presAssocID="{E832EB7C-4F7F-4C47-B7FD-163828F6C1B8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9C7F9431-770D-434A-9358-BC3754841B3B}" type="pres">
      <dgm:prSet presAssocID="{E832EB7C-4F7F-4C47-B7FD-163828F6C1B8}" presName="text" presStyleLbl="node1" presStyleIdx="0" presStyleCnt="4">
        <dgm:presLayoutVars>
          <dgm:bulletEnabled val="1"/>
        </dgm:presLayoutVars>
      </dgm:prSet>
      <dgm:spPr/>
    </dgm:pt>
    <dgm:pt modelId="{BC93E41F-EC68-4BF4-B571-0F38ED7776A0}" type="pres">
      <dgm:prSet presAssocID="{AFA92AA4-66FC-4545-8FA6-869823623064}" presName="spacer" presStyleCnt="0"/>
      <dgm:spPr/>
    </dgm:pt>
    <dgm:pt modelId="{6628808A-5F90-4F47-9B6A-55911EEBD04F}" type="pres">
      <dgm:prSet presAssocID="{AD016894-18D4-48CC-954D-BE124D3AB4D6}" presName="comp" presStyleCnt="0"/>
      <dgm:spPr/>
    </dgm:pt>
    <dgm:pt modelId="{F0CB05EC-7B99-4999-AF94-DFF35F924831}" type="pres">
      <dgm:prSet presAssocID="{AD016894-18D4-48CC-954D-BE124D3AB4D6}" presName="box" presStyleLbl="node1" presStyleIdx="1" presStyleCnt="4"/>
      <dgm:spPr/>
    </dgm:pt>
    <dgm:pt modelId="{378A245F-0B9C-43C6-A500-00980E397449}" type="pres">
      <dgm:prSet presAssocID="{AD016894-18D4-48CC-954D-BE124D3AB4D6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C0AE542F-CB24-4144-B8EA-6372B6658FA3}" type="pres">
      <dgm:prSet presAssocID="{AD016894-18D4-48CC-954D-BE124D3AB4D6}" presName="text" presStyleLbl="node1" presStyleIdx="1" presStyleCnt="4">
        <dgm:presLayoutVars>
          <dgm:bulletEnabled val="1"/>
        </dgm:presLayoutVars>
      </dgm:prSet>
      <dgm:spPr/>
    </dgm:pt>
    <dgm:pt modelId="{C8AEC519-D63A-4FDC-91BF-767CE10868C6}" type="pres">
      <dgm:prSet presAssocID="{653467B4-88F2-49EC-882E-675602DEA81E}" presName="spacer" presStyleCnt="0"/>
      <dgm:spPr/>
    </dgm:pt>
    <dgm:pt modelId="{26AFDE02-1E34-417C-A769-E9990E154B3B}" type="pres">
      <dgm:prSet presAssocID="{3109E303-7EA2-4C05-8E83-07410538A4BF}" presName="comp" presStyleCnt="0"/>
      <dgm:spPr/>
    </dgm:pt>
    <dgm:pt modelId="{364AA088-2352-4CDE-83D3-DCFC1C1003DD}" type="pres">
      <dgm:prSet presAssocID="{3109E303-7EA2-4C05-8E83-07410538A4BF}" presName="box" presStyleLbl="node1" presStyleIdx="2" presStyleCnt="4"/>
      <dgm:spPr/>
    </dgm:pt>
    <dgm:pt modelId="{D4A13F95-ACE6-4E9F-903A-65FDA482E324}" type="pres">
      <dgm:prSet presAssocID="{3109E303-7EA2-4C05-8E83-07410538A4BF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3D8469BC-8BAE-4B42-AA97-226A4E06583D}" type="pres">
      <dgm:prSet presAssocID="{3109E303-7EA2-4C05-8E83-07410538A4BF}" presName="text" presStyleLbl="node1" presStyleIdx="2" presStyleCnt="4">
        <dgm:presLayoutVars>
          <dgm:bulletEnabled val="1"/>
        </dgm:presLayoutVars>
      </dgm:prSet>
      <dgm:spPr/>
    </dgm:pt>
    <dgm:pt modelId="{26930A50-B2E4-4668-BB3E-DDE65CC5EFCB}" type="pres">
      <dgm:prSet presAssocID="{566CA373-9BF8-4A22-BC9F-827EA9D76C25}" presName="spacer" presStyleCnt="0"/>
      <dgm:spPr/>
    </dgm:pt>
    <dgm:pt modelId="{CEA08C22-C249-49CD-8803-F85023879DA3}" type="pres">
      <dgm:prSet presAssocID="{2A71F15F-0C46-44B0-A567-E6D513EA8576}" presName="comp" presStyleCnt="0"/>
      <dgm:spPr/>
    </dgm:pt>
    <dgm:pt modelId="{386B4B29-692A-4295-A8FC-D6FD57C427EF}" type="pres">
      <dgm:prSet presAssocID="{2A71F15F-0C46-44B0-A567-E6D513EA8576}" presName="box" presStyleLbl="node1" presStyleIdx="3" presStyleCnt="4" custLinFactNeighborY="252"/>
      <dgm:spPr/>
    </dgm:pt>
    <dgm:pt modelId="{C68BEBDD-2383-4DC4-AE27-E37B33C6D910}" type="pres">
      <dgm:prSet presAssocID="{2A71F15F-0C46-44B0-A567-E6D513EA8576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4FFB36A-1DE5-4A0B-BC99-0602ABF9764F}" type="pres">
      <dgm:prSet presAssocID="{2A71F15F-0C46-44B0-A567-E6D513EA8576}" presName="text" presStyleLbl="node1" presStyleIdx="3" presStyleCnt="4">
        <dgm:presLayoutVars>
          <dgm:bulletEnabled val="1"/>
        </dgm:presLayoutVars>
      </dgm:prSet>
      <dgm:spPr/>
    </dgm:pt>
  </dgm:ptLst>
  <dgm:cxnLst>
    <dgm:cxn modelId="{AF0EE710-2D4B-4844-8E8F-595841B0FB89}" type="presOf" srcId="{3109E303-7EA2-4C05-8E83-07410538A4BF}" destId="{3D8469BC-8BAE-4B42-AA97-226A4E06583D}" srcOrd="1" destOrd="0" presId="urn:microsoft.com/office/officeart/2005/8/layout/vList4"/>
    <dgm:cxn modelId="{A7574230-C29C-47EE-B0CB-8B3D58C39F37}" type="presOf" srcId="{E832EB7C-4F7F-4C47-B7FD-163828F6C1B8}" destId="{9C7F9431-770D-434A-9358-BC3754841B3B}" srcOrd="1" destOrd="0" presId="urn:microsoft.com/office/officeart/2005/8/layout/vList4"/>
    <dgm:cxn modelId="{48760947-A224-4C53-9D4F-AB9724D7FD97}" type="presOf" srcId="{AD016894-18D4-48CC-954D-BE124D3AB4D6}" destId="{C0AE542F-CB24-4144-B8EA-6372B6658FA3}" srcOrd="1" destOrd="0" presId="urn:microsoft.com/office/officeart/2005/8/layout/vList4"/>
    <dgm:cxn modelId="{04A53A52-80B5-448C-B3A4-9B52DE7E5A14}" srcId="{9E02FF4B-B2F6-461E-AB88-79BE87C29667}" destId="{3109E303-7EA2-4C05-8E83-07410538A4BF}" srcOrd="2" destOrd="0" parTransId="{DF3B9C39-8C50-4C5F-BDC3-1773EEA5EB4C}" sibTransId="{566CA373-9BF8-4A22-BC9F-827EA9D76C25}"/>
    <dgm:cxn modelId="{73F35273-B4D2-4EBA-A124-3888C8E9CE51}" type="presOf" srcId="{2A71F15F-0C46-44B0-A567-E6D513EA8576}" destId="{34FFB36A-1DE5-4A0B-BC99-0602ABF9764F}" srcOrd="1" destOrd="0" presId="urn:microsoft.com/office/officeart/2005/8/layout/vList4"/>
    <dgm:cxn modelId="{FDC3BD7B-45AC-4CCE-971A-A35DB146CBEC}" type="presOf" srcId="{E832EB7C-4F7F-4C47-B7FD-163828F6C1B8}" destId="{6CFF7A14-3E5B-4B52-A7DF-3B77A45E2372}" srcOrd="0" destOrd="0" presId="urn:microsoft.com/office/officeart/2005/8/layout/vList4"/>
    <dgm:cxn modelId="{D55F5C80-8F24-4791-B594-1AAD9962D7A9}" type="presOf" srcId="{3109E303-7EA2-4C05-8E83-07410538A4BF}" destId="{364AA088-2352-4CDE-83D3-DCFC1C1003DD}" srcOrd="0" destOrd="0" presId="urn:microsoft.com/office/officeart/2005/8/layout/vList4"/>
    <dgm:cxn modelId="{10DCEBCC-0D6A-4C76-B4F3-192901A741A2}" srcId="{9E02FF4B-B2F6-461E-AB88-79BE87C29667}" destId="{AD016894-18D4-48CC-954D-BE124D3AB4D6}" srcOrd="1" destOrd="0" parTransId="{E13BE0B6-B6C0-4DAB-B872-37B4F01639B7}" sibTransId="{653467B4-88F2-49EC-882E-675602DEA81E}"/>
    <dgm:cxn modelId="{F4B6A6CE-6AC6-4E16-9475-1D253FD518F9}" srcId="{9E02FF4B-B2F6-461E-AB88-79BE87C29667}" destId="{E832EB7C-4F7F-4C47-B7FD-163828F6C1B8}" srcOrd="0" destOrd="0" parTransId="{81AC8A27-6282-4B94-B92A-0860FA563874}" sibTransId="{AFA92AA4-66FC-4545-8FA6-869823623064}"/>
    <dgm:cxn modelId="{5284B8E1-FAE1-46BD-8536-48765D405E21}" type="presOf" srcId="{9E02FF4B-B2F6-461E-AB88-79BE87C29667}" destId="{3E641E12-8D3D-41C4-A430-4315DC8AFC58}" srcOrd="0" destOrd="0" presId="urn:microsoft.com/office/officeart/2005/8/layout/vList4"/>
    <dgm:cxn modelId="{4C5C25E8-C4D1-46C3-86B7-11E31E05A07E}" type="presOf" srcId="{2A71F15F-0C46-44B0-A567-E6D513EA8576}" destId="{386B4B29-692A-4295-A8FC-D6FD57C427EF}" srcOrd="0" destOrd="0" presId="urn:microsoft.com/office/officeart/2005/8/layout/vList4"/>
    <dgm:cxn modelId="{A556D1EA-019D-49F5-A807-2A2EA0A08BDD}" srcId="{9E02FF4B-B2F6-461E-AB88-79BE87C29667}" destId="{2A71F15F-0C46-44B0-A567-E6D513EA8576}" srcOrd="3" destOrd="0" parTransId="{B931DC05-9779-4460-8151-B246A905F6AB}" sibTransId="{733F236C-AC38-4903-8878-ED2B34F13E98}"/>
    <dgm:cxn modelId="{010ABAFC-8E8C-4695-8E5E-22634C771BED}" type="presOf" srcId="{AD016894-18D4-48CC-954D-BE124D3AB4D6}" destId="{F0CB05EC-7B99-4999-AF94-DFF35F924831}" srcOrd="0" destOrd="0" presId="urn:microsoft.com/office/officeart/2005/8/layout/vList4"/>
    <dgm:cxn modelId="{2034BBEF-14CC-4CE8-82C9-5D769AEC8FE4}" type="presParOf" srcId="{3E641E12-8D3D-41C4-A430-4315DC8AFC58}" destId="{FAA80118-630E-4F7F-A893-72B96AB25ADA}" srcOrd="0" destOrd="0" presId="urn:microsoft.com/office/officeart/2005/8/layout/vList4"/>
    <dgm:cxn modelId="{7913D108-B29D-46DF-A1CA-A571590920EB}" type="presParOf" srcId="{FAA80118-630E-4F7F-A893-72B96AB25ADA}" destId="{6CFF7A14-3E5B-4B52-A7DF-3B77A45E2372}" srcOrd="0" destOrd="0" presId="urn:microsoft.com/office/officeart/2005/8/layout/vList4"/>
    <dgm:cxn modelId="{97B6E534-9C1F-440B-B9F0-057D0858E8E5}" type="presParOf" srcId="{FAA80118-630E-4F7F-A893-72B96AB25ADA}" destId="{DFED7F8B-F74C-476B-9877-B3EBF8CB746C}" srcOrd="1" destOrd="0" presId="urn:microsoft.com/office/officeart/2005/8/layout/vList4"/>
    <dgm:cxn modelId="{577B95FE-20F2-4AE1-AF62-8558860A2226}" type="presParOf" srcId="{FAA80118-630E-4F7F-A893-72B96AB25ADA}" destId="{9C7F9431-770D-434A-9358-BC3754841B3B}" srcOrd="2" destOrd="0" presId="urn:microsoft.com/office/officeart/2005/8/layout/vList4"/>
    <dgm:cxn modelId="{CAF5A4F1-D99F-4F48-9640-5EAC4C1CC8E2}" type="presParOf" srcId="{3E641E12-8D3D-41C4-A430-4315DC8AFC58}" destId="{BC93E41F-EC68-4BF4-B571-0F38ED7776A0}" srcOrd="1" destOrd="0" presId="urn:microsoft.com/office/officeart/2005/8/layout/vList4"/>
    <dgm:cxn modelId="{1F95AF85-61CA-4F6D-83BB-4B0802F8C399}" type="presParOf" srcId="{3E641E12-8D3D-41C4-A430-4315DC8AFC58}" destId="{6628808A-5F90-4F47-9B6A-55911EEBD04F}" srcOrd="2" destOrd="0" presId="urn:microsoft.com/office/officeart/2005/8/layout/vList4"/>
    <dgm:cxn modelId="{45673695-B6A1-43A2-894D-CB36CD9C90F1}" type="presParOf" srcId="{6628808A-5F90-4F47-9B6A-55911EEBD04F}" destId="{F0CB05EC-7B99-4999-AF94-DFF35F924831}" srcOrd="0" destOrd="0" presId="urn:microsoft.com/office/officeart/2005/8/layout/vList4"/>
    <dgm:cxn modelId="{27D31665-755C-4EB7-B202-86F683FECEF5}" type="presParOf" srcId="{6628808A-5F90-4F47-9B6A-55911EEBD04F}" destId="{378A245F-0B9C-43C6-A500-00980E397449}" srcOrd="1" destOrd="0" presId="urn:microsoft.com/office/officeart/2005/8/layout/vList4"/>
    <dgm:cxn modelId="{AEDC979C-D834-4A40-AD73-4421173A037C}" type="presParOf" srcId="{6628808A-5F90-4F47-9B6A-55911EEBD04F}" destId="{C0AE542F-CB24-4144-B8EA-6372B6658FA3}" srcOrd="2" destOrd="0" presId="urn:microsoft.com/office/officeart/2005/8/layout/vList4"/>
    <dgm:cxn modelId="{4B1FA6DC-09EB-4F62-B908-80A6C9EC0716}" type="presParOf" srcId="{3E641E12-8D3D-41C4-A430-4315DC8AFC58}" destId="{C8AEC519-D63A-4FDC-91BF-767CE10868C6}" srcOrd="3" destOrd="0" presId="urn:microsoft.com/office/officeart/2005/8/layout/vList4"/>
    <dgm:cxn modelId="{38EB3963-56F2-4A9C-8991-094C71F579BA}" type="presParOf" srcId="{3E641E12-8D3D-41C4-A430-4315DC8AFC58}" destId="{26AFDE02-1E34-417C-A769-E9990E154B3B}" srcOrd="4" destOrd="0" presId="urn:microsoft.com/office/officeart/2005/8/layout/vList4"/>
    <dgm:cxn modelId="{F50CCCED-0A46-4A05-AB86-2DC10C9B9AD5}" type="presParOf" srcId="{26AFDE02-1E34-417C-A769-E9990E154B3B}" destId="{364AA088-2352-4CDE-83D3-DCFC1C1003DD}" srcOrd="0" destOrd="0" presId="urn:microsoft.com/office/officeart/2005/8/layout/vList4"/>
    <dgm:cxn modelId="{5DB37032-7EA5-439B-87A9-FA1D7E457F45}" type="presParOf" srcId="{26AFDE02-1E34-417C-A769-E9990E154B3B}" destId="{D4A13F95-ACE6-4E9F-903A-65FDA482E324}" srcOrd="1" destOrd="0" presId="urn:microsoft.com/office/officeart/2005/8/layout/vList4"/>
    <dgm:cxn modelId="{35F60839-E37F-4EAB-B559-778F4A4425F5}" type="presParOf" srcId="{26AFDE02-1E34-417C-A769-E9990E154B3B}" destId="{3D8469BC-8BAE-4B42-AA97-226A4E06583D}" srcOrd="2" destOrd="0" presId="urn:microsoft.com/office/officeart/2005/8/layout/vList4"/>
    <dgm:cxn modelId="{EDAA0B11-10AB-4E11-86D7-882E95333362}" type="presParOf" srcId="{3E641E12-8D3D-41C4-A430-4315DC8AFC58}" destId="{26930A50-B2E4-4668-BB3E-DDE65CC5EFCB}" srcOrd="5" destOrd="0" presId="urn:microsoft.com/office/officeart/2005/8/layout/vList4"/>
    <dgm:cxn modelId="{04AE0AA6-A00A-4F1F-8533-FF6276406373}" type="presParOf" srcId="{3E641E12-8D3D-41C4-A430-4315DC8AFC58}" destId="{CEA08C22-C249-49CD-8803-F85023879DA3}" srcOrd="6" destOrd="0" presId="urn:microsoft.com/office/officeart/2005/8/layout/vList4"/>
    <dgm:cxn modelId="{507E2FDB-717F-4F6B-93FF-2F3FD15677DC}" type="presParOf" srcId="{CEA08C22-C249-49CD-8803-F85023879DA3}" destId="{386B4B29-692A-4295-A8FC-D6FD57C427EF}" srcOrd="0" destOrd="0" presId="urn:microsoft.com/office/officeart/2005/8/layout/vList4"/>
    <dgm:cxn modelId="{C13D6ADD-E23F-4D9F-9860-F68CBFF8F0A5}" type="presParOf" srcId="{CEA08C22-C249-49CD-8803-F85023879DA3}" destId="{C68BEBDD-2383-4DC4-AE27-E37B33C6D910}" srcOrd="1" destOrd="0" presId="urn:microsoft.com/office/officeart/2005/8/layout/vList4"/>
    <dgm:cxn modelId="{2F164EC3-DC72-4A86-B9F9-0AFB03037BE3}" type="presParOf" srcId="{CEA08C22-C249-49CD-8803-F85023879DA3}" destId="{34FFB36A-1DE5-4A0B-BC99-0602ABF9764F}" srcOrd="2" destOrd="0" presId="urn:microsoft.com/office/officeart/2005/8/layout/vList4"/>
  </dgm:cxnLst>
  <dgm:bg/>
  <dgm:whole>
    <a:ln w="76200"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55AD9-C4D7-4AC3-BD36-CB0B3C154F25}">
      <dsp:nvSpPr>
        <dsp:cNvPr id="0" name=""/>
        <dsp:cNvSpPr/>
      </dsp:nvSpPr>
      <dsp:spPr>
        <a:xfrm>
          <a:off x="56296" y="10589"/>
          <a:ext cx="946650" cy="118335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006CB6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02DD6D-A14C-4244-BACF-0954A6BD8E3C}">
      <dsp:nvSpPr>
        <dsp:cNvPr id="0" name=""/>
        <dsp:cNvSpPr/>
      </dsp:nvSpPr>
      <dsp:spPr>
        <a:xfrm>
          <a:off x="544305" y="27858"/>
          <a:ext cx="2250359" cy="11500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i="1" kern="1200" dirty="0" err="1">
              <a:latin typeface="Arial" panose="020B0604020202020204" pitchFamily="34" charset="0"/>
              <a:cs typeface="Arial" panose="020B0604020202020204" pitchFamily="34" charset="0"/>
            </a:rPr>
            <a:t>Орталық</a:t>
          </a:r>
          <a:r>
            <a:rPr lang="ru-RU" sz="9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900" i="1" kern="1200" dirty="0" err="1">
              <a:latin typeface="Arial" panose="020B0604020202020204" pitchFamily="34" charset="0"/>
              <a:cs typeface="Arial" panose="020B0604020202020204" pitchFamily="34" charset="0"/>
            </a:rPr>
            <a:t>диспетчерлік</a:t>
          </a:r>
          <a:r>
            <a:rPr lang="ru-RU" sz="9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900" i="1" kern="1200" dirty="0" err="1"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sz="9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b="1" i="1" kern="1200" dirty="0">
              <a:latin typeface="Arial" panose="020B0604020202020204" pitchFamily="34" charset="0"/>
              <a:cs typeface="Arial" panose="020B0604020202020204" pitchFamily="34" charset="0"/>
            </a:rPr>
            <a:t>ОДҚ</a:t>
          </a:r>
          <a:br>
            <a:rPr lang="ru-RU" sz="900" i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9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900" i="1" kern="12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900" i="1" kern="1200" dirty="0" err="1">
              <a:latin typeface="Arial" panose="020B0604020202020204" pitchFamily="34" charset="0"/>
              <a:cs typeface="Arial" panose="020B0604020202020204" pitchFamily="34" charset="0"/>
            </a:rPr>
            <a:t>тәулік</a:t>
          </a:r>
          <a:r>
            <a:rPr lang="ru-RU" sz="9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900" i="1" kern="1200" dirty="0" err="1">
              <a:latin typeface="Arial" panose="020B0604020202020204" pitchFamily="34" charset="0"/>
              <a:cs typeface="Arial" panose="020B0604020202020204" pitchFamily="34" charset="0"/>
            </a:rPr>
            <a:t>бойы</a:t>
          </a:r>
          <a:r>
            <a:rPr lang="en-US" sz="900" i="1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r>
            <a:rPr lang="ru-RU" sz="900" i="1" kern="1200" dirty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                                        </a:t>
          </a:r>
          <a:r>
            <a:rPr lang="ru-RU" sz="1200" b="1" i="1" kern="1200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274-66-66, 274-24-20</a:t>
          </a:r>
        </a:p>
        <a:p>
          <a:pPr marL="0" lvl="0" indent="0" algn="ctr" defTabSz="4000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i="1" kern="1200" dirty="0" err="1">
              <a:latin typeface="Arial" panose="020B0604020202020204" pitchFamily="34" charset="0"/>
              <a:cs typeface="Arial" panose="020B0604020202020204" pitchFamily="34" charset="0"/>
            </a:rPr>
            <a:t>Анықтамалық-ақпараттық</a:t>
          </a:r>
          <a:r>
            <a:rPr lang="ru-RU" sz="9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900" i="1" kern="1200" dirty="0" err="1"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sz="9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1" i="1" kern="1200" dirty="0">
              <a:latin typeface="Arial" panose="020B0604020202020204" pitchFamily="34" charset="0"/>
              <a:cs typeface="Arial" panose="020B0604020202020204" pitchFamily="34" charset="0"/>
            </a:rPr>
            <a:t>Call</a:t>
          </a:r>
          <a:r>
            <a:rPr lang="ru-RU" sz="1200" b="1" i="1" kern="1200" dirty="0"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ru-RU" sz="1200" b="1" i="1" kern="1200" dirty="0" err="1">
              <a:latin typeface="Arial" panose="020B0604020202020204" pitchFamily="34" charset="0"/>
              <a:cs typeface="Arial" panose="020B0604020202020204" pitchFamily="34" charset="0"/>
            </a:rPr>
            <a:t>орталық</a:t>
          </a:r>
          <a:r>
            <a:rPr lang="en-US" sz="1200" i="1" kern="1200" dirty="0">
              <a:latin typeface="Arial" panose="020B0604020202020204" pitchFamily="34" charset="0"/>
              <a:cs typeface="Arial" panose="020B0604020202020204" pitchFamily="34" charset="0"/>
            </a:rPr>
            <a:t>           </a:t>
          </a:r>
          <a:r>
            <a:rPr lang="ru-RU" sz="1200" i="1" kern="1200" dirty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                                                </a:t>
          </a:r>
          <a:r>
            <a:rPr lang="ru-RU" sz="1200" b="1" i="1" kern="1200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3 777 444 </a:t>
          </a:r>
          <a:endParaRPr lang="ru-RU" sz="1200" b="1" kern="1200" dirty="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4305" y="27858"/>
        <a:ext cx="2250359" cy="1150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55AD9-C4D7-4AC3-BD36-CB0B3C154F25}">
      <dsp:nvSpPr>
        <dsp:cNvPr id="0" name=""/>
        <dsp:cNvSpPr/>
      </dsp:nvSpPr>
      <dsp:spPr>
        <a:xfrm>
          <a:off x="-170029" y="9971"/>
          <a:ext cx="1030119" cy="1030119"/>
        </a:xfrm>
        <a:prstGeom prst="pie">
          <a:avLst>
            <a:gd name="adj1" fmla="val 5400000"/>
            <a:gd name="adj2" fmla="val 16200000"/>
          </a:avLst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02DD6D-A14C-4244-BACF-0954A6BD8E3C}">
      <dsp:nvSpPr>
        <dsp:cNvPr id="0" name=""/>
        <dsp:cNvSpPr/>
      </dsp:nvSpPr>
      <dsp:spPr>
        <a:xfrm>
          <a:off x="0" y="0"/>
          <a:ext cx="2236029" cy="10301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6CB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1" kern="1200" dirty="0" err="1">
              <a:latin typeface="Arial" panose="020B0604020202020204" pitchFamily="34" charset="0"/>
              <a:cs typeface="Arial" panose="020B0604020202020204" pitchFamily="34" charset="0"/>
            </a:rPr>
            <a:t>Сенім</a:t>
          </a:r>
          <a:r>
            <a:rPr lang="ru-RU" sz="1200" b="1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i="1" kern="1200" dirty="0" err="1">
              <a:latin typeface="Arial" panose="020B0604020202020204" pitchFamily="34" charset="0"/>
              <a:cs typeface="Arial" panose="020B0604020202020204" pitchFamily="34" charset="0"/>
            </a:rPr>
            <a:t>нөмірі</a:t>
          </a:r>
          <a:r>
            <a:rPr lang="ru-RU" sz="1200" b="1" i="1" kern="1200" dirty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                                         </a:t>
          </a:r>
          <a:r>
            <a:rPr lang="ru-RU" sz="1300" b="1" i="1" kern="1200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245-95-28</a:t>
          </a:r>
          <a:r>
            <a:rPr lang="ru-RU" sz="1200" b="1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2236029" cy="10301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2BFB9-6D98-4C84-A899-0C0789449931}">
      <dsp:nvSpPr>
        <dsp:cNvPr id="0" name=""/>
        <dsp:cNvSpPr/>
      </dsp:nvSpPr>
      <dsp:spPr>
        <a:xfrm>
          <a:off x="586043" y="397797"/>
          <a:ext cx="2307166" cy="2307166"/>
        </a:xfrm>
        <a:prstGeom prst="blockArc">
          <a:avLst>
            <a:gd name="adj1" fmla="val 10957400"/>
            <a:gd name="adj2" fmla="val 17940598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F5DCD-1652-4A0E-ABF2-BE838CBBB0F0}">
      <dsp:nvSpPr>
        <dsp:cNvPr id="0" name=""/>
        <dsp:cNvSpPr/>
      </dsp:nvSpPr>
      <dsp:spPr>
        <a:xfrm>
          <a:off x="587221" y="348636"/>
          <a:ext cx="2307166" cy="2307166"/>
        </a:xfrm>
        <a:prstGeom prst="blockArc">
          <a:avLst>
            <a:gd name="adj1" fmla="val 3600912"/>
            <a:gd name="adj2" fmla="val 10807362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AFBF7-BD3B-4A65-B3DA-3E61F2EE4BD2}">
      <dsp:nvSpPr>
        <dsp:cNvPr id="0" name=""/>
        <dsp:cNvSpPr/>
      </dsp:nvSpPr>
      <dsp:spPr>
        <a:xfrm>
          <a:off x="1708736" y="345892"/>
          <a:ext cx="2307166" cy="2307166"/>
        </a:xfrm>
        <a:prstGeom prst="blockArc">
          <a:avLst>
            <a:gd name="adj1" fmla="val 1011"/>
            <a:gd name="adj2" fmla="val 7182264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3D874-6F7B-489E-9E07-DC3FBE9F7F71}">
      <dsp:nvSpPr>
        <dsp:cNvPr id="0" name=""/>
        <dsp:cNvSpPr/>
      </dsp:nvSpPr>
      <dsp:spPr>
        <a:xfrm>
          <a:off x="1709254" y="380383"/>
          <a:ext cx="2307166" cy="2307166"/>
        </a:xfrm>
        <a:prstGeom prst="blockArc">
          <a:avLst>
            <a:gd name="adj1" fmla="val 14352815"/>
            <a:gd name="adj2" fmla="val 21495767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00B10-CEB8-4F7E-BFF7-72F9B63CCF16}">
      <dsp:nvSpPr>
        <dsp:cNvPr id="0" name=""/>
        <dsp:cNvSpPr/>
      </dsp:nvSpPr>
      <dsp:spPr>
        <a:xfrm>
          <a:off x="1218403" y="965896"/>
          <a:ext cx="2154676" cy="1067820"/>
        </a:xfrm>
        <a:prstGeom prst="diamond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000" b="1" kern="1200" dirty="0" err="1">
              <a:solidFill>
                <a:schemeClr val="bg1"/>
              </a:solidFill>
              <a:latin typeface="Arial" pitchFamily="34" charset="0"/>
            </a:rPr>
            <a:t>Тұтынушыларға</a:t>
          </a:r>
          <a:r>
            <a:rPr lang="ru-RU" altLang="ru-RU" sz="1000" b="1" kern="1200" dirty="0">
              <a:solidFill>
                <a:schemeClr val="bg1"/>
              </a:solidFill>
              <a:latin typeface="Arial" pitchFamily="34" charset="0"/>
            </a:rPr>
            <a:t> </a:t>
          </a:r>
          <a:r>
            <a:rPr lang="ru-RU" altLang="ru-RU" sz="1000" b="1" kern="1200" dirty="0" err="1">
              <a:solidFill>
                <a:schemeClr val="bg1"/>
              </a:solidFill>
              <a:latin typeface="Arial" pitchFamily="34" charset="0"/>
            </a:rPr>
            <a:t>қызмет</a:t>
          </a:r>
          <a:r>
            <a:rPr lang="ru-RU" altLang="ru-RU" sz="1000" b="1" kern="1200" dirty="0">
              <a:solidFill>
                <a:schemeClr val="bg1"/>
              </a:solidFill>
              <a:latin typeface="Arial" pitchFamily="34" charset="0"/>
            </a:rPr>
            <a:t> </a:t>
          </a:r>
          <a:r>
            <a:rPr lang="ru-RU" altLang="ru-RU" sz="1000" b="1" kern="1200" dirty="0" err="1">
              <a:solidFill>
                <a:schemeClr val="bg1"/>
              </a:solidFill>
              <a:latin typeface="Arial" pitchFamily="34" charset="0"/>
            </a:rPr>
            <a:t>көрсету</a:t>
          </a:r>
          <a:r>
            <a:rPr lang="ru-RU" altLang="ru-RU" sz="1000" b="1" kern="1200" dirty="0">
              <a:solidFill>
                <a:schemeClr val="bg1"/>
              </a:solidFill>
              <a:latin typeface="Arial" pitchFamily="34" charset="0"/>
            </a:rPr>
            <a:t> </a:t>
          </a:r>
          <a:r>
            <a:rPr lang="ru-RU" altLang="ru-RU" sz="1000" b="1" kern="1200" dirty="0" err="1">
              <a:solidFill>
                <a:schemeClr val="bg1"/>
              </a:solidFill>
              <a:latin typeface="Arial" pitchFamily="34" charset="0"/>
            </a:rPr>
            <a:t>орталықтары</a:t>
          </a:r>
          <a:r>
            <a:rPr lang="ru-RU" altLang="ru-RU" sz="1000" b="1" kern="1200" dirty="0">
              <a:solidFill>
                <a:schemeClr val="bg1"/>
              </a:solidFill>
              <a:latin typeface="Arial" pitchFamily="34" charset="0"/>
            </a:rPr>
            <a:t> (ҚҚО)</a:t>
          </a:r>
          <a:endParaRPr lang="ru-RU" sz="1000" b="1" kern="1200" dirty="0">
            <a:solidFill>
              <a:schemeClr val="bg1"/>
            </a:solidFill>
            <a:latin typeface="Arial" pitchFamily="34" charset="0"/>
            <a:cs typeface="Arial" panose="020B0604020202020204" pitchFamily="34" charset="0"/>
          </a:endParaRPr>
        </a:p>
      </dsp:txBody>
      <dsp:txXfrm>
        <a:off x="1757072" y="1232851"/>
        <a:ext cx="1077338" cy="533910"/>
      </dsp:txXfrm>
    </dsp:sp>
    <dsp:sp modelId="{53A91F53-69D3-4378-AB1E-C4C2B1ACC750}">
      <dsp:nvSpPr>
        <dsp:cNvPr id="0" name=""/>
        <dsp:cNvSpPr/>
      </dsp:nvSpPr>
      <dsp:spPr>
        <a:xfrm>
          <a:off x="1644434" y="194173"/>
          <a:ext cx="1283309" cy="74353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33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ru-RU" altLang="ru-RU" sz="900" kern="1200" dirty="0">
              <a:solidFill>
                <a:schemeClr val="tx1"/>
              </a:solidFill>
              <a:latin typeface="Arial" panose="020B0604020202020204" pitchFamily="34" charset="0"/>
            </a:rPr>
            <a:t>ҚҚО «</a:t>
          </a:r>
          <a:r>
            <a:rPr lang="kk-KZ" altLang="ru-RU" sz="900" kern="1200" dirty="0">
              <a:solidFill>
                <a:schemeClr val="tx1"/>
              </a:solidFill>
              <a:latin typeface="Arial" panose="020B0604020202020204" pitchFamily="34" charset="0"/>
            </a:rPr>
            <a:t>Орталық</a:t>
          </a:r>
          <a:r>
            <a:rPr lang="ru-RU" altLang="ru-RU" sz="900" kern="1200" dirty="0">
              <a:solidFill>
                <a:schemeClr val="tx1"/>
              </a:solidFill>
              <a:latin typeface="Arial" panose="020B0604020202020204" pitchFamily="34" charset="0"/>
            </a:rPr>
            <a:t>», </a:t>
          </a:r>
          <a:r>
            <a:rPr lang="ru-RU" altLang="ru-RU" sz="900" kern="1200" dirty="0" err="1">
              <a:solidFill>
                <a:schemeClr val="tx1"/>
              </a:solidFill>
              <a:latin typeface="Arial" panose="020B0604020202020204" pitchFamily="34" charset="0"/>
            </a:rPr>
            <a:t>Жарокова</a:t>
          </a:r>
          <a:r>
            <a:rPr lang="ru-RU" altLang="ru-RU" sz="900" kern="1200" dirty="0">
              <a:solidFill>
                <a:schemeClr val="tx1"/>
              </a:solidFill>
              <a:latin typeface="Arial" panose="020B0604020202020204" pitchFamily="34" charset="0"/>
            </a:rPr>
            <a:t> к., 196</a:t>
          </a:r>
          <a:endParaRPr lang="ru-RU" sz="9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32370" y="303061"/>
        <a:ext cx="907437" cy="525757"/>
      </dsp:txXfrm>
    </dsp:sp>
    <dsp:sp modelId="{42BD7368-1E29-4B49-A35B-B0A1785D2D01}">
      <dsp:nvSpPr>
        <dsp:cNvPr id="0" name=""/>
        <dsp:cNvSpPr/>
      </dsp:nvSpPr>
      <dsp:spPr>
        <a:xfrm>
          <a:off x="3325077" y="1128039"/>
          <a:ext cx="1328115" cy="74353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ru-RU" altLang="ru-RU" sz="900" kern="1200" dirty="0">
              <a:solidFill>
                <a:schemeClr val="tx1"/>
              </a:solidFill>
              <a:latin typeface="Arial" panose="020B0604020202020204" pitchFamily="34" charset="0"/>
            </a:rPr>
            <a:t>ҚҚО «</a:t>
          </a:r>
          <a:r>
            <a:rPr lang="kk-KZ" altLang="ru-RU" sz="900" kern="1200" dirty="0">
              <a:solidFill>
                <a:schemeClr val="tx1"/>
              </a:solidFill>
              <a:latin typeface="Arial" panose="020B0604020202020204" pitchFamily="34" charset="0"/>
            </a:rPr>
            <a:t>Шығыс</a:t>
          </a:r>
          <a:r>
            <a:rPr lang="ru-RU" altLang="ru-RU" sz="900" kern="1200" dirty="0">
              <a:solidFill>
                <a:schemeClr val="tx1"/>
              </a:solidFill>
              <a:latin typeface="Arial" panose="020B0604020202020204" pitchFamily="34" charset="0"/>
            </a:rPr>
            <a:t>», Ботаническая к., 29а </a:t>
          </a:r>
          <a:endParaRPr lang="ru-RU" sz="9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19575" y="1236927"/>
        <a:ext cx="939119" cy="525757"/>
      </dsp:txXfrm>
    </dsp:sp>
    <dsp:sp modelId="{31BB7956-C278-4560-91E5-9A4CA0EE848A}">
      <dsp:nvSpPr>
        <dsp:cNvPr id="0" name=""/>
        <dsp:cNvSpPr/>
      </dsp:nvSpPr>
      <dsp:spPr>
        <a:xfrm>
          <a:off x="1681571" y="2106453"/>
          <a:ext cx="1244764" cy="74353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33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ru-RU" altLang="ru-RU" sz="900" kern="1200" dirty="0">
              <a:solidFill>
                <a:schemeClr val="tx1"/>
              </a:solidFill>
              <a:latin typeface="Arial" panose="020B0604020202020204" pitchFamily="34" charset="0"/>
            </a:rPr>
            <a:t>ҚҚО «</a:t>
          </a:r>
          <a:r>
            <a:rPr lang="kk-KZ" altLang="ru-RU" sz="900" kern="1200" dirty="0">
              <a:solidFill>
                <a:schemeClr val="tx1"/>
              </a:solidFill>
              <a:latin typeface="Arial" panose="020B0604020202020204" pitchFamily="34" charset="0"/>
            </a:rPr>
            <a:t>Батыс</a:t>
          </a:r>
          <a:r>
            <a:rPr lang="ru-RU" altLang="ru-RU" sz="900" kern="1200" dirty="0">
              <a:solidFill>
                <a:schemeClr val="tx1"/>
              </a:solidFill>
              <a:latin typeface="Arial" panose="020B0604020202020204" pitchFamily="34" charset="0"/>
            </a:rPr>
            <a:t>», мкр.«Жетысу-3», 37</a:t>
          </a:r>
          <a:endParaRPr lang="ru-RU" sz="9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63862" y="2215341"/>
        <a:ext cx="880182" cy="525757"/>
      </dsp:txXfrm>
    </dsp:sp>
    <dsp:sp modelId="{098CE20A-1211-4F83-9D6E-729971C5AE3C}">
      <dsp:nvSpPr>
        <dsp:cNvPr id="0" name=""/>
        <dsp:cNvSpPr/>
      </dsp:nvSpPr>
      <dsp:spPr>
        <a:xfrm>
          <a:off x="11643" y="1128039"/>
          <a:ext cx="1204695" cy="74353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33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</a:t>
          </a:r>
          <a:r>
            <a:rPr lang="ru-RU" altLang="ru-RU" sz="900" kern="1200" dirty="0">
              <a:solidFill>
                <a:schemeClr val="tx1"/>
              </a:solidFill>
              <a:latin typeface="Arial" panose="020B0604020202020204" pitchFamily="34" charset="0"/>
            </a:rPr>
            <a:t>ҚҚО «</a:t>
          </a:r>
          <a:r>
            <a:rPr lang="kk-KZ" altLang="ru-RU" sz="900" kern="1200" dirty="0">
              <a:solidFill>
                <a:schemeClr val="tx1"/>
              </a:solidFill>
              <a:latin typeface="Arial" panose="020B0604020202020204" pitchFamily="34" charset="0"/>
            </a:rPr>
            <a:t>Алатау</a:t>
          </a:r>
          <a:r>
            <a:rPr lang="ru-RU" altLang="ru-RU" sz="900" kern="1200" dirty="0">
              <a:solidFill>
                <a:schemeClr val="tx1"/>
              </a:solidFill>
              <a:latin typeface="Arial" panose="020B0604020202020204" pitchFamily="34" charset="0"/>
            </a:rPr>
            <a:t>», </a:t>
          </a:r>
          <a:r>
            <a:rPr lang="ru-RU" altLang="ru-RU" sz="900" kern="1200" dirty="0" err="1">
              <a:solidFill>
                <a:schemeClr val="tx1"/>
              </a:solidFill>
              <a:latin typeface="Arial" panose="020B0604020202020204" pitchFamily="34" charset="0"/>
            </a:rPr>
            <a:t>Чуланова</a:t>
          </a:r>
          <a:r>
            <a:rPr lang="ru-RU" altLang="ru-RU" sz="900" kern="1200" dirty="0">
              <a:solidFill>
                <a:schemeClr val="tx1"/>
              </a:solidFill>
              <a:latin typeface="Arial" panose="020B0604020202020204" pitchFamily="34" charset="0"/>
            </a:rPr>
            <a:t> к., 109</a:t>
          </a:r>
          <a:endParaRPr lang="ru-RU" sz="9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066" y="1236927"/>
        <a:ext cx="851849" cy="5257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9892B-1C49-43E1-81F4-5C88758DAC01}">
      <dsp:nvSpPr>
        <dsp:cNvPr id="0" name=""/>
        <dsp:cNvSpPr/>
      </dsp:nvSpPr>
      <dsp:spPr>
        <a:xfrm>
          <a:off x="0" y="0"/>
          <a:ext cx="5157099" cy="1113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Тұтынушыларға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көрсету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орталықтарында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орналасқан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кәсіпорындардың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кассаларында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Жарокова,196 к-</a:t>
          </a:r>
          <a:r>
            <a:rPr lang="ru-RU" sz="1100" kern="1200" dirty="0" err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сі</a:t>
          </a: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;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мкр.Жетысу-3, 37 </a:t>
          </a:r>
          <a:r>
            <a:rPr lang="ru-RU" sz="1100" kern="1200" dirty="0" err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үй</a:t>
          </a: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;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Ботаническая к-</a:t>
          </a:r>
          <a:r>
            <a:rPr lang="ru-RU" sz="1100" kern="1200" dirty="0" err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сі</a:t>
          </a: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29А;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</a:t>
          </a:r>
          <a:r>
            <a:rPr lang="ru-RU" sz="1100" kern="1200" dirty="0" err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Чуланова</a:t>
          </a: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к-</a:t>
          </a:r>
          <a:r>
            <a:rPr lang="ru-RU" sz="1100" kern="1200" dirty="0" err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сі</a:t>
          </a: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109.</a:t>
          </a:r>
          <a:endParaRPr lang="ru-RU" sz="1100" kern="1200" dirty="0">
            <a:latin typeface="Calibri Light (Заголовки)"/>
          </a:endParaRPr>
        </a:p>
      </dsp:txBody>
      <dsp:txXfrm>
        <a:off x="1142759" y="0"/>
        <a:ext cx="4014340" cy="1113398"/>
      </dsp:txXfrm>
    </dsp:sp>
    <dsp:sp modelId="{D1A9EAE4-861E-41A2-8687-0F34AEAEBDCF}">
      <dsp:nvSpPr>
        <dsp:cNvPr id="0" name=""/>
        <dsp:cNvSpPr/>
      </dsp:nvSpPr>
      <dsp:spPr>
        <a:xfrm>
          <a:off x="111339" y="111339"/>
          <a:ext cx="1031420" cy="8907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15B3588-B8FE-43FC-A382-D817283E0DBC}">
      <dsp:nvSpPr>
        <dsp:cNvPr id="0" name=""/>
        <dsp:cNvSpPr/>
      </dsp:nvSpPr>
      <dsp:spPr>
        <a:xfrm>
          <a:off x="0" y="1224737"/>
          <a:ext cx="5157099" cy="1113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Кәсіпорынның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веб-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порталына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кіру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жеке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шот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арқылы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тіркелу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аутентификация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бірнеше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сұрақтарға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жауап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беру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арқылы</a:t>
          </a:r>
          <a:endParaRPr lang="ru-RU" sz="1100" kern="1200" dirty="0">
            <a:latin typeface="Calibri Light (Заголовки)"/>
          </a:endParaRPr>
        </a:p>
      </dsp:txBody>
      <dsp:txXfrm>
        <a:off x="1142759" y="1224737"/>
        <a:ext cx="4014340" cy="1113398"/>
      </dsp:txXfrm>
    </dsp:sp>
    <dsp:sp modelId="{28F3C7C3-407E-4556-A6CA-EB997B064CE7}">
      <dsp:nvSpPr>
        <dsp:cNvPr id="0" name=""/>
        <dsp:cNvSpPr/>
      </dsp:nvSpPr>
      <dsp:spPr>
        <a:xfrm>
          <a:off x="111339" y="1336077"/>
          <a:ext cx="1031420" cy="8907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1CEF890-6E09-4DD0-9D65-6DBC0B509FFB}">
      <dsp:nvSpPr>
        <dsp:cNvPr id="0" name=""/>
        <dsp:cNvSpPr/>
      </dsp:nvSpPr>
      <dsp:spPr>
        <a:xfrm>
          <a:off x="0" y="2449475"/>
          <a:ext cx="5157099" cy="1113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"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Алсеко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" АҚ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абоненттік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бөлімінде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Байзакова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к-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сі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, 221 
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мекен-жайы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бойынша</a:t>
          </a:r>
          <a:endParaRPr lang="ru-RU" sz="1100" kern="1200" dirty="0">
            <a:latin typeface="Calibri Light (Заголовки)"/>
          </a:endParaRPr>
        </a:p>
      </dsp:txBody>
      <dsp:txXfrm>
        <a:off x="1142759" y="2449475"/>
        <a:ext cx="4014340" cy="1113398"/>
      </dsp:txXfrm>
    </dsp:sp>
    <dsp:sp modelId="{58EAC527-C2DF-43CB-80FB-C27EE7F85A69}">
      <dsp:nvSpPr>
        <dsp:cNvPr id="0" name=""/>
        <dsp:cNvSpPr/>
      </dsp:nvSpPr>
      <dsp:spPr>
        <a:xfrm>
          <a:off x="111339" y="2560815"/>
          <a:ext cx="1031420" cy="8907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CB5801-3433-40F5-8DD2-EC0B463F1482}">
      <dsp:nvSpPr>
        <dsp:cNvPr id="0" name=""/>
        <dsp:cNvSpPr/>
      </dsp:nvSpPr>
      <dsp:spPr>
        <a:xfrm>
          <a:off x="0" y="3674213"/>
          <a:ext cx="5157099" cy="1113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3600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Ай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сайын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абоненттердің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шот-фактуралары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Мемлекеттік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кірістер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комитетінің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серверіне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автоматты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түрде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түсіріледі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. Комитет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сайтында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уәкілетті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Тұтынушылар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шот-фактураның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электрондық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нұсқасын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алу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мүмкіндігіне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ие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b="1" kern="1200" dirty="0">
              <a:latin typeface="Arial" panose="020B0604020202020204" pitchFamily="34" charset="0"/>
              <a:cs typeface="Arial" panose="020B0604020202020204" pitchFamily="34" charset="0"/>
            </a:rPr>
            <a:t>МАҢЫЗДЫ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!!!
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Бұл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опция ҚҚС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төлеушілер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endParaRPr lang="ru-RU" sz="1100" kern="1200" dirty="0">
            <a:latin typeface="Calibri Light (Заголовки)"/>
          </a:endParaRPr>
        </a:p>
      </dsp:txBody>
      <dsp:txXfrm>
        <a:off x="1142759" y="3674213"/>
        <a:ext cx="4014340" cy="1113398"/>
      </dsp:txXfrm>
    </dsp:sp>
    <dsp:sp modelId="{107E10A1-49CF-477D-9737-0D5E67BF6AB4}">
      <dsp:nvSpPr>
        <dsp:cNvPr id="0" name=""/>
        <dsp:cNvSpPr/>
      </dsp:nvSpPr>
      <dsp:spPr>
        <a:xfrm>
          <a:off x="111339" y="3785553"/>
          <a:ext cx="1031420" cy="8907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F7A14-3E5B-4B52-A7DF-3B77A45E2372}">
      <dsp:nvSpPr>
        <dsp:cNvPr id="0" name=""/>
        <dsp:cNvSpPr/>
      </dsp:nvSpPr>
      <dsp:spPr>
        <a:xfrm>
          <a:off x="0" y="0"/>
          <a:ext cx="5232400" cy="1118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Тұтынушыларға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көрсету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орталықтарында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орналасқан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кәсіпорындардың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кассаларында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Жарокова,196 к-</a:t>
          </a:r>
          <a:r>
            <a:rPr lang="ru-RU" sz="1100" kern="1200" dirty="0" err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сі</a:t>
          </a: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;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мкр.Жетысу-3, 37 </a:t>
          </a:r>
          <a:r>
            <a:rPr lang="ru-RU" sz="1100" kern="1200" dirty="0" err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үй</a:t>
          </a: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;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Ботаническая к-</a:t>
          </a:r>
          <a:r>
            <a:rPr lang="ru-RU" sz="1100" kern="1200" dirty="0" err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сі</a:t>
          </a: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29А;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</a:t>
          </a:r>
          <a:r>
            <a:rPr lang="ru-RU" sz="1100" kern="1200" dirty="0" err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Чуланова</a:t>
          </a: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к-</a:t>
          </a:r>
          <a:r>
            <a:rPr lang="ru-RU" sz="1100" kern="1200" dirty="0" err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сі</a:t>
          </a: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109.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58316" y="0"/>
        <a:ext cx="4074083" cy="1118366"/>
      </dsp:txXfrm>
    </dsp:sp>
    <dsp:sp modelId="{DFED7F8B-F74C-476B-9877-B3EBF8CB746C}">
      <dsp:nvSpPr>
        <dsp:cNvPr id="0" name=""/>
        <dsp:cNvSpPr/>
      </dsp:nvSpPr>
      <dsp:spPr>
        <a:xfrm>
          <a:off x="111836" y="111836"/>
          <a:ext cx="1046480" cy="8946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CB05EC-7B99-4999-AF94-DFF35F924831}">
      <dsp:nvSpPr>
        <dsp:cNvPr id="0" name=""/>
        <dsp:cNvSpPr/>
      </dsp:nvSpPr>
      <dsp:spPr>
        <a:xfrm>
          <a:off x="0" y="1230203"/>
          <a:ext cx="5232400" cy="1118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Тұтынушыларға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көрсету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орталықтарында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орналасқан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кәсіпорындардың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төлем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терминалдары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арқылы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1158316" y="1230203"/>
        <a:ext cx="4074083" cy="1118366"/>
      </dsp:txXfrm>
    </dsp:sp>
    <dsp:sp modelId="{378A245F-0B9C-43C6-A500-00980E397449}">
      <dsp:nvSpPr>
        <dsp:cNvPr id="0" name=""/>
        <dsp:cNvSpPr/>
      </dsp:nvSpPr>
      <dsp:spPr>
        <a:xfrm>
          <a:off x="111836" y="1342039"/>
          <a:ext cx="1046480" cy="8946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64AA088-2352-4CDE-83D3-DCFC1C1003DD}">
      <dsp:nvSpPr>
        <dsp:cNvPr id="0" name=""/>
        <dsp:cNvSpPr/>
      </dsp:nvSpPr>
      <dsp:spPr>
        <a:xfrm>
          <a:off x="0" y="2460406"/>
          <a:ext cx="5232400" cy="1118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Екінші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деңгейдегі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банктердің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интернет-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банкингі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арқылы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. Интернет-банкинг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Пайдаланушыларға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Интернет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байланысы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бар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кез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келген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компьютерден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смартфоннан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әлемнің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кез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келген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жерінде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банков-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line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режимінде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банктік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шоттарды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басқаруға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мүмкіндік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береді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Сіз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аптасына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7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күн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тәулігіне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24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сағат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түбіртек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операцияларын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тез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оңай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жасай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аласыз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1158316" y="2460406"/>
        <a:ext cx="4074083" cy="1118366"/>
      </dsp:txXfrm>
    </dsp:sp>
    <dsp:sp modelId="{D4A13F95-ACE6-4E9F-903A-65FDA482E324}">
      <dsp:nvSpPr>
        <dsp:cNvPr id="0" name=""/>
        <dsp:cNvSpPr/>
      </dsp:nvSpPr>
      <dsp:spPr>
        <a:xfrm>
          <a:off x="111836" y="2572243"/>
          <a:ext cx="1046480" cy="8946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6B4B29-692A-4295-A8FC-D6FD57C427EF}">
      <dsp:nvSpPr>
        <dsp:cNvPr id="0" name=""/>
        <dsp:cNvSpPr/>
      </dsp:nvSpPr>
      <dsp:spPr>
        <a:xfrm>
          <a:off x="0" y="3693428"/>
          <a:ext cx="5232400" cy="1118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Тұрғын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емес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үй-жайларды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тұтынушылар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Kaspi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 Bank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мобильді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қосымшасы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ресми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сайты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арқылы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1158316" y="3693428"/>
        <a:ext cx="4074083" cy="1118366"/>
      </dsp:txXfrm>
    </dsp:sp>
    <dsp:sp modelId="{C68BEBDD-2383-4DC4-AE27-E37B33C6D910}">
      <dsp:nvSpPr>
        <dsp:cNvPr id="0" name=""/>
        <dsp:cNvSpPr/>
      </dsp:nvSpPr>
      <dsp:spPr>
        <a:xfrm>
          <a:off x="111836" y="3802446"/>
          <a:ext cx="1046480" cy="8946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F224D-24F9-4574-ABAB-DDA8AEB90E51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EDF41-0ED1-4DF5-A8A4-8D63C35B3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218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C892A-AB74-46C2-9AC2-A33CEEADB936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D3646-8027-41FE-8D03-BC4276A4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635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7953" indent="-283704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36418" indent="-22632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92257" indent="-22632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46507" indent="-22632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05536" indent="-22632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64565" indent="-22632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3593" indent="-22632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2623" indent="-22632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7CBBB32-09B6-405C-BEEE-BB5BC3C81720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2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482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09C5B-68FA-4E46-8DB3-025DBD1BB13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566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3629" indent="-282165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28662" indent="-225733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80126" indent="-225733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31591" indent="-225733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483054" indent="-225733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34520" indent="-225733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385985" indent="-225733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37449" indent="-225733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7F5989-1780-4C86-8D39-48053CF8B816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395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5976" indent="-28306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32274" indent="-226456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85183" indent="-226456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38093" indent="-226456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491000" indent="-226456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43911" indent="-226456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396822" indent="-226456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49730" indent="-226456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429741-986A-446F-84D6-EC274E5010B7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918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D3646-8027-41FE-8D03-BC4276A46ED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143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D3646-8027-41FE-8D03-BC4276A46ED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3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D3646-8027-41FE-8D03-BC4276A46ED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432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1503" indent="-28285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4214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2859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8308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8550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8794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39036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99277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C39BF6D-B4B0-4DCC-A760-292EBB598395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19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040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1503" indent="-28285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4214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2859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8308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8550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8794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39036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99277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C39BF6D-B4B0-4DCC-A760-292EBB598395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22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485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2017-C429-4CD3-A9E5-8E572E31538D}" type="datetime1">
              <a:rPr lang="en-GB" smtClean="0"/>
              <a:t>23/04/2025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09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DB27-0A70-46BF-8476-35CF243A4359}" type="datetime1">
              <a:rPr lang="en-GB" smtClean="0"/>
              <a:t>23/04/2025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41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36C-73A7-4B48-A946-DBD9EA4298D9}" type="datetime1">
              <a:rPr lang="en-GB" smtClean="0"/>
              <a:t>23/04/2025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27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FF31A81-2F22-4585-A197-D7B7A5848601}" type="datetime1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97BE8F5-F1BB-41B2-9BCE-DDBF0883BA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357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236D6765-99C2-42FC-8B6C-6FDC46973292}" type="datetime1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AE1DB11-768B-4C3B-9523-617251DCEF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0434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8EC6CF77-6860-4F00-9718-66DC27BFAC98}" type="datetime1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2869EBC-16C1-45C4-9CB4-6CB041E1E2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8130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1F5013C5-68B2-402F-AFC0-6109FB4F13C0}" type="datetime1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A5ACCBF-4424-4C37-81AA-849D18FBFF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4432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1EAD2C1C-14A7-476B-BBC8-FFC4B5B3F239}" type="datetime1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940D22D-7D32-4386-8412-78408739D1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5916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F7A153D6-C808-4B80-A347-EA482E207DEE}" type="datetime1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3333F26-9C40-4C19-9D9B-F451C6EBA1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690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BD8959C6-64C4-445F-BE6F-821ECACC29DB}" type="datetime1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4A9C929-5857-4C59-A33D-B3B5A564E4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2870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A2600122-762D-428B-9F69-BAFF5A9329F2}" type="datetime1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99F9DDF-0F66-4F38-8720-754AEA3BFD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415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DBD2-74E1-4C71-B06A-6BFAF62193D9}" type="datetime1">
              <a:rPr lang="en-GB" smtClean="0"/>
              <a:t>23/04/2025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453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73BA4803-9CCA-415E-A421-60BAEF065BFB}" type="datetime1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DFC01D5-0D29-4813-831F-CFDD8006CD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9960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A571495C-30F2-421D-8BAF-B264F66550CC}" type="datetime1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A4606E8-01C8-4F7D-A40C-EE93775BF3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7790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B8ECDB93-8468-448E-BAD1-333F7AF05E4F}" type="datetime1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A9CFBD1-D1DB-4033-AA54-ADB0539E21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9702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3456-C374-408A-8125-E60F2F9D3AFF}" type="datetime1">
              <a:rPr lang="en-GB" smtClean="0"/>
              <a:t>23/04/2025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2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B82B-48D0-4E89-9EB3-11E9FB2A07B5}" type="datetime1">
              <a:rPr lang="en-GB" smtClean="0"/>
              <a:t>23/04/2025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6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986C9-AE9F-40E7-81F4-DE1EE6A29C64}" type="datetime1">
              <a:rPr lang="en-GB" smtClean="0"/>
              <a:t>23/04/2025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1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AF78-22FB-4E0D-B7CA-92CF94C20FA2}" type="datetime1">
              <a:rPr lang="en-GB" smtClean="0"/>
              <a:t>23/04/2025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97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5B5A-7B10-43D5-A592-2E14D104DDE3}" type="datetime1">
              <a:rPr lang="en-GB" smtClean="0"/>
              <a:t>23/04/2025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53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6F52-190A-4E59-B213-4D30E8F77E26}" type="datetime1">
              <a:rPr lang="en-GB" smtClean="0"/>
              <a:t>23/04/2025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21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7C56-9A09-48D2-8513-BEBB84648870}" type="datetime1">
              <a:rPr lang="en-GB" smtClean="0"/>
              <a:t>23/04/2025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3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2AFC3-FA3F-4528-AA35-DD7BBA27D131}" type="datetime1">
              <a:rPr lang="en-GB" smtClean="0"/>
              <a:t>23/04/2025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86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580D02A-1530-4D17-83FD-811D18269184}" type="datetime1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6ED04B3-0B14-41C1-AE98-6EBA397E59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881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diagramQuickStyle" Target="../diagrams/quickStyle1.xml"/><Relationship Id="rId18" Type="http://schemas.openxmlformats.org/officeDocument/2006/relationships/diagramQuickStyle" Target="../diagrams/quickStyle2.xml"/><Relationship Id="rId26" Type="http://schemas.openxmlformats.org/officeDocument/2006/relationships/hyperlink" Target="http://www.almatysu.kz/" TargetMode="External"/><Relationship Id="rId3" Type="http://schemas.openxmlformats.org/officeDocument/2006/relationships/image" Target="../media/image23.jpeg"/><Relationship Id="rId21" Type="http://schemas.openxmlformats.org/officeDocument/2006/relationships/diagramData" Target="../diagrams/data3.xml"/><Relationship Id="rId7" Type="http://schemas.openxmlformats.org/officeDocument/2006/relationships/image" Target="../media/image26.jpeg"/><Relationship Id="rId12" Type="http://schemas.openxmlformats.org/officeDocument/2006/relationships/diagramLayout" Target="../diagrams/layout1.xml"/><Relationship Id="rId17" Type="http://schemas.openxmlformats.org/officeDocument/2006/relationships/diagramLayout" Target="../diagrams/layout2.xml"/><Relationship Id="rId25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6" Type="http://schemas.openxmlformats.org/officeDocument/2006/relationships/diagramData" Target="../diagrams/data2.xml"/><Relationship Id="rId20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openxmlformats.org/officeDocument/2006/relationships/diagramData" Target="../diagrams/data1.xml"/><Relationship Id="rId24" Type="http://schemas.openxmlformats.org/officeDocument/2006/relationships/diagramColors" Target="../diagrams/colors3.xml"/><Relationship Id="rId5" Type="http://schemas.openxmlformats.org/officeDocument/2006/relationships/image" Target="../media/image8.emf"/><Relationship Id="rId15" Type="http://schemas.microsoft.com/office/2007/relationships/diagramDrawing" Target="../diagrams/drawing1.xml"/><Relationship Id="rId23" Type="http://schemas.openxmlformats.org/officeDocument/2006/relationships/diagramQuickStyle" Target="../diagrams/quickStyle3.xml"/><Relationship Id="rId10" Type="http://schemas.openxmlformats.org/officeDocument/2006/relationships/image" Target="../media/image29.jpeg"/><Relationship Id="rId19" Type="http://schemas.openxmlformats.org/officeDocument/2006/relationships/diagramColors" Target="../diagrams/colors2.xml"/><Relationship Id="rId4" Type="http://schemas.openxmlformats.org/officeDocument/2006/relationships/image" Target="../media/image24.jpeg"/><Relationship Id="rId9" Type="http://schemas.openxmlformats.org/officeDocument/2006/relationships/image" Target="../media/image28.jpeg"/><Relationship Id="rId14" Type="http://schemas.openxmlformats.org/officeDocument/2006/relationships/diagramColors" Target="../diagrams/colors1.xml"/><Relationship Id="rId22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14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8.emf"/><Relationship Id="rId7" Type="http://schemas.openxmlformats.org/officeDocument/2006/relationships/image" Target="../media/image4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12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490450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013" y="42897"/>
            <a:ext cx="557232" cy="4046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" y="133444"/>
            <a:ext cx="1219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        2024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жылғы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тарифтік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сметаны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баптар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орындау</a:t>
            </a:r>
            <a:r>
              <a:rPr 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00114" y="6487064"/>
            <a:ext cx="391886" cy="36002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24754522-2106-CF9A-9AC5-B9B42D94A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977700"/>
              </p:ext>
            </p:extLst>
          </p:nvPr>
        </p:nvGraphicFramePr>
        <p:xfrm>
          <a:off x="97972" y="705270"/>
          <a:ext cx="11771976" cy="60088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1880">
                  <a:extLst>
                    <a:ext uri="{9D8B030D-6E8A-4147-A177-3AD203B41FA5}">
                      <a16:colId xmlns:a16="http://schemas.microsoft.com/office/drawing/2014/main" val="1416265324"/>
                    </a:ext>
                  </a:extLst>
                </a:gridCol>
                <a:gridCol w="3054168">
                  <a:extLst>
                    <a:ext uri="{9D8B030D-6E8A-4147-A177-3AD203B41FA5}">
                      <a16:colId xmlns:a16="http://schemas.microsoft.com/office/drawing/2014/main" val="2070387908"/>
                    </a:ext>
                  </a:extLst>
                </a:gridCol>
                <a:gridCol w="822276">
                  <a:extLst>
                    <a:ext uri="{9D8B030D-6E8A-4147-A177-3AD203B41FA5}">
                      <a16:colId xmlns:a16="http://schemas.microsoft.com/office/drawing/2014/main" val="3201985672"/>
                    </a:ext>
                  </a:extLst>
                </a:gridCol>
                <a:gridCol w="1527085">
                  <a:extLst>
                    <a:ext uri="{9D8B030D-6E8A-4147-A177-3AD203B41FA5}">
                      <a16:colId xmlns:a16="http://schemas.microsoft.com/office/drawing/2014/main" val="1018191136"/>
                    </a:ext>
                  </a:extLst>
                </a:gridCol>
                <a:gridCol w="1548062">
                  <a:extLst>
                    <a:ext uri="{9D8B030D-6E8A-4147-A177-3AD203B41FA5}">
                      <a16:colId xmlns:a16="http://schemas.microsoft.com/office/drawing/2014/main" val="2675871717"/>
                    </a:ext>
                  </a:extLst>
                </a:gridCol>
                <a:gridCol w="1073992">
                  <a:extLst>
                    <a:ext uri="{9D8B030D-6E8A-4147-A177-3AD203B41FA5}">
                      <a16:colId xmlns:a16="http://schemas.microsoft.com/office/drawing/2014/main" val="573666976"/>
                    </a:ext>
                  </a:extLst>
                </a:gridCol>
                <a:gridCol w="3104513">
                  <a:extLst>
                    <a:ext uri="{9D8B030D-6E8A-4147-A177-3AD203B41FA5}">
                      <a16:colId xmlns:a16="http://schemas.microsoft.com/office/drawing/2014/main" val="1240987080"/>
                    </a:ext>
                  </a:extLst>
                </a:gridCol>
              </a:tblGrid>
              <a:tr h="461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р/н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u="none" strike="noStrike" kern="1200" baseline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Көрсеткіштердің</a:t>
                      </a:r>
                      <a:r>
                        <a:rPr lang="ru-RU" sz="900" b="1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kern="1200" baseline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атауы</a:t>
                      </a:r>
                      <a:endParaRPr lang="ru-RU" sz="900" b="1" i="0" u="none" strike="noStrike" kern="12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Өлшем</a:t>
                      </a:r>
                      <a:r>
                        <a:rPr lang="kk-KZ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бірлік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Тарифтік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смета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көрсеткіштер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</a:p>
                  </a:txBody>
                  <a:tcPr marL="91433" marR="91433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себептері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750425"/>
                  </a:ext>
                </a:extLst>
              </a:tr>
              <a:tr h="2445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 беру қызметтері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26 063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26 063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325176"/>
                  </a:ext>
                </a:extLst>
              </a:tr>
              <a:tr h="2838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персоналдың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жол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ақысын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15 890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17 547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жол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жүру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құнының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артуы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45397"/>
                  </a:ext>
                </a:extLst>
              </a:tr>
              <a:tr h="2577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міндетті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кәсіптік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зейнетақы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жарналары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36 655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42 959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зиянды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еңбек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жағдайларында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жұмыс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істейтін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персонал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санын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көбейту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812150"/>
                  </a:ext>
                </a:extLst>
              </a:tr>
              <a:tr h="2838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құралдарды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ұстау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85 638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126 408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аймағының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ұлғайуы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236315"/>
                  </a:ext>
                </a:extLst>
              </a:tr>
              <a:tr h="2445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материалдар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қосалқы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бөлшектер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құралдар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210 335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461 428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119,4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аймағының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ұлғайуы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,,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құнының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артуы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389724"/>
                  </a:ext>
                </a:extLst>
              </a:tr>
              <a:tr h="2445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зертхана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3 584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8 241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129,9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зертхананы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міндетті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аккредиттеу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заңнамасының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талаптарына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байланысты</a:t>
                      </a:r>
                      <a:endParaRPr lang="ru-RU" sz="9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671793"/>
                  </a:ext>
                </a:extLst>
              </a:tr>
              <a:tr h="2445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5.9.12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экологиялық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1 529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1 520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281754"/>
                  </a:ext>
                </a:extLst>
              </a:tr>
              <a:tr h="27057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5.9.13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жұмыс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берушінің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міндетті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зейнетақы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жарналары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52 007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52 580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826604"/>
                  </a:ext>
                </a:extLst>
              </a:tr>
              <a:tr h="2341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5.9.14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жұмыс берушінің қаражаты есебінен кәсіптік төлемдер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12 450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12 200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зейнеткерлік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жасқа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толған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қызметкерлердің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бөлігі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әлеуметтік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көмекке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өтініш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берген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жоқ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жәрдемақы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жұмысын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жалғастыруда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4981"/>
                  </a:ext>
                </a:extLst>
              </a:tr>
              <a:tr h="17461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Кезең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шығыстары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барлығы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оның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ішінде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501 460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539 887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733811"/>
                  </a:ext>
                </a:extLst>
              </a:tr>
              <a:tr h="42592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Жалпы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әкімшілік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шығыстар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барлығы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оның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ішінде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501 283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539 647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871879"/>
                  </a:ext>
                </a:extLst>
              </a:tr>
              <a:tr h="17461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Әкімшілік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қызметкерлердің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268 780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271 886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904914"/>
                  </a:ext>
                </a:extLst>
              </a:tr>
              <a:tr h="3328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Әлеуметтік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салық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әлеуметтік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аударымдар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22 713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23 096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969172"/>
                  </a:ext>
                </a:extLst>
              </a:tr>
              <a:tr h="1746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МӘМС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7 179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7 140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-0,5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852855"/>
                  </a:ext>
                </a:extLst>
              </a:tr>
              <a:tr h="2856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Салықтар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мен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төлемдер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129 027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136 262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объектілерін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жарғылық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капиталға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балансқа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беруге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байланысты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мүлік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салығының</a:t>
                      </a:r>
                      <a:r>
                        <a:rPr lang="ru-RU" sz="9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ұлғайуы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245784"/>
                  </a:ext>
                </a:extLst>
              </a:tr>
              <a:tr h="1746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Өзге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де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шығыстар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барлығы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оның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ішінде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73 584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101 263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648931"/>
                  </a:ext>
                </a:extLst>
              </a:tr>
              <a:tr h="1746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21 914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29 732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материалдық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емес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активтерді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жаңғырту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жабдықтарды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жаңарту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салдарынан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347487"/>
                  </a:ext>
                </a:extLst>
              </a:tr>
              <a:tr h="374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құралдарды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ұстау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4 142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5 548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33,9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237038"/>
                  </a:ext>
                </a:extLst>
              </a:tr>
              <a:tr h="2338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коммуналдық қызметтер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4 700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11 268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139,7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құнының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өсуіне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байланысты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691486"/>
                  </a:ext>
                </a:extLst>
              </a:tr>
              <a:tr h="2856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үшінші тарап ұйымдарының қызметтері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23 486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25 524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ақпаратты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БАҚ-та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орналастыру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5448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34579" y="485601"/>
            <a:ext cx="68353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тарифтік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сметаның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баптың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орындалу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кестесінің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жалғасы</a:t>
            </a:r>
            <a:endParaRPr lang="ru-RU" sz="11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44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803431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26" y="39890"/>
            <a:ext cx="632491" cy="45930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" y="62037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2024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жылғы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тарифтік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сметаны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баптар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орындау</a:t>
            </a:r>
            <a:endParaRPr lang="ru-RU" altLang="ru-RU" sz="1400" b="1" dirty="0">
              <a:solidFill>
                <a:srgbClr val="006CB6"/>
              </a:solidFill>
              <a:latin typeface="Arial" panose="020B0604020202020204" pitchFamily="34" charset="0"/>
            </a:endParaRP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66430" y="6487064"/>
            <a:ext cx="425570" cy="36002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A8B6C727-6316-CA09-9770-8FD3370F5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177495"/>
              </p:ext>
            </p:extLst>
          </p:nvPr>
        </p:nvGraphicFramePr>
        <p:xfrm>
          <a:off x="326572" y="988578"/>
          <a:ext cx="11538858" cy="55039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7680">
                  <a:extLst>
                    <a:ext uri="{9D8B030D-6E8A-4147-A177-3AD203B41FA5}">
                      <a16:colId xmlns:a16="http://schemas.microsoft.com/office/drawing/2014/main" val="708460031"/>
                    </a:ext>
                  </a:extLst>
                </a:gridCol>
                <a:gridCol w="3318608">
                  <a:extLst>
                    <a:ext uri="{9D8B030D-6E8A-4147-A177-3AD203B41FA5}">
                      <a16:colId xmlns:a16="http://schemas.microsoft.com/office/drawing/2014/main" val="1230291540"/>
                    </a:ext>
                  </a:extLst>
                </a:gridCol>
                <a:gridCol w="865415">
                  <a:extLst>
                    <a:ext uri="{9D8B030D-6E8A-4147-A177-3AD203B41FA5}">
                      <a16:colId xmlns:a16="http://schemas.microsoft.com/office/drawing/2014/main" val="762322891"/>
                    </a:ext>
                  </a:extLst>
                </a:gridCol>
                <a:gridCol w="1282405">
                  <a:extLst>
                    <a:ext uri="{9D8B030D-6E8A-4147-A177-3AD203B41FA5}">
                      <a16:colId xmlns:a16="http://schemas.microsoft.com/office/drawing/2014/main" val="3349556247"/>
                    </a:ext>
                  </a:extLst>
                </a:gridCol>
                <a:gridCol w="1253236">
                  <a:extLst>
                    <a:ext uri="{9D8B030D-6E8A-4147-A177-3AD203B41FA5}">
                      <a16:colId xmlns:a16="http://schemas.microsoft.com/office/drawing/2014/main" val="4288079266"/>
                    </a:ext>
                  </a:extLst>
                </a:gridCol>
                <a:gridCol w="1174910">
                  <a:extLst>
                    <a:ext uri="{9D8B030D-6E8A-4147-A177-3AD203B41FA5}">
                      <a16:colId xmlns:a16="http://schemas.microsoft.com/office/drawing/2014/main" val="1944049663"/>
                    </a:ext>
                  </a:extLst>
                </a:gridCol>
                <a:gridCol w="3116604">
                  <a:extLst>
                    <a:ext uri="{9D8B030D-6E8A-4147-A177-3AD203B41FA5}">
                      <a16:colId xmlns:a16="http://schemas.microsoft.com/office/drawing/2014/main" val="1563211141"/>
                    </a:ext>
                  </a:extLst>
                </a:gridCol>
              </a:tblGrid>
              <a:tr h="3906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р/н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u="none" strike="noStrike" kern="1200" baseline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Көрсеткіштердің</a:t>
                      </a:r>
                      <a:r>
                        <a:rPr lang="ru-RU" sz="900" b="1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kern="1200" baseline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атауы</a:t>
                      </a:r>
                      <a:endParaRPr lang="ru-RU" sz="900" b="1" i="0" u="none" strike="noStrike" kern="12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Өлшем</a:t>
                      </a:r>
                      <a:r>
                        <a:rPr lang="kk-KZ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бірлік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Тарифтік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смета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көрсеткіштер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</a:p>
                  </a:txBody>
                  <a:tcPr marL="91433" marR="91433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себептері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622563"/>
                  </a:ext>
                </a:extLst>
              </a:tr>
              <a:tr h="2914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іссапар шығындары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429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Құрылыс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істері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комитетінде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инвестициялық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бағдарламаларды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түзетуді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келісу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273020"/>
                  </a:ext>
                </a:extLst>
              </a:tr>
              <a:tr h="2103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байланыс қызметтері, пошта, мерзімді басып шығару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4 403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5 924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34,5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абоненттік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базаның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ұлғайуы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998738"/>
                  </a:ext>
                </a:extLst>
              </a:tr>
              <a:tr h="2090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персоналды міндетті сақтандыру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3 866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4 077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751720"/>
                  </a:ext>
                </a:extLst>
              </a:tr>
              <a:tr h="2090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материалдар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7 740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15 848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104,8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526537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жұмыс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берушінің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міндетті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зейнетақы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жарналары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2 932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2 913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721914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Сыйақы төлеуге арналған шығыстар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Нұрлы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жол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бағдарламасы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шеңберінде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кредит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сыйақы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910132"/>
                  </a:ext>
                </a:extLst>
              </a:tr>
              <a:tr h="200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Барлық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17 628 494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19 079 990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146586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Пайда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1 903 627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136 160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-92,8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780008"/>
                  </a:ext>
                </a:extLst>
              </a:tr>
              <a:tr h="2264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Барлық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кірістер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19 324 105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19 216 150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96727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қызметтердің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180 510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180 941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698693"/>
                  </a:ext>
                </a:extLst>
              </a:tr>
              <a:tr h="2586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</a:p>
                    <a:p>
                      <a:pPr algn="ctr"/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Негізгі табыс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208 016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108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883803"/>
                  </a:ext>
                </a:extLst>
              </a:tr>
              <a:tr h="2299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VIII</a:t>
                      </a:r>
                    </a:p>
                    <a:p>
                      <a:pPr algn="ctr"/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</a:t>
                      </a:r>
                      <a:r>
                        <a:rPr lang="kk-KZ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</a:t>
                      </a:r>
                      <a:r>
                        <a:rPr lang="kk-KZ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рташа (ҚҚС-сыз)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/м3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107,05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106,20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-0,8</a:t>
                      </a:r>
                    </a:p>
                  </a:txBody>
                  <a:tcPr marL="4851" marR="108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476955"/>
                  </a:ext>
                </a:extLst>
              </a:tr>
              <a:tr h="224791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</a:t>
                      </a:r>
                      <a:r>
                        <a:rPr lang="kk-KZ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ғы 1 қыркүйектен бастап табыс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м3</a:t>
                      </a:r>
                    </a:p>
                    <a:p>
                      <a:pPr algn="ctr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7 666 602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7 485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384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108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041355"/>
                  </a:ext>
                </a:extLst>
              </a:tr>
              <a:tr h="254454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</a:t>
                      </a:r>
                      <a:r>
                        <a:rPr lang="kk-KZ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ғы 1 қыркүйектен бастап табыс тариф</a:t>
                      </a:r>
                      <a:r>
                        <a:rPr lang="kk-KZ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ҚҚС–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сыз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/м3</a:t>
                      </a:r>
                    </a:p>
                    <a:p>
                      <a:pPr algn="ctr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123,37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120,91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108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401569"/>
                  </a:ext>
                </a:extLst>
              </a:tr>
              <a:tr h="244113"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Анықтама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108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51102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Персоналды</a:t>
                      </a:r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ң орташа тізімдік саны: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адам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2 337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620528"/>
                  </a:ext>
                </a:extLst>
              </a:tr>
              <a:tr h="209006"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</a:t>
                      </a:r>
                      <a:r>
                        <a:rPr lang="kk-KZ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персонал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адам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2 263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2 264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991908"/>
                  </a:ext>
                </a:extLst>
              </a:tr>
              <a:tr h="191588"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әкімшілік </a:t>
                      </a:r>
                      <a:r>
                        <a:rPr lang="kk-KZ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персонал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адам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742928"/>
                  </a:ext>
                </a:extLst>
              </a:tr>
              <a:tr h="191588"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Орташа айлық жалақы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233 668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234 531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928115"/>
                  </a:ext>
                </a:extLst>
              </a:tr>
              <a:tr h="191588"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</a:t>
                      </a:r>
                      <a:r>
                        <a:rPr lang="kk-KZ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персонал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231 308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232 085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637737"/>
                  </a:ext>
                </a:extLst>
              </a:tr>
              <a:tr h="291483"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әкімшілік </a:t>
                      </a:r>
                      <a:r>
                        <a:rPr lang="kk-KZ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персонал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306 420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310 739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01161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43846" y="742357"/>
            <a:ext cx="68353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тарифтік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сметаның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баптың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орындалу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кестесінің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жалғасы</a:t>
            </a:r>
            <a:endParaRPr lang="ru-RU" sz="11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325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3702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26" y="39890"/>
            <a:ext cx="632491" cy="45930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" y="62037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400" b="1" dirty="0">
                <a:solidFill>
                  <a:srgbClr val="006CB6"/>
                </a:solidFill>
                <a:latin typeface="Arial" panose="020B0604020202020204" pitchFamily="34" charset="0"/>
              </a:rPr>
              <a:t>2024 </a:t>
            </a:r>
            <a:r>
              <a:rPr lang="ru-RU" altLang="ru-RU" sz="14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жылғы</a:t>
            </a:r>
            <a:r>
              <a:rPr lang="ru-RU" altLang="ru-RU" sz="1400" b="1" dirty="0">
                <a:solidFill>
                  <a:srgbClr val="006CB6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sz="14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14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006CB6"/>
                </a:solidFill>
                <a:latin typeface="Arial" panose="020B0604020202020204" pitchFamily="34" charset="0"/>
              </a:rPr>
              <a:t>қызметтері</a:t>
            </a:r>
            <a:r>
              <a:rPr lang="ru-RU" altLang="ru-RU" sz="14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4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sz="14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006CB6"/>
                </a:solidFill>
                <a:latin typeface="Arial" panose="020B0604020202020204" pitchFamily="34" charset="0"/>
              </a:rPr>
              <a:t>тарифтік</a:t>
            </a:r>
            <a:r>
              <a:rPr lang="ru-RU" altLang="ru-RU" sz="1400" b="1" dirty="0">
                <a:solidFill>
                  <a:srgbClr val="006CB6"/>
                </a:solidFill>
                <a:latin typeface="Arial" panose="020B0604020202020204" pitchFamily="34" charset="0"/>
              </a:rPr>
              <a:t> сметаны </a:t>
            </a:r>
            <a:r>
              <a:rPr lang="ru-RU" altLang="ru-RU" sz="14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баптар</a:t>
            </a:r>
            <a:r>
              <a:rPr lang="ru-RU" altLang="ru-RU" sz="14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br>
              <a:rPr lang="ru-RU" altLang="ru-RU" sz="1400" b="1" dirty="0">
                <a:solidFill>
                  <a:srgbClr val="006CB6"/>
                </a:solidFill>
                <a:latin typeface="Arial" panose="020B0604020202020204" pitchFamily="34" charset="0"/>
              </a:rPr>
            </a:br>
            <a:r>
              <a:rPr lang="ru-RU" altLang="ru-RU" sz="14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4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орындау</a:t>
            </a:r>
            <a:endParaRPr lang="ru-RU" altLang="ru-RU" sz="1400" b="1" dirty="0">
              <a:solidFill>
                <a:srgbClr val="006CB6"/>
              </a:solidFill>
              <a:latin typeface="Arial" panose="020B0604020202020204" pitchFamily="34" charset="0"/>
            </a:endParaRP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66430" y="6487064"/>
            <a:ext cx="425570" cy="36002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A8B6C727-6316-CA09-9770-8FD3370F5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086781"/>
              </p:ext>
            </p:extLst>
          </p:nvPr>
        </p:nvGraphicFramePr>
        <p:xfrm>
          <a:off x="141506" y="564228"/>
          <a:ext cx="11724178" cy="6224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6155">
                  <a:extLst>
                    <a:ext uri="{9D8B030D-6E8A-4147-A177-3AD203B41FA5}">
                      <a16:colId xmlns:a16="http://schemas.microsoft.com/office/drawing/2014/main" val="708460031"/>
                    </a:ext>
                  </a:extLst>
                </a:gridCol>
                <a:gridCol w="3371906">
                  <a:extLst>
                    <a:ext uri="{9D8B030D-6E8A-4147-A177-3AD203B41FA5}">
                      <a16:colId xmlns:a16="http://schemas.microsoft.com/office/drawing/2014/main" val="1230291540"/>
                    </a:ext>
                  </a:extLst>
                </a:gridCol>
                <a:gridCol w="879314">
                  <a:extLst>
                    <a:ext uri="{9D8B030D-6E8A-4147-A177-3AD203B41FA5}">
                      <a16:colId xmlns:a16="http://schemas.microsoft.com/office/drawing/2014/main" val="762322891"/>
                    </a:ext>
                  </a:extLst>
                </a:gridCol>
                <a:gridCol w="1303001">
                  <a:extLst>
                    <a:ext uri="{9D8B030D-6E8A-4147-A177-3AD203B41FA5}">
                      <a16:colId xmlns:a16="http://schemas.microsoft.com/office/drawing/2014/main" val="3349556247"/>
                    </a:ext>
                  </a:extLst>
                </a:gridCol>
                <a:gridCol w="1273364">
                  <a:extLst>
                    <a:ext uri="{9D8B030D-6E8A-4147-A177-3AD203B41FA5}">
                      <a16:colId xmlns:a16="http://schemas.microsoft.com/office/drawing/2014/main" val="4288079266"/>
                    </a:ext>
                  </a:extLst>
                </a:gridCol>
                <a:gridCol w="1193780">
                  <a:extLst>
                    <a:ext uri="{9D8B030D-6E8A-4147-A177-3AD203B41FA5}">
                      <a16:colId xmlns:a16="http://schemas.microsoft.com/office/drawing/2014/main" val="1944049663"/>
                    </a:ext>
                  </a:extLst>
                </a:gridCol>
                <a:gridCol w="3166658">
                  <a:extLst>
                    <a:ext uri="{9D8B030D-6E8A-4147-A177-3AD203B41FA5}">
                      <a16:colId xmlns:a16="http://schemas.microsoft.com/office/drawing/2014/main" val="1563211141"/>
                    </a:ext>
                  </a:extLst>
                </a:gridCol>
              </a:tblGrid>
              <a:tr h="3659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р/н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u="none" strike="noStrike" kern="1200" baseline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Көрсеткіштердің</a:t>
                      </a:r>
                      <a:r>
                        <a:rPr lang="ru-RU" sz="900" b="1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kern="1200" baseline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атауы</a:t>
                      </a:r>
                      <a:endParaRPr lang="ru-RU" sz="900" b="1" i="0" u="none" strike="noStrike" kern="12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Өлшем</a:t>
                      </a:r>
                      <a:r>
                        <a:rPr lang="kk-KZ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бірлік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Тарифтік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смета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көрсеткіштер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</a:p>
                  </a:txBody>
                  <a:tcPr marL="91433" marR="91433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себептері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622563"/>
                  </a:ext>
                </a:extLst>
              </a:tr>
              <a:tr h="280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Тауарларды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өндіруге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көрсетуге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арналған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6 516 522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7 984</a:t>
                      </a:r>
                      <a:r>
                        <a:rPr lang="ru-RU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998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22,5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24287"/>
                  </a:ext>
                </a:extLst>
              </a:tr>
              <a:tr h="2092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Материалдық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барлығы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оның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ішінде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917 458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1 222 175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38073"/>
                  </a:ext>
                </a:extLst>
              </a:tr>
              <a:tr h="2092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Шикізат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2 818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6 032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114,1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871414"/>
                  </a:ext>
                </a:extLst>
              </a:tr>
              <a:tr h="3464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Жанар-жағармай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материалдары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80 475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215 045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167,2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аймағын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желілердің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ұзақтығын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абоненттер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санын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ұлғайту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158909"/>
                  </a:ext>
                </a:extLst>
              </a:tr>
              <a:tr h="2092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Жанармай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9 883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9 638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-2,5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253258"/>
                  </a:ext>
                </a:extLst>
              </a:tr>
              <a:tr h="2092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824 282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991 460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20,3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168235"/>
                  </a:ext>
                </a:extLst>
              </a:tr>
              <a:tr h="2092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Еңбекке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ақы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төлеуге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арналған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шығыстар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барлығы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оның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ішінде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3 069 102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3 666 580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19,5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448457"/>
                  </a:ext>
                </a:extLst>
              </a:tr>
              <a:tr h="2092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персоналдың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2 756 020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3 296 699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жұмысшылар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саны мен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жалақының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457047"/>
                  </a:ext>
                </a:extLst>
              </a:tr>
              <a:tr h="2092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Әлеуметтік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салық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әлеуметтік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аударымдар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230 403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278 282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жұмысшылар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саны мен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жалақының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479411"/>
                  </a:ext>
                </a:extLst>
              </a:tr>
              <a:tr h="2092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Міндетті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әлеуметтік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медициналық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сақтандыру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82 679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91 599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жұмысшылар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саны мен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жалақының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271160"/>
                  </a:ext>
                </a:extLst>
              </a:tr>
              <a:tr h="2092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1 286 870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1 519 568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18,1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объектілерді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жарғылық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капиталға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беру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182090"/>
                  </a:ext>
                </a:extLst>
              </a:tr>
              <a:tr h="282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Жөндеу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646 598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636 222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60145"/>
                  </a:ext>
                </a:extLst>
              </a:tr>
              <a:tr h="1101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596 494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940</a:t>
                      </a:r>
                      <a:r>
                        <a:rPr lang="ru-RU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453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357164"/>
                  </a:ext>
                </a:extLst>
              </a:tr>
              <a:tr h="3464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Күзет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2 713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8 395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209,4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қызметтердің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құнын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арттыру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қажеттілігі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603479"/>
                  </a:ext>
                </a:extLst>
              </a:tr>
              <a:tr h="2092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Еңбекті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қорғау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қауіпсіздік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33 706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120 020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256,1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жұмыс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киімдерінің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саны мен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бағасының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056084"/>
                  </a:ext>
                </a:extLst>
              </a:tr>
              <a:tr h="3464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Коммуналдық қызметтер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8 749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19 791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126,2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қызметтердің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құнының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артуы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484211"/>
                  </a:ext>
                </a:extLst>
              </a:tr>
              <a:tr h="2092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Сақтандырудың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міндетті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түрлері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37 491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49 405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санның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жалақының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227927"/>
                  </a:ext>
                </a:extLst>
              </a:tr>
              <a:tr h="4837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Қоршаған ортаны қорғау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283 616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332 903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экологиялық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қоршаған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ортаға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теріс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әсер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еткені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төлемақының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ұлғаюы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төлем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мөлшерлемелерінің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598106"/>
                  </a:ext>
                </a:extLst>
              </a:tr>
              <a:tr h="2092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Түбіртектерді ресімдеуге арналған шығыстар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59 419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77 918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31,1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тұтынушылардың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саны мен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қызметтердің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құнын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арттыру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99942"/>
                  </a:ext>
                </a:extLst>
              </a:tr>
              <a:tr h="2066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барлығы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оның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ішінде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170 800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332 021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468888"/>
                  </a:ext>
                </a:extLst>
              </a:tr>
              <a:tr h="2066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байланыс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пошталық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4 620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kk-KZ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абоненттік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базаныеың</a:t>
                      </a:r>
                      <a:r>
                        <a:rPr lang="ru-RU" sz="9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ұлғайуы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23803"/>
                  </a:ext>
                </a:extLst>
              </a:tr>
              <a:tr h="2789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іссапар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582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ұрылыс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тұрғын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үй-коммуналдық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шаруашылық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істері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комитетінде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инвестбағдарламаны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келісу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843128"/>
                  </a:ext>
                </a:extLst>
              </a:tr>
              <a:tr h="282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кадрларды даярлау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918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875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емлекеттік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нәтижелері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үнемдеу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009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376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" y="0"/>
            <a:ext cx="12192000" cy="322729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740403" y="1"/>
            <a:ext cx="9505950" cy="322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400" b="1" dirty="0">
                <a:solidFill>
                  <a:srgbClr val="006CB6"/>
                </a:solidFill>
                <a:latin typeface="Arial" panose="020B0604020202020204" pitchFamily="34" charset="0"/>
              </a:rPr>
              <a:t>2024 </a:t>
            </a:r>
            <a:r>
              <a:rPr lang="ru-RU" altLang="ru-RU" sz="14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жылға</a:t>
            </a:r>
            <a:r>
              <a:rPr lang="ru-RU" altLang="ru-RU" sz="1400" b="1" dirty="0">
                <a:solidFill>
                  <a:srgbClr val="006CB6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sz="14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14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006CB6"/>
                </a:solidFill>
                <a:latin typeface="Arial" panose="020B0604020202020204" pitchFamily="34" charset="0"/>
              </a:rPr>
              <a:t>қызметтері</a:t>
            </a:r>
            <a:r>
              <a:rPr lang="ru-RU" altLang="ru-RU" sz="14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4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sz="14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006CB6"/>
                </a:solidFill>
                <a:latin typeface="Arial" panose="020B0604020202020204" pitchFamily="34" charset="0"/>
              </a:rPr>
              <a:t>тарифтік</a:t>
            </a:r>
            <a:r>
              <a:rPr lang="ru-RU" altLang="ru-RU" sz="1400" b="1" dirty="0">
                <a:solidFill>
                  <a:srgbClr val="006CB6"/>
                </a:solidFill>
                <a:latin typeface="Arial" panose="020B0604020202020204" pitchFamily="34" charset="0"/>
              </a:rPr>
              <a:t> сметаны </a:t>
            </a:r>
            <a:r>
              <a:rPr lang="ru-RU" altLang="ru-RU" sz="14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баптар</a:t>
            </a:r>
            <a:r>
              <a:rPr lang="ru-RU" altLang="ru-RU" sz="14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4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орындау</a:t>
            </a:r>
            <a:endParaRPr lang="ru-RU" altLang="ru-RU" sz="1400" b="1" dirty="0">
              <a:solidFill>
                <a:srgbClr val="006CB6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94" y="0"/>
            <a:ext cx="616299" cy="322729"/>
          </a:xfrm>
          <a:prstGeom prst="rect">
            <a:avLst/>
          </a:prstGeom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82926" y="6497973"/>
            <a:ext cx="403861" cy="36002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E9BCBE09-2733-808A-ECCC-DCB081CE03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813082"/>
              </p:ext>
            </p:extLst>
          </p:nvPr>
        </p:nvGraphicFramePr>
        <p:xfrm>
          <a:off x="95794" y="492264"/>
          <a:ext cx="11808823" cy="63862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5478">
                  <a:extLst>
                    <a:ext uri="{9D8B030D-6E8A-4147-A177-3AD203B41FA5}">
                      <a16:colId xmlns:a16="http://schemas.microsoft.com/office/drawing/2014/main" val="3563291783"/>
                    </a:ext>
                  </a:extLst>
                </a:gridCol>
                <a:gridCol w="3262172">
                  <a:extLst>
                    <a:ext uri="{9D8B030D-6E8A-4147-A177-3AD203B41FA5}">
                      <a16:colId xmlns:a16="http://schemas.microsoft.com/office/drawing/2014/main" val="3739562161"/>
                    </a:ext>
                  </a:extLst>
                </a:gridCol>
                <a:gridCol w="823565">
                  <a:extLst>
                    <a:ext uri="{9D8B030D-6E8A-4147-A177-3AD203B41FA5}">
                      <a16:colId xmlns:a16="http://schemas.microsoft.com/office/drawing/2014/main" val="1049572467"/>
                    </a:ext>
                  </a:extLst>
                </a:gridCol>
                <a:gridCol w="1326259">
                  <a:extLst>
                    <a:ext uri="{9D8B030D-6E8A-4147-A177-3AD203B41FA5}">
                      <a16:colId xmlns:a16="http://schemas.microsoft.com/office/drawing/2014/main" val="2383711596"/>
                    </a:ext>
                  </a:extLst>
                </a:gridCol>
                <a:gridCol w="1486694">
                  <a:extLst>
                    <a:ext uri="{9D8B030D-6E8A-4147-A177-3AD203B41FA5}">
                      <a16:colId xmlns:a16="http://schemas.microsoft.com/office/drawing/2014/main" val="3848153732"/>
                    </a:ext>
                  </a:extLst>
                </a:gridCol>
                <a:gridCol w="1187217">
                  <a:extLst>
                    <a:ext uri="{9D8B030D-6E8A-4147-A177-3AD203B41FA5}">
                      <a16:colId xmlns:a16="http://schemas.microsoft.com/office/drawing/2014/main" val="1884153902"/>
                    </a:ext>
                  </a:extLst>
                </a:gridCol>
                <a:gridCol w="3177438">
                  <a:extLst>
                    <a:ext uri="{9D8B030D-6E8A-4147-A177-3AD203B41FA5}">
                      <a16:colId xmlns:a16="http://schemas.microsoft.com/office/drawing/2014/main" val="3951852536"/>
                    </a:ext>
                  </a:extLst>
                </a:gridCol>
              </a:tblGrid>
              <a:tr h="227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р/н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u="none" strike="noStrike" kern="1200" baseline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Көрсеткіштердің</a:t>
                      </a:r>
                      <a:r>
                        <a:rPr lang="ru-RU" sz="900" b="1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kern="1200" baseline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атауы</a:t>
                      </a:r>
                      <a:endParaRPr lang="ru-RU" sz="900" b="1" i="0" u="none" strike="noStrike" kern="12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Өлшем</a:t>
                      </a:r>
                      <a:r>
                        <a:rPr lang="kk-KZ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бірлік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Тарифтік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смета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көрсеткіштер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</a:p>
                  </a:txBody>
                  <a:tcPr marL="91433" marR="91433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себептері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025236"/>
                  </a:ext>
                </a:extLst>
              </a:tr>
              <a:tr h="207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персоналдың жолақысын төлеу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5 873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6 978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жол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жүру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құнынның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артуы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576067"/>
                  </a:ext>
                </a:extLst>
              </a:tr>
              <a:tr h="207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міндетті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</a:t>
                      </a:r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тік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зейнетақы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жарналары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34 405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44 202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28,5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Жұмысшылар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санның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жалақының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9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107412"/>
                  </a:ext>
                </a:extLst>
              </a:tr>
              <a:tr h="3439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құралдарды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ұстау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22 512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40 869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81,5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аймағының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абоненттік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базаның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ұлғайуы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464333"/>
                  </a:ext>
                </a:extLst>
              </a:tr>
              <a:tr h="3439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материалдар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қосалқы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бөлшектер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құралдар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63 044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176 680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180,2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аймағының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желілердің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ұзақтығын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абоненттер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санының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ұлғайуы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856709"/>
                  </a:ext>
                </a:extLst>
              </a:tr>
              <a:tr h="3439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зертхана бойынша шығындар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2 243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2 752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қажеттілік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зертханалық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жабдыққа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226574"/>
                  </a:ext>
                </a:extLst>
              </a:tr>
              <a:tr h="3439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экологиялық шығындар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2 526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16 752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563,2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кәріз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объектілеріне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экологиялық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аудит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жүргізу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эмиссияға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рұқсат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құжаттама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әзірлеу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077823"/>
                  </a:ext>
                </a:extLst>
              </a:tr>
              <a:tr h="4801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жұмыс берушінің міндетті зейнетақы жарналары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27 029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28 060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зейнеткерлік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жасқа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толған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қызметкерлердің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бөлігі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әлеуметтік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көмекке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өтініш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берген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жоқ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жәрдемақы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жұмысын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жалғастыруда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199811"/>
                  </a:ext>
                </a:extLst>
              </a:tr>
              <a:tr h="207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жұмыс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берушінің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қаражаты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есебінен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кәсіптік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төлемдер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7 048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6 881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046331"/>
                  </a:ext>
                </a:extLst>
              </a:tr>
              <a:tr h="2077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Кезең шығыстары барлығы, оның ішінде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645 332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902 164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06280"/>
                  </a:ext>
                </a:extLst>
              </a:tr>
              <a:tr h="207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Жалпы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әкімшілік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шығыстар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барлығы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645 290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902 111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214376"/>
                  </a:ext>
                </a:extLst>
              </a:tr>
              <a:tr h="207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Әкімшілік қызметкерлердін жалақысы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109 955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112 188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056282"/>
                  </a:ext>
                </a:extLst>
              </a:tr>
              <a:tr h="2077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Әлеуметтік салық және әлеуметтік аударымдар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9 291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9 530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721391"/>
                  </a:ext>
                </a:extLst>
              </a:tr>
              <a:tr h="2077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Міндетті әлеуметтік медициналық сақтандыру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2 936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2 946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938104"/>
                  </a:ext>
                </a:extLst>
              </a:tr>
              <a:tr h="4122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Салықтар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мен </a:t>
                      </a:r>
                      <a:r>
                        <a:rPr lang="ru-RU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төлемдер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496 364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735 663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Кәсіпорынның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балансына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жарғылық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капиталын</a:t>
                      </a:r>
                      <a:r>
                        <a:rPr lang="kk-KZ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ға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жарна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ретінде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объектілердің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берілуіне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байланысты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мүлік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салығының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ұлғайуы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924670"/>
                  </a:ext>
                </a:extLst>
              </a:tr>
              <a:tr h="207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Өзге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шығысдар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барлығы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оның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ішінде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26 744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41 784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20401"/>
                  </a:ext>
                </a:extLst>
              </a:tr>
              <a:tr h="3439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7 305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12 269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материалдық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емес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активтерді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жаңғырту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жабдықтарды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жаңарту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058210"/>
                  </a:ext>
                </a:extLst>
              </a:tr>
              <a:tr h="207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техникалық құралдарды ұстау және оларға қызмет көрсету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1 421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2 289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61,1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аймағынының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ұлғайуы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474962"/>
                  </a:ext>
                </a:extLst>
              </a:tr>
              <a:tr h="207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коммуналдық қызметтер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1 574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4 650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195,4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құнының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артуы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942584"/>
                  </a:ext>
                </a:extLst>
              </a:tr>
              <a:tr h="207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үшінші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тарап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ұйымдарының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8 695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10 532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21,1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ақпаратты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БАҚ-та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орналастыру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08390"/>
                  </a:ext>
                </a:extLst>
              </a:tr>
              <a:tr h="3439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іссапар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7,9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Құрылыс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істері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комитетінде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инвестициялық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бағдарламаларды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түзетуді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келісу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312262"/>
                  </a:ext>
                </a:extLst>
              </a:tr>
              <a:tr h="207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байланыс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пошта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мерзімді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басып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шығару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1 962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2 444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абоненттік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базаның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ұлғайуы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017161"/>
                  </a:ext>
                </a:extLst>
              </a:tr>
              <a:tr h="207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персоналды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міндетті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сақтандыру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1 288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1 682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жұымысшылар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санның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жалақының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558763"/>
                  </a:ext>
                </a:extLst>
              </a:tr>
              <a:tr h="2528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материалдар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3 135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6 539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108,6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қажеттілік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6185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49487" y="257895"/>
            <a:ext cx="68353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Су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тарифтік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сметаның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баптың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орындалу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кестесінің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жалғасы</a:t>
            </a:r>
            <a:endParaRPr lang="ru-RU" sz="11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321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" y="0"/>
            <a:ext cx="12192000" cy="589018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740403" y="0"/>
            <a:ext cx="9505950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400" b="1" dirty="0">
                <a:solidFill>
                  <a:srgbClr val="006CB6"/>
                </a:solidFill>
                <a:latin typeface="Arial" panose="020B0604020202020204" pitchFamily="34" charset="0"/>
              </a:rPr>
              <a:t>2024 </a:t>
            </a:r>
            <a:r>
              <a:rPr lang="ru-RU" altLang="ru-RU" sz="14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жылға</a:t>
            </a:r>
            <a:r>
              <a:rPr lang="ru-RU" altLang="ru-RU" sz="1400" b="1" dirty="0">
                <a:solidFill>
                  <a:srgbClr val="006CB6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sz="14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14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006CB6"/>
                </a:solidFill>
                <a:latin typeface="Arial" panose="020B0604020202020204" pitchFamily="34" charset="0"/>
              </a:rPr>
              <a:t>қызметтері</a:t>
            </a:r>
            <a:r>
              <a:rPr lang="ru-RU" altLang="ru-RU" sz="14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4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sz="14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006CB6"/>
                </a:solidFill>
                <a:latin typeface="Arial" panose="020B0604020202020204" pitchFamily="34" charset="0"/>
              </a:rPr>
              <a:t>тарифтік</a:t>
            </a:r>
            <a:r>
              <a:rPr lang="ru-RU" altLang="ru-RU" sz="1400" b="1" dirty="0">
                <a:solidFill>
                  <a:srgbClr val="006CB6"/>
                </a:solidFill>
                <a:latin typeface="Arial" panose="020B0604020202020204" pitchFamily="34" charset="0"/>
              </a:rPr>
              <a:t> сметаны </a:t>
            </a:r>
            <a:r>
              <a:rPr lang="ru-RU" altLang="ru-RU" sz="14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баптар</a:t>
            </a:r>
            <a:r>
              <a:rPr lang="ru-RU" altLang="ru-RU" sz="14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400" b="1" dirty="0">
                <a:solidFill>
                  <a:srgbClr val="006CB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006CB6"/>
                </a:solidFill>
                <a:latin typeface="Arial" panose="020B0604020202020204" pitchFamily="34" charset="0"/>
              </a:rPr>
              <a:t>орындау</a:t>
            </a:r>
            <a:endParaRPr lang="ru-RU" altLang="ru-RU" sz="1400" b="1" dirty="0">
              <a:solidFill>
                <a:srgbClr val="006CB6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75" y="84153"/>
            <a:ext cx="612054" cy="444467"/>
          </a:xfrm>
          <a:prstGeom prst="rect">
            <a:avLst/>
          </a:prstGeom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82926" y="6497973"/>
            <a:ext cx="403861" cy="36002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E9BCBE09-2733-808A-ECCC-DCB081CE03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638019"/>
              </p:ext>
            </p:extLst>
          </p:nvPr>
        </p:nvGraphicFramePr>
        <p:xfrm>
          <a:off x="178575" y="906069"/>
          <a:ext cx="11806281" cy="51956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581">
                  <a:extLst>
                    <a:ext uri="{9D8B030D-6E8A-4147-A177-3AD203B41FA5}">
                      <a16:colId xmlns:a16="http://schemas.microsoft.com/office/drawing/2014/main" val="3563291783"/>
                    </a:ext>
                  </a:extLst>
                </a:gridCol>
                <a:gridCol w="3740205">
                  <a:extLst>
                    <a:ext uri="{9D8B030D-6E8A-4147-A177-3AD203B41FA5}">
                      <a16:colId xmlns:a16="http://schemas.microsoft.com/office/drawing/2014/main" val="3739562161"/>
                    </a:ext>
                  </a:extLst>
                </a:gridCol>
                <a:gridCol w="683585">
                  <a:extLst>
                    <a:ext uri="{9D8B030D-6E8A-4147-A177-3AD203B41FA5}">
                      <a16:colId xmlns:a16="http://schemas.microsoft.com/office/drawing/2014/main" val="1049572467"/>
                    </a:ext>
                  </a:extLst>
                </a:gridCol>
                <a:gridCol w="1820857">
                  <a:extLst>
                    <a:ext uri="{9D8B030D-6E8A-4147-A177-3AD203B41FA5}">
                      <a16:colId xmlns:a16="http://schemas.microsoft.com/office/drawing/2014/main" val="2383711596"/>
                    </a:ext>
                  </a:extLst>
                </a:gridCol>
                <a:gridCol w="1658734">
                  <a:extLst>
                    <a:ext uri="{9D8B030D-6E8A-4147-A177-3AD203B41FA5}">
                      <a16:colId xmlns:a16="http://schemas.microsoft.com/office/drawing/2014/main" val="3848153732"/>
                    </a:ext>
                  </a:extLst>
                </a:gridCol>
                <a:gridCol w="1170870">
                  <a:extLst>
                    <a:ext uri="{9D8B030D-6E8A-4147-A177-3AD203B41FA5}">
                      <a16:colId xmlns:a16="http://schemas.microsoft.com/office/drawing/2014/main" val="1884153902"/>
                    </a:ext>
                  </a:extLst>
                </a:gridCol>
                <a:gridCol w="1951449">
                  <a:extLst>
                    <a:ext uri="{9D8B030D-6E8A-4147-A177-3AD203B41FA5}">
                      <a16:colId xmlns:a16="http://schemas.microsoft.com/office/drawing/2014/main" val="3951852536"/>
                    </a:ext>
                  </a:extLst>
                </a:gridCol>
              </a:tblGrid>
              <a:tr h="5525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р/н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u="none" strike="noStrike" kern="1200" baseline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Көрсеткіштердің</a:t>
                      </a:r>
                      <a:r>
                        <a:rPr lang="ru-RU" sz="900" b="1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kern="1200" baseline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атауы</a:t>
                      </a:r>
                      <a:endParaRPr lang="ru-RU" sz="900" b="1" i="0" u="none" strike="noStrike" kern="12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Өлшем</a:t>
                      </a:r>
                      <a:r>
                        <a:rPr lang="kk-KZ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бірлік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Тарифтік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смета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көрсеткіштер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</a:p>
                  </a:txBody>
                  <a:tcPr marL="91433" marR="91433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себептері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025236"/>
                  </a:ext>
                </a:extLst>
              </a:tr>
              <a:tr h="3456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жұмыс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берушінің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міндетті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зейнетақы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жарналары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1 200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1 202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043710"/>
                  </a:ext>
                </a:extLst>
              </a:tr>
              <a:tr h="3456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Сыйақы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төлеуге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арналған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шығыстар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  <a:r>
                        <a:rPr lang="ru-RU" sz="900" b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Нұрлы</a:t>
                      </a:r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жол"бағдарламасы</a:t>
                      </a:r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кредит </a:t>
                      </a:r>
                      <a:r>
                        <a:rPr lang="ru-RU" sz="900" b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сыйақы</a:t>
                      </a:r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449498"/>
                  </a:ext>
                </a:extLst>
              </a:tr>
              <a:tr h="3250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Барлық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7 161 854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8 887 162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24,1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270371"/>
                  </a:ext>
                </a:extLst>
              </a:tr>
              <a:tr h="3032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Пайда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962 513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- 956</a:t>
                      </a:r>
                      <a:r>
                        <a:rPr lang="ru-RU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446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- 199,4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590472"/>
                  </a:ext>
                </a:extLst>
              </a:tr>
              <a:tr h="2744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Барлық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кірістер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8 124 367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7 930 716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186062"/>
                  </a:ext>
                </a:extLst>
              </a:tr>
              <a:tr h="2744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қызметтердің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м3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139 757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137 709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-1,5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149958"/>
                  </a:ext>
                </a:extLst>
              </a:tr>
              <a:tr h="2744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орташа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(ҚҚС-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сыз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/м3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58,13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57,59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-0,9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7098"/>
                  </a:ext>
                </a:extLst>
              </a:tr>
              <a:tr h="269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жылғы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қыркүйектен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бастап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табыс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тенге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3 215 700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998 769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-6,7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086703"/>
                  </a:ext>
                </a:extLst>
              </a:tr>
              <a:tr h="269800"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жылғы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қыркүйектен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бастап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тариф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(ҚҚС-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сыз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/м3</a:t>
                      </a:r>
                    </a:p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65,53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64,40</a:t>
                      </a:r>
                    </a:p>
                  </a:txBody>
                  <a:tcPr marL="36000" marR="108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-1,7</a:t>
                      </a:r>
                    </a:p>
                  </a:txBody>
                  <a:tcPr marL="36000" marR="108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215537"/>
                  </a:ext>
                </a:extLst>
              </a:tr>
              <a:tr h="2855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Анықтама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708185"/>
                  </a:ext>
                </a:extLst>
              </a:tr>
              <a:tr h="274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Персоналдың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орташа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тізімд</a:t>
                      </a:r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ік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саны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адам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1 186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16,3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кәріз</a:t>
                      </a:r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сорғы</a:t>
                      </a:r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станцияларының</a:t>
                      </a:r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т. </a:t>
                      </a:r>
                      <a:r>
                        <a:rPr lang="ru-RU" sz="900" b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б.кәсіпорын</a:t>
                      </a:r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балансына</a:t>
                      </a:r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берілуіне</a:t>
                      </a:r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байланысты</a:t>
                      </a:r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санның</a:t>
                      </a:r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көбеюі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497375"/>
                  </a:ext>
                </a:extLst>
              </a:tr>
              <a:tr h="274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8.1.1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персонал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адам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1 156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117476"/>
                  </a:ext>
                </a:extLst>
              </a:tr>
              <a:tr h="274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8.1.2 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Әкімшілік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персонал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адам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24386"/>
                  </a:ext>
                </a:extLst>
              </a:tr>
              <a:tr h="1942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Орташа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айлық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жалакы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оның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ішінде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234 148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239 523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61856"/>
                  </a:ext>
                </a:extLst>
              </a:tr>
              <a:tr h="1942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8.2.1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персонал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231 988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237 651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714789"/>
                  </a:ext>
                </a:extLst>
              </a:tr>
              <a:tr h="1942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8.2.2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Әкімшілік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персонал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306 420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310 739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63029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39694" y="607881"/>
            <a:ext cx="68353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Су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тарифтік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сметаның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баптың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орындалу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кестесінің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жалғасы</a:t>
            </a:r>
            <a:endParaRPr lang="ru-RU" sz="11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90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0" y="0"/>
            <a:ext cx="12191999" cy="119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Көрсетілетін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қызметтердің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сапа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сенімділік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көрсеткіштеріне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сәйкестігі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b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Қызмет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тиімділігінің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көрсеткіштеріне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қол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жеткізу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туралы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09" y="252595"/>
            <a:ext cx="1114805" cy="686250"/>
          </a:xfrm>
          <a:prstGeom prst="rect">
            <a:avLst/>
          </a:prstGeom>
        </p:spPr>
      </p:pic>
      <p:pic>
        <p:nvPicPr>
          <p:cNvPr id="10" name="Picture 4" descr="Качество воды: что влияет на него? | Акватория💧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42" y="1453670"/>
            <a:ext cx="2184357" cy="15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www.darwin-pumps.ru/images/use10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9" y="3289689"/>
            <a:ext cx="2258790" cy="122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882" y="4564799"/>
            <a:ext cx="2235017" cy="1115390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2697510" y="1366076"/>
            <a:ext cx="9303990" cy="535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endParaRPr lang="ru-RU" altLang="ru-RU" sz="1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ru-RU" altLang="ru-RU" sz="1000" b="1" dirty="0">
                <a:latin typeface="Arial" panose="020B0604020202020204" pitchFamily="34" charset="0"/>
              </a:rPr>
              <a:t>● </a:t>
            </a:r>
            <a:r>
              <a:rPr lang="ru-RU" altLang="ru-RU" sz="1200" b="1" dirty="0" err="1">
                <a:latin typeface="Arial" panose="020B0604020202020204" pitchFamily="34" charset="0"/>
              </a:rPr>
              <a:t>Судың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сапасы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барлық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көрсеткіштер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бойынша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санитарлық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нормалардың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талаптарына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сәйкес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келеді</a:t>
            </a:r>
            <a:endParaRPr lang="ru-RU" altLang="ru-RU" sz="1200" b="0" dirty="0">
              <a:latin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Судың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сапасын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бақылау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процесін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кәсіпорынның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зертханасы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асырады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Суды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зарарсыздандыру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процесінде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қауіпсіз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улы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натрий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гипохлориті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қолданылады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endParaRPr lang="ru-RU" altLang="ru-RU" sz="1200" dirty="0">
              <a:latin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200" dirty="0">
                <a:latin typeface="Arial" panose="020B0604020202020204" pitchFamily="34" charset="0"/>
              </a:rPr>
              <a:t>● </a:t>
            </a:r>
            <a:r>
              <a:rPr lang="ru-RU" altLang="ru-RU" sz="1200" b="1" dirty="0" err="1">
                <a:latin typeface="Arial" panose="020B0604020202020204" pitchFamily="34" charset="0"/>
              </a:rPr>
              <a:t>Кәріздік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тазарту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құрылыстарындағы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ағынды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суларды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тазарту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сапасы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Кәсіпорын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қабылдаған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барлық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ағынды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сулар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толық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биологиялық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тазартудан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өтеді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Тазалау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сапасын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кәсіпорынның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сынақ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зертханасы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бақылайды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Күн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сайын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тазартудың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барлық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кезеңдерінде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химиялық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бактериологиялық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көрсеткіштер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аэрация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станциясына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түсетін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сарқынды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суларға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талдау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жасалады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Тоқсан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сайын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жинақтағыштар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мен су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қоймаларындағы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тазартылған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сарқынды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суларға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мониторинг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жүргізіледі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200" dirty="0">
                <a:latin typeface="Arial" panose="020B0604020202020204" pitchFamily="34" charset="0"/>
              </a:rPr>
              <a:t>● </a:t>
            </a:r>
            <a:r>
              <a:rPr lang="ru-RU" altLang="ru-RU" sz="1200" b="1" dirty="0" err="1">
                <a:latin typeface="Arial" panose="020B0604020202020204" pitchFamily="34" charset="0"/>
              </a:rPr>
              <a:t>Тұтынушыларға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қызмет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көрсету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сапасын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арттыру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мақсатында</a:t>
            </a:r>
            <a:endParaRPr lang="ru-RU" altLang="ru-RU" sz="1200" b="1" dirty="0">
              <a:latin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ru-RU" altLang="ru-RU" sz="1200" b="0" dirty="0">
                <a:latin typeface="Arial" panose="020B0604020202020204" pitchFamily="34" charset="0"/>
              </a:rPr>
              <a:t>4 </a:t>
            </a:r>
            <a:r>
              <a:rPr lang="ru-RU" altLang="ru-RU" sz="1200" b="0" dirty="0" err="1">
                <a:latin typeface="Arial" panose="020B0604020202020204" pitchFamily="34" charset="0"/>
              </a:rPr>
              <a:t>тұтынушыларға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қызмет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көрсету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орталығы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жұмыс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істейді</a:t>
            </a:r>
            <a:r>
              <a:rPr lang="ru-RU" altLang="ru-RU" sz="1200" b="0" dirty="0"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ru-RU" altLang="ru-RU" sz="1200" b="0" dirty="0" err="1">
                <a:latin typeface="Arial" panose="020B0604020202020204" pitchFamily="34" charset="0"/>
              </a:rPr>
              <a:t>Тұтынушыларға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ыңғайлы</a:t>
            </a:r>
            <a:r>
              <a:rPr lang="ru-RU" altLang="ru-RU" sz="1200" b="0" dirty="0">
                <a:latin typeface="Arial" panose="020B0604020202020204" pitchFamily="34" charset="0"/>
              </a:rPr>
              <a:t> болу </a:t>
            </a:r>
            <a:r>
              <a:rPr lang="ru-RU" altLang="ru-RU" sz="1200" b="0" dirty="0" err="1">
                <a:latin typeface="Arial" panose="020B0604020202020204" pitchFamily="34" charset="0"/>
              </a:rPr>
              <a:t>үшін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тұтынушының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жеке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кабинетінің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мобильдік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қосымшасы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жұмыс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істейді</a:t>
            </a:r>
            <a:r>
              <a:rPr lang="ru-RU" altLang="ru-RU" sz="1200" b="0" dirty="0">
                <a:latin typeface="Arial" panose="020B0604020202020204" pitchFamily="34" charset="0"/>
              </a:rPr>
              <a:t>, </a:t>
            </a:r>
            <a:r>
              <a:rPr lang="ru-RU" altLang="ru-RU" sz="1200" b="0" dirty="0" err="1">
                <a:latin typeface="Arial" panose="020B0604020202020204" pitchFamily="34" charset="0"/>
              </a:rPr>
              <a:t>онда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мынадай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функциялар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көзделген</a:t>
            </a:r>
            <a:r>
              <a:rPr lang="ru-RU" altLang="ru-RU" sz="1200" b="0" dirty="0">
                <a:latin typeface="Arial" panose="020B0604020202020204" pitchFamily="34" charset="0"/>
              </a:rPr>
              <a:t>: </a:t>
            </a:r>
            <a:r>
              <a:rPr lang="ru-RU" altLang="ru-RU" sz="1200" b="0" dirty="0" err="1">
                <a:latin typeface="Arial" panose="020B0604020202020204" pitchFamily="34" charset="0"/>
              </a:rPr>
              <a:t>жеке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есепке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алу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аспаптарының</a:t>
            </a:r>
            <a:r>
              <a:rPr lang="ru-RU" altLang="ru-RU" sz="1200" b="0" dirty="0">
                <a:latin typeface="Arial" panose="020B0604020202020204" pitchFamily="34" charset="0"/>
              </a:rPr>
              <a:t> (ЖЕА) </a:t>
            </a:r>
            <a:r>
              <a:rPr lang="ru-RU" altLang="ru-RU" sz="1200" b="0" dirty="0" err="1">
                <a:latin typeface="Arial" panose="020B0604020202020204" pitchFamily="34" charset="0"/>
              </a:rPr>
              <a:t>көрсеткіштерін</a:t>
            </a:r>
            <a:r>
              <a:rPr lang="ru-RU" altLang="ru-RU" sz="1200" b="0" dirty="0">
                <a:latin typeface="Arial" panose="020B0604020202020204" pitchFamily="34" charset="0"/>
              </a:rPr>
              <a:t> беру; ЖЕА </a:t>
            </a:r>
            <a:r>
              <a:rPr lang="ru-RU" altLang="ru-RU" sz="1200" b="0" dirty="0" err="1">
                <a:latin typeface="Arial" panose="020B0604020202020204" pitchFamily="34" charset="0"/>
              </a:rPr>
              <a:t>пломбылауға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және</a:t>
            </a:r>
            <a:r>
              <a:rPr lang="ru-RU" altLang="ru-RU" sz="1200" b="0" dirty="0">
                <a:latin typeface="Arial" panose="020B0604020202020204" pitchFamily="34" charset="0"/>
              </a:rPr>
              <a:t> оны </a:t>
            </a:r>
            <a:r>
              <a:rPr lang="ru-RU" altLang="ru-RU" sz="1200" b="0" dirty="0" err="1">
                <a:latin typeface="Arial" panose="020B0604020202020204" pitchFamily="34" charset="0"/>
              </a:rPr>
              <a:t>алып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тастауға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өтінім</a:t>
            </a:r>
            <a:r>
              <a:rPr lang="ru-RU" altLang="ru-RU" sz="1200" b="0" dirty="0">
                <a:latin typeface="Arial" panose="020B0604020202020204" pitchFamily="34" charset="0"/>
              </a:rPr>
              <a:t>; </a:t>
            </a:r>
            <a:r>
              <a:rPr lang="ru-RU" altLang="ru-RU" sz="1200" b="0" dirty="0" err="1">
                <a:latin typeface="Arial" panose="020B0604020202020204" pitchFamily="34" charset="0"/>
              </a:rPr>
              <a:t>байқауаралық</a:t>
            </a:r>
            <a:r>
              <a:rPr lang="ru-RU" altLang="ru-RU" sz="1200" b="0" dirty="0">
                <a:latin typeface="Arial" panose="020B0604020202020204" pitchFamily="34" charset="0"/>
              </a:rPr>
              <a:t> интервал; </a:t>
            </a:r>
            <a:r>
              <a:rPr lang="ru-RU" altLang="ru-RU" sz="1200" b="0" dirty="0" err="1">
                <a:latin typeface="Arial" panose="020B0604020202020204" pitchFamily="34" charset="0"/>
              </a:rPr>
              <a:t>есептеулердің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толық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жазылуы</a:t>
            </a:r>
            <a:r>
              <a:rPr lang="ru-RU" altLang="ru-RU" sz="1200" b="0" dirty="0">
                <a:latin typeface="Arial" panose="020B0604020202020204" pitchFamily="34" charset="0"/>
              </a:rPr>
              <a:t>; </a:t>
            </a:r>
            <a:r>
              <a:rPr lang="ru-RU" altLang="ru-RU" sz="1200" b="0" dirty="0" err="1">
                <a:latin typeface="Arial" panose="020B0604020202020204" pitchFamily="34" charset="0"/>
              </a:rPr>
              <a:t>төлемнің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толық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жазылуы</a:t>
            </a:r>
            <a:r>
              <a:rPr lang="ru-RU" altLang="ru-RU" sz="1200" b="0" dirty="0"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ru-RU" altLang="ru-RU" sz="1200" b="0" dirty="0" err="1">
                <a:latin typeface="Arial" panose="020B0604020202020204" pitchFamily="34" charset="0"/>
              </a:rPr>
              <a:t>Қарыздың</a:t>
            </a:r>
            <a:r>
              <a:rPr lang="ru-RU" altLang="ru-RU" sz="1200" b="0" dirty="0">
                <a:latin typeface="Arial" panose="020B0604020202020204" pitchFamily="34" charset="0"/>
              </a:rPr>
              <a:t>, </a:t>
            </a:r>
            <a:r>
              <a:rPr lang="ru-RU" altLang="ru-RU" sz="1200" b="0" dirty="0" err="1">
                <a:latin typeface="Arial" panose="020B0604020202020204" pitchFamily="34" charset="0"/>
              </a:rPr>
              <a:t>төлемнің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және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басқа</a:t>
            </a:r>
            <a:r>
              <a:rPr lang="ru-RU" altLang="ru-RU" sz="1200" b="0" dirty="0">
                <a:latin typeface="Arial" panose="020B0604020202020204" pitchFamily="34" charset="0"/>
              </a:rPr>
              <a:t> да </a:t>
            </a:r>
            <a:r>
              <a:rPr lang="ru-RU" altLang="ru-RU" sz="1200" b="0" dirty="0" err="1">
                <a:latin typeface="Arial" panose="020B0604020202020204" pitchFamily="34" charset="0"/>
              </a:rPr>
              <a:t>деректердің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сомасын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көрсете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отырып</a:t>
            </a:r>
            <a:r>
              <a:rPr lang="ru-RU" altLang="ru-RU" sz="1200" b="0" dirty="0">
                <a:latin typeface="Arial" panose="020B0604020202020204" pitchFamily="34" charset="0"/>
              </a:rPr>
              <a:t>, </a:t>
            </a:r>
            <a:r>
              <a:rPr lang="ru-RU" altLang="ru-RU" sz="1200" b="0" dirty="0" err="1">
                <a:latin typeface="Arial" panose="020B0604020202020204" pitchFamily="34" charset="0"/>
              </a:rPr>
              <a:t>берешектің</a:t>
            </a:r>
            <a:r>
              <a:rPr lang="ru-RU" altLang="ru-RU" sz="1200" b="0" dirty="0">
                <a:latin typeface="Arial" panose="020B0604020202020204" pitchFamily="34" charset="0"/>
              </a:rPr>
              <a:t> бар </a:t>
            </a:r>
            <a:r>
              <a:rPr lang="ru-RU" altLang="ru-RU" sz="1200" b="0" dirty="0" err="1">
                <a:latin typeface="Arial" panose="020B0604020202020204" pitchFamily="34" charset="0"/>
              </a:rPr>
              <a:t>екендігі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туралы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en-US" altLang="ru-RU" sz="1200" b="0" dirty="0">
                <a:latin typeface="Arial" panose="020B0604020202020204" pitchFamily="34" charset="0"/>
              </a:rPr>
              <a:t>SMS </a:t>
            </a:r>
            <a:r>
              <a:rPr lang="ru-RU" altLang="ru-RU" sz="1200" b="0" dirty="0" err="1">
                <a:latin typeface="Arial" panose="020B0604020202020204" pitchFamily="34" charset="0"/>
              </a:rPr>
              <a:t>хабарламалар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жіберіледі</a:t>
            </a:r>
            <a:r>
              <a:rPr lang="ru-RU" altLang="ru-RU" sz="1200" b="0" dirty="0">
                <a:latin typeface="Arial" panose="020B0604020202020204" pitchFamily="34" charset="0"/>
              </a:rPr>
              <a:t>.</a:t>
            </a:r>
            <a:endParaRPr lang="ru-RU" altLang="ru-RU" sz="1200" dirty="0">
              <a:latin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● </a:t>
            </a:r>
            <a:r>
              <a:rPr lang="ru-RU" sz="1200" b="1" dirty="0" err="1">
                <a:latin typeface="Arial" panose="020B0604020202020204" pitchFamily="34" charset="0"/>
              </a:rPr>
              <a:t>Кәсіпорынға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Тарифтер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табиғи</a:t>
            </a:r>
            <a:r>
              <a:rPr lang="ru-RU" sz="1200" b="1" dirty="0">
                <a:latin typeface="Arial" panose="020B0604020202020204" pitchFamily="34" charset="0"/>
              </a:rPr>
              <a:t> монополия </a:t>
            </a:r>
            <a:r>
              <a:rPr lang="ru-RU" sz="1200" b="1" dirty="0" err="1">
                <a:latin typeface="Arial" panose="020B0604020202020204" pitchFamily="34" charset="0"/>
              </a:rPr>
              <a:t>субъектісіне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қызметтердің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сапасы</a:t>
            </a:r>
            <a:r>
              <a:rPr lang="ru-RU" sz="1200" b="1" dirty="0">
                <a:latin typeface="Arial" panose="020B0604020202020204" pitchFamily="34" charset="0"/>
              </a:rPr>
              <a:t> мен </a:t>
            </a:r>
            <a:r>
              <a:rPr lang="ru-RU" sz="1200" b="1" dirty="0" err="1">
                <a:latin typeface="Arial" panose="020B0604020202020204" pitchFamily="34" charset="0"/>
              </a:rPr>
              <a:t>сенімділігі</a:t>
            </a:r>
            <a:r>
              <a:rPr lang="ru-RU" sz="1200" b="1" dirty="0">
                <a:latin typeface="Arial" panose="020B0604020202020204" pitchFamily="34" charset="0"/>
              </a:rPr>
              <a:t>, </a:t>
            </a:r>
            <a:r>
              <a:rPr lang="ru-RU" sz="1200" b="1" dirty="0" err="1">
                <a:latin typeface="Arial" panose="020B0604020202020204" pitchFamily="34" charset="0"/>
              </a:rPr>
              <a:t>қызметінің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тиімділігі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көрсеткіштері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бекітілмейтін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шығынды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әдісті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қолдана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отырып</a:t>
            </a:r>
            <a:r>
              <a:rPr lang="ru-RU" sz="1200" b="1" dirty="0">
                <a:latin typeface="Arial" panose="020B0604020202020204" pitchFamily="34" charset="0"/>
              </a:rPr>
              <a:t>, бес </a:t>
            </a:r>
            <a:r>
              <a:rPr lang="ru-RU" sz="1200" b="1" dirty="0" err="1">
                <a:latin typeface="Arial" panose="020B0604020202020204" pitchFamily="34" charset="0"/>
              </a:rPr>
              <a:t>жылдық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кезеңге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бекітілді</a:t>
            </a:r>
            <a:r>
              <a:rPr lang="ru-RU" sz="1200" b="1" dirty="0"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26815" y="6487064"/>
            <a:ext cx="365185" cy="36002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/>
          <a:srcRect l="177" t="4356" r="15738" b="28201"/>
          <a:stretch/>
        </p:blipFill>
        <p:spPr>
          <a:xfrm>
            <a:off x="1" y="6324600"/>
            <a:ext cx="11928764" cy="49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78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455079" y="0"/>
            <a:ext cx="10736920" cy="119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2024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жылға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қызметтің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негізгі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b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</a:b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қаржылық-экономикалық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көрсеткіштері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(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кірістер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мен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шығындар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туралы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есеп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) </a:t>
            </a:r>
            <a:endParaRPr lang="ru-RU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79" y="255807"/>
            <a:ext cx="945000" cy="68625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629346"/>
              </p:ext>
            </p:extLst>
          </p:nvPr>
        </p:nvGraphicFramePr>
        <p:xfrm>
          <a:off x="899885" y="1705026"/>
          <a:ext cx="10508344" cy="4039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658">
                  <a:extLst>
                    <a:ext uri="{9D8B030D-6E8A-4147-A177-3AD203B41FA5}">
                      <a16:colId xmlns:a16="http://schemas.microsoft.com/office/drawing/2014/main" val="497709223"/>
                    </a:ext>
                  </a:extLst>
                </a:gridCol>
                <a:gridCol w="7286171">
                  <a:extLst>
                    <a:ext uri="{9D8B030D-6E8A-4147-A177-3AD203B41FA5}">
                      <a16:colId xmlns:a16="http://schemas.microsoft.com/office/drawing/2014/main" val="1782054504"/>
                    </a:ext>
                  </a:extLst>
                </a:gridCol>
                <a:gridCol w="2554515">
                  <a:extLst>
                    <a:ext uri="{9D8B030D-6E8A-4147-A177-3AD203B41FA5}">
                      <a16:colId xmlns:a16="http://schemas.microsoft.com/office/drawing/2014/main" val="2353911618"/>
                    </a:ext>
                  </a:extLst>
                </a:gridCol>
              </a:tblGrid>
              <a:tr h="10777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</a:p>
                    <a:p>
                      <a:pPr algn="ctr"/>
                      <a:r>
                        <a:rPr lang="kk-KZ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р/н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Көрсеткіштер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атауы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2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</a:t>
                      </a:r>
                      <a:r>
                        <a:rPr lang="ru-RU" altLang="ru-RU" sz="12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жылға</a:t>
                      </a:r>
                      <a:r>
                        <a:rPr lang="kk-KZ" altLang="ru-RU" sz="12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altLang="ru-RU" sz="12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lang="kk-KZ" altLang="ru-RU" sz="12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аудитталмаған</a:t>
                      </a:r>
                      <a:r>
                        <a:rPr lang="en-US" altLang="ru-RU" sz="12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</a:p>
                    <a:p>
                      <a:pPr algn="ctr"/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мың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теңге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613278"/>
                  </a:ext>
                </a:extLst>
              </a:tr>
              <a:tr h="41092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err="1">
                          <a:latin typeface="Arial" pitchFamily="34" charset="0"/>
                          <a:cs typeface="Arial" pitchFamily="34" charset="0"/>
                        </a:rPr>
                        <a:t>Сумен</a:t>
                      </a:r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 err="1">
                          <a:latin typeface="Arial" pitchFamily="34" charset="0"/>
                          <a:cs typeface="Arial" pitchFamily="34" charset="0"/>
                        </a:rPr>
                        <a:t>жабдықтау</a:t>
                      </a:r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 err="1">
                          <a:latin typeface="Arial" pitchFamily="34" charset="0"/>
                          <a:cs typeface="Arial" pitchFamily="34" charset="0"/>
                        </a:rPr>
                        <a:t>және</a:t>
                      </a:r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 су </a:t>
                      </a:r>
                      <a:r>
                        <a:rPr lang="ru-RU" sz="1100" b="0" dirty="0" err="1">
                          <a:latin typeface="Arial" pitchFamily="34" charset="0"/>
                          <a:cs typeface="Arial" pitchFamily="34" charset="0"/>
                        </a:rPr>
                        <a:t>бұру</a:t>
                      </a:r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 err="1">
                          <a:latin typeface="Arial" pitchFamily="34" charset="0"/>
                          <a:cs typeface="Arial" pitchFamily="34" charset="0"/>
                        </a:rPr>
                        <a:t>қызметтерін</a:t>
                      </a:r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 err="1">
                          <a:latin typeface="Arial" pitchFamily="34" charset="0"/>
                          <a:cs typeface="Arial" pitchFamily="34" charset="0"/>
                        </a:rPr>
                        <a:t>көрсетуден</a:t>
                      </a:r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 err="1">
                          <a:latin typeface="Arial" pitchFamily="34" charset="0"/>
                          <a:cs typeface="Arial" pitchFamily="34" charset="0"/>
                        </a:rPr>
                        <a:t>түскен</a:t>
                      </a:r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 err="1">
                          <a:latin typeface="Arial" pitchFamily="34" charset="0"/>
                          <a:cs typeface="Arial" pitchFamily="34" charset="0"/>
                        </a:rPr>
                        <a:t>кіріс</a:t>
                      </a:r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1100" b="0" dirty="0" err="1">
                          <a:latin typeface="Arial" pitchFamily="34" charset="0"/>
                          <a:cs typeface="Arial" pitchFamily="34" charset="0"/>
                        </a:rPr>
                        <a:t>түсім</a:t>
                      </a:r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1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28 913 605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873124"/>
                  </a:ext>
                </a:extLst>
              </a:tr>
              <a:tr h="410920">
                <a:tc>
                  <a:txBody>
                    <a:bodyPr/>
                    <a:lstStyle/>
                    <a:p>
                      <a:pPr algn="ctr"/>
                      <a:r>
                        <a:rPr lang="kk-KZ" sz="1100" b="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baseline="0" dirty="0" err="1">
                          <a:latin typeface="Arial" pitchFamily="34" charset="0"/>
                          <a:cs typeface="Arial" pitchFamily="34" charset="0"/>
                        </a:rPr>
                        <a:t>Сатылған</a:t>
                      </a:r>
                      <a:r>
                        <a:rPr lang="ru-RU" sz="1100" b="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baseline="0" dirty="0" err="1">
                          <a:latin typeface="Arial" pitchFamily="34" charset="0"/>
                          <a:cs typeface="Arial" pitchFamily="34" charset="0"/>
                        </a:rPr>
                        <a:t>қызметтердің</a:t>
                      </a:r>
                      <a:r>
                        <a:rPr lang="ru-RU" sz="1100" b="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baseline="0" dirty="0" err="1">
                          <a:latin typeface="Arial" pitchFamily="34" charset="0"/>
                          <a:cs typeface="Arial" pitchFamily="34" charset="0"/>
                        </a:rPr>
                        <a:t>өзіндік</a:t>
                      </a:r>
                      <a:r>
                        <a:rPr lang="ru-RU" sz="1100" b="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baseline="0" dirty="0" err="1">
                          <a:latin typeface="Arial" pitchFamily="34" charset="0"/>
                          <a:cs typeface="Arial" pitchFamily="34" charset="0"/>
                        </a:rPr>
                        <a:t>құны</a:t>
                      </a:r>
                      <a:endParaRPr lang="ru-RU" sz="11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25 590 497</a:t>
                      </a: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0798462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kk-KZ" sz="1100" b="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 err="1">
                          <a:latin typeface="Arial" pitchFamily="34" charset="0"/>
                          <a:cs typeface="Arial" pitchFamily="34" charset="0"/>
                        </a:rPr>
                        <a:t>Іске</a:t>
                      </a:r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dirty="0" err="1">
                          <a:latin typeface="Arial" pitchFamily="34" charset="0"/>
                          <a:cs typeface="Arial" pitchFamily="34" charset="0"/>
                        </a:rPr>
                        <a:t>асыру</a:t>
                      </a:r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dirty="0" err="1">
                          <a:latin typeface="Arial" pitchFamily="34" charset="0"/>
                          <a:cs typeface="Arial" pitchFamily="34" charset="0"/>
                        </a:rPr>
                        <a:t>бойынша</a:t>
                      </a:r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dirty="0" err="1">
                          <a:latin typeface="Arial" pitchFamily="34" charset="0"/>
                          <a:cs typeface="Arial" pitchFamily="34" charset="0"/>
                        </a:rPr>
                        <a:t>шығыстар</a:t>
                      </a:r>
                      <a:endParaRPr lang="ru-RU" sz="11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2 341 556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950498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kk-KZ" sz="1100" b="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 err="1">
                          <a:latin typeface="Arial" pitchFamily="34" charset="0"/>
                          <a:cs typeface="Arial" pitchFamily="34" charset="0"/>
                        </a:rPr>
                        <a:t>Әкімшілік</a:t>
                      </a:r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dirty="0" err="1">
                          <a:latin typeface="Arial" pitchFamily="34" charset="0"/>
                          <a:cs typeface="Arial" pitchFamily="34" charset="0"/>
                        </a:rPr>
                        <a:t>шығыстар</a:t>
                      </a:r>
                      <a:endParaRPr lang="ru-RU" sz="11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1 642 198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7055962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kk-KZ" sz="1100" b="0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 err="1">
                          <a:latin typeface="Arial" pitchFamily="34" charset="0"/>
                          <a:cs typeface="Arial" pitchFamily="34" charset="0"/>
                        </a:rPr>
                        <a:t>Өзге</a:t>
                      </a:r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 де </a:t>
                      </a:r>
                      <a:r>
                        <a:rPr lang="ru-RU" sz="1100" b="0" i="0" dirty="0" err="1">
                          <a:latin typeface="Arial" pitchFamily="34" charset="0"/>
                          <a:cs typeface="Arial" pitchFamily="34" charset="0"/>
                        </a:rPr>
                        <a:t>шығыстар</a:t>
                      </a:r>
                      <a:endParaRPr lang="ru-RU" sz="11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910 028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390841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kk-KZ" sz="1100" b="0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 err="1">
                          <a:latin typeface="Arial" pitchFamily="34" charset="0"/>
                          <a:cs typeface="Arial" pitchFamily="34" charset="0"/>
                        </a:rPr>
                        <a:t>Өзге</a:t>
                      </a:r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 де </a:t>
                      </a:r>
                      <a:r>
                        <a:rPr lang="ru-RU" sz="1100" b="0" i="0" dirty="0" err="1">
                          <a:latin typeface="Arial" pitchFamily="34" charset="0"/>
                          <a:cs typeface="Arial" pitchFamily="34" charset="0"/>
                        </a:rPr>
                        <a:t>кірістер</a:t>
                      </a:r>
                      <a:endParaRPr lang="ru-RU" sz="11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4 489 673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953136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kk-KZ" sz="1100" b="0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 err="1">
                          <a:latin typeface="Arial" pitchFamily="34" charset="0"/>
                          <a:cs typeface="Arial" pitchFamily="34" charset="0"/>
                        </a:rPr>
                        <a:t>Табыс</a:t>
                      </a:r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dirty="0" err="1">
                          <a:latin typeface="Arial" pitchFamily="34" charset="0"/>
                          <a:cs typeface="Arial" pitchFamily="34" charset="0"/>
                        </a:rPr>
                        <a:t>салығы</a:t>
                      </a:r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dirty="0" err="1">
                          <a:latin typeface="Arial" pitchFamily="34" charset="0"/>
                          <a:cs typeface="Arial" pitchFamily="34" charset="0"/>
                        </a:rPr>
                        <a:t>бойынша</a:t>
                      </a:r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dirty="0" err="1">
                          <a:latin typeface="Arial" pitchFamily="34" charset="0"/>
                          <a:cs typeface="Arial" pitchFamily="34" charset="0"/>
                        </a:rPr>
                        <a:t>шығыстар</a:t>
                      </a:r>
                      <a:endParaRPr lang="ru-RU" sz="11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-5 364 292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671194"/>
                  </a:ext>
                </a:extLst>
              </a:tr>
              <a:tr h="436306">
                <a:tc>
                  <a:txBody>
                    <a:bodyPr/>
                    <a:lstStyle/>
                    <a:p>
                      <a:pPr algn="ctr"/>
                      <a:r>
                        <a:rPr lang="kk-KZ" sz="1100" b="0" dirty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err="1">
                          <a:latin typeface="Arial" pitchFamily="34" charset="0"/>
                          <a:cs typeface="Arial" pitchFamily="34" charset="0"/>
                        </a:rPr>
                        <a:t>Қаржылық</a:t>
                      </a:r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 err="1">
                          <a:latin typeface="Arial" pitchFamily="34" charset="0"/>
                          <a:cs typeface="Arial" pitchFamily="34" charset="0"/>
                        </a:rPr>
                        <a:t>нәтиже</a:t>
                      </a:r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1100" b="0" dirty="0" err="1">
                          <a:latin typeface="Arial" pitchFamily="34" charset="0"/>
                          <a:cs typeface="Arial" pitchFamily="34" charset="0"/>
                        </a:rPr>
                        <a:t>шығын</a:t>
                      </a:r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-2 445 293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608988"/>
                  </a:ext>
                </a:extLst>
              </a:tr>
            </a:tbl>
          </a:graphicData>
        </a:graphic>
      </p:graphicFrame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83683" y="6487064"/>
            <a:ext cx="408317" cy="360027"/>
          </a:xfrm>
        </p:spPr>
        <p:txBody>
          <a:bodyPr/>
          <a:lstStyle/>
          <a:p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177" t="4356" r="15738" b="28201"/>
          <a:stretch/>
        </p:blipFill>
        <p:spPr>
          <a:xfrm>
            <a:off x="1" y="6324600"/>
            <a:ext cx="11928764" cy="49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28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471704" y="0"/>
            <a:ext cx="10720295" cy="119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2024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жыл</a:t>
            </a:r>
            <a:r>
              <a:rPr lang="kk-KZ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ға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көрсетілген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қызметтерінің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көлемі</a:t>
            </a:r>
            <a:endParaRPr lang="ru-RU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05" y="255807"/>
            <a:ext cx="945000" cy="686250"/>
          </a:xfrm>
          <a:prstGeom prst="rect">
            <a:avLst/>
          </a:prstGeom>
        </p:spPr>
      </p:pic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18189" y="6487064"/>
            <a:ext cx="373811" cy="360027"/>
          </a:xfrm>
        </p:spPr>
        <p:txBody>
          <a:bodyPr/>
          <a:lstStyle/>
          <a:p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462919"/>
              </p:ext>
            </p:extLst>
          </p:nvPr>
        </p:nvGraphicFramePr>
        <p:xfrm>
          <a:off x="348670" y="1232038"/>
          <a:ext cx="11494659" cy="53557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135">
                  <a:extLst>
                    <a:ext uri="{9D8B030D-6E8A-4147-A177-3AD203B41FA5}">
                      <a16:colId xmlns:a16="http://schemas.microsoft.com/office/drawing/2014/main" val="230026590"/>
                    </a:ext>
                  </a:extLst>
                </a:gridCol>
                <a:gridCol w="6247926">
                  <a:extLst>
                    <a:ext uri="{9D8B030D-6E8A-4147-A177-3AD203B41FA5}">
                      <a16:colId xmlns:a16="http://schemas.microsoft.com/office/drawing/2014/main" val="1742562732"/>
                    </a:ext>
                  </a:extLst>
                </a:gridCol>
                <a:gridCol w="1780640">
                  <a:extLst>
                    <a:ext uri="{9D8B030D-6E8A-4147-A177-3AD203B41FA5}">
                      <a16:colId xmlns:a16="http://schemas.microsoft.com/office/drawing/2014/main" val="3405235182"/>
                    </a:ext>
                  </a:extLst>
                </a:gridCol>
                <a:gridCol w="1701159">
                  <a:extLst>
                    <a:ext uri="{9D8B030D-6E8A-4147-A177-3AD203B41FA5}">
                      <a16:colId xmlns:a16="http://schemas.microsoft.com/office/drawing/2014/main" val="318283007"/>
                    </a:ext>
                  </a:extLst>
                </a:gridCol>
                <a:gridCol w="994799">
                  <a:extLst>
                    <a:ext uri="{9D8B030D-6E8A-4147-A177-3AD203B41FA5}">
                      <a16:colId xmlns:a16="http://schemas.microsoft.com/office/drawing/2014/main" val="1733662079"/>
                    </a:ext>
                  </a:extLst>
                </a:gridCol>
              </a:tblGrid>
              <a:tr h="7160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Топ</a:t>
                      </a: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Тұтынушылар</a:t>
                      </a:r>
                      <a:r>
                        <a:rPr lang="kk-KZ" sz="1200" b="1" i="0" u="none" strike="noStrike" baseline="0" dirty="0">
                          <a:solidFill>
                            <a:schemeClr val="bg1"/>
                          </a:solidFill>
                          <a:latin typeface="Arial"/>
                        </a:rPr>
                        <a:t> атауы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36000" marR="36000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Бекітілген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тарифтік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смета, </a:t>
                      </a:r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мың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м3</a:t>
                      </a: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Қызметтердің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нақты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көлемі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, </a:t>
                      </a:r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мың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м3</a:t>
                      </a: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Ауытқу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, % </a:t>
                      </a: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082588"/>
                  </a:ext>
                </a:extLst>
              </a:tr>
              <a:tr h="228870">
                <a:tc gridSpan="2">
                  <a:txBody>
                    <a:bodyPr/>
                    <a:lstStyle/>
                    <a:p>
                      <a:pPr algn="ctr" fontAlgn="ctr">
                        <a:tabLst/>
                      </a:pPr>
                      <a:r>
                        <a:rPr lang="ru-RU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050" b="1" i="0" u="none" strike="noStrike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lang="ru-RU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сату</a:t>
                      </a:r>
                      <a:r>
                        <a:rPr lang="ru-RU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көлемі-барлығы</a:t>
                      </a:r>
                      <a:r>
                        <a:rPr lang="ru-RU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50" b="1" i="0" u="none" strike="noStrike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оның</a:t>
                      </a:r>
                      <a:r>
                        <a:rPr lang="ru-RU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ішінде</a:t>
                      </a:r>
                      <a:r>
                        <a:rPr lang="ru-RU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180 510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180 941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897339"/>
                  </a:ext>
                </a:extLst>
              </a:tr>
              <a:tr h="1408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  <a:p>
                      <a:pPr algn="ct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just" fontAlgn="ctr">
                        <a:buFontTx/>
                        <a:buNone/>
                      </a:pPr>
                      <a:endParaRPr lang="ru-RU" sz="105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u="none" strike="noStrik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халық</a:t>
                      </a:r>
                      <a:r>
                        <a:rPr lang="ru-RU" sz="105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санатына</a:t>
                      </a:r>
                      <a:r>
                        <a:rPr lang="ru-RU" sz="105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жататын</a:t>
                      </a:r>
                      <a:r>
                        <a:rPr lang="ru-RU" sz="105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жеке</a:t>
                      </a:r>
                      <a:r>
                        <a:rPr lang="ru-RU" sz="105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тұлғалар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 algn="just" fontAlgn="ctr">
                        <a:buFontTx/>
                        <a:buChar char="-"/>
                      </a:pP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5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5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өндірумен</a:t>
                      </a:r>
                      <a:r>
                        <a:rPr lang="ru-RU" sz="105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105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r>
                        <a:rPr lang="ru-RU" sz="105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5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5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</a:t>
                      </a:r>
                      <a:r>
                        <a:rPr lang="ru-RU" sz="105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процесінде</a:t>
                      </a:r>
                      <a:r>
                        <a:rPr lang="ru-RU" sz="105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</a:t>
                      </a:r>
                      <a:r>
                        <a:rPr lang="ru-RU" sz="105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мұқтаждарына</a:t>
                      </a:r>
                      <a:r>
                        <a:rPr lang="ru-RU" sz="105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суды </a:t>
                      </a: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</a:t>
                      </a:r>
                      <a:r>
                        <a:rPr lang="ru-RU" sz="105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105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105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105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5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lang="ru-RU" sz="105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r>
                        <a:rPr lang="ru-RU" sz="105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105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105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жабдықтаудың</a:t>
                      </a:r>
                      <a:r>
                        <a:rPr lang="ru-RU" sz="105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ашық</a:t>
                      </a:r>
                      <a:r>
                        <a:rPr lang="ru-RU" sz="105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жүйесі</a:t>
                      </a:r>
                      <a:r>
                        <a:rPr lang="ru-RU" sz="105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105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</a:t>
                      </a: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5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5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берумен</a:t>
                      </a:r>
                      <a:r>
                        <a:rPr lang="ru-RU" sz="105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бөлумен</a:t>
                      </a:r>
                      <a:r>
                        <a:rPr lang="ru-RU" sz="105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105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r>
                        <a:rPr lang="ru-RU" sz="105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бекітілген</a:t>
                      </a:r>
                      <a:r>
                        <a:rPr lang="ru-RU" sz="105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нормативтік</a:t>
                      </a:r>
                      <a:r>
                        <a:rPr lang="ru-RU" sz="105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105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r>
                        <a:rPr lang="ru-RU" sz="105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105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105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салада</a:t>
                      </a:r>
                      <a:r>
                        <a:rPr lang="ru-RU" sz="105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5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5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105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ұсынатын</a:t>
                      </a:r>
                      <a:r>
                        <a:rPr lang="ru-RU" sz="105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r>
                        <a:rPr lang="ru-RU" sz="105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5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немесе</a:t>
                      </a:r>
                      <a:r>
                        <a:rPr lang="ru-RU" sz="105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су </a:t>
                      </a:r>
                      <a:r>
                        <a:rPr lang="ru-RU" sz="105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endParaRPr lang="ru-RU" sz="1050" b="0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140 462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139 582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-0,6%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898354"/>
                  </a:ext>
                </a:extLst>
              </a:tr>
              <a:tr h="2798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 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өзге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де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тұтынушылар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бірінші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үшінші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топтардың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құрамына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кірмейтін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заңды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тұлғалар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33 418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34 107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530846"/>
                  </a:ext>
                </a:extLst>
              </a:tr>
              <a:tr h="3661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  бюджет </a:t>
                      </a:r>
                      <a:r>
                        <a:rPr kumimoji="0" lang="ru-RU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қаражаты</a:t>
                      </a: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есебінен</a:t>
                      </a: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ұсталатын</a:t>
                      </a: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ұйымдар</a:t>
                      </a: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6 630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7 252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453831"/>
                  </a:ext>
                </a:extLst>
              </a:tr>
              <a:tr h="21593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Су </a:t>
                      </a:r>
                      <a:r>
                        <a:rPr lang="ru-RU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сату </a:t>
                      </a:r>
                      <a:r>
                        <a:rPr lang="ru-RU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көлемі-барлығы</a:t>
                      </a:r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оның</a:t>
                      </a:r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ішінде</a:t>
                      </a:r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72000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139 757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137 709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-1,4%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62283"/>
                  </a:ext>
                </a:extLst>
              </a:tr>
              <a:tr h="1351424">
                <a:tc>
                  <a:txBody>
                    <a:bodyPr/>
                    <a:lstStyle/>
                    <a:p>
                      <a:pPr algn="ctr" fontAlgn="ctr"/>
                      <a:endParaRPr lang="en-US" sz="105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 algn="just" fontAlgn="ctr">
                        <a:buFontTx/>
                        <a:buChar char="-"/>
                      </a:pP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халық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санатына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жататын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жеке</a:t>
                      </a:r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тұлғалар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lvl="0" indent="-171450" algn="just" fontAlgn="ctr">
                        <a:buFontTx/>
                        <a:buChar char="-"/>
                      </a:pP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өндірумен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процесінде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мұқтаждарына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суды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жабдықтаудың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ашық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жүйесі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берумен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бөлумен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бекітілген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нормативтік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салада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ұсынатын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немесе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су </a:t>
                      </a:r>
                      <a:r>
                        <a:rPr lang="ru-RU" sz="10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98 222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96 404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-1,8%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78680"/>
                  </a:ext>
                </a:extLst>
              </a:tr>
              <a:tr h="3944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 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өзге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де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тұтынушылар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бірінші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үшінші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топтардың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құрамына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кірмейтін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заңды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тұлғалар</a:t>
                      </a:r>
                      <a:r>
                        <a:rPr lang="ru-RU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33 210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31 907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-3,9%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817001"/>
                  </a:ext>
                </a:extLst>
              </a:tr>
              <a:tr h="3944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  бюджет </a:t>
                      </a:r>
                      <a:r>
                        <a:rPr kumimoji="0" lang="ru-RU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қаражаты</a:t>
                      </a: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есебінен</a:t>
                      </a: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ұсталатын</a:t>
                      </a: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ұйымдар</a:t>
                      </a: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8 325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9 398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12,8%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3325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339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енім телефон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89"/>
          <a:stretch/>
        </p:blipFill>
        <p:spPr bwMode="auto">
          <a:xfrm>
            <a:off x="7850864" y="5196653"/>
            <a:ext cx="1306286" cy="103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8755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852" y="58659"/>
            <a:ext cx="945000" cy="686250"/>
          </a:xfrm>
          <a:prstGeom prst="rect">
            <a:avLst/>
          </a:prstGeom>
        </p:spPr>
      </p:pic>
      <p:sp>
        <p:nvSpPr>
          <p:cNvPr id="2" name="AutoShape 2" descr="Crm, mockup or man in a telemarketing call center helping, talking or networking online via microphone. Contact support, consultant or insurance agent in communication at customer services or s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336" y="1041958"/>
            <a:ext cx="2229785" cy="171150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0705" y="980997"/>
            <a:ext cx="2236035" cy="1716299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4228" y="5172781"/>
            <a:ext cx="1204810" cy="115527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496" y="3194323"/>
            <a:ext cx="2236723" cy="171939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/>
          <a:srcRect l="27975" r="815"/>
          <a:stretch/>
        </p:blipFill>
        <p:spPr>
          <a:xfrm>
            <a:off x="9770545" y="3194323"/>
            <a:ext cx="2236035" cy="172072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11812385" y="6581196"/>
            <a:ext cx="3796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194785623"/>
              </p:ext>
            </p:extLst>
          </p:nvPr>
        </p:nvGraphicFramePr>
        <p:xfrm>
          <a:off x="576873" y="5101333"/>
          <a:ext cx="2825404" cy="1150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120383801"/>
              </p:ext>
            </p:extLst>
          </p:nvPr>
        </p:nvGraphicFramePr>
        <p:xfrm>
          <a:off x="9171104" y="5176333"/>
          <a:ext cx="2236035" cy="1030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20" name="Круговая 19"/>
          <p:cNvSpPr/>
          <p:nvPr/>
        </p:nvSpPr>
        <p:spPr>
          <a:xfrm rot="10800000">
            <a:off x="10949943" y="5157498"/>
            <a:ext cx="900544" cy="1048953"/>
          </a:xfrm>
          <a:prstGeom prst="pie">
            <a:avLst>
              <a:gd name="adj1" fmla="val 5400000"/>
              <a:gd name="adj2" fmla="val 1620000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Круговая 21"/>
          <p:cNvSpPr/>
          <p:nvPr/>
        </p:nvSpPr>
        <p:spPr>
          <a:xfrm rot="10800000">
            <a:off x="11134153" y="5617157"/>
            <a:ext cx="550664" cy="550664"/>
          </a:xfrm>
          <a:prstGeom prst="pie">
            <a:avLst>
              <a:gd name="adj1" fmla="val 5400000"/>
              <a:gd name="adj2" fmla="val 1620000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Круговая 23"/>
          <p:cNvSpPr/>
          <p:nvPr/>
        </p:nvSpPr>
        <p:spPr>
          <a:xfrm>
            <a:off x="813927" y="5683476"/>
            <a:ext cx="550664" cy="550664"/>
          </a:xfrm>
          <a:prstGeom prst="pie">
            <a:avLst>
              <a:gd name="adj1" fmla="val 5400000"/>
              <a:gd name="adj2" fmla="val 1620000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4" name="Прямая соединительная линия 3"/>
          <p:cNvCxnSpPr/>
          <p:nvPr/>
        </p:nvCxnSpPr>
        <p:spPr>
          <a:xfrm>
            <a:off x="3371099" y="5132141"/>
            <a:ext cx="0" cy="1155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1733225077"/>
              </p:ext>
            </p:extLst>
          </p:nvPr>
        </p:nvGraphicFramePr>
        <p:xfrm>
          <a:off x="3822715" y="3420494"/>
          <a:ext cx="4653193" cy="2999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sp>
        <p:nvSpPr>
          <p:cNvPr id="30" name="Rectangle 22"/>
          <p:cNvSpPr/>
          <p:nvPr/>
        </p:nvSpPr>
        <p:spPr>
          <a:xfrm>
            <a:off x="1496535" y="135456"/>
            <a:ext cx="10188282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қызметтерін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тұтынушылармен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b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</a:b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жүргізілетін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жұмыс</a:t>
            </a:r>
            <a:endParaRPr lang="en-GB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sp>
        <p:nvSpPr>
          <p:cNvPr id="32" name="Прямоугольник 11"/>
          <p:cNvSpPr>
            <a:spLocks noChangeArrowheads="1"/>
          </p:cNvSpPr>
          <p:nvPr/>
        </p:nvSpPr>
        <p:spPr bwMode="auto">
          <a:xfrm>
            <a:off x="333013" y="6463431"/>
            <a:ext cx="116444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400" dirty="0" err="1">
                <a:latin typeface="Arial" panose="020B0604020202020204" pitchFamily="34" charset="0"/>
              </a:rPr>
              <a:t>Кәсіпорын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қызметінің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мәселелері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бұқаралық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ақпарат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құралдарын</a:t>
            </a:r>
            <a:r>
              <a:rPr lang="ru-RU" altLang="ru-RU" sz="1400" dirty="0">
                <a:latin typeface="Arial" panose="020B0604020202020204" pitchFamily="34" charset="0"/>
              </a:rPr>
              <a:t> мен </a:t>
            </a:r>
            <a:r>
              <a:rPr lang="ru-RU" altLang="ru-RU" sz="1400" dirty="0" err="1">
                <a:latin typeface="Arial" panose="020B0604020202020204" pitchFamily="34" charset="0"/>
              </a:rPr>
              <a:t>кәсіпорынның</a:t>
            </a:r>
            <a:r>
              <a:rPr lang="ru-RU" altLang="ru-RU" sz="1400" dirty="0">
                <a:latin typeface="Arial" panose="020B0604020202020204" pitchFamily="34" charset="0"/>
              </a:rPr>
              <a:t> веб-</a:t>
            </a:r>
            <a:r>
              <a:rPr lang="ru-RU" altLang="ru-RU" sz="1400" dirty="0" err="1">
                <a:latin typeface="Arial" panose="020B0604020202020204" pitchFamily="34" charset="0"/>
              </a:rPr>
              <a:t>сайтында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en-US" altLang="ru-RU" sz="1400" b="1" i="1" dirty="0">
                <a:latin typeface="Arial" panose="020B0604020202020204" pitchFamily="34" charset="0"/>
                <a:hlinkClick r:id="rId26"/>
              </a:rPr>
              <a:t>www.almatysu.kz</a:t>
            </a:r>
            <a:r>
              <a:rPr lang="kk-KZ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жарияланады</a:t>
            </a:r>
            <a:r>
              <a:rPr lang="ru-RU" altLang="ru-RU" sz="1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532789" y="944551"/>
            <a:ext cx="7096990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Дебиторлық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берешекті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төмендету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мақсатында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Кәсіпорын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күн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сайын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дебиторлық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берешекті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өндіріп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алу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іс-шаралар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жүргізеді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сотқа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сот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шараларының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барлық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спектрін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пайдаланады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2024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32 689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тұтынушы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қамтылып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мынадай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жұмыстар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жүргізілді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Сотқа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хабарламалар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304,63 млн.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сомасына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13 575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борышкерге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жеткізілді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211,31 млн.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69%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төленді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	</a:t>
            </a:r>
          </a:p>
          <a:p>
            <a:pPr algn="just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	- 1,61 млн.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сомасына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102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борышкерге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көрсету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тоқтатылды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0,81 млн.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50,3%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төленді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,	</a:t>
            </a:r>
          </a:p>
          <a:p>
            <a:pPr algn="just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Көппәтерлі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үйлерде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86,7 млн.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сомасына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10 554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борышкерге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арнаулы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жабдықтарға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кәріз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көтергіштері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бұғатталды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53,61 млн.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 61,8%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төленді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	</a:t>
            </a:r>
          </a:p>
          <a:p>
            <a:pPr algn="just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Материалдар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нотариустарға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беріліп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265 млн.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сомасына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4 716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борышкерге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сотқа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талап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арыздар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берілді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71,5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млн.теңге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26,9%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төленді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1639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8458280"/>
              </p:ext>
            </p:extLst>
          </p:nvPr>
        </p:nvGraphicFramePr>
        <p:xfrm>
          <a:off x="6471920" y="1909158"/>
          <a:ext cx="5157100" cy="4790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142944"/>
              </p:ext>
            </p:extLst>
          </p:nvPr>
        </p:nvGraphicFramePr>
        <p:xfrm>
          <a:off x="467360" y="1909158"/>
          <a:ext cx="5232400" cy="4811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4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570"/>
            <a:ext cx="12192000" cy="1197864"/>
          </a:xfrm>
          <a:prstGeom prst="rect">
            <a:avLst/>
          </a:prstGeom>
        </p:spPr>
      </p:pic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9" y="38785"/>
            <a:ext cx="1038090" cy="7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56967" y="259060"/>
            <a:ext cx="10717493" cy="6941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қызметтерін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тұтынушылармен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b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</a:b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жүргізілетін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жұмыс</a:t>
            </a:r>
            <a:endParaRPr lang="en-GB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  <a:p>
            <a:endParaRPr lang="ru-RU" sz="2000" b="1" dirty="0">
              <a:solidFill>
                <a:srgbClr val="336699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361" y="1371370"/>
            <a:ext cx="523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Төлем</a:t>
            </a:r>
            <a:r>
              <a:rPr 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әдістері</a:t>
            </a:r>
            <a:r>
              <a:rPr 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туралы</a:t>
            </a:r>
            <a:r>
              <a:rPr 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ақпарат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71920" y="1262827"/>
            <a:ext cx="5157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Тұтынушылардың</a:t>
            </a:r>
            <a:r>
              <a:rPr 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шот-түбіртектер</a:t>
            </a:r>
            <a:r>
              <a:rPr 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мен </a:t>
            </a:r>
            <a:r>
              <a:rPr 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шот-фактураларды</a:t>
            </a:r>
            <a:r>
              <a:rPr 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алу</a:t>
            </a:r>
            <a:r>
              <a:rPr 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тәсілдері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812385" y="6581196"/>
            <a:ext cx="3796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570526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0" y="1"/>
            <a:ext cx="12192000" cy="6858000"/>
          </a:xfrm>
        </p:spPr>
        <p:txBody>
          <a:bodyPr anchor="ctr"/>
          <a:lstStyle/>
          <a:p>
            <a:pPr algn="ctr">
              <a:spcBef>
                <a:spcPts val="0"/>
              </a:spcBef>
              <a:buNone/>
            </a:pPr>
            <a:endParaRPr lang="ru-RU" altLang="ru-RU" sz="2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Алматы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қаласы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Энергетика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басқармасының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шаруашылық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жүргізу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құқығындағы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"Алматы Су" </a:t>
            </a:r>
          </a:p>
          <a:p>
            <a:pPr algn="ctr">
              <a:spcBef>
                <a:spcPts val="0"/>
              </a:spcBef>
              <a:buNone/>
            </a:pP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мемлекеттік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коммуналдық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кәсіпорнының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2024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жылдың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қорытындысы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endParaRPr lang="ru-RU" altLang="ru-RU" sz="2400" b="1" dirty="0">
              <a:solidFill>
                <a:srgbClr val="336699"/>
              </a:solidFill>
              <a:latin typeface="Arial" panose="020B0604020202020204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тарифтік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сметалардың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орындалуы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туралы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, </a:t>
            </a:r>
          </a:p>
          <a:p>
            <a:pPr algn="ctr">
              <a:spcBef>
                <a:spcPts val="0"/>
              </a:spcBef>
              <a:buNone/>
            </a:pP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қызметтеріне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инвестициялық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бағдарламалардың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орындалуы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туралы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есеп</a:t>
            </a:r>
            <a:endParaRPr lang="ru-RU" altLang="ru-RU" sz="2400" b="1" dirty="0">
              <a:solidFill>
                <a:srgbClr val="336699"/>
              </a:solidFill>
              <a:latin typeface="Arial" panose="020B0604020202020204" pitchFamily="34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altLang="ru-RU" sz="24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985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0" y="292544"/>
            <a:ext cx="12192000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Сумен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жабдықтау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бұру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қызметтерін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тұтынушылармен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жүргізілетін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endParaRPr lang="ru-RU" alt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06" y="223396"/>
            <a:ext cx="945000" cy="686250"/>
          </a:xfrm>
          <a:prstGeom prst="rect">
            <a:avLst/>
          </a:prstGeom>
        </p:spPr>
      </p:pic>
      <p:sp>
        <p:nvSpPr>
          <p:cNvPr id="33" name="Заголовок 1"/>
          <p:cNvSpPr txBox="1">
            <a:spLocks/>
          </p:cNvSpPr>
          <p:nvPr/>
        </p:nvSpPr>
        <p:spPr bwMode="auto">
          <a:xfrm>
            <a:off x="-75427" y="1390796"/>
            <a:ext cx="121920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Тұтынушының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жеке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кабинетінің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мобильді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қосымшасы</a:t>
            </a:r>
            <a:endParaRPr lang="ru-RU" altLang="ru-RU" sz="1600" b="1" dirty="0">
              <a:solidFill>
                <a:srgbClr val="336699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grpSp>
        <p:nvGrpSpPr>
          <p:cNvPr id="35" name="Группа 7"/>
          <p:cNvGrpSpPr>
            <a:grpSpLocks/>
          </p:cNvGrpSpPr>
          <p:nvPr/>
        </p:nvGrpSpPr>
        <p:grpSpPr bwMode="auto">
          <a:xfrm>
            <a:off x="209006" y="2116183"/>
            <a:ext cx="2084562" cy="4129605"/>
            <a:chOff x="2267744" y="586145"/>
            <a:chExt cx="1635125" cy="3144837"/>
          </a:xfrm>
        </p:grpSpPr>
        <p:grpSp>
          <p:nvGrpSpPr>
            <p:cNvPr id="36" name="Группа 11"/>
            <p:cNvGrpSpPr>
              <a:grpSpLocks/>
            </p:cNvGrpSpPr>
            <p:nvPr/>
          </p:nvGrpSpPr>
          <p:grpSpPr bwMode="auto">
            <a:xfrm>
              <a:off x="2267744" y="586145"/>
              <a:ext cx="1635125" cy="3144837"/>
              <a:chOff x="-3876413" y="86298"/>
              <a:chExt cx="3819525" cy="6452615"/>
            </a:xfrm>
          </p:grpSpPr>
          <p:pic>
            <p:nvPicPr>
              <p:cNvPr id="38" name="Рисунок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449343" y="607175"/>
                <a:ext cx="2931281" cy="5211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6" descr="ÐÐ°ÑÑÐ¸Ð½ÐºÐ¸ Ð¿Ð¾ Ð·Ð°Ð¿ÑÐ¾ÑÑ ÑÐµÐ»ÐµÑÐ¾Ð½ 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876413" y="86298"/>
                <a:ext cx="3819525" cy="6452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7" name="Рисунок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068" y="836712"/>
              <a:ext cx="1268373" cy="2736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Группа 20"/>
          <p:cNvGrpSpPr>
            <a:grpSpLocks/>
          </p:cNvGrpSpPr>
          <p:nvPr/>
        </p:nvGrpSpPr>
        <p:grpSpPr bwMode="auto">
          <a:xfrm>
            <a:off x="2197656" y="2116182"/>
            <a:ext cx="2096751" cy="4129606"/>
            <a:chOff x="3414270" y="937749"/>
            <a:chExt cx="1304309" cy="2246199"/>
          </a:xfrm>
        </p:grpSpPr>
        <p:pic>
          <p:nvPicPr>
            <p:cNvPr id="41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4270" y="937749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2" name="Группа 8"/>
            <p:cNvGrpSpPr>
              <a:grpSpLocks/>
            </p:cNvGrpSpPr>
            <p:nvPr/>
          </p:nvGrpSpPr>
          <p:grpSpPr bwMode="auto">
            <a:xfrm>
              <a:off x="3545065" y="1119069"/>
              <a:ext cx="1016030" cy="1951579"/>
              <a:chOff x="3545065" y="1119069"/>
              <a:chExt cx="1016030" cy="1951579"/>
            </a:xfrm>
          </p:grpSpPr>
          <p:pic>
            <p:nvPicPr>
              <p:cNvPr id="43" name="Рисунок 1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0108" y="1119070"/>
                <a:ext cx="1000987" cy="1814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" name="Рисунок 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5065" y="1119069"/>
                <a:ext cx="1005902" cy="1951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5" name="Группа 17"/>
          <p:cNvGrpSpPr>
            <a:grpSpLocks/>
          </p:cNvGrpSpPr>
          <p:nvPr/>
        </p:nvGrpSpPr>
        <p:grpSpPr bwMode="auto">
          <a:xfrm>
            <a:off x="4204974" y="2116182"/>
            <a:ext cx="2004237" cy="4129606"/>
            <a:chOff x="7046482" y="514796"/>
            <a:chExt cx="1304309" cy="2246199"/>
          </a:xfrm>
        </p:grpSpPr>
        <p:pic>
          <p:nvPicPr>
            <p:cNvPr id="46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6482" y="514796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7" name="Группа 16"/>
            <p:cNvGrpSpPr>
              <a:grpSpLocks/>
            </p:cNvGrpSpPr>
            <p:nvPr/>
          </p:nvGrpSpPr>
          <p:grpSpPr bwMode="auto">
            <a:xfrm>
              <a:off x="7164288" y="707933"/>
              <a:ext cx="1031163" cy="1928979"/>
              <a:chOff x="5389883" y="746118"/>
              <a:chExt cx="1078518" cy="2276872"/>
            </a:xfrm>
          </p:grpSpPr>
          <p:pic>
            <p:nvPicPr>
              <p:cNvPr id="48" name="Рисунок 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9883" y="746118"/>
                <a:ext cx="1078518" cy="2276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Прямоугольник 48"/>
              <p:cNvSpPr/>
              <p:nvPr/>
            </p:nvSpPr>
            <p:spPr>
              <a:xfrm>
                <a:off x="5507311" y="1269901"/>
                <a:ext cx="793299" cy="2145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5507311" y="1700783"/>
                <a:ext cx="793299" cy="18702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5507311" y="2025321"/>
                <a:ext cx="793299" cy="18702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grpSp>
        <p:nvGrpSpPr>
          <p:cNvPr id="52" name="Группа 21"/>
          <p:cNvGrpSpPr>
            <a:grpSpLocks/>
          </p:cNvGrpSpPr>
          <p:nvPr/>
        </p:nvGrpSpPr>
        <p:grpSpPr bwMode="auto">
          <a:xfrm>
            <a:off x="6096000" y="2116182"/>
            <a:ext cx="2043039" cy="4129606"/>
            <a:chOff x="4788024" y="3792543"/>
            <a:chExt cx="1304309" cy="2246199"/>
          </a:xfrm>
        </p:grpSpPr>
        <p:pic>
          <p:nvPicPr>
            <p:cNvPr id="53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792543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Рисунок 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2215" y="3949724"/>
              <a:ext cx="1027938" cy="1964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" name="Прямоугольник 21"/>
          <p:cNvSpPr>
            <a:spLocks noChangeArrowheads="1"/>
          </p:cNvSpPr>
          <p:nvPr/>
        </p:nvSpPr>
        <p:spPr bwMode="auto">
          <a:xfrm>
            <a:off x="8311640" y="2513912"/>
            <a:ext cx="3671888" cy="228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Мобильді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қосымшада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мынадай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функциялар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көзделген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ЖЕҚ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айғақтарын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беру;</a:t>
            </a:r>
          </a:p>
          <a:p>
            <a:pPr marL="285750" indent="-28575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ЖЕҚ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пломбылауға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өтінім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ЖЕҚ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пломбыны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шешуге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өтінім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/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қолданыстағы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ЖЕҚ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тізілімі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/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есептеулердің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толық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жазылуы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/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төлемнің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толық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жазылуы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басқа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құжаттар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75057" y="6487064"/>
            <a:ext cx="416943" cy="36002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839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58779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0" y="292544"/>
            <a:ext cx="12192000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Есептеу</a:t>
            </a:r>
            <a:r>
              <a:rPr 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аспаптарымен</a:t>
            </a:r>
            <a:r>
              <a:rPr 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жарақтандыру</a:t>
            </a:r>
            <a:endParaRPr lang="ru-RU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30" y="255807"/>
            <a:ext cx="945000" cy="686250"/>
          </a:xfrm>
          <a:prstGeom prst="rect">
            <a:avLst/>
          </a:prstGeom>
        </p:spPr>
      </p:pic>
      <p:sp>
        <p:nvSpPr>
          <p:cNvPr id="3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75057" y="6487064"/>
            <a:ext cx="416943" cy="360027"/>
          </a:xfrm>
        </p:spPr>
        <p:txBody>
          <a:bodyPr/>
          <a:lstStyle/>
          <a:p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7349016"/>
              </p:ext>
            </p:extLst>
          </p:nvPr>
        </p:nvGraphicFramePr>
        <p:xfrm>
          <a:off x="356937" y="1612465"/>
          <a:ext cx="11478126" cy="3825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4568">
                  <a:extLst>
                    <a:ext uri="{9D8B030D-6E8A-4147-A177-3AD203B41FA5}">
                      <a16:colId xmlns:a16="http://schemas.microsoft.com/office/drawing/2014/main" val="3202796703"/>
                    </a:ext>
                  </a:extLst>
                </a:gridCol>
                <a:gridCol w="1900990">
                  <a:extLst>
                    <a:ext uri="{9D8B030D-6E8A-4147-A177-3AD203B41FA5}">
                      <a16:colId xmlns:a16="http://schemas.microsoft.com/office/drawing/2014/main" val="1576579479"/>
                    </a:ext>
                  </a:extLst>
                </a:gridCol>
                <a:gridCol w="1961147">
                  <a:extLst>
                    <a:ext uri="{9D8B030D-6E8A-4147-A177-3AD203B41FA5}">
                      <a16:colId xmlns:a16="http://schemas.microsoft.com/office/drawing/2014/main" val="721931976"/>
                    </a:ext>
                  </a:extLst>
                </a:gridCol>
                <a:gridCol w="818147">
                  <a:extLst>
                    <a:ext uri="{9D8B030D-6E8A-4147-A177-3AD203B41FA5}">
                      <a16:colId xmlns:a16="http://schemas.microsoft.com/office/drawing/2014/main" val="765132868"/>
                    </a:ext>
                  </a:extLst>
                </a:gridCol>
                <a:gridCol w="1455822">
                  <a:extLst>
                    <a:ext uri="{9D8B030D-6E8A-4147-A177-3AD203B41FA5}">
                      <a16:colId xmlns:a16="http://schemas.microsoft.com/office/drawing/2014/main" val="1775256150"/>
                    </a:ext>
                  </a:extLst>
                </a:gridCol>
                <a:gridCol w="2077452">
                  <a:extLst>
                    <a:ext uri="{9D8B030D-6E8A-4147-A177-3AD203B41FA5}">
                      <a16:colId xmlns:a16="http://schemas.microsoft.com/office/drawing/2014/main" val="3551807810"/>
                    </a:ext>
                  </a:extLst>
                </a:gridCol>
              </a:tblGrid>
              <a:tr h="6657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Тұтынушылар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топтары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Барлық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үйлер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мен </a:t>
                      </a:r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пәтерлер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Есептеу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құралдарымен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жабдықталған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үйлер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Барлық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есептеу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Аспаптары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Жұмыста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/ </a:t>
                      </a:r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Шығарылды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259979"/>
                  </a:ext>
                </a:extLst>
              </a:tr>
              <a:tr h="69362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Барлы</a:t>
                      </a:r>
                      <a:r>
                        <a:rPr lang="kk-KZ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қ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жеке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тұлғалар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оның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ішінде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 marL="72000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584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229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398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672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491 070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360 989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/130 081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69138"/>
                  </a:ext>
                </a:extLst>
              </a:tr>
              <a:tr h="25007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Көп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пәтерлі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тұрғын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үйлер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465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324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962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428 947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320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506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 104 484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1841023"/>
                  </a:ext>
                </a:extLst>
              </a:tr>
              <a:tr h="27745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Жеке </a:t>
                      </a:r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тұрғын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үй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құрылыстары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717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710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726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593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 25 597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691120"/>
                  </a:ext>
                </a:extLst>
              </a:tr>
              <a:tr h="4719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Заңды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тұлғалар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713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713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34 802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34 289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/ 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846754"/>
                  </a:ext>
                </a:extLst>
              </a:tr>
              <a:tr h="57751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Бюджеттік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ұйымдар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1 897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1 903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/ 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10525"/>
                  </a:ext>
                </a:extLst>
              </a:tr>
              <a:tr h="66571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Барлығы</a:t>
                      </a: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 marL="72000" marR="9525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613</a:t>
                      </a:r>
                      <a:r>
                        <a:rPr lang="ru-RU" sz="12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812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428</a:t>
                      </a:r>
                      <a:r>
                        <a:rPr lang="ru-RU" sz="12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255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541 372</a:t>
                      </a:r>
                    </a:p>
                  </a:txBody>
                  <a:tcPr marL="9525" marR="9525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411</a:t>
                      </a:r>
                      <a:r>
                        <a:rPr lang="ru-RU" sz="12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291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/ 130 081</a:t>
                      </a:r>
                    </a:p>
                  </a:txBody>
                  <a:tcPr marL="9525" marR="9525" marT="9525" marB="0" anchor="ctr">
                    <a:solidFill>
                      <a:srgbClr val="006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290982"/>
                  </a:ext>
                </a:extLst>
              </a:tr>
            </a:tbl>
          </a:graphicData>
        </a:graphic>
      </p:graphicFrame>
      <p:sp>
        <p:nvSpPr>
          <p:cNvPr id="62" name="Прямоугольник 61"/>
          <p:cNvSpPr/>
          <p:nvPr/>
        </p:nvSpPr>
        <p:spPr>
          <a:xfrm>
            <a:off x="356937" y="5928686"/>
            <a:ext cx="1147812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200" i="1" dirty="0">
                <a:ln w="0"/>
                <a:latin typeface="Arial" panose="020B0604020202020204" pitchFamily="34" charset="0"/>
              </a:rPr>
              <a:t>2024 </a:t>
            </a:r>
            <a:r>
              <a:rPr lang="ru-RU" sz="1200" i="1" dirty="0" err="1">
                <a:ln w="0"/>
                <a:latin typeface="Arial" panose="020B0604020202020204" pitchFamily="34" charset="0"/>
              </a:rPr>
              <a:t>жылдың</a:t>
            </a:r>
            <a:r>
              <a:rPr lang="ru-RU" sz="1200" i="1" dirty="0">
                <a:ln w="0"/>
                <a:latin typeface="Arial" panose="020B0604020202020204" pitchFamily="34" charset="0"/>
              </a:rPr>
              <a:t> </a:t>
            </a:r>
            <a:r>
              <a:rPr lang="ru-RU" sz="1200" i="1" dirty="0" err="1">
                <a:ln w="0"/>
                <a:latin typeface="Arial" panose="020B0604020202020204" pitchFamily="34" charset="0"/>
              </a:rPr>
              <a:t>соңындағы</a:t>
            </a:r>
            <a:r>
              <a:rPr lang="ru-RU" sz="1200" i="1" dirty="0">
                <a:ln w="0"/>
                <a:latin typeface="Arial" panose="020B0604020202020204" pitchFamily="34" charset="0"/>
              </a:rPr>
              <a:t> </a:t>
            </a:r>
            <a:r>
              <a:rPr lang="ru-RU" sz="1200" i="1" dirty="0" err="1">
                <a:ln w="0"/>
                <a:latin typeface="Arial" panose="020B0604020202020204" pitchFamily="34" charset="0"/>
              </a:rPr>
              <a:t>жағдай</a:t>
            </a:r>
            <a:r>
              <a:rPr lang="ru-RU" sz="1200" i="1" dirty="0">
                <a:ln w="0"/>
                <a:latin typeface="Arial" panose="020B0604020202020204" pitchFamily="34" charset="0"/>
              </a:rPr>
              <a:t> </a:t>
            </a:r>
            <a:r>
              <a:rPr lang="ru-RU" sz="1200" i="1" dirty="0" err="1">
                <a:ln w="0"/>
                <a:latin typeface="Arial" panose="020B0604020202020204" pitchFamily="34" charset="0"/>
              </a:rPr>
              <a:t>бойынша</a:t>
            </a:r>
            <a:r>
              <a:rPr lang="ru-RU" sz="1200" i="1" dirty="0">
                <a:ln w="0"/>
                <a:latin typeface="Arial" panose="020B0604020202020204" pitchFamily="34" charset="0"/>
              </a:rPr>
              <a:t> "Алматы Су" МКК 613 812 </a:t>
            </a:r>
            <a:r>
              <a:rPr lang="ru-RU" sz="1200" i="1" dirty="0" err="1">
                <a:ln w="0"/>
                <a:latin typeface="Arial" panose="020B0604020202020204" pitchFamily="34" charset="0"/>
              </a:rPr>
              <a:t>тұтынушысының</a:t>
            </a:r>
            <a:r>
              <a:rPr lang="ru-RU" sz="1200" i="1" dirty="0">
                <a:ln w="0"/>
                <a:latin typeface="Arial" panose="020B0604020202020204" pitchFamily="34" charset="0"/>
              </a:rPr>
              <a:t> 428 255 ( 70%) </a:t>
            </a:r>
            <a:r>
              <a:rPr lang="ru-RU" sz="1200" i="1" dirty="0" err="1">
                <a:ln w="0"/>
                <a:latin typeface="Arial" panose="020B0604020202020204" pitchFamily="34" charset="0"/>
              </a:rPr>
              <a:t>тұтынушысында</a:t>
            </a:r>
            <a:r>
              <a:rPr lang="ru-RU" sz="1200" i="1" dirty="0">
                <a:ln w="0"/>
                <a:latin typeface="Arial" panose="020B0604020202020204" pitchFamily="34" charset="0"/>
              </a:rPr>
              <a:t> 541 372 </a:t>
            </a:r>
            <a:r>
              <a:rPr lang="ru-RU" sz="1200" i="1" dirty="0" err="1">
                <a:ln w="0"/>
                <a:latin typeface="Arial" panose="020B0604020202020204" pitchFamily="34" charset="0"/>
              </a:rPr>
              <a:t>белгіленген</a:t>
            </a:r>
            <a:r>
              <a:rPr lang="ru-RU" sz="1200" i="1" dirty="0">
                <a:ln w="0"/>
                <a:latin typeface="Arial" panose="020B0604020202020204" pitchFamily="34" charset="0"/>
              </a:rPr>
              <a:t> </a:t>
            </a:r>
            <a:r>
              <a:rPr lang="ru-RU" sz="1200" i="1" dirty="0" err="1">
                <a:ln w="0"/>
                <a:latin typeface="Arial" panose="020B0604020202020204" pitchFamily="34" charset="0"/>
              </a:rPr>
              <a:t>есептеу</a:t>
            </a:r>
            <a:r>
              <a:rPr lang="ru-RU" sz="1200" i="1" dirty="0">
                <a:ln w="0"/>
                <a:latin typeface="Arial" panose="020B0604020202020204" pitchFamily="34" charset="0"/>
              </a:rPr>
              <a:t> </a:t>
            </a:r>
            <a:r>
              <a:rPr lang="ru-RU" sz="1200" i="1" dirty="0" err="1">
                <a:ln w="0"/>
                <a:latin typeface="Arial" panose="020B0604020202020204" pitchFamily="34" charset="0"/>
              </a:rPr>
              <a:t>аспабы</a:t>
            </a:r>
            <a:r>
              <a:rPr lang="ru-RU" sz="1200" i="1" dirty="0">
                <a:ln w="0"/>
                <a:latin typeface="Arial" panose="020B0604020202020204" pitchFamily="34" charset="0"/>
              </a:rPr>
              <a:t> бар, </a:t>
            </a:r>
            <a:r>
              <a:rPr lang="ru-RU" sz="1200" i="1" dirty="0" err="1">
                <a:ln w="0"/>
                <a:latin typeface="Arial" panose="020B0604020202020204" pitchFamily="34" charset="0"/>
              </a:rPr>
              <a:t>оның</a:t>
            </a:r>
            <a:r>
              <a:rPr lang="ru-RU" sz="1200" i="1" dirty="0">
                <a:ln w="0"/>
                <a:latin typeface="Arial" panose="020B0604020202020204" pitchFamily="34" charset="0"/>
              </a:rPr>
              <a:t> </a:t>
            </a:r>
            <a:r>
              <a:rPr lang="ru-RU" sz="1200" i="1" dirty="0" err="1">
                <a:ln w="0"/>
                <a:latin typeface="Arial" panose="020B0604020202020204" pitchFamily="34" charset="0"/>
              </a:rPr>
              <a:t>ішінде</a:t>
            </a:r>
            <a:r>
              <a:rPr lang="ru-RU" sz="1200" i="1" dirty="0">
                <a:ln w="0"/>
                <a:latin typeface="Arial" panose="020B0604020202020204" pitchFamily="34" charset="0"/>
              </a:rPr>
              <a:t> 411 291 (76%) -і </a:t>
            </a:r>
            <a:r>
              <a:rPr lang="ru-RU" sz="1200" i="1" dirty="0" err="1">
                <a:ln w="0"/>
                <a:latin typeface="Arial" panose="020B0604020202020204" pitchFamily="34" charset="0"/>
              </a:rPr>
              <a:t>жұмыс</a:t>
            </a:r>
            <a:r>
              <a:rPr lang="ru-RU" sz="1200" i="1" dirty="0">
                <a:ln w="0"/>
                <a:latin typeface="Arial" panose="020B0604020202020204" pitchFamily="34" charset="0"/>
              </a:rPr>
              <a:t> </a:t>
            </a:r>
            <a:r>
              <a:rPr lang="ru-RU" sz="1200" i="1" dirty="0" err="1">
                <a:ln w="0"/>
                <a:latin typeface="Arial" panose="020B0604020202020204" pitchFamily="34" charset="0"/>
              </a:rPr>
              <a:t>күйінде</a:t>
            </a:r>
            <a:r>
              <a:rPr lang="ru-RU" sz="1200" i="1" dirty="0">
                <a:ln w="0"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688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411"/>
            <a:ext cx="12192000" cy="788252"/>
          </a:xfrm>
          <a:prstGeom prst="rect">
            <a:avLst/>
          </a:prstGeom>
        </p:spPr>
      </p:pic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78" y="63028"/>
            <a:ext cx="979216" cy="59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757025"/>
              </p:ext>
            </p:extLst>
          </p:nvPr>
        </p:nvGraphicFramePr>
        <p:xfrm>
          <a:off x="729379" y="1238010"/>
          <a:ext cx="10696075" cy="23692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9569">
                  <a:extLst>
                    <a:ext uri="{9D8B030D-6E8A-4147-A177-3AD203B41FA5}">
                      <a16:colId xmlns:a16="http://schemas.microsoft.com/office/drawing/2014/main" val="1708872349"/>
                    </a:ext>
                  </a:extLst>
                </a:gridCol>
                <a:gridCol w="2100591">
                  <a:extLst>
                    <a:ext uri="{9D8B030D-6E8A-4147-A177-3AD203B41FA5}">
                      <a16:colId xmlns:a16="http://schemas.microsoft.com/office/drawing/2014/main" val="221299819"/>
                    </a:ext>
                  </a:extLst>
                </a:gridCol>
                <a:gridCol w="898087">
                  <a:extLst>
                    <a:ext uri="{9D8B030D-6E8A-4147-A177-3AD203B41FA5}">
                      <a16:colId xmlns:a16="http://schemas.microsoft.com/office/drawing/2014/main" val="204584900"/>
                    </a:ext>
                  </a:extLst>
                </a:gridCol>
                <a:gridCol w="1251434">
                  <a:extLst>
                    <a:ext uri="{9D8B030D-6E8A-4147-A177-3AD203B41FA5}">
                      <a16:colId xmlns:a16="http://schemas.microsoft.com/office/drawing/2014/main" val="4088914457"/>
                    </a:ext>
                  </a:extLst>
                </a:gridCol>
                <a:gridCol w="942256">
                  <a:extLst>
                    <a:ext uri="{9D8B030D-6E8A-4147-A177-3AD203B41FA5}">
                      <a16:colId xmlns:a16="http://schemas.microsoft.com/office/drawing/2014/main" val="3288471113"/>
                    </a:ext>
                  </a:extLst>
                </a:gridCol>
                <a:gridCol w="1093164">
                  <a:extLst>
                    <a:ext uri="{9D8B030D-6E8A-4147-A177-3AD203B41FA5}">
                      <a16:colId xmlns:a16="http://schemas.microsoft.com/office/drawing/2014/main" val="2711269828"/>
                    </a:ext>
                  </a:extLst>
                </a:gridCol>
                <a:gridCol w="1251434">
                  <a:extLst>
                    <a:ext uri="{9D8B030D-6E8A-4147-A177-3AD203B41FA5}">
                      <a16:colId xmlns:a16="http://schemas.microsoft.com/office/drawing/2014/main" val="2612264776"/>
                    </a:ext>
                  </a:extLst>
                </a:gridCol>
                <a:gridCol w="1339770">
                  <a:extLst>
                    <a:ext uri="{9D8B030D-6E8A-4147-A177-3AD203B41FA5}">
                      <a16:colId xmlns:a16="http://schemas.microsoft.com/office/drawing/2014/main" val="1137645379"/>
                    </a:ext>
                  </a:extLst>
                </a:gridCol>
                <a:gridCol w="1339770">
                  <a:extLst>
                    <a:ext uri="{9D8B030D-6E8A-4147-A177-3AD203B41FA5}">
                      <a16:colId xmlns:a16="http://schemas.microsoft.com/office/drawing/2014/main" val="106114532"/>
                    </a:ext>
                  </a:extLst>
                </a:gridCol>
              </a:tblGrid>
              <a:tr h="6452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р/с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Әкімшілік</a:t>
                      </a: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аудан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Заңды</a:t>
                      </a: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тұлғалар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Бюджеттік</a:t>
                      </a: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Ұжымдық</a:t>
                      </a: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шарттар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Бірыңғай</a:t>
                      </a: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төлем</a:t>
                      </a: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пәтер</a:t>
                      </a: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иелерінің</a:t>
                      </a: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кооперативі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Көппәтерлі</a:t>
                      </a: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тұрғын</a:t>
                      </a: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үй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Жеке </a:t>
                      </a:r>
                      <a:r>
                        <a:rPr lang="ru-RU" sz="9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тұрғын</a:t>
                      </a: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үй</a:t>
                      </a: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құрылысы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Барлығы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006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9141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Алатау</a:t>
                      </a:r>
                      <a:r>
                        <a:rPr lang="ru-RU" sz="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ауданы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2 017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30 726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24 271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57 263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906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Алмалы</a:t>
                      </a:r>
                      <a:r>
                        <a:rPr lang="ru-RU" sz="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ауданы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5 188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81 306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4 358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91 016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9878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Әуезов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ауданы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3 538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96 471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6 089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106 222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38273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Бостандық</a:t>
                      </a:r>
                      <a:r>
                        <a:rPr lang="ru-RU" sz="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ауданы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5 609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99 654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5 591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111 009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3876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Жетісу</a:t>
                      </a:r>
                      <a:r>
                        <a:rPr lang="ru-RU" sz="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ауданы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1 921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26 862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15 930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44 785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688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Медеу</a:t>
                      </a:r>
                      <a:r>
                        <a:rPr lang="ru-RU" sz="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ауданы</a:t>
                      </a:r>
                      <a:endParaRPr lang="ru-RU" sz="900" b="0" u="none" strike="noStrike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4 042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41 145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19 222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64 649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4560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Наурызбай</a:t>
                      </a:r>
                      <a:r>
                        <a:rPr lang="ru-RU" sz="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ауданы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1 256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27 927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12 257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41 532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740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Түрксіб</a:t>
                      </a:r>
                      <a:r>
                        <a:rPr lang="ru-RU" sz="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ауданы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31 418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25 315  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58 845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8036416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</a:t>
                      </a:r>
                      <a:r>
                        <a:rPr lang="kk-KZ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ғы</a:t>
                      </a:r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25 571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435 509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113 033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575 321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0048328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29379" y="821152"/>
            <a:ext cx="106960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қызметі</a:t>
            </a:r>
            <a:r>
              <a:rPr 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тұтынушылар</a:t>
            </a:r>
            <a:r>
              <a:rPr 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саны </a:t>
            </a:r>
            <a:r>
              <a:rPr 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туралы</a:t>
            </a:r>
            <a:r>
              <a:rPr 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ақпарат</a:t>
            </a:r>
            <a:endParaRPr lang="ru-RU" sz="14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49587"/>
              </p:ext>
            </p:extLst>
          </p:nvPr>
        </p:nvGraphicFramePr>
        <p:xfrm>
          <a:off x="729379" y="4423652"/>
          <a:ext cx="10696074" cy="23311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5695">
                  <a:extLst>
                    <a:ext uri="{9D8B030D-6E8A-4147-A177-3AD203B41FA5}">
                      <a16:colId xmlns:a16="http://schemas.microsoft.com/office/drawing/2014/main" val="1375358551"/>
                    </a:ext>
                  </a:extLst>
                </a:gridCol>
                <a:gridCol w="2152478">
                  <a:extLst>
                    <a:ext uri="{9D8B030D-6E8A-4147-A177-3AD203B41FA5}">
                      <a16:colId xmlns:a16="http://schemas.microsoft.com/office/drawing/2014/main" val="1221783461"/>
                    </a:ext>
                  </a:extLst>
                </a:gridCol>
                <a:gridCol w="897396">
                  <a:extLst>
                    <a:ext uri="{9D8B030D-6E8A-4147-A177-3AD203B41FA5}">
                      <a16:colId xmlns:a16="http://schemas.microsoft.com/office/drawing/2014/main" val="1244168560"/>
                    </a:ext>
                  </a:extLst>
                </a:gridCol>
                <a:gridCol w="1250470">
                  <a:extLst>
                    <a:ext uri="{9D8B030D-6E8A-4147-A177-3AD203B41FA5}">
                      <a16:colId xmlns:a16="http://schemas.microsoft.com/office/drawing/2014/main" val="3663561451"/>
                    </a:ext>
                  </a:extLst>
                </a:gridCol>
                <a:gridCol w="941530">
                  <a:extLst>
                    <a:ext uri="{9D8B030D-6E8A-4147-A177-3AD203B41FA5}">
                      <a16:colId xmlns:a16="http://schemas.microsoft.com/office/drawing/2014/main" val="822050781"/>
                    </a:ext>
                  </a:extLst>
                </a:gridCol>
                <a:gridCol w="1092321">
                  <a:extLst>
                    <a:ext uri="{9D8B030D-6E8A-4147-A177-3AD203B41FA5}">
                      <a16:colId xmlns:a16="http://schemas.microsoft.com/office/drawing/2014/main" val="2297976058"/>
                    </a:ext>
                  </a:extLst>
                </a:gridCol>
                <a:gridCol w="1242230">
                  <a:extLst>
                    <a:ext uri="{9D8B030D-6E8A-4147-A177-3AD203B41FA5}">
                      <a16:colId xmlns:a16="http://schemas.microsoft.com/office/drawing/2014/main" val="2750613801"/>
                    </a:ext>
                  </a:extLst>
                </a:gridCol>
                <a:gridCol w="1346977">
                  <a:extLst>
                    <a:ext uri="{9D8B030D-6E8A-4147-A177-3AD203B41FA5}">
                      <a16:colId xmlns:a16="http://schemas.microsoft.com/office/drawing/2014/main" val="2298299442"/>
                    </a:ext>
                  </a:extLst>
                </a:gridCol>
                <a:gridCol w="1346977">
                  <a:extLst>
                    <a:ext uri="{9D8B030D-6E8A-4147-A177-3AD203B41FA5}">
                      <a16:colId xmlns:a16="http://schemas.microsoft.com/office/drawing/2014/main" val="3471361253"/>
                    </a:ext>
                  </a:extLst>
                </a:gridCol>
              </a:tblGrid>
              <a:tr h="6276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р/с</a:t>
                      </a:r>
                    </a:p>
                  </a:txBody>
                  <a:tcPr marL="72000" marR="72000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Әкімшілік</a:t>
                      </a:r>
                      <a:r>
                        <a:rPr lang="ru-RU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аудан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Заңды</a:t>
                      </a:r>
                      <a:r>
                        <a:rPr lang="ru-RU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тұлғалар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Бюджеттік</a:t>
                      </a:r>
                      <a:r>
                        <a:rPr lang="ru-RU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ұйымдар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Ұжымдық</a:t>
                      </a:r>
                      <a:r>
                        <a:rPr lang="ru-RU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шарттар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Бірыңғай</a:t>
                      </a:r>
                      <a:r>
                        <a:rPr lang="ru-RU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төлем</a:t>
                      </a:r>
                      <a:r>
                        <a:rPr lang="ru-RU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пәтер</a:t>
                      </a:r>
                      <a:r>
                        <a:rPr lang="ru-RU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иелерінің</a:t>
                      </a:r>
                      <a:r>
                        <a:rPr lang="ru-RU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кооперативі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Көппәтерлі</a:t>
                      </a:r>
                      <a:r>
                        <a:rPr lang="ru-RU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тұрғын</a:t>
                      </a:r>
                      <a:r>
                        <a:rPr lang="ru-RU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үй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Жеке </a:t>
                      </a:r>
                      <a:r>
                        <a:rPr lang="ru-RU" sz="9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тұрғын</a:t>
                      </a:r>
                      <a:r>
                        <a:rPr lang="ru-RU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үй</a:t>
                      </a:r>
                      <a:r>
                        <a:rPr lang="ru-RU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құрылысы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kk-KZ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Барлығы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006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64785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Алатау</a:t>
                      </a:r>
                      <a:r>
                        <a:rPr lang="ru-RU" sz="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ауданы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2 173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32 900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43 596   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377365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Алмалы</a:t>
                      </a:r>
                      <a:r>
                        <a:rPr lang="ru-RU" sz="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ауданы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5 269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82 270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1 165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93 893   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968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Әуезов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ауданы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100 126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3 462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107 568   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14908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Бостандық</a:t>
                      </a:r>
                      <a:r>
                        <a:rPr lang="ru-RU" sz="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ауданы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6 271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627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2 194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114 276   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04484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Жетісу</a:t>
                      </a:r>
                      <a:r>
                        <a:rPr lang="ru-RU" sz="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ауданы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2 081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27 393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5 596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35 149   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8294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Медеу</a:t>
                      </a:r>
                      <a:r>
                        <a:rPr lang="ru-RU" sz="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ауданы</a:t>
                      </a:r>
                      <a:endParaRPr lang="ru-RU" sz="900" b="0" u="none" strike="noStrike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4  459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821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7 982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59 476   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0773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Наурызбай</a:t>
                      </a:r>
                      <a:r>
                        <a:rPr lang="ru-RU" sz="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ауданы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449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5 313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45 568   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85849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Түрксіб</a:t>
                      </a:r>
                      <a:r>
                        <a:rPr lang="ru-RU" sz="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ауданы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2 274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31 493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6 581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40 472   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352643"/>
                  </a:ext>
                </a:extLst>
              </a:tr>
              <a:tr h="20805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Барлығы</a:t>
                      </a:r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>
                          <a:solidFill>
                            <a:srgbClr val="18536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28 087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>
                          <a:solidFill>
                            <a:srgbClr val="18536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>
                          <a:solidFill>
                            <a:srgbClr val="18536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>
                          <a:solidFill>
                            <a:srgbClr val="18536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>
                          <a:solidFill>
                            <a:srgbClr val="18536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470 079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>
                          <a:solidFill>
                            <a:srgbClr val="18536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40 713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>
                          <a:solidFill>
                            <a:srgbClr val="18536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539 998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4703327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29379" y="3948806"/>
            <a:ext cx="106960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Су </a:t>
            </a:r>
            <a:r>
              <a:rPr 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қызметі</a:t>
            </a:r>
            <a:r>
              <a:rPr 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тұтынушылар</a:t>
            </a:r>
            <a:r>
              <a:rPr 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саны </a:t>
            </a:r>
            <a:r>
              <a:rPr 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туралы</a:t>
            </a:r>
            <a:r>
              <a:rPr 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ақпарат</a:t>
            </a:r>
            <a:endParaRPr lang="ru-RU" sz="14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22"/>
          <p:cNvSpPr/>
          <p:nvPr/>
        </p:nvSpPr>
        <p:spPr>
          <a:xfrm>
            <a:off x="0" y="-22788"/>
            <a:ext cx="12192000" cy="777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Тұтынушылар</a:t>
            </a:r>
            <a:r>
              <a:rPr 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саны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812385" y="6581196"/>
            <a:ext cx="3796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597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455078" y="0"/>
            <a:ext cx="10736921" cy="119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құбыры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желілерін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жаңғыртуға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, 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реконструкциялауға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, 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негізгі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құралдарды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 (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жабдықтарды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) 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сатып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алуға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қосымша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кірістің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бағытталуы</a:t>
            </a:r>
            <a:endParaRPr lang="ru-RU" sz="16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79" y="255807"/>
            <a:ext cx="945000" cy="68625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10079" y="3322811"/>
          <a:ext cx="11267706" cy="2743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83">
                  <a:extLst>
                    <a:ext uri="{9D8B030D-6E8A-4147-A177-3AD203B41FA5}">
                      <a16:colId xmlns:a16="http://schemas.microsoft.com/office/drawing/2014/main" val="497709223"/>
                    </a:ext>
                  </a:extLst>
                </a:gridCol>
                <a:gridCol w="7854033">
                  <a:extLst>
                    <a:ext uri="{9D8B030D-6E8A-4147-A177-3AD203B41FA5}">
                      <a16:colId xmlns:a16="http://schemas.microsoft.com/office/drawing/2014/main" val="1782054504"/>
                    </a:ext>
                  </a:extLst>
                </a:gridCol>
                <a:gridCol w="2441590">
                  <a:extLst>
                    <a:ext uri="{9D8B030D-6E8A-4147-A177-3AD203B41FA5}">
                      <a16:colId xmlns:a16="http://schemas.microsoft.com/office/drawing/2014/main" val="2353911618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р/с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Көрсеткіштердің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атауы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Барлығы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</a:p>
                    <a:p>
                      <a:pPr algn="ctr"/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мың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теңге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ҚҚС-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сыз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613278"/>
                  </a:ext>
                </a:extLst>
              </a:tr>
              <a:tr h="41931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err="1">
                          <a:latin typeface="Arial" pitchFamily="34" charset="0"/>
                          <a:cs typeface="Arial" pitchFamily="34" charset="0"/>
                        </a:rPr>
                        <a:t>Қосымша</a:t>
                      </a:r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 err="1">
                          <a:latin typeface="Arial" pitchFamily="34" charset="0"/>
                          <a:cs typeface="Arial" pitchFamily="34" charset="0"/>
                        </a:rPr>
                        <a:t>кіріс</a:t>
                      </a:r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 2024 </a:t>
                      </a:r>
                      <a:r>
                        <a:rPr lang="ru-RU" sz="1100" b="0" dirty="0" err="1">
                          <a:latin typeface="Arial" pitchFamily="34" charset="0"/>
                          <a:cs typeface="Arial" pitchFamily="34" charset="0"/>
                        </a:rPr>
                        <a:t>жылғы</a:t>
                      </a:r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 1 </a:t>
                      </a:r>
                      <a:r>
                        <a:rPr lang="ru-RU" sz="1100" b="0" dirty="0" err="1">
                          <a:latin typeface="Arial" pitchFamily="34" charset="0"/>
                          <a:cs typeface="Arial" pitchFamily="34" charset="0"/>
                        </a:rPr>
                        <a:t>қыркүйектен</a:t>
                      </a:r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 31 </a:t>
                      </a:r>
                      <a:r>
                        <a:rPr lang="ru-RU" sz="1100" b="0" dirty="0" err="1">
                          <a:latin typeface="Arial" pitchFamily="34" charset="0"/>
                          <a:cs typeface="Arial" pitchFamily="34" charset="0"/>
                        </a:rPr>
                        <a:t>желтоқсанға</a:t>
                      </a:r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 err="1">
                          <a:latin typeface="Arial" pitchFamily="34" charset="0"/>
                          <a:cs typeface="Arial" pitchFamily="34" charset="0"/>
                        </a:rPr>
                        <a:t>дейін</a:t>
                      </a:r>
                      <a:endParaRPr lang="ru-RU" sz="11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1 742 135</a:t>
                      </a: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873124"/>
                  </a:ext>
                </a:extLst>
              </a:tr>
              <a:tr h="347767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100" b="0" baseline="0" dirty="0">
                          <a:latin typeface="Arial" pitchFamily="34" charset="0"/>
                          <a:cs typeface="Arial" pitchFamily="34" charset="0"/>
                        </a:rPr>
                        <a:t>Қосымша табысты пайдалану бағыты</a:t>
                      </a:r>
                      <a:endParaRPr lang="ru-RU" sz="11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1 742 135</a:t>
                      </a: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950498"/>
                  </a:ext>
                </a:extLst>
              </a:tr>
              <a:tr h="347767">
                <a:tc>
                  <a:txBody>
                    <a:bodyPr/>
                    <a:lstStyle/>
                    <a:p>
                      <a:pPr algn="ctr"/>
                      <a:r>
                        <a:rPr lang="kk-KZ" sz="1100" b="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0" baseline="0" dirty="0">
                          <a:latin typeface="Arial" pitchFamily="34" charset="0"/>
                          <a:cs typeface="Arial" pitchFamily="34" charset="0"/>
                        </a:rPr>
                        <a:t>2024 жылы су құбыры желілерін қайта құру, жабдықтарды ауыстыру</a:t>
                      </a:r>
                      <a:endParaRPr lang="ru-RU" sz="11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539 521</a:t>
                      </a: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64200"/>
                  </a:ext>
                </a:extLst>
              </a:tr>
              <a:tr h="261588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Су </a:t>
                      </a:r>
                      <a:r>
                        <a:rPr lang="ru-RU" sz="1100" b="0" i="0" dirty="0" err="1">
                          <a:latin typeface="Arial" pitchFamily="34" charset="0"/>
                          <a:cs typeface="Arial" pitchFamily="34" charset="0"/>
                        </a:rPr>
                        <a:t>құбыры</a:t>
                      </a:r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dirty="0" err="1">
                          <a:latin typeface="Arial" pitchFamily="34" charset="0"/>
                          <a:cs typeface="Arial" pitchFamily="34" charset="0"/>
                        </a:rPr>
                        <a:t>желілерін</a:t>
                      </a:r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dirty="0" err="1">
                          <a:latin typeface="Arial" pitchFamily="34" charset="0"/>
                          <a:cs typeface="Arial" pitchFamily="34" charset="0"/>
                        </a:rPr>
                        <a:t>қайта</a:t>
                      </a:r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dirty="0" err="1">
                          <a:latin typeface="Arial" pitchFamily="34" charset="0"/>
                          <a:cs typeface="Arial" pitchFamily="34" charset="0"/>
                        </a:rPr>
                        <a:t>құру</a:t>
                      </a:r>
                      <a:endParaRPr lang="ru-RU" sz="11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261</a:t>
                      </a:r>
                      <a:r>
                        <a:rPr lang="ru-RU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707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7055962"/>
                  </a:ext>
                </a:extLst>
              </a:tr>
              <a:tr h="261588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 err="1">
                          <a:latin typeface="Arial" pitchFamily="34" charset="0"/>
                          <a:cs typeface="Arial" pitchFamily="34" charset="0"/>
                        </a:rPr>
                        <a:t>Негізгі</a:t>
                      </a:r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dirty="0" err="1">
                          <a:latin typeface="Arial" pitchFamily="34" charset="0"/>
                          <a:cs typeface="Arial" pitchFamily="34" charset="0"/>
                        </a:rPr>
                        <a:t>құралдарды</a:t>
                      </a:r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1100" b="0" i="0" dirty="0" err="1">
                          <a:latin typeface="Arial" pitchFamily="34" charset="0"/>
                          <a:cs typeface="Arial" pitchFamily="34" charset="0"/>
                        </a:rPr>
                        <a:t>жабдықтарды</a:t>
                      </a:r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ru-RU" sz="1100" b="0" i="0" dirty="0" err="1">
                          <a:latin typeface="Arial" pitchFamily="34" charset="0"/>
                          <a:cs typeface="Arial" pitchFamily="34" charset="0"/>
                        </a:rPr>
                        <a:t>сатып</a:t>
                      </a:r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dirty="0" err="1">
                          <a:latin typeface="Arial" pitchFamily="34" charset="0"/>
                          <a:cs typeface="Arial" pitchFamily="34" charset="0"/>
                        </a:rPr>
                        <a:t>алу</a:t>
                      </a:r>
                      <a:endParaRPr lang="ru-RU" sz="11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277 814</a:t>
                      </a: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390841"/>
                  </a:ext>
                </a:extLst>
              </a:tr>
              <a:tr h="349200">
                <a:tc>
                  <a:txBody>
                    <a:bodyPr/>
                    <a:lstStyle/>
                    <a:p>
                      <a:pPr algn="ctr"/>
                      <a:r>
                        <a:rPr lang="kk-KZ" sz="1100" b="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2025 </a:t>
                      </a:r>
                      <a:r>
                        <a:rPr lang="ru-RU" sz="1100" b="0" i="0" dirty="0" err="1">
                          <a:latin typeface="Arial" pitchFamily="34" charset="0"/>
                          <a:cs typeface="Arial" pitchFamily="34" charset="0"/>
                        </a:rPr>
                        <a:t>жылға</a:t>
                      </a:r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dirty="0" err="1">
                          <a:latin typeface="Arial" pitchFamily="34" charset="0"/>
                          <a:cs typeface="Arial" pitchFamily="34" charset="0"/>
                        </a:rPr>
                        <a:t>арналған</a:t>
                      </a:r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dirty="0" err="1">
                          <a:latin typeface="Arial" pitchFamily="34" charset="0"/>
                          <a:cs typeface="Arial" pitchFamily="34" charset="0"/>
                        </a:rPr>
                        <a:t>инвестициялық</a:t>
                      </a:r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dirty="0" err="1">
                          <a:latin typeface="Arial" pitchFamily="34" charset="0"/>
                          <a:cs typeface="Arial" pitchFamily="34" charset="0"/>
                        </a:rPr>
                        <a:t>бағдарламаны</a:t>
                      </a:r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dirty="0" err="1">
                          <a:latin typeface="Arial" pitchFamily="34" charset="0"/>
                          <a:cs typeface="Arial" pitchFamily="34" charset="0"/>
                        </a:rPr>
                        <a:t>ұлғайту</a:t>
                      </a:r>
                      <a:endParaRPr lang="ru-RU" sz="11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1 202 614</a:t>
                      </a: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7782599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1837324" y="6571798"/>
            <a:ext cx="3546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23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2146" y="1266091"/>
            <a:ext cx="11267707" cy="1987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2024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қыркүйектен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бастап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табиғи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монополиялар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саласындағы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қызметті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реттейтін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заңнамаға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енгізілген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өзгерістерге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сумен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жабдықтау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қызметтерін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көлеміне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тұтынушылардың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тобының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кіші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тобы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сараланған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тарифтер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енгізілді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Көрсетілген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тарифтік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реттеу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шаралары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халықты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ресурстарды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ұтымды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тұтынуға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ынталандыруға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сондай-ақ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кәсіпорынның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қосымша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кірісін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қалыптастыруға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бағытталған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Сараланған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тарифтерді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қолдану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алынған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қосымша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кіріс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құбыры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желілерін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реконструкциялауға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құралдарды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сатып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алуға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жылға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арналған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инвестициялық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бағдарламаны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ұлғайтуға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бағытталған</a:t>
            </a: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6235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44731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792243" y="149568"/>
            <a:ext cx="9505950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қызметтерінің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қызметі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мен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тарифтерінің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перспективалары</a:t>
            </a:r>
            <a:endParaRPr lang="ru-RU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39" y="79240"/>
            <a:ext cx="945000" cy="68625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56754" y="823302"/>
            <a:ext cx="11797652" cy="593454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	2025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қаңтардан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бастап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31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қаңтарға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Табиғи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ресурстар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Республикасының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2018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27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желтоқсандағы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№204-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Заңының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15-бабы 3-тармағының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негізінде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Алматы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қаласы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ҚР ҰЭМ ТМРК-н</a:t>
            </a:r>
            <a:r>
              <a:rPr lang="kk-KZ" sz="1200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ң Алматы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қаласы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Департаментінің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2024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желтоқсандағы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№177-ОД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№179-ОД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бұйрығына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сумен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жабдықтау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бұру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қызметтеріне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бекітілген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тарифтер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қолданылды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инвестициялық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бағдарламаның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қолданылу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мерзімінің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аяқталуына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). 	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	2025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ақпаннан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бастап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Заңның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26-бабына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Алматы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қаласының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тұтынушылары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бұрын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бекітілген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тарифтердің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2024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қолданылу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мерзімінің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аяқталуына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ҚР ҰЭМ ТМРК-н</a:t>
            </a:r>
            <a:r>
              <a:rPr lang="kk-KZ" sz="1200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ң Алматы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қаласы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Департаментінің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2024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27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желтоқсандағы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№184-НҚ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№182-НҚ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бұйрығына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сумен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жабдықтау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бұру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қызметтеріне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тарифтер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бекітілді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Табиғи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монополиялар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Республикасының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2018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27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желтоқсандағы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№ 204-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ҚР ҰЭМ 2019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19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қарашадағы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№ 90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бұйрығымен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бекітілген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тарифтерді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қалыптастыру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қағидаларының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14-тармағы,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жеке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тұлғалардың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сумен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жабдықтау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қызметтерін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тұтыну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көлеміне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тұтынушылардың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кіші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топтары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сараланған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тарифтерді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сақтай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отырып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k-K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  <a:buNone/>
              <a:defRPr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  <a:buNone/>
              <a:defRPr/>
            </a:pPr>
            <a:endParaRPr lang="ru-RU" sz="1800" dirty="0">
              <a:latin typeface="Arial" charset="0"/>
            </a:endParaRPr>
          </a:p>
          <a:p>
            <a:pPr>
              <a:buNone/>
            </a:pPr>
            <a:endParaRPr lang="ru-RU" sz="1800" dirty="0">
              <a:latin typeface="Arial" charset="0"/>
            </a:endParaRPr>
          </a:p>
          <a:p>
            <a:pPr algn="just">
              <a:buNone/>
              <a:defRPr/>
            </a:pPr>
            <a:r>
              <a:rPr lang="ru-RU" altLang="ru-RU" sz="1800" dirty="0">
                <a:latin typeface="Arial" charset="0"/>
              </a:rPr>
              <a:t>	</a:t>
            </a:r>
            <a:endParaRPr lang="en-US" altLang="ru-RU" sz="1200" dirty="0">
              <a:latin typeface="Arial" panose="020B0604020202020204" pitchFamily="34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altLang="ru-RU" sz="1200" dirty="0">
                <a:latin typeface="Arial" panose="020B0604020202020204" pitchFamily="34" charset="0"/>
              </a:rPr>
              <a:t>	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	Жеке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тұлғалардың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тұтыну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көлеміне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қарай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тұтынушылардың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кіші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топтары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сумен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жабдықтау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қызметтеріне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сараланған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тарифтер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қолданылады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Алматы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қаласы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тұтынушыларының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мынадай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санаттары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тұтынушылардың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бірінші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тобы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кіші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топ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(1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кіші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топ - 1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адамға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айына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3 м3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; 2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кіші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топ – 1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адамға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айына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3 м3-тен 5 м3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; 3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кіші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топ – 1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адамға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айына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5 м3-тен 10 м3-ке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; 4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кіші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топ-1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адамға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айына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10 м3-тен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бірінші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топ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тарифке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1-ден 2-ге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коэффициентті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қолдана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отырып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k-KZ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kk-KZ" sz="1200" dirty="0">
                <a:latin typeface="Arial" panose="020B0604020202020204" pitchFamily="34" charset="0"/>
              </a:rPr>
              <a:t>	</a:t>
            </a:r>
            <a:r>
              <a:rPr lang="ru-RU" sz="1200" dirty="0"/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Кәсіпорынға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желілердің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тозуын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азайту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мақсатында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2024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жылдан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бері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өткізілген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іс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шараларды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ескере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отырып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2025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жылға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арналған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инвестициялық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бағдарламалар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бекітілді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285750" indent="-285750" algn="just">
              <a:spcBef>
                <a:spcPts val="0"/>
              </a:spcBef>
              <a:defRPr/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сумен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жабдықтау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қызметтеріне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- 9 657,3 млн.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2024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жылдан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бері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өткізілген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іс-шаралар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2 704,5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млн.теңге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0"/>
              </a:spcBef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су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бұру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қызметтеріне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- 3 912,9 млн.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2024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жылдан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бері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өткізілген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іс-шаралар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70,1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млн.теңге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Бұдан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басқа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Алматы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қаласын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дамытудың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2025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жылға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бағдарламасында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көзделген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бұру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жобаны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2030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жылға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орта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мерзімді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перспективаларды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іске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асыру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тарифтерді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қалыптастыру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ескерілмейтін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жергілікті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бюджеттен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18 814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млн.теңге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алу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мүмкіндігі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көзделген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altLang="ru-RU" sz="1400" dirty="0">
                <a:latin typeface="Arial" charset="0"/>
              </a:rPr>
              <a:t>	</a:t>
            </a: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126779"/>
              </p:ext>
            </p:extLst>
          </p:nvPr>
        </p:nvGraphicFramePr>
        <p:xfrm>
          <a:off x="251915" y="2596691"/>
          <a:ext cx="11688168" cy="22231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6699">
                  <a:extLst>
                    <a:ext uri="{9D8B030D-6E8A-4147-A177-3AD203B41FA5}">
                      <a16:colId xmlns:a16="http://schemas.microsoft.com/office/drawing/2014/main" val="2626216435"/>
                    </a:ext>
                  </a:extLst>
                </a:gridCol>
                <a:gridCol w="3975603">
                  <a:extLst>
                    <a:ext uri="{9D8B030D-6E8A-4147-A177-3AD203B41FA5}">
                      <a16:colId xmlns:a16="http://schemas.microsoft.com/office/drawing/2014/main" val="1799034850"/>
                    </a:ext>
                  </a:extLst>
                </a:gridCol>
                <a:gridCol w="1915886">
                  <a:extLst>
                    <a:ext uri="{9D8B030D-6E8A-4147-A177-3AD203B41FA5}">
                      <a16:colId xmlns:a16="http://schemas.microsoft.com/office/drawing/2014/main" val="369342894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005992145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val="54545767"/>
                    </a:ext>
                  </a:extLst>
                </a:gridCol>
                <a:gridCol w="1637843">
                  <a:extLst>
                    <a:ext uri="{9D8B030D-6E8A-4147-A177-3AD203B41FA5}">
                      <a16:colId xmlns:a16="http://schemas.microsoft.com/office/drawing/2014/main" val="1136315765"/>
                    </a:ext>
                  </a:extLst>
                </a:gridCol>
              </a:tblGrid>
              <a:tr h="2631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 тобы</a:t>
                      </a:r>
                      <a:endParaRPr lang="ru-RU" sz="1100" b="1" dirty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</a:t>
                      </a: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топтарының</a:t>
                      </a: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атауы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100" b="1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100" b="1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қызметтеріне</a:t>
                      </a:r>
                      <a:endParaRPr lang="ru-RU" sz="1100" b="1" dirty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 бұру қызметтеріне</a:t>
                      </a:r>
                      <a:endParaRPr lang="ru-RU" sz="1100" b="1" dirty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81126"/>
                  </a:ext>
                </a:extLst>
              </a:tr>
              <a:tr h="3396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kern="1200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ҚҚС-</a:t>
                      </a:r>
                      <a:r>
                        <a:rPr lang="ru-RU" sz="1100" b="1" kern="1200" dirty="0" err="1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сыз</a:t>
                      </a:r>
                      <a:r>
                        <a:rPr lang="ru-RU" sz="1100" b="1" kern="1200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RU" sz="1100" b="1" kern="1200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100" b="1" kern="1200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1м3 </a:t>
                      </a:r>
                      <a:r>
                        <a:rPr lang="ru-RU" sz="1100" b="1" kern="1200" dirty="0" err="1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1100" b="1" kern="1200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lang="ru-RU" sz="1100" b="1" kern="1200" dirty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kern="1200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ҚҚС-мен </a:t>
                      </a:r>
                      <a:br>
                        <a:rPr lang="ru-RU" sz="1100" b="1" kern="1200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100" b="1" kern="1200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1м3 </a:t>
                      </a:r>
                      <a:r>
                        <a:rPr lang="ru-RU" sz="1100" b="1" kern="1200" dirty="0" err="1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1100" b="1" kern="1200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lang="ru-RU" sz="1100" b="1" kern="1200" dirty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kern="1200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ҚҚС-</a:t>
                      </a:r>
                      <a:r>
                        <a:rPr lang="ru-RU" sz="1100" b="1" kern="1200" dirty="0" err="1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сыз</a:t>
                      </a:r>
                      <a:r>
                        <a:rPr lang="ru-RU" sz="1100" b="1" kern="1200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RU" sz="1100" b="1" kern="1200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100" b="1" kern="1200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1м3 </a:t>
                      </a:r>
                      <a:r>
                        <a:rPr lang="ru-RU" sz="1100" b="1" kern="1200" dirty="0" err="1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1100" b="1" kern="1200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lang="ru-RU" sz="1100" b="1" kern="1200" dirty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kern="1200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ҚҚС-мен </a:t>
                      </a:r>
                      <a:br>
                        <a:rPr lang="ru-RU" sz="1100" b="1" kern="1200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100" b="1" kern="1200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1м3 </a:t>
                      </a:r>
                      <a:r>
                        <a:rPr lang="ru-RU" sz="1100" b="1" kern="1200" dirty="0" err="1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1100" b="1" kern="1200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lang="ru-RU" sz="1100" b="1" kern="1200" dirty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679317"/>
                  </a:ext>
                </a:extLst>
              </a:tr>
              <a:tr h="192231"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топ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жеке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тұлғалар</a:t>
                      </a:r>
                      <a:endParaRPr lang="ru-RU" sz="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143118"/>
                  </a:ext>
                </a:extLst>
              </a:tr>
              <a:tr h="17417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өндірумен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процесінде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мұқтаждарына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суды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жабдықтаудың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ашық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жүйесі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қоректендіру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берумен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бөлумен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бекітілген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нормативтік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ысыраптардың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беру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бөлумен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процесінде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немесе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су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137,94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100288"/>
                  </a:ext>
                </a:extLst>
              </a:tr>
              <a:tr h="20890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топ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бірінші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үшінші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топтардың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құрамына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кірмейтін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заңды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тұлғалар</a:t>
                      </a:r>
                      <a:endParaRPr lang="ru-RU" sz="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290,77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158,73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177,78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357770"/>
                  </a:ext>
                </a:extLst>
              </a:tr>
              <a:tr h="20890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топ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қаражаты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есебінен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ұсталатын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endParaRPr lang="ru-RU" sz="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186,41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208,78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0982890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1893403" y="6571797"/>
            <a:ext cx="3546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2</a:t>
            </a:r>
            <a:r>
              <a:rPr lang="kk-KZ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4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451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448" y="1607514"/>
            <a:ext cx="2272856" cy="1650526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53752" y="3667690"/>
            <a:ext cx="12138248" cy="1470025"/>
          </a:xfrm>
        </p:spPr>
        <p:txBody>
          <a:bodyPr anchor="ctr">
            <a:normAutofit/>
          </a:bodyPr>
          <a:lstStyle/>
          <a:p>
            <a:r>
              <a:rPr lang="kk-KZ" sz="2800" b="1" dirty="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+mn-cs"/>
              </a:rPr>
              <a:t>НАЗАРЛАРЫҢЫЗҒА РАХМЕТ!</a:t>
            </a:r>
            <a:endParaRPr lang="ru-RU" sz="2800" b="1" dirty="0">
              <a:solidFill>
                <a:srgbClr val="336699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77" t="4356" r="15738" b="28201"/>
          <a:stretch/>
        </p:blipFill>
        <p:spPr>
          <a:xfrm>
            <a:off x="0" y="6233857"/>
            <a:ext cx="12172393" cy="58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31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" y="7361"/>
            <a:ext cx="12192000" cy="845427"/>
          </a:xfrm>
          <a:prstGeom prst="rect">
            <a:avLst/>
          </a:prstGeom>
        </p:spPr>
      </p:pic>
      <p:pic>
        <p:nvPicPr>
          <p:cNvPr id="8" name="Picture 2" descr="Администрац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"/>
            <a:ext cx="1187065" cy="8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0" y="233606"/>
            <a:ext cx="1219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"Алматы Су" МКК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ақпарат</a:t>
            </a:r>
            <a:endParaRPr lang="ru-RU" altLang="ru-RU" sz="1600" b="1" dirty="0">
              <a:solidFill>
                <a:srgbClr val="005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177" t="4356" r="15738" b="28201"/>
          <a:stretch/>
        </p:blipFill>
        <p:spPr>
          <a:xfrm>
            <a:off x="1" y="6286171"/>
            <a:ext cx="12192000" cy="584707"/>
          </a:xfrm>
          <a:prstGeom prst="rect">
            <a:avLst/>
          </a:prstGeom>
        </p:spPr>
      </p:pic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765025" y="6390290"/>
            <a:ext cx="407368" cy="405079"/>
          </a:xfrm>
        </p:spPr>
        <p:txBody>
          <a:bodyPr/>
          <a:lstStyle/>
          <a:p>
            <a:pPr algn="ctr"/>
            <a:fld id="{1324C023-EDAF-4D64-A707-06D68D3BC9C3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9278" y="1267821"/>
            <a:ext cx="2767217" cy="242240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58236" y="1240243"/>
            <a:ext cx="2160239" cy="8092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5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Ұсынылатын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реттелетін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қызметтер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5838" y="3453459"/>
            <a:ext cx="2181504" cy="8862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5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Мақсаттар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7104" y="4866814"/>
            <a:ext cx="2160239" cy="8922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5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Мәртебесі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5838" y="2333327"/>
            <a:ext cx="2192637" cy="7596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5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Аймақтарды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қамту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233521" y="1267821"/>
            <a:ext cx="5565573" cy="7272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5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Сумен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жабдықтау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қызметтері</a:t>
            </a:r>
            <a:endParaRPr lang="ru-RU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бұру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қызметтері</a:t>
            </a:r>
            <a:endParaRPr lang="ru-RU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33521" y="2276710"/>
            <a:ext cx="5565573" cy="7272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5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1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Алматы </a:t>
            </a:r>
            <a:r>
              <a:rPr lang="kk-KZ" altLang="ru-RU" sz="11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қаласы</a:t>
            </a:r>
            <a:endParaRPr lang="ru-RU" altLang="ru-RU" sz="1100" b="1" dirty="0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Алматы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облысының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жақын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маңдағы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елді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мекендері</a:t>
            </a:r>
            <a:endParaRPr lang="ru-RU" altLang="ru-RU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33956" y="3139578"/>
            <a:ext cx="5565138" cy="12938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5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елді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мекендердің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тіршілігін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ету</a:t>
            </a:r>
            <a:endParaRPr lang="ru-RU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сумен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жабдықтау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бұру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объектілерін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ұстау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пайдалану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техникалық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көрсету</a:t>
            </a:r>
            <a:endParaRPr lang="ru-RU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өңірде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меншіктегі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шаруашылығы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жүйелері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құрылыстарының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қауіпсіздігін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ету</a:t>
            </a:r>
            <a:endParaRPr lang="ru-RU" altLang="ru-RU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242279" y="4569654"/>
            <a:ext cx="5556815" cy="18206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5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Құрылтайшысы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Алматы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қаласының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әкімдігі</a:t>
            </a:r>
            <a:endParaRPr lang="ru-RU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Басқару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органы - Алматы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қаласының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энергетика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сумен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жабдықтау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басқармасы</a:t>
            </a:r>
            <a:endParaRPr lang="ru-RU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Кәсіпорын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сумен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жабдықтау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бұру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саласындағы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табиғи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монополиялар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субъектілерінің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тіркелімінің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республикалық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бөліміне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енгізілген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0"/>
              </a:spcBef>
            </a:pPr>
            <a:endParaRPr lang="ru-RU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Республикасы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экономика </a:t>
            </a:r>
            <a:r>
              <a:rPr lang="ru-RU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министрлігі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Табиғи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монополияларды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реттеу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бәсекелестікті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тұтынушылардың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құқықтарын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Комитетінің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 </a:t>
            </a:r>
            <a:r>
              <a:rPr lang="ru-RU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ru-RU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қарашадағы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296-НҚ </a:t>
            </a:r>
            <a:r>
              <a:rPr lang="ru-RU" sz="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бұйрығы</a:t>
            </a:r>
            <a:endParaRPr lang="ru-RU" alt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Шеврон 28"/>
          <p:cNvSpPr/>
          <p:nvPr/>
        </p:nvSpPr>
        <p:spPr>
          <a:xfrm>
            <a:off x="2747313" y="1572883"/>
            <a:ext cx="216024" cy="144016"/>
          </a:xfrm>
          <a:prstGeom prst="chevron">
            <a:avLst/>
          </a:prstGeom>
          <a:noFill/>
          <a:ln>
            <a:solidFill>
              <a:srgbClr val="25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Шеврон 29"/>
          <p:cNvSpPr/>
          <p:nvPr/>
        </p:nvSpPr>
        <p:spPr>
          <a:xfrm>
            <a:off x="2766799" y="2546965"/>
            <a:ext cx="216024" cy="144016"/>
          </a:xfrm>
          <a:prstGeom prst="chevron">
            <a:avLst/>
          </a:prstGeom>
          <a:noFill/>
          <a:ln>
            <a:solidFill>
              <a:srgbClr val="25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Шеврон 30"/>
          <p:cNvSpPr/>
          <p:nvPr/>
        </p:nvSpPr>
        <p:spPr>
          <a:xfrm>
            <a:off x="2745745" y="3681155"/>
            <a:ext cx="216024" cy="144016"/>
          </a:xfrm>
          <a:prstGeom prst="chevron">
            <a:avLst/>
          </a:prstGeom>
          <a:noFill/>
          <a:ln>
            <a:solidFill>
              <a:srgbClr val="25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Шеврон 31"/>
          <p:cNvSpPr/>
          <p:nvPr/>
        </p:nvSpPr>
        <p:spPr>
          <a:xfrm>
            <a:off x="2766799" y="5061389"/>
            <a:ext cx="216024" cy="144016"/>
          </a:xfrm>
          <a:prstGeom prst="chevron">
            <a:avLst/>
          </a:prstGeom>
          <a:noFill/>
          <a:ln>
            <a:solidFill>
              <a:srgbClr val="25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483" y="4488146"/>
            <a:ext cx="1748395" cy="177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25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434"/>
            <a:ext cx="12192000" cy="691894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85" y="0"/>
            <a:ext cx="945000" cy="6454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01545"/>
            <a:ext cx="12192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b="1" dirty="0" err="1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Сумен</a:t>
            </a:r>
            <a:r>
              <a:rPr lang="ru-RU" sz="2000" b="1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жабдықтау</a:t>
            </a:r>
            <a:r>
              <a:rPr lang="ru-RU" sz="2000" b="1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b="1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sz="2000" b="1" dirty="0" err="1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бұру</a:t>
            </a:r>
            <a:r>
              <a:rPr lang="ru-RU" sz="2000" b="1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жүйелерінің</a:t>
            </a:r>
            <a:r>
              <a:rPr lang="ru-RU" sz="2000" b="1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техникалық</a:t>
            </a:r>
            <a:r>
              <a:rPr lang="ru-RU" sz="2000" b="1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параметрлері</a:t>
            </a:r>
            <a:r>
              <a:rPr lang="ru-RU" sz="2000" b="1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94" y="2400601"/>
            <a:ext cx="2049382" cy="1466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4" descr="Подающие эрлифты DSC059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961" y="5326013"/>
            <a:ext cx="2034515" cy="1431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34" descr="C:\Users\User\Desktop\20190123_1401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19" y="895209"/>
            <a:ext cx="2111857" cy="147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4" descr="E:\DSC0983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598" y="3901253"/>
            <a:ext cx="2001878" cy="13017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Номер слайда 1"/>
          <p:cNvSpPr txBox="1">
            <a:spLocks/>
          </p:cNvSpPr>
          <p:nvPr/>
        </p:nvSpPr>
        <p:spPr>
          <a:xfrm>
            <a:off x="11869948" y="6487064"/>
            <a:ext cx="322052" cy="360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688081"/>
              </p:ext>
            </p:extLst>
          </p:nvPr>
        </p:nvGraphicFramePr>
        <p:xfrm>
          <a:off x="2501899" y="501655"/>
          <a:ext cx="9481094" cy="62562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24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80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294">
                  <a:extLst>
                    <a:ext uri="{9D8B030D-6E8A-4147-A177-3AD203B41FA5}">
                      <a16:colId xmlns:a16="http://schemas.microsoft.com/office/drawing/2014/main" val="4284699974"/>
                    </a:ext>
                  </a:extLst>
                </a:gridCol>
                <a:gridCol w="999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3129"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550" marR="5550" marT="5551" marB="0" anchor="ctr">
                    <a:lnL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F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жүйесі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439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100" b="0" i="0" u="none" strike="noStrike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Жер</a:t>
                      </a:r>
                      <a:r>
                        <a:rPr lang="ru-RU" sz="11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асты</a:t>
                      </a:r>
                      <a:r>
                        <a:rPr lang="ru-RU" sz="11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көздерінің</a:t>
                      </a:r>
                      <a:r>
                        <a:rPr lang="ru-RU" sz="11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қуаты</a:t>
                      </a:r>
                      <a:r>
                        <a:rPr lang="ru-RU" sz="11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ru-RU" sz="11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Талғар</a:t>
                      </a:r>
                      <a:r>
                        <a:rPr lang="ru-RU" sz="11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Алматы </a:t>
                      </a:r>
                      <a:r>
                        <a:rPr lang="ru-RU" sz="11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кен</a:t>
                      </a:r>
                      <a:r>
                        <a:rPr lang="ru-RU" sz="11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орындары</a:t>
                      </a:r>
                      <a:r>
                        <a:rPr lang="ru-RU" sz="11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1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тереңдігі</a:t>
                      </a:r>
                      <a:r>
                        <a:rPr lang="ru-RU" sz="11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500 м </a:t>
                      </a:r>
                      <a:r>
                        <a:rPr lang="ru-RU" sz="11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дейінгі</a:t>
                      </a:r>
                      <a:r>
                        <a:rPr lang="ru-RU" sz="11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376 </a:t>
                      </a:r>
                      <a:r>
                        <a:rPr lang="ru-RU" sz="11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ұңғыма</a:t>
                      </a:r>
                      <a:r>
                        <a:rPr lang="ru-RU" sz="11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1 05</a:t>
                      </a:r>
                      <a:r>
                        <a:rPr lang="en-US" sz="11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7,7</a:t>
                      </a:r>
                      <a:endParaRPr lang="ru-RU" sz="11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м3/ </a:t>
                      </a: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тәулігіне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178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100" b="0" i="0" u="none" strike="noStrike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Жер</a:t>
                      </a:r>
                      <a:r>
                        <a:rPr lang="ru-RU" sz="11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үсті</a:t>
                      </a:r>
                      <a:r>
                        <a:rPr lang="ru-RU" sz="11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көздерінің</a:t>
                      </a:r>
                      <a:r>
                        <a:rPr lang="ru-RU" sz="11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қуаты</a:t>
                      </a:r>
                      <a:r>
                        <a:rPr lang="ru-RU" sz="11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Бас </a:t>
                      </a:r>
                      <a:r>
                        <a:rPr lang="ru-RU" sz="11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тазарту</a:t>
                      </a:r>
                      <a:r>
                        <a:rPr lang="ru-RU" sz="11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құрылыстары</a:t>
                      </a:r>
                      <a:r>
                        <a:rPr lang="ru-RU" sz="11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1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Үлкен</a:t>
                      </a:r>
                      <a:r>
                        <a:rPr lang="ru-RU" sz="11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Алматы </a:t>
                      </a:r>
                      <a:r>
                        <a:rPr lang="ru-RU" sz="11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өзені</a:t>
                      </a:r>
                      <a:r>
                        <a:rPr lang="ru-RU" sz="11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), «</a:t>
                      </a:r>
                      <a:r>
                        <a:rPr lang="ru-RU" sz="11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Медеу</a:t>
                      </a:r>
                      <a:r>
                        <a:rPr lang="ru-RU" sz="11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 (Ким-</a:t>
                      </a:r>
                      <a:r>
                        <a:rPr lang="ru-RU" sz="11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Асар</a:t>
                      </a:r>
                      <a:r>
                        <a:rPr lang="ru-RU" sz="11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11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ө</a:t>
                      </a:r>
                      <a:r>
                        <a:rPr lang="ru-RU" sz="11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з.), "</a:t>
                      </a:r>
                      <a:r>
                        <a:rPr lang="ru-RU" sz="11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Ақсай</a:t>
                      </a:r>
                      <a:r>
                        <a:rPr lang="ru-RU" sz="11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", "</a:t>
                      </a:r>
                      <a:r>
                        <a:rPr lang="ru-RU" sz="11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Қарағайлы</a:t>
                      </a:r>
                      <a:r>
                        <a:rPr lang="ru-RU" sz="11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 </a:t>
                      </a:r>
                      <a:r>
                        <a:rPr lang="ru-RU" sz="11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сүзгі</a:t>
                      </a:r>
                      <a:r>
                        <a:rPr lang="ru-RU" sz="11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станциялары</a:t>
                      </a:r>
                      <a:endParaRPr lang="ru-RU" sz="11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286</a:t>
                      </a:r>
                      <a:r>
                        <a:rPr lang="en-US" sz="11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,7</a:t>
                      </a:r>
                      <a:endParaRPr lang="ru-RU" sz="11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м3/ </a:t>
                      </a: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тәулігіне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070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100" b="0" i="0" u="none" strike="noStrike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Су </a:t>
                      </a:r>
                      <a:r>
                        <a:rPr lang="ru-RU" sz="11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құбыры</a:t>
                      </a:r>
                      <a:r>
                        <a:rPr lang="ru-RU" sz="11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желілерінің</a:t>
                      </a:r>
                      <a:r>
                        <a:rPr lang="ru-RU" sz="11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ұзындығы</a:t>
                      </a:r>
                      <a:endParaRPr lang="ru-RU" sz="11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3 7</a:t>
                      </a:r>
                      <a:r>
                        <a:rPr lang="en-US" sz="11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</a:t>
                      </a:r>
                      <a:endParaRPr lang="ru-RU" sz="11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93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100" b="0" i="0" u="none" strike="noStrike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Су </a:t>
                      </a:r>
                      <a:r>
                        <a:rPr lang="ru-RU" sz="11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құбыры</a:t>
                      </a:r>
                      <a:r>
                        <a:rPr lang="ru-RU" sz="11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құдықтары</a:t>
                      </a:r>
                      <a:endParaRPr lang="ru-RU" sz="11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1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45 988</a:t>
                      </a:r>
                      <a:endParaRPr lang="ru-RU" sz="11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</a:t>
                      </a:r>
                      <a:r>
                        <a:rPr lang="ru-RU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678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100" b="0" i="0" u="none" strike="noStrike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Бекіту-реттеу</a:t>
                      </a:r>
                      <a:r>
                        <a:rPr lang="ru-RU" sz="11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арматурасы</a:t>
                      </a:r>
                      <a:endParaRPr lang="ru-RU" sz="11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39 765</a:t>
                      </a: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9027171"/>
                  </a:ext>
                </a:extLst>
              </a:tr>
              <a:tr h="255489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100" b="0" i="0" u="none" strike="noStrike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Өрт</a:t>
                      </a:r>
                      <a:r>
                        <a:rPr lang="ru-RU" sz="11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u="non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гидранттары</a:t>
                      </a:r>
                      <a:endParaRPr lang="ru-RU" sz="11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1100" b="0" i="0" u="none" strike="noStrike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0</a:t>
                      </a:r>
                      <a:r>
                        <a:rPr lang="en-US" sz="1100" b="0" i="0" u="none" strike="noStrike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</a:t>
                      </a:r>
                      <a:endParaRPr lang="ru-RU" sz="11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7755364"/>
                  </a:ext>
                </a:extLst>
              </a:tr>
              <a:tr h="237868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100" b="0" i="0" u="none" strike="noStrike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Сорғы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станциялары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(1-2-ші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көтергіштер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көтергіш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сорғы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станциялары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251</a:t>
                      </a: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6639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100" b="0" i="0" u="none" strike="noStrike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Таза су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ыдыстары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(ТСЫ)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r>
                        <a:rPr lang="en-US" sz="11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1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5257124"/>
                  </a:ext>
                </a:extLst>
              </a:tr>
              <a:tr h="240288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100" b="0" i="0" u="none" strike="noStrike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Трансформаторлық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қосалқы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станциялар</a:t>
                      </a:r>
                      <a:endParaRPr lang="ru-RU" sz="11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1527698"/>
                  </a:ext>
                </a:extLst>
              </a:tr>
              <a:tr h="283129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975C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50" marR="5550" marT="5551" marB="0" anchor="ctr">
                    <a:lnL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F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 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жүйесі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1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7263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100" b="0" i="0" u="none" strike="noStrike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Кәріздік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тазарту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құрылыстары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r>
                        <a:rPr lang="ru-RU" sz="11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механикалық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биологиялық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тазарту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640</a:t>
                      </a: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м3/ </a:t>
                      </a: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тәулігіне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8628105"/>
                  </a:ext>
                </a:extLst>
              </a:tr>
              <a:tr h="259413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100" b="0" i="0" u="none" strike="noStrike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Кәріз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желілерінің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ұзындығы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sz="11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078</a:t>
                      </a:r>
                      <a:endParaRPr lang="ru-RU" sz="11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4298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100" b="0" i="0" u="none" strike="noStrike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Кәріз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құдықтары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камералар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 </a:t>
                      </a:r>
                      <a:r>
                        <a:rPr lang="en-US" sz="11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647</a:t>
                      </a:r>
                      <a:endParaRPr lang="ru-RU" sz="11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бірл</a:t>
                      </a: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546A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5645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100" b="0" i="0" u="none" strike="noStrike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Сорғы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станциялары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1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11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бірл</a:t>
                      </a: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546A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2472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100" b="0" i="0" u="none" strike="noStrike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арналары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7827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100" b="0" i="0" u="none" strike="noStrike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Сорбұлақ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жинақтауышы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1 000</a:t>
                      </a: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м3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4785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100" b="0" i="0" u="none" strike="noStrike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Оң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жағалаудағы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Сорбұлақ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каналының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жинақтаушылары</a:t>
                      </a: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50,3</a:t>
                      </a: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млн.м³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21459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975C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50" marR="5550" marT="5551" marB="0" anchor="ctr">
                    <a:lnL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F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Тұтынушылар</a:t>
                      </a:r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1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848531"/>
                  </a:ext>
                </a:extLst>
              </a:tr>
              <a:tr h="348819">
                <a:tc>
                  <a:txBody>
                    <a:bodyPr/>
                    <a:lstStyle/>
                    <a:p>
                      <a:pPr algn="ctr" fontAlgn="auto"/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Тұтынушылар-барлығы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613  812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бірл</a:t>
                      </a: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546A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9719666"/>
                  </a:ext>
                </a:extLst>
              </a:tr>
              <a:tr h="242018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100" b="0" i="0" u="none" strike="noStrike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Заңды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тұлғалар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28 167</a:t>
                      </a: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бірл</a:t>
                      </a: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546A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7445405"/>
                  </a:ext>
                </a:extLst>
              </a:tr>
              <a:tr h="218539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100" b="0" i="0" u="none" strike="noStrike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Бюджеттік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870</a:t>
                      </a: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бірл</a:t>
                      </a: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546A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0376183"/>
                  </a:ext>
                </a:extLst>
              </a:tr>
              <a:tr h="348819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100" b="0" i="0" u="none" strike="noStrike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Халық</a:t>
                      </a:r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584  775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бірл</a:t>
                      </a: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546A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1761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8173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63" y="23814"/>
            <a:ext cx="941388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11997410" y="6492875"/>
            <a:ext cx="174171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4071C552-8EC4-410F-B746-FAC29B8B8960}" type="slidenum">
              <a:rPr lang="ru-RU" altLang="ru-RU" sz="900" b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5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06851" y="274639"/>
            <a:ext cx="10890558" cy="365125"/>
          </a:xfrm>
        </p:spPr>
        <p:txBody>
          <a:bodyPr/>
          <a:lstStyle/>
          <a:p>
            <a:pPr eaLnBrk="1" hangingPunct="1"/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Сумен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жабдықтау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қызметтері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2024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жылдық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инвестициялық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бағдарламаның</a:t>
            </a:r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орындалуы</a:t>
            </a:r>
            <a:endParaRPr lang="ru-RU" alt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405311"/>
              </p:ext>
            </p:extLst>
          </p:nvPr>
        </p:nvGraphicFramePr>
        <p:xfrm>
          <a:off x="165463" y="859083"/>
          <a:ext cx="11831946" cy="57681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7934">
                  <a:extLst>
                    <a:ext uri="{9D8B030D-6E8A-4147-A177-3AD203B41FA5}">
                      <a16:colId xmlns:a16="http://schemas.microsoft.com/office/drawing/2014/main" val="1097845183"/>
                    </a:ext>
                  </a:extLst>
                </a:gridCol>
                <a:gridCol w="3191481">
                  <a:extLst>
                    <a:ext uri="{9D8B030D-6E8A-4147-A177-3AD203B41FA5}">
                      <a16:colId xmlns:a16="http://schemas.microsoft.com/office/drawing/2014/main" val="2185205189"/>
                    </a:ext>
                  </a:extLst>
                </a:gridCol>
                <a:gridCol w="795425">
                  <a:extLst>
                    <a:ext uri="{9D8B030D-6E8A-4147-A177-3AD203B41FA5}">
                      <a16:colId xmlns:a16="http://schemas.microsoft.com/office/drawing/2014/main" val="2809815805"/>
                    </a:ext>
                  </a:extLst>
                </a:gridCol>
                <a:gridCol w="695993">
                  <a:extLst>
                    <a:ext uri="{9D8B030D-6E8A-4147-A177-3AD203B41FA5}">
                      <a16:colId xmlns:a16="http://schemas.microsoft.com/office/drawing/2014/main" val="796027693"/>
                    </a:ext>
                  </a:extLst>
                </a:gridCol>
                <a:gridCol w="795425">
                  <a:extLst>
                    <a:ext uri="{9D8B030D-6E8A-4147-A177-3AD203B41FA5}">
                      <a16:colId xmlns:a16="http://schemas.microsoft.com/office/drawing/2014/main" val="3367475916"/>
                    </a:ext>
                  </a:extLst>
                </a:gridCol>
                <a:gridCol w="1232910">
                  <a:extLst>
                    <a:ext uri="{9D8B030D-6E8A-4147-A177-3AD203B41FA5}">
                      <a16:colId xmlns:a16="http://schemas.microsoft.com/office/drawing/2014/main" val="351857664"/>
                    </a:ext>
                  </a:extLst>
                </a:gridCol>
                <a:gridCol w="1281794">
                  <a:extLst>
                    <a:ext uri="{9D8B030D-6E8A-4147-A177-3AD203B41FA5}">
                      <a16:colId xmlns:a16="http://schemas.microsoft.com/office/drawing/2014/main" val="2754328259"/>
                    </a:ext>
                  </a:extLst>
                </a:gridCol>
                <a:gridCol w="985995">
                  <a:extLst>
                    <a:ext uri="{9D8B030D-6E8A-4147-A177-3AD203B41FA5}">
                      <a16:colId xmlns:a16="http://schemas.microsoft.com/office/drawing/2014/main" val="585241809"/>
                    </a:ext>
                  </a:extLst>
                </a:gridCol>
                <a:gridCol w="2464989">
                  <a:extLst>
                    <a:ext uri="{9D8B030D-6E8A-4147-A177-3AD203B41FA5}">
                      <a16:colId xmlns:a16="http://schemas.microsoft.com/office/drawing/2014/main" val="126883920"/>
                    </a:ext>
                  </a:extLst>
                </a:gridCol>
              </a:tblGrid>
              <a:tr h="33072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р/с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ұсынудың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жоспарлы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көлемдері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туралы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ақпарат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Инвестициялық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бағдарламаның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сомасы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779943"/>
                  </a:ext>
                </a:extLst>
              </a:tr>
              <a:tr h="456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қызметтердің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атауы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аумақ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іс-шаралардың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атауы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Өлшем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бірлігі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Заттай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көрсеткіштердегі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саны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k-KZ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Ауытқу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Ауытқу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себептері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328530"/>
                  </a:ext>
                </a:extLst>
              </a:tr>
              <a:tr h="163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181200"/>
                  </a:ext>
                </a:extLst>
              </a:tr>
              <a:tr h="6068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Алматы </a:t>
                      </a:r>
                      <a:r>
                        <a:rPr lang="ru-RU" sz="1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қаласы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Алматы </a:t>
                      </a:r>
                      <a:r>
                        <a:rPr lang="ru-RU" sz="1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облысы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.м³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180 510</a:t>
                      </a: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180 941 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5 161 717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4 903 203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-258</a:t>
                      </a:r>
                      <a:r>
                        <a:rPr lang="ru-RU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514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089169"/>
                  </a:ext>
                </a:extLst>
              </a:tr>
              <a:tr h="562634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Жобалау-сметалық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құжаттаманы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әзірлеу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жоба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7 142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7 142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433462"/>
                  </a:ext>
                </a:extLst>
              </a:tr>
              <a:tr h="866480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Сорғы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агрегаттарын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бекіту-реттеу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арматурасын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трансформаторлық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қосалқы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станцияларды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күштік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трансформаторларды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өзге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де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жабдықтарды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358 603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358 603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020481"/>
                  </a:ext>
                </a:extLst>
              </a:tr>
              <a:tr h="444573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құбыры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желілерін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қайта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жаңарту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нысан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48 877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4 417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4 135 326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3 881 999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-253</a:t>
                      </a:r>
                      <a:r>
                        <a:rPr lang="ru-RU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328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2023 </a:t>
                      </a:r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жылдан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бастап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кейінге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қалдырылған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іс-шараларды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орындамау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667425"/>
                  </a:ext>
                </a:extLst>
              </a:tr>
              <a:tr h="672276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құбыры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желілерін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қайта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жаңартуға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авторлық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қадағалау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kk-KZ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көрсету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25 029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21 368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r>
                        <a:rPr lang="kk-KZ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661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2023 </a:t>
                      </a:r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жылдан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бастап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кейінге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қалдырылған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іс-шараларды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орындамау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105272"/>
                  </a:ext>
                </a:extLst>
              </a:tr>
              <a:tr h="482210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Жобалау-сметалық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құжаттаманы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әзірлеу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жоба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  <a:r>
                        <a:rPr lang="kk-KZ" sz="10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897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168 371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kk-KZ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526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Кәсіпорынға</a:t>
                      </a:r>
                      <a:r>
                        <a:rPr lang="ru-RU" sz="9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байланысты</a:t>
                      </a:r>
                      <a:r>
                        <a:rPr lang="ru-RU" sz="9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емес</a:t>
                      </a:r>
                      <a:r>
                        <a:rPr lang="ru-RU" sz="9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мән-жайлар</a:t>
                      </a:r>
                      <a:r>
                        <a:rPr lang="ru-RU" sz="9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ru-RU" sz="9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іс-шараларды</a:t>
                      </a:r>
                      <a:r>
                        <a:rPr lang="ru-RU" sz="9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орындамау</a:t>
                      </a:r>
                      <a:r>
                        <a:rPr lang="ru-RU" sz="9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869679"/>
                  </a:ext>
                </a:extLst>
              </a:tr>
              <a:tr h="373951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Негізгі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құралдарды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</a:t>
                      </a:r>
                      <a:r>
                        <a:rPr lang="kk-KZ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274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</a:t>
                      </a:r>
                      <a:r>
                        <a:rPr lang="kk-KZ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274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068145"/>
                  </a:ext>
                </a:extLst>
              </a:tr>
              <a:tr h="3739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процесті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басқару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жүйелерін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автоматтандыру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жоба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200 146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200 146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419892"/>
                  </a:ext>
                </a:extLst>
              </a:tr>
              <a:tr h="435125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Арнайы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техниканы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91 300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91 300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78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728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11974286" y="6559597"/>
            <a:ext cx="156754" cy="236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074980FB-1F64-4F30-8AC8-6E0283BB30B0}" type="slidenum">
              <a:rPr lang="ru-RU" altLang="ru-RU" sz="900" b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6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1" y="26240"/>
            <a:ext cx="941388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5229" y="172632"/>
            <a:ext cx="107890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 </a:t>
            </a:r>
            <a:r>
              <a:rPr lang="ru-RU" altLang="ru-RU" sz="15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бұру</a:t>
            </a:r>
            <a:r>
              <a:rPr lang="ru-RU" altLang="ru-RU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қызметі</a:t>
            </a:r>
            <a:r>
              <a:rPr lang="ru-RU" altLang="ru-RU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altLang="ru-RU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 </a:t>
            </a:r>
            <a:r>
              <a:rPr lang="ru-RU" altLang="ru-RU" sz="15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altLang="ru-RU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жылдық</a:t>
            </a:r>
            <a:r>
              <a:rPr lang="ru-RU" altLang="ru-RU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инвестициялық</a:t>
            </a:r>
            <a:r>
              <a:rPr lang="ru-RU" altLang="ru-RU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бағдарламаның</a:t>
            </a:r>
            <a:r>
              <a:rPr lang="ru-RU" altLang="ru-RU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орындалуы</a:t>
            </a:r>
            <a:endParaRPr lang="ru-RU" sz="2700" b="1" dirty="0">
              <a:solidFill>
                <a:srgbClr val="660066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990057"/>
              </p:ext>
            </p:extLst>
          </p:nvPr>
        </p:nvGraphicFramePr>
        <p:xfrm>
          <a:off x="243841" y="788581"/>
          <a:ext cx="11730444" cy="5771015"/>
        </p:xfrm>
        <a:graphic>
          <a:graphicData uri="http://schemas.openxmlformats.org/drawingml/2006/table">
            <a:tbl>
              <a:tblPr/>
              <a:tblGrid>
                <a:gridCol w="449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6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7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97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30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75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97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877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04951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р/с 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ұсынудың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жоспарлы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көлемдері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туралы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ақпарат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Инвестициялық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бағдарламаның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сомасы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1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қызметтердің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атауы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аумақ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іс-шаралардың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атауы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Өлшем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бірлігі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Заттай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көрсеткіштердегі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саны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</a:t>
                      </a:r>
                      <a:r>
                        <a:rPr lang="kk-KZ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қты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Ауытқу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Ауытқу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себептері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386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Алматы </a:t>
                      </a:r>
                      <a:r>
                        <a:rPr lang="ru-RU" sz="1000" b="1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қаласы</a:t>
                      </a: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Алматы </a:t>
                      </a:r>
                      <a:r>
                        <a:rPr lang="ru-RU" sz="1000" b="1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облысы</a:t>
                      </a: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су </a:t>
                      </a:r>
                      <a:r>
                        <a:rPr lang="ru-RU" sz="1000" b="1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жөнінде</a:t>
                      </a: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қызметтердің</a:t>
                      </a: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көлемі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.м³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139 757</a:t>
                      </a: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137 709</a:t>
                      </a: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0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896 537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0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880 063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- 16</a:t>
                      </a:r>
                      <a:r>
                        <a:rPr lang="kk-KZ" sz="10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474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88" marR="7198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2229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Кәріз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желілерін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қайта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құру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м. 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r>
                        <a:rPr lang="kk-KZ" sz="1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490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r>
                        <a:rPr lang="kk-KZ" sz="1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490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2 443 624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430 911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12 713</a:t>
                      </a:r>
                      <a:endParaRPr lang="en-US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Мемлекеттік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сатып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алу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нәтижелері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үнемдеу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2000" marR="0" marT="7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161492"/>
                  </a:ext>
                </a:extLst>
              </a:tr>
              <a:tr h="772229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Кәріз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желілерін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қайта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құруға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авторлық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қадағалау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қызмет</a:t>
                      </a:r>
                      <a:r>
                        <a:rPr lang="kk-KZ" sz="1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көрсету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580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21 580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2000" marR="0" marT="7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747177"/>
                  </a:ext>
                </a:extLst>
              </a:tr>
              <a:tr h="811738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Жобалау-сметалық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құжаттама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әзірлеу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жоба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81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81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154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593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1 561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Конкурстық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рәсімдерді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қайта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жариялау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2024 </a:t>
                      </a:r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жылдың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желтоқсанында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шарттың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бұзылуына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байланысты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орынсыз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болды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2000" marR="0" marT="7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767617"/>
                  </a:ext>
                </a:extLst>
              </a:tr>
              <a:tr h="772229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Негізгі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құралдарды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алу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бірлік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34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34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403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180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400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980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- 2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2023 </a:t>
                      </a:r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жылдан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бастап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кейінге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қалдырылған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іс-шараларды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орындамау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2000" marR="0" marT="7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071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229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271451" y="314327"/>
            <a:ext cx="10668001" cy="460375"/>
          </a:xfrm>
        </p:spPr>
        <p:txBody>
          <a:bodyPr/>
          <a:lstStyle/>
          <a:p>
            <a:pPr eaLnBrk="1" hangingPunct="1"/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жылға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арналған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сумен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жабдықтау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бұру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қызметтерінің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инвестициялық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бағдарламаларын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орындау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12037060" y="6492875"/>
            <a:ext cx="1079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3D6AD260-1C6D-493D-94D5-CFB378A333D7}" type="slidenum">
              <a:rPr lang="ru-RU" altLang="ru-RU" sz="900" b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7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736567"/>
              </p:ext>
            </p:extLst>
          </p:nvPr>
        </p:nvGraphicFramePr>
        <p:xfrm>
          <a:off x="191590" y="1125538"/>
          <a:ext cx="11747862" cy="4222750"/>
        </p:xfrm>
        <a:graphic>
          <a:graphicData uri="http://schemas.openxmlformats.org/drawingml/2006/table">
            <a:tbl>
              <a:tblPr/>
              <a:tblGrid>
                <a:gridCol w="494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6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6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51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96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51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51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90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64047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р/с </a:t>
                      </a:r>
                    </a:p>
                    <a:p>
                      <a:pPr marL="0" algn="ctr" defTabSz="914400" rtl="0" eaLnBrk="1" fontAlgn="ctr" latinLnBrk="0" hangingPunct="1"/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Реттеліп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көрсетілетін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қызметтердің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атауы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және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қызмет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көрсетілетін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аумақ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Инвестициялық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бағдарламаларды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орындаудың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көрсеткіштерін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инвестициялық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бағдарламаларда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бекітілген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көрсеткіштермен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салыстыру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туралы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ақпарат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6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Бекітілген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инвестициялық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бағдарламаға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байланысты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заттай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көріністегі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шикізат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материалдар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отын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және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энергия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шығынын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азайту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мың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теңге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Бекітілген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инвестициялық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бағдарламаға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байланысты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іске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асыру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жылдары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бойынша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негізгі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қорлардың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активтердің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тозуын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нақты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төмендету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%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Бекітілген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инвестициялық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бағдарламаға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байланысты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іске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асыру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жылдары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бойынша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шығындарды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төмендету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% 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Бекітілген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инвестициялық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бағдарламаға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байланысты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іске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асыру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жылдары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бойынша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апаттылықты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1" kern="12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төмендету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150"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endParaRPr lang="ru-RU" sz="1000" b="1" i="0" u="none" strike="noStrike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жыл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жыл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Нақты                     2023 жыл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жыл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Жоспар</a:t>
                      </a:r>
                      <a:r>
                        <a:rPr lang="kk-KZ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жыл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жыл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810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Алматы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қаласы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Алматы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облысы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қызметі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55,92</a:t>
                      </a:r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2000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55,24</a:t>
                      </a:r>
                    </a:p>
                  </a:txBody>
                  <a:tcPr marL="71996" marR="72000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2 989</a:t>
                      </a: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2 975</a:t>
                      </a: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630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Алматы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қаласы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Алматы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облысы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су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қызметі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56,89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56,73</a:t>
                      </a: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89" y="0"/>
            <a:ext cx="1001485" cy="70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568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79" y="20292"/>
            <a:ext cx="945000" cy="5196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951" y="132474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жыл</a:t>
            </a:r>
            <a:r>
              <a:rPr lang="kk-KZ" sz="1600" b="1" dirty="0">
                <a:latin typeface="Arial" panose="020B0604020202020204" pitchFamily="34" charset="0"/>
                <a:cs typeface="Arial" panose="020B0604020202020204" pitchFamily="34" charset="0"/>
              </a:rPr>
              <a:t>ғы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сумен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жабдықтау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бұру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қызметтеріне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тарифтер</a:t>
            </a:r>
            <a:endParaRPr lang="ru-RU" sz="16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69948" y="6487064"/>
            <a:ext cx="322052" cy="36002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5519606"/>
              </p:ext>
            </p:extLst>
          </p:nvPr>
        </p:nvGraphicFramePr>
        <p:xfrm>
          <a:off x="264929" y="560223"/>
          <a:ext cx="11718066" cy="62497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2667">
                  <a:extLst>
                    <a:ext uri="{9D8B030D-6E8A-4147-A177-3AD203B41FA5}">
                      <a16:colId xmlns:a16="http://schemas.microsoft.com/office/drawing/2014/main" val="230026590"/>
                    </a:ext>
                  </a:extLst>
                </a:gridCol>
                <a:gridCol w="6587104">
                  <a:extLst>
                    <a:ext uri="{9D8B030D-6E8A-4147-A177-3AD203B41FA5}">
                      <a16:colId xmlns:a16="http://schemas.microsoft.com/office/drawing/2014/main" val="1742562732"/>
                    </a:ext>
                  </a:extLst>
                </a:gridCol>
                <a:gridCol w="1111550">
                  <a:extLst>
                    <a:ext uri="{9D8B030D-6E8A-4147-A177-3AD203B41FA5}">
                      <a16:colId xmlns:a16="http://schemas.microsoft.com/office/drawing/2014/main" val="918658869"/>
                    </a:ext>
                  </a:extLst>
                </a:gridCol>
                <a:gridCol w="1044916">
                  <a:extLst>
                    <a:ext uri="{9D8B030D-6E8A-4147-A177-3AD203B41FA5}">
                      <a16:colId xmlns:a16="http://schemas.microsoft.com/office/drawing/2014/main" val="2969006118"/>
                    </a:ext>
                  </a:extLst>
                </a:gridCol>
                <a:gridCol w="1089228">
                  <a:extLst>
                    <a:ext uri="{9D8B030D-6E8A-4147-A177-3AD203B41FA5}">
                      <a16:colId xmlns:a16="http://schemas.microsoft.com/office/drawing/2014/main" val="331125823"/>
                    </a:ext>
                  </a:extLst>
                </a:gridCol>
                <a:gridCol w="1112601">
                  <a:extLst>
                    <a:ext uri="{9D8B030D-6E8A-4147-A177-3AD203B41FA5}">
                      <a16:colId xmlns:a16="http://schemas.microsoft.com/office/drawing/2014/main" val="698784639"/>
                    </a:ext>
                  </a:extLst>
                </a:gridCol>
              </a:tblGrid>
              <a:tr h="33211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топтарының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атауы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Бекітілген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тарифтер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662505"/>
                  </a:ext>
                </a:extLst>
              </a:tr>
              <a:tr h="332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042113"/>
                  </a:ext>
                </a:extLst>
              </a:tr>
              <a:tr h="42038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1м3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ҚҚС-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сыз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9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1м3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ҚҚС-мен</a:t>
                      </a:r>
                    </a:p>
                    <a:p>
                      <a:pPr algn="ctr" fontAlgn="ctr"/>
                      <a:r>
                        <a:rPr lang="ru-RU" sz="9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1м3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ҚҚС-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сыз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9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1м3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ҚҚС-мен</a:t>
                      </a:r>
                    </a:p>
                    <a:p>
                      <a:pPr algn="ctr" fontAlgn="ctr"/>
                      <a:r>
                        <a:rPr lang="ru-RU" sz="9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082588"/>
                  </a:ext>
                </a:extLst>
              </a:tr>
              <a:tr h="166830">
                <a:tc gridSpan="2"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05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жылғы</a:t>
                      </a:r>
                      <a:r>
                        <a:rPr lang="ru-RU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ru-RU" sz="105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қаңтардан</a:t>
                      </a:r>
                      <a:r>
                        <a:rPr lang="ru-RU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31 </a:t>
                      </a:r>
                      <a:r>
                        <a:rPr lang="ru-RU" sz="105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тамызға</a:t>
                      </a:r>
                      <a:r>
                        <a:rPr lang="ru-RU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дейін</a:t>
                      </a:r>
                      <a:endParaRPr lang="ru-RU" sz="105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01.01.2023г.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897339"/>
                  </a:ext>
                </a:extLst>
              </a:tr>
              <a:tr h="9058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жеке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тұлғалар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өндірумен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процесінде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мұқтаждарына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суды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жабдықтаудың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ашық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жүйесі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берумен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бөлумен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бекітілген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нормативтік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салада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ұсынатын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немесе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су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60,73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32,74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898354"/>
                  </a:ext>
                </a:extLst>
              </a:tr>
              <a:tr h="2086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бірінші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үшінші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топтардың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құрамына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кірмейтін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заңды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тұлғалар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282,06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315,91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120,46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134,92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530846"/>
                  </a:ext>
                </a:extLst>
              </a:tr>
              <a:tr h="29609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қаражаты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есебінен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ұсталатын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182,19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204,05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79,79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9485029"/>
                  </a:ext>
                </a:extLst>
              </a:tr>
              <a:tr h="19209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05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жылғы</a:t>
                      </a:r>
                      <a:r>
                        <a:rPr lang="ru-RU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ru-RU" sz="105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қыркүйектен</a:t>
                      </a:r>
                      <a:r>
                        <a:rPr lang="ru-RU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31 </a:t>
                      </a:r>
                      <a:r>
                        <a:rPr lang="ru-RU" sz="105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желтоқсанға</a:t>
                      </a:r>
                      <a:r>
                        <a:rPr lang="ru-RU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дейін</a:t>
                      </a:r>
                      <a:endParaRPr lang="ru-RU" sz="105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62283"/>
                  </a:ext>
                </a:extLst>
              </a:tr>
              <a:tr h="155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жеке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тұлғалар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73,92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40,95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45,86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78680"/>
                  </a:ext>
                </a:extLst>
              </a:tr>
              <a:tr h="690749"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өндірумен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процесінде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мұқтаждарына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суды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жабдықтаудың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ашық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жүйесі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берумен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бөлумен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бекітілген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нормативтік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салада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ұсынатын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немесе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су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99,01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110,89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40,95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45,86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276161"/>
                  </a:ext>
                </a:extLst>
              </a:tr>
              <a:tr h="2214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бірінші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үшінші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топтардың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құрамына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кірмейтін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заңды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тұлғалар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339,28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379,99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134,36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150,48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817001"/>
                  </a:ext>
                </a:extLst>
              </a:tr>
              <a:tr h="2214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қаражаты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есебінен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ұсталатын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201,82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226,04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79,79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562092"/>
                  </a:ext>
                </a:extLst>
              </a:tr>
              <a:tr h="2834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</a:t>
                      </a: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көлеміне</a:t>
                      </a: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қарай</a:t>
                      </a: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сараланған</a:t>
                      </a: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тұтынушылардың</a:t>
                      </a: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ru-RU" sz="1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тобының</a:t>
                      </a: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кіші</a:t>
                      </a: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топтары</a:t>
                      </a: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санаттары</a:t>
                      </a: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05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жылғы</a:t>
                      </a:r>
                      <a:r>
                        <a:rPr lang="ru-RU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ru-RU" sz="105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қыркүйектен</a:t>
                      </a:r>
                      <a:r>
                        <a:rPr lang="ru-RU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31 </a:t>
                      </a:r>
                      <a:r>
                        <a:rPr lang="ru-RU" sz="105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желтоқсанға</a:t>
                      </a:r>
                      <a:r>
                        <a:rPr lang="ru-RU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дейін</a:t>
                      </a:r>
                      <a:endParaRPr lang="ru-RU" sz="105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099089"/>
                  </a:ext>
                </a:extLst>
              </a:tr>
              <a:tr h="2862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кіші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топ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адамға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айына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м3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дейін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тұтынатын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халық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санатына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жататын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жеке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тұлғалар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73,92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4881409"/>
                  </a:ext>
                </a:extLst>
              </a:tr>
              <a:tr h="2862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кіші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топ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адамға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айына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м3-тен 5 м3-ке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дейін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тұтынатын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халық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санатына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жататын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жеке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тұлғалар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88,72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760002"/>
                  </a:ext>
                </a:extLst>
              </a:tr>
              <a:tr h="8394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кіші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топ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адамға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айына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м3-тен 10 м3-ке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дейін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тұтынатын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халық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санатына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жататын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жеке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тұлғалар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өндірумен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процесінде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мұқтаждарына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суды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жабдықтаудың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ашық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жүйесі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бекітілген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нормативтік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мен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көлемінің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берумен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бөлумен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айналысатындға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айына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м3-тен 10 м3-ке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дейін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тұтынатын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халық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санасынатындар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99,01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110,89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2338085"/>
                  </a:ext>
                </a:extLst>
              </a:tr>
              <a:tr h="2862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кіші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топ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адамға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айына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 м3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астам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тұтынатын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халық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санатына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жататын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жеке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тұлғалар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суды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есепке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алудың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жеке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аспаптары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жоқ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жеке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тұлғалар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132,01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147,85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8494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336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6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81144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	2024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жылғы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тарифтік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сметаны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баптар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орындау</a:t>
            </a:r>
            <a:endParaRPr lang="ru-RU" altLang="ru-RU" sz="14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09" y="80377"/>
            <a:ext cx="717291" cy="520890"/>
          </a:xfrm>
          <a:prstGeom prst="rect">
            <a:avLst/>
          </a:prstGeom>
        </p:spPr>
      </p:pic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69948" y="6487064"/>
            <a:ext cx="322052" cy="36002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5C029F88-393A-3CE4-D979-289EFDF47E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432072"/>
              </p:ext>
            </p:extLst>
          </p:nvPr>
        </p:nvGraphicFramePr>
        <p:xfrm>
          <a:off x="195943" y="670064"/>
          <a:ext cx="11674004" cy="60577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804">
                  <a:extLst>
                    <a:ext uri="{9D8B030D-6E8A-4147-A177-3AD203B41FA5}">
                      <a16:colId xmlns:a16="http://schemas.microsoft.com/office/drawing/2014/main" val="4188918541"/>
                    </a:ext>
                  </a:extLst>
                </a:gridCol>
                <a:gridCol w="3037186">
                  <a:extLst>
                    <a:ext uri="{9D8B030D-6E8A-4147-A177-3AD203B41FA5}">
                      <a16:colId xmlns:a16="http://schemas.microsoft.com/office/drawing/2014/main" val="2939706885"/>
                    </a:ext>
                  </a:extLst>
                </a:gridCol>
                <a:gridCol w="817704">
                  <a:extLst>
                    <a:ext uri="{9D8B030D-6E8A-4147-A177-3AD203B41FA5}">
                      <a16:colId xmlns:a16="http://schemas.microsoft.com/office/drawing/2014/main" val="823422093"/>
                    </a:ext>
                  </a:extLst>
                </a:gridCol>
                <a:gridCol w="1518590">
                  <a:extLst>
                    <a:ext uri="{9D8B030D-6E8A-4147-A177-3AD203B41FA5}">
                      <a16:colId xmlns:a16="http://schemas.microsoft.com/office/drawing/2014/main" val="2902568544"/>
                    </a:ext>
                  </a:extLst>
                </a:gridCol>
                <a:gridCol w="1539451">
                  <a:extLst>
                    <a:ext uri="{9D8B030D-6E8A-4147-A177-3AD203B41FA5}">
                      <a16:colId xmlns:a16="http://schemas.microsoft.com/office/drawing/2014/main" val="621410896"/>
                    </a:ext>
                  </a:extLst>
                </a:gridCol>
                <a:gridCol w="1068020">
                  <a:extLst>
                    <a:ext uri="{9D8B030D-6E8A-4147-A177-3AD203B41FA5}">
                      <a16:colId xmlns:a16="http://schemas.microsoft.com/office/drawing/2014/main" val="4044554424"/>
                    </a:ext>
                  </a:extLst>
                </a:gridCol>
                <a:gridCol w="3087249">
                  <a:extLst>
                    <a:ext uri="{9D8B030D-6E8A-4147-A177-3AD203B41FA5}">
                      <a16:colId xmlns:a16="http://schemas.microsoft.com/office/drawing/2014/main" val="3995745640"/>
                    </a:ext>
                  </a:extLst>
                </a:gridCol>
              </a:tblGrid>
              <a:tr h="405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р/н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u="none" strike="noStrike" kern="1200" baseline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Көрсеткіштердің</a:t>
                      </a:r>
                      <a:r>
                        <a:rPr lang="ru-RU" sz="900" b="1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kern="1200" baseline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атауы</a:t>
                      </a:r>
                      <a:endParaRPr lang="ru-RU" sz="900" b="1" i="0" u="none" strike="noStrike" kern="12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Өлшем</a:t>
                      </a:r>
                      <a:r>
                        <a:rPr lang="kk-KZ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бірлік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Тарифтік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смета</a:t>
                      </a: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көрсеткіштер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</a:p>
                  </a:txBody>
                  <a:tcPr marL="91433" marR="91433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себептері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679277"/>
                  </a:ext>
                </a:extLst>
              </a:tr>
              <a:tr h="2827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Тауарларды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өндіруге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көрсетуге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арналған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17 127 034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18 540</a:t>
                      </a:r>
                      <a:r>
                        <a:rPr lang="ru-RU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103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185997"/>
                  </a:ext>
                </a:extLst>
              </a:tr>
              <a:tr h="1538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Материалдық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барлығы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оның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ішінде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4 522 277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4 822 097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546608"/>
                  </a:ext>
                </a:extLst>
              </a:tr>
              <a:tr h="1727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Шикізат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450 232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453 394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244640"/>
                  </a:ext>
                </a:extLst>
              </a:tr>
              <a:tr h="272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Жанар-жағармай материалдары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196 997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521 820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164,9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аймағын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желілердің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ұзақтығын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абоненттер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санын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ұлғайту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материалдар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құнының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62836"/>
                  </a:ext>
                </a:extLst>
              </a:tr>
              <a:tr h="1538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Жанармай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8 102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13 663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көмір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мен </a:t>
                      </a:r>
                      <a:r>
                        <a:rPr lang="ru-RU" sz="9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газдың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құнының</a:t>
                      </a:r>
                      <a:r>
                        <a:rPr lang="ru-RU" sz="90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артуы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93360"/>
                  </a:ext>
                </a:extLst>
              </a:tr>
              <a:tr h="1402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3 866 946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3 833 220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-0,9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615002"/>
                  </a:ext>
                </a:extLst>
              </a:tr>
              <a:tr h="1485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Еңбекке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ақы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төлеуге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арналған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шығыстар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барлығы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оның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ішінде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6 985 625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7 010 560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790433"/>
                  </a:ext>
                </a:extLst>
              </a:tr>
              <a:tr h="2299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 персоналдың жалақысы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6 281 407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6 305 297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108463"/>
                  </a:ext>
                </a:extLst>
              </a:tr>
              <a:tr h="2282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Әлеуметтік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салық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әлеуметтік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аударымдар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529 571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533 476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044266"/>
                  </a:ext>
                </a:extLst>
              </a:tr>
              <a:tr h="203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Міндетті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әлеуметтік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медициналық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сақтандыру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174 647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171 787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894569"/>
                  </a:ext>
                </a:extLst>
              </a:tr>
              <a:tr h="2083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3 030 060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3 312 696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объектілерін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жарғылық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капиталға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беру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851790"/>
                  </a:ext>
                </a:extLst>
              </a:tr>
              <a:tr h="272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Жөндеу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1 141 135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1 350 710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аймағын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желілердің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ұзындығының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ұлғайуы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126654"/>
                  </a:ext>
                </a:extLst>
              </a:tr>
              <a:tr h="1485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1 447 937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2 044 040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391325"/>
                  </a:ext>
                </a:extLst>
              </a:tr>
              <a:tr h="272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Күзет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45 824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45 310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-1,1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смета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433333"/>
                  </a:ext>
                </a:extLst>
              </a:tr>
              <a:tr h="1806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Еңбекті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қорғау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қауіпсіздік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65 840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275 723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318,8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арнайы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киімге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арнайы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аяқ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киімге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қорғау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құралдарына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бағаның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96938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Табиғи ресурстарды пайдаланғаны үшін төлем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9 297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10 674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14,8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жер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үсті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суларын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607351"/>
                  </a:ext>
                </a:extLst>
              </a:tr>
              <a:tr h="1770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Жер асты суларын өндіруге салынатын салық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588 101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594 060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жер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асты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суларын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көтеру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685816"/>
                  </a:ext>
                </a:extLst>
              </a:tr>
              <a:tr h="1770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Коммуналдық қызметтер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37 636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52 969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қызметтердің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құнының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артуы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282918"/>
                  </a:ext>
                </a:extLst>
              </a:tr>
              <a:tr h="1485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Сақтандырудың міндетті түрлері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98 619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100 877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893101"/>
                  </a:ext>
                </a:extLst>
              </a:tr>
              <a:tr h="4078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Қоршаған ортаны қорғау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4 379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124,6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экологиялық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қоршаған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ортаға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теріс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әсер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еткені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төлемақының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ұлғаюы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төлем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мөлшерлемелерінің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794906"/>
                  </a:ext>
                </a:extLst>
              </a:tr>
              <a:tr h="272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Түбіртектерді ресімдеуге арналған шығыстар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138 643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188 833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тұтынушылардың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саны мен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қызметтердің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құнын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арттыру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659784"/>
                  </a:ext>
                </a:extLst>
              </a:tr>
              <a:tr h="1485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барлығы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оның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ішінде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462 027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771 215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66,9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862174"/>
                  </a:ext>
                </a:extLst>
              </a:tr>
              <a:tr h="272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байланыс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пошталық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15 631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19 340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аймағын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абоненттік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базаны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ұлғайту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689784"/>
                  </a:ext>
                </a:extLst>
              </a:tr>
              <a:tr h="2017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іссапар шығындары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1 402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109,6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төтенше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жағдайға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байланысты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039438"/>
                  </a:ext>
                </a:extLst>
              </a:tr>
              <a:tr h="2595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кадрларды даярлау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1 576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1 527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-3,1</a:t>
                      </a:r>
                    </a:p>
                  </a:txBody>
                  <a:tcPr marL="9525" marR="108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Мемлекеттік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нәтижелері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үнемдеу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908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101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000" b="1" dirty="0">
            <a:solidFill>
              <a:srgbClr val="336699"/>
            </a:solidFill>
            <a:latin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4198</TotalTime>
  <Words>5917</Words>
  <Application>Microsoft Office PowerPoint</Application>
  <PresentationFormat>Широкоэкранный</PresentationFormat>
  <Paragraphs>1765</Paragraphs>
  <Slides>25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 (Заголовки)</vt:lpstr>
      <vt:lpstr>Corbel</vt:lpstr>
      <vt:lpstr>Times New Roman</vt:lpstr>
      <vt:lpstr>Wingdings 3</vt:lpstr>
      <vt:lpstr>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Сумен жабдықтау қызметтері бойынша 2024 жылғы жылдық инвестициялық бағдарламаның орындалуы</vt:lpstr>
      <vt:lpstr>Презентация PowerPoint</vt:lpstr>
      <vt:lpstr>2024 жылға арналған сумен жабдықтау және су бұру қызметтерінің инвестициялық бағдарламаларын орындау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НАЗАРЛАРЫҢЫЗҒА РАХМЕТ!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Sergey Tkachev</dc:creator>
  <cp:lastModifiedBy>Жанбыршы Алия Галымкызы</cp:lastModifiedBy>
  <cp:revision>385</cp:revision>
  <cp:lastPrinted>2023-07-26T10:23:40Z</cp:lastPrinted>
  <dcterms:created xsi:type="dcterms:W3CDTF">2016-12-05T10:13:35Z</dcterms:created>
  <dcterms:modified xsi:type="dcterms:W3CDTF">2025-04-23T10:12:50Z</dcterms:modified>
</cp:coreProperties>
</file>