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handoutMasterIdLst>
    <p:handoutMasterId r:id="rId32"/>
  </p:handoutMasterIdLst>
  <p:sldIdLst>
    <p:sldId id="256" r:id="rId3"/>
    <p:sldId id="264" r:id="rId4"/>
    <p:sldId id="320" r:id="rId5"/>
    <p:sldId id="316" r:id="rId6"/>
    <p:sldId id="326" r:id="rId7"/>
    <p:sldId id="327" r:id="rId8"/>
    <p:sldId id="338" r:id="rId9"/>
    <p:sldId id="274" r:id="rId10"/>
    <p:sldId id="333" r:id="rId11"/>
    <p:sldId id="335" r:id="rId12"/>
    <p:sldId id="334" r:id="rId13"/>
    <p:sldId id="330" r:id="rId14"/>
    <p:sldId id="331" r:id="rId15"/>
    <p:sldId id="336" r:id="rId16"/>
    <p:sldId id="301" r:id="rId17"/>
    <p:sldId id="312" r:id="rId18"/>
    <p:sldId id="337" r:id="rId19"/>
    <p:sldId id="280" r:id="rId20"/>
    <p:sldId id="342" r:id="rId21"/>
    <p:sldId id="324" r:id="rId22"/>
    <p:sldId id="325" r:id="rId23"/>
    <p:sldId id="322" r:id="rId24"/>
    <p:sldId id="339" r:id="rId25"/>
    <p:sldId id="341" r:id="rId26"/>
    <p:sldId id="321" r:id="rId27"/>
    <p:sldId id="340" r:id="rId28"/>
    <p:sldId id="319" r:id="rId29"/>
    <p:sldId id="303" r:id="rId30"/>
  </p:sldIdLst>
  <p:sldSz cx="12192000" cy="6858000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754" userDrawn="1">
          <p15:clr>
            <a:srgbClr val="A4A3A4"/>
          </p15:clr>
        </p15:guide>
        <p15:guide id="4" pos="1118" userDrawn="1">
          <p15:clr>
            <a:srgbClr val="A4A3A4"/>
          </p15:clr>
        </p15:guide>
        <p15:guide id="5" orient="horz" pos="232" userDrawn="1">
          <p15:clr>
            <a:srgbClr val="A4A3A4"/>
          </p15:clr>
        </p15:guide>
        <p15:guide id="6" orient="horz" pos="618" userDrawn="1">
          <p15:clr>
            <a:srgbClr val="A4A3A4"/>
          </p15:clr>
        </p15:guide>
        <p15:guide id="7" pos="7106" userDrawn="1">
          <p15:clr>
            <a:srgbClr val="A4A3A4"/>
          </p15:clr>
        </p15:guide>
        <p15:guide id="9" orient="horz" pos="3974" userDrawn="1">
          <p15:clr>
            <a:srgbClr val="A4A3A4"/>
          </p15:clr>
        </p15:guide>
        <p15:guide id="10" orient="horz" pos="1071" userDrawn="1">
          <p15:clr>
            <a:srgbClr val="A4A3A4"/>
          </p15:clr>
        </p15:guide>
        <p15:guide id="11" pos="4384" userDrawn="1">
          <p15:clr>
            <a:srgbClr val="A4A3A4"/>
          </p15:clr>
        </p15:guide>
        <p15:guide id="12" orient="horz" pos="12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357"/>
    <a:srgbClr val="000099"/>
    <a:srgbClr val="336699"/>
    <a:srgbClr val="2583AD"/>
    <a:srgbClr val="183048"/>
    <a:srgbClr val="558ED5"/>
    <a:srgbClr val="006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171" autoAdjust="0"/>
    <p:restoredTop sz="89362" autoAdjust="0"/>
  </p:normalViewPr>
  <p:slideViewPr>
    <p:cSldViewPr snapToGrid="0" showGuides="1">
      <p:cViewPr>
        <p:scale>
          <a:sx n="66" d="100"/>
          <a:sy n="66" d="100"/>
        </p:scale>
        <p:origin x="42" y="864"/>
      </p:cViewPr>
      <p:guideLst>
        <p:guide orient="horz" pos="2160"/>
        <p:guide pos="3840"/>
        <p:guide orient="horz" pos="754"/>
        <p:guide pos="1118"/>
        <p:guide orient="horz" pos="232"/>
        <p:guide orient="horz" pos="618"/>
        <p:guide pos="7106"/>
        <p:guide orient="horz" pos="3974"/>
        <p:guide orient="horz" pos="1071"/>
        <p:guide pos="4384"/>
        <p:guide orient="horz" pos="12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am-rv\Desktop\2024%20&#1075;%20&#1086;&#1090;%2014.07.2025%20&#1075;.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/>
              <a:t>Оснащенность приборами учета физических лиц (%)</a:t>
            </a:r>
          </a:p>
          <a:p>
            <a:pPr>
              <a:defRPr sz="1600" b="1"/>
            </a:pPr>
            <a:endParaRPr lang="ru-RU" sz="16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оснащ!$B$32</c:f>
              <c:strCache>
                <c:ptCount val="1"/>
                <c:pt idx="0">
                  <c:v>МЖД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оснащ!$C$31:$I$31</c:f>
              <c:numCache>
                <c:formatCode>m/d/yyyy</c:formatCode>
                <c:ptCount val="7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</c:numCache>
            </c:numRef>
          </c:cat>
          <c:val>
            <c:numRef>
              <c:f>оснащ!$C$32:$I$32</c:f>
              <c:numCache>
                <c:formatCode>0.0%</c:formatCode>
                <c:ptCount val="7"/>
                <c:pt idx="0">
                  <c:v>0.71299999999999997</c:v>
                </c:pt>
                <c:pt idx="1">
                  <c:v>0.72299999999999998</c:v>
                </c:pt>
                <c:pt idx="2">
                  <c:v>0.73399999999999999</c:v>
                </c:pt>
                <c:pt idx="3">
                  <c:v>0.74</c:v>
                </c:pt>
                <c:pt idx="4">
                  <c:v>0.74</c:v>
                </c:pt>
                <c:pt idx="5">
                  <c:v>0.752</c:v>
                </c:pt>
                <c:pt idx="6" formatCode="0.00%">
                  <c:v>0.76219999999999999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53-4519-82F1-89BE91A37BD5}"/>
            </c:ext>
          </c:extLst>
        </c:ser>
        <c:ser>
          <c:idx val="1"/>
          <c:order val="1"/>
          <c:tx>
            <c:strRef>
              <c:f>оснащ!$B$33</c:f>
              <c:strCache>
                <c:ptCount val="1"/>
                <c:pt idx="0">
                  <c:v>ИЖС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оснащ!$C$31:$I$31</c:f>
              <c:numCache>
                <c:formatCode>m/d/yyyy</c:formatCode>
                <c:ptCount val="7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</c:numCache>
            </c:numRef>
          </c:cat>
          <c:val>
            <c:numRef>
              <c:f>оснащ!$C$33:$I$33</c:f>
              <c:numCache>
                <c:formatCode>0.0%</c:formatCode>
                <c:ptCount val="7"/>
                <c:pt idx="0">
                  <c:v>0.626</c:v>
                </c:pt>
                <c:pt idx="1">
                  <c:v>0.65200000000000002</c:v>
                </c:pt>
                <c:pt idx="2">
                  <c:v>0.67200000000000004</c:v>
                </c:pt>
                <c:pt idx="3">
                  <c:v>0.69</c:v>
                </c:pt>
                <c:pt idx="4">
                  <c:v>0.70499999999999996</c:v>
                </c:pt>
                <c:pt idx="5">
                  <c:v>0.72799999999999998</c:v>
                </c:pt>
                <c:pt idx="6" formatCode="0.00%">
                  <c:v>0.74560000000000004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53-4519-82F1-89BE91A37BD5}"/>
            </c:ext>
          </c:extLst>
        </c:ser>
        <c:ser>
          <c:idx val="2"/>
          <c:order val="2"/>
          <c:tx>
            <c:strRef>
              <c:f>оснащ!$B$34</c:f>
              <c:strCache>
                <c:ptCount val="1"/>
                <c:pt idx="0">
                  <c:v>Итого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оснащ!$C$31:$I$31</c:f>
              <c:numCache>
                <c:formatCode>m/d/yyyy</c:formatCode>
                <c:ptCount val="7"/>
                <c:pt idx="0">
                  <c:v>45658</c:v>
                </c:pt>
                <c:pt idx="1">
                  <c:v>45689</c:v>
                </c:pt>
                <c:pt idx="2">
                  <c:v>45717</c:v>
                </c:pt>
                <c:pt idx="3">
                  <c:v>45748</c:v>
                </c:pt>
                <c:pt idx="4">
                  <c:v>45778</c:v>
                </c:pt>
                <c:pt idx="5">
                  <c:v>45809</c:v>
                </c:pt>
                <c:pt idx="6">
                  <c:v>45839</c:v>
                </c:pt>
              </c:numCache>
            </c:numRef>
          </c:cat>
          <c:val>
            <c:numRef>
              <c:f>оснащ!$C$34:$I$34</c:f>
              <c:numCache>
                <c:formatCode>0.0%</c:formatCode>
                <c:ptCount val="7"/>
                <c:pt idx="0">
                  <c:v>0.66949999999999998</c:v>
                </c:pt>
                <c:pt idx="1">
                  <c:v>0.6875</c:v>
                </c:pt>
                <c:pt idx="2">
                  <c:v>0.70300000000000007</c:v>
                </c:pt>
                <c:pt idx="3">
                  <c:v>0.71499999999999997</c:v>
                </c:pt>
                <c:pt idx="4">
                  <c:v>0.72249999999999992</c:v>
                </c:pt>
                <c:pt idx="5">
                  <c:v>0.74</c:v>
                </c:pt>
                <c:pt idx="6">
                  <c:v>0.75390000000000001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353-4519-82F1-89BE91A37BD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35410575"/>
        <c:axId val="235415151"/>
      </c:lineChart>
      <c:dateAx>
        <c:axId val="235410575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35415151"/>
        <c:crosses val="autoZero"/>
        <c:auto val="1"/>
        <c:lblOffset val="100"/>
        <c:baseTimeUnit val="months"/>
      </c:dateAx>
      <c:valAx>
        <c:axId val="235415151"/>
        <c:scaling>
          <c:orientation val="minMax"/>
          <c:min val="0.6500000000000001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35410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jpg"/><Relationship Id="rId4" Type="http://schemas.openxmlformats.org/officeDocument/2006/relationships/image" Target="../media/image28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jpg"/><Relationship Id="rId4" Type="http://schemas.openxmlformats.org/officeDocument/2006/relationships/image" Target="../media/image3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jpg"/><Relationship Id="rId4" Type="http://schemas.openxmlformats.org/officeDocument/2006/relationships/image" Target="../media/image28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jpg"/><Relationship Id="rId4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02FF4B-B2F6-461E-AB88-79BE87C29667}" type="doc">
      <dgm:prSet loTypeId="urn:microsoft.com/office/officeart/2005/8/layout/vList4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32EB7C-4F7F-4C47-B7FD-163828F6C1B8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 lIns="7200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В абонентских отделах Предприятия, расположенных в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ЦОПах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по адресам: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ул. Жарокова,196;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мкр.Жетысу-3, дом 37;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ул</a:t>
          </a: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 </a:t>
          </a:r>
          <a:r>
            <a: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Ботаническая, </a:t>
          </a: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29А;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ул</a:t>
          </a: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 </a:t>
          </a:r>
          <a:r>
            <a: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Чуланова,109</a:t>
          </a: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</a:t>
          </a:r>
          <a:endParaRPr lang="ru-RU" sz="1100" dirty="0">
            <a:latin typeface="Calibri Light (Заголовки)"/>
          </a:endParaRPr>
        </a:p>
      </dgm:t>
    </dgm:pt>
    <dgm:pt modelId="{81AC8A27-6282-4B94-B92A-0860FA563874}" type="parTrans" cxnId="{F4B6A6CE-6AC6-4E16-9475-1D253FD518F9}">
      <dgm:prSet/>
      <dgm:spPr/>
      <dgm:t>
        <a:bodyPr/>
        <a:lstStyle/>
        <a:p>
          <a:endParaRPr lang="ru-RU"/>
        </a:p>
      </dgm:t>
    </dgm:pt>
    <dgm:pt modelId="{AFA92AA4-66FC-4545-8FA6-869823623064}" type="sibTrans" cxnId="{F4B6A6CE-6AC6-4E16-9475-1D253FD518F9}">
      <dgm:prSet/>
      <dgm:spPr/>
      <dgm:t>
        <a:bodyPr/>
        <a:lstStyle/>
        <a:p>
          <a:endParaRPr lang="ru-RU"/>
        </a:p>
      </dgm:t>
    </dgm:pt>
    <dgm:pt modelId="{3109E303-7EA2-4C05-8E83-07410538A4BF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 lIns="72000"/>
        <a:lstStyle/>
        <a:p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Посредством входа на веб-портал Предприятия и регистрации с помощью лицевого счета и ответом на несколько вопросов для аутентификации</a:t>
          </a:r>
          <a:endParaRPr lang="ru-RU" sz="1100" dirty="0">
            <a:latin typeface="Calibri Light (Заголовки)"/>
          </a:endParaRPr>
        </a:p>
      </dgm:t>
    </dgm:pt>
    <dgm:pt modelId="{DF3B9C39-8C50-4C5F-BDC3-1773EEA5EB4C}" type="parTrans" cxnId="{04A53A52-80B5-448C-B3A4-9B52DE7E5A14}">
      <dgm:prSet/>
      <dgm:spPr/>
      <dgm:t>
        <a:bodyPr/>
        <a:lstStyle/>
        <a:p>
          <a:endParaRPr lang="ru-RU"/>
        </a:p>
      </dgm:t>
    </dgm:pt>
    <dgm:pt modelId="{566CA373-9BF8-4A22-BC9F-827EA9D76C25}" type="sibTrans" cxnId="{04A53A52-80B5-448C-B3A4-9B52DE7E5A14}">
      <dgm:prSet/>
      <dgm:spPr/>
      <dgm:t>
        <a:bodyPr/>
        <a:lstStyle/>
        <a:p>
          <a:endParaRPr lang="ru-RU"/>
        </a:p>
      </dgm:t>
    </dgm:pt>
    <dgm:pt modelId="{559E2024-A46D-4125-9947-22C92CA8EB8A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 lIns="72000"/>
        <a:lstStyle/>
        <a:p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В абонентском отделе АО «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Алсеко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» по адресу </a:t>
          </a:r>
        </a:p>
        <a:p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ул. </a:t>
          </a:r>
          <a:r>
            <a:rPr lang="ru-RU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Байзакова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221</a:t>
          </a:r>
          <a:endParaRPr lang="ru-RU" sz="1100" dirty="0">
            <a:latin typeface="Calibri Light (Заголовки)"/>
          </a:endParaRPr>
        </a:p>
      </dgm:t>
    </dgm:pt>
    <dgm:pt modelId="{928FDA75-4686-4958-AE0D-7E30DD1F5557}" type="parTrans" cxnId="{0CDEB01F-F6C6-4E05-8457-06001B027645}">
      <dgm:prSet/>
      <dgm:spPr/>
      <dgm:t>
        <a:bodyPr/>
        <a:lstStyle/>
        <a:p>
          <a:endParaRPr lang="ru-RU"/>
        </a:p>
      </dgm:t>
    </dgm:pt>
    <dgm:pt modelId="{D34B6A34-4BAA-4067-B6F0-0F6E47B6CC10}" type="sibTrans" cxnId="{0CDEB01F-F6C6-4E05-8457-06001B027645}">
      <dgm:prSet/>
      <dgm:spPr/>
      <dgm:t>
        <a:bodyPr/>
        <a:lstStyle/>
        <a:p>
          <a:endParaRPr lang="ru-RU"/>
        </a:p>
      </dgm:t>
    </dgm:pt>
    <dgm:pt modelId="{56B9DB82-BC0A-49CB-913B-008E4443C5AE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 lIns="72000" rIns="36000"/>
        <a:lstStyle/>
        <a:p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Ежемесячно автоматически выгружаются счета-фактуры абонентов в сервер Комитета государственных доходов. Авторизованные на сайте Комитета потребители имеют возможность получить электронную версию счет-фактуры </a:t>
          </a:r>
          <a:r>
            <a:rPr lang="ru-RU" sz="1100" b="1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ВАЖНО!!!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Данный вариант для плательщиков НДС.</a:t>
          </a:r>
          <a:endParaRPr lang="ru-RU" sz="1100" dirty="0">
            <a:latin typeface="Calibri Light (Заголовки)"/>
          </a:endParaRPr>
        </a:p>
      </dgm:t>
    </dgm:pt>
    <dgm:pt modelId="{F8A23539-6915-4ABF-9F65-6335DE969CC7}" type="parTrans" cxnId="{5FC8DA64-F4DC-4C43-A3E9-412BE62313AB}">
      <dgm:prSet/>
      <dgm:spPr/>
      <dgm:t>
        <a:bodyPr/>
        <a:lstStyle/>
        <a:p>
          <a:endParaRPr lang="ru-RU"/>
        </a:p>
      </dgm:t>
    </dgm:pt>
    <dgm:pt modelId="{9135629E-4FD1-442C-9B2C-65617D418D02}" type="sibTrans" cxnId="{5FC8DA64-F4DC-4C43-A3E9-412BE62313AB}">
      <dgm:prSet/>
      <dgm:spPr/>
      <dgm:t>
        <a:bodyPr/>
        <a:lstStyle/>
        <a:p>
          <a:endParaRPr lang="ru-RU"/>
        </a:p>
      </dgm:t>
    </dgm:pt>
    <dgm:pt modelId="{5862B67E-DB1E-4DD6-98BB-929738C974BD}" type="pres">
      <dgm:prSet presAssocID="{9E02FF4B-B2F6-461E-AB88-79BE87C2966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95054E-2409-4DA2-B620-7677BA6B3656}" type="pres">
      <dgm:prSet presAssocID="{E832EB7C-4F7F-4C47-B7FD-163828F6C1B8}" presName="comp" presStyleCnt="0"/>
      <dgm:spPr/>
    </dgm:pt>
    <dgm:pt modelId="{41B9892B-1C49-43E1-81F4-5C88758DAC01}" type="pres">
      <dgm:prSet presAssocID="{E832EB7C-4F7F-4C47-B7FD-163828F6C1B8}" presName="box" presStyleLbl="node1" presStyleIdx="0" presStyleCnt="4" custLinFactNeighborX="0"/>
      <dgm:spPr/>
      <dgm:t>
        <a:bodyPr/>
        <a:lstStyle/>
        <a:p>
          <a:endParaRPr lang="ru-RU"/>
        </a:p>
      </dgm:t>
    </dgm:pt>
    <dgm:pt modelId="{D1A9EAE4-861E-41A2-8687-0F34AEAEBDCF}" type="pres">
      <dgm:prSet presAssocID="{E832EB7C-4F7F-4C47-B7FD-163828F6C1B8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AE3E8139-4ED9-48BB-9A70-D16F4D42D771}" type="pres">
      <dgm:prSet presAssocID="{E832EB7C-4F7F-4C47-B7FD-163828F6C1B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C9FD6-1CB2-4F18-B2A9-AAC02937B21A}" type="pres">
      <dgm:prSet presAssocID="{AFA92AA4-66FC-4545-8FA6-869823623064}" presName="spacer" presStyleCnt="0"/>
      <dgm:spPr/>
    </dgm:pt>
    <dgm:pt modelId="{7156FA67-5C1A-479C-9387-8A106507EA9E}" type="pres">
      <dgm:prSet presAssocID="{3109E303-7EA2-4C05-8E83-07410538A4BF}" presName="comp" presStyleCnt="0"/>
      <dgm:spPr/>
    </dgm:pt>
    <dgm:pt modelId="{F15B3588-B8FE-43FC-A382-D817283E0DBC}" type="pres">
      <dgm:prSet presAssocID="{3109E303-7EA2-4C05-8E83-07410538A4BF}" presName="box" presStyleLbl="node1" presStyleIdx="1" presStyleCnt="4"/>
      <dgm:spPr/>
      <dgm:t>
        <a:bodyPr/>
        <a:lstStyle/>
        <a:p>
          <a:endParaRPr lang="ru-RU"/>
        </a:p>
      </dgm:t>
    </dgm:pt>
    <dgm:pt modelId="{28F3C7C3-407E-4556-A6CA-EB997B064CE7}" type="pres">
      <dgm:prSet presAssocID="{3109E303-7EA2-4C05-8E83-07410538A4BF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BB50C68-13DA-4A0C-8039-BE75D85E9537}" type="pres">
      <dgm:prSet presAssocID="{3109E303-7EA2-4C05-8E83-07410538A4BF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71CE5-CFC9-4CF9-AE56-A2CE346C9365}" type="pres">
      <dgm:prSet presAssocID="{566CA373-9BF8-4A22-BC9F-827EA9D76C25}" presName="spacer" presStyleCnt="0"/>
      <dgm:spPr/>
    </dgm:pt>
    <dgm:pt modelId="{0A5EB710-592A-4D77-A295-1CA95E1F565A}" type="pres">
      <dgm:prSet presAssocID="{559E2024-A46D-4125-9947-22C92CA8EB8A}" presName="comp" presStyleCnt="0"/>
      <dgm:spPr/>
    </dgm:pt>
    <dgm:pt modelId="{E1CEF890-6E09-4DD0-9D65-6DBC0B509FFB}" type="pres">
      <dgm:prSet presAssocID="{559E2024-A46D-4125-9947-22C92CA8EB8A}" presName="box" presStyleLbl="node1" presStyleIdx="2" presStyleCnt="4"/>
      <dgm:spPr/>
      <dgm:t>
        <a:bodyPr/>
        <a:lstStyle/>
        <a:p>
          <a:endParaRPr lang="ru-RU"/>
        </a:p>
      </dgm:t>
    </dgm:pt>
    <dgm:pt modelId="{58EAC527-C2DF-43CB-80FB-C27EE7F85A69}" type="pres">
      <dgm:prSet presAssocID="{559E2024-A46D-4125-9947-22C92CA8EB8A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B696A29-1759-49F6-9843-0E155C969068}" type="pres">
      <dgm:prSet presAssocID="{559E2024-A46D-4125-9947-22C92CA8EB8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05D98-2C06-4259-A5A4-67136C436966}" type="pres">
      <dgm:prSet presAssocID="{D34B6A34-4BAA-4067-B6F0-0F6E47B6CC10}" presName="spacer" presStyleCnt="0"/>
      <dgm:spPr/>
    </dgm:pt>
    <dgm:pt modelId="{BD8E8054-8411-4DAA-8271-5A272348A7B8}" type="pres">
      <dgm:prSet presAssocID="{56B9DB82-BC0A-49CB-913B-008E4443C5AE}" presName="comp" presStyleCnt="0"/>
      <dgm:spPr/>
    </dgm:pt>
    <dgm:pt modelId="{0ECB5801-3433-40F5-8DD2-EC0B463F1482}" type="pres">
      <dgm:prSet presAssocID="{56B9DB82-BC0A-49CB-913B-008E4443C5AE}" presName="box" presStyleLbl="node1" presStyleIdx="3" presStyleCnt="4"/>
      <dgm:spPr/>
      <dgm:t>
        <a:bodyPr/>
        <a:lstStyle/>
        <a:p>
          <a:endParaRPr lang="ru-RU"/>
        </a:p>
      </dgm:t>
    </dgm:pt>
    <dgm:pt modelId="{107E10A1-49CF-477D-9737-0D5E67BF6AB4}" type="pres">
      <dgm:prSet presAssocID="{56B9DB82-BC0A-49CB-913B-008E4443C5AE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D3825390-2FC3-4D2D-A0FD-73B8C5516736}" type="pres">
      <dgm:prSet presAssocID="{56B9DB82-BC0A-49CB-913B-008E4443C5AE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EC0AE6-17B7-4080-BB9C-8A88E29C6E3A}" type="presOf" srcId="{559E2024-A46D-4125-9947-22C92CA8EB8A}" destId="{E1CEF890-6E09-4DD0-9D65-6DBC0B509FFB}" srcOrd="0" destOrd="0" presId="urn:microsoft.com/office/officeart/2005/8/layout/vList4"/>
    <dgm:cxn modelId="{FC2DB02A-22AA-43B3-A90B-AE7368E501CE}" type="presOf" srcId="{559E2024-A46D-4125-9947-22C92CA8EB8A}" destId="{3B696A29-1759-49F6-9843-0E155C969068}" srcOrd="1" destOrd="0" presId="urn:microsoft.com/office/officeart/2005/8/layout/vList4"/>
    <dgm:cxn modelId="{5FC8DA64-F4DC-4C43-A3E9-412BE62313AB}" srcId="{9E02FF4B-B2F6-461E-AB88-79BE87C29667}" destId="{56B9DB82-BC0A-49CB-913B-008E4443C5AE}" srcOrd="3" destOrd="0" parTransId="{F8A23539-6915-4ABF-9F65-6335DE969CC7}" sibTransId="{9135629E-4FD1-442C-9B2C-65617D418D02}"/>
    <dgm:cxn modelId="{19B3EC30-E6EA-4ECD-851D-4233AC465650}" type="presOf" srcId="{56B9DB82-BC0A-49CB-913B-008E4443C5AE}" destId="{D3825390-2FC3-4D2D-A0FD-73B8C5516736}" srcOrd="1" destOrd="0" presId="urn:microsoft.com/office/officeart/2005/8/layout/vList4"/>
    <dgm:cxn modelId="{CE5F0BB5-60B6-4689-B3F2-E2088C5D22EE}" type="presOf" srcId="{3109E303-7EA2-4C05-8E83-07410538A4BF}" destId="{3BB50C68-13DA-4A0C-8039-BE75D85E9537}" srcOrd="1" destOrd="0" presId="urn:microsoft.com/office/officeart/2005/8/layout/vList4"/>
    <dgm:cxn modelId="{5E55F662-A6E4-47F8-BA23-A1E30279CC69}" type="presOf" srcId="{9E02FF4B-B2F6-461E-AB88-79BE87C29667}" destId="{5862B67E-DB1E-4DD6-98BB-929738C974BD}" srcOrd="0" destOrd="0" presId="urn:microsoft.com/office/officeart/2005/8/layout/vList4"/>
    <dgm:cxn modelId="{02447145-85B0-4750-9629-BD0AC093FFA8}" type="presOf" srcId="{E832EB7C-4F7F-4C47-B7FD-163828F6C1B8}" destId="{AE3E8139-4ED9-48BB-9A70-D16F4D42D771}" srcOrd="1" destOrd="0" presId="urn:microsoft.com/office/officeart/2005/8/layout/vList4"/>
    <dgm:cxn modelId="{E1F7B39F-7ED2-4415-9742-605F74987E34}" type="presOf" srcId="{3109E303-7EA2-4C05-8E83-07410538A4BF}" destId="{F15B3588-B8FE-43FC-A382-D817283E0DBC}" srcOrd="0" destOrd="0" presId="urn:microsoft.com/office/officeart/2005/8/layout/vList4"/>
    <dgm:cxn modelId="{EFD5ED09-A4CF-4AA3-A2DB-9A5E666D7D18}" type="presOf" srcId="{E832EB7C-4F7F-4C47-B7FD-163828F6C1B8}" destId="{41B9892B-1C49-43E1-81F4-5C88758DAC01}" srcOrd="0" destOrd="0" presId="urn:microsoft.com/office/officeart/2005/8/layout/vList4"/>
    <dgm:cxn modelId="{F4B6A6CE-6AC6-4E16-9475-1D253FD518F9}" srcId="{9E02FF4B-B2F6-461E-AB88-79BE87C29667}" destId="{E832EB7C-4F7F-4C47-B7FD-163828F6C1B8}" srcOrd="0" destOrd="0" parTransId="{81AC8A27-6282-4B94-B92A-0860FA563874}" sibTransId="{AFA92AA4-66FC-4545-8FA6-869823623064}"/>
    <dgm:cxn modelId="{D2DB36FD-C04A-4075-B09E-C6E9856D172B}" type="presOf" srcId="{56B9DB82-BC0A-49CB-913B-008E4443C5AE}" destId="{0ECB5801-3433-40F5-8DD2-EC0B463F1482}" srcOrd="0" destOrd="0" presId="urn:microsoft.com/office/officeart/2005/8/layout/vList4"/>
    <dgm:cxn modelId="{04A53A52-80B5-448C-B3A4-9B52DE7E5A14}" srcId="{9E02FF4B-B2F6-461E-AB88-79BE87C29667}" destId="{3109E303-7EA2-4C05-8E83-07410538A4BF}" srcOrd="1" destOrd="0" parTransId="{DF3B9C39-8C50-4C5F-BDC3-1773EEA5EB4C}" sibTransId="{566CA373-9BF8-4A22-BC9F-827EA9D76C25}"/>
    <dgm:cxn modelId="{0CDEB01F-F6C6-4E05-8457-06001B027645}" srcId="{9E02FF4B-B2F6-461E-AB88-79BE87C29667}" destId="{559E2024-A46D-4125-9947-22C92CA8EB8A}" srcOrd="2" destOrd="0" parTransId="{928FDA75-4686-4958-AE0D-7E30DD1F5557}" sibTransId="{D34B6A34-4BAA-4067-B6F0-0F6E47B6CC10}"/>
    <dgm:cxn modelId="{2459B622-D730-43C6-9A23-22C48B6BDDC3}" type="presParOf" srcId="{5862B67E-DB1E-4DD6-98BB-929738C974BD}" destId="{E095054E-2409-4DA2-B620-7677BA6B3656}" srcOrd="0" destOrd="0" presId="urn:microsoft.com/office/officeart/2005/8/layout/vList4"/>
    <dgm:cxn modelId="{1D73A163-5D1B-49B3-B76C-38025B81BAE4}" type="presParOf" srcId="{E095054E-2409-4DA2-B620-7677BA6B3656}" destId="{41B9892B-1C49-43E1-81F4-5C88758DAC01}" srcOrd="0" destOrd="0" presId="urn:microsoft.com/office/officeart/2005/8/layout/vList4"/>
    <dgm:cxn modelId="{9D215376-5630-4827-97FA-D2C0728D81D0}" type="presParOf" srcId="{E095054E-2409-4DA2-B620-7677BA6B3656}" destId="{D1A9EAE4-861E-41A2-8687-0F34AEAEBDCF}" srcOrd="1" destOrd="0" presId="urn:microsoft.com/office/officeart/2005/8/layout/vList4"/>
    <dgm:cxn modelId="{6EB476C8-2725-4263-8C69-6217F763A5E7}" type="presParOf" srcId="{E095054E-2409-4DA2-B620-7677BA6B3656}" destId="{AE3E8139-4ED9-48BB-9A70-D16F4D42D771}" srcOrd="2" destOrd="0" presId="urn:microsoft.com/office/officeart/2005/8/layout/vList4"/>
    <dgm:cxn modelId="{97AFB950-E6D1-4108-8B9E-E0382230E355}" type="presParOf" srcId="{5862B67E-DB1E-4DD6-98BB-929738C974BD}" destId="{349C9FD6-1CB2-4F18-B2A9-AAC02937B21A}" srcOrd="1" destOrd="0" presId="urn:microsoft.com/office/officeart/2005/8/layout/vList4"/>
    <dgm:cxn modelId="{79EACCE6-EF84-40EB-8C3D-6DA32FCF160E}" type="presParOf" srcId="{5862B67E-DB1E-4DD6-98BB-929738C974BD}" destId="{7156FA67-5C1A-479C-9387-8A106507EA9E}" srcOrd="2" destOrd="0" presId="urn:microsoft.com/office/officeart/2005/8/layout/vList4"/>
    <dgm:cxn modelId="{37E463D4-8E2E-4648-AFC0-AFF05A4426BC}" type="presParOf" srcId="{7156FA67-5C1A-479C-9387-8A106507EA9E}" destId="{F15B3588-B8FE-43FC-A382-D817283E0DBC}" srcOrd="0" destOrd="0" presId="urn:microsoft.com/office/officeart/2005/8/layout/vList4"/>
    <dgm:cxn modelId="{94444E7C-2ACC-4715-BDA5-79F9816FF321}" type="presParOf" srcId="{7156FA67-5C1A-479C-9387-8A106507EA9E}" destId="{28F3C7C3-407E-4556-A6CA-EB997B064CE7}" srcOrd="1" destOrd="0" presId="urn:microsoft.com/office/officeart/2005/8/layout/vList4"/>
    <dgm:cxn modelId="{1EE3E77A-40BC-4976-B0F4-934CAB5B74B0}" type="presParOf" srcId="{7156FA67-5C1A-479C-9387-8A106507EA9E}" destId="{3BB50C68-13DA-4A0C-8039-BE75D85E9537}" srcOrd="2" destOrd="0" presId="urn:microsoft.com/office/officeart/2005/8/layout/vList4"/>
    <dgm:cxn modelId="{29595F18-03FF-46F7-930F-704AFADC66D9}" type="presParOf" srcId="{5862B67E-DB1E-4DD6-98BB-929738C974BD}" destId="{10071CE5-CFC9-4CF9-AE56-A2CE346C9365}" srcOrd="3" destOrd="0" presId="urn:microsoft.com/office/officeart/2005/8/layout/vList4"/>
    <dgm:cxn modelId="{C76C9B0C-977A-461B-8550-460788667F4B}" type="presParOf" srcId="{5862B67E-DB1E-4DD6-98BB-929738C974BD}" destId="{0A5EB710-592A-4D77-A295-1CA95E1F565A}" srcOrd="4" destOrd="0" presId="urn:microsoft.com/office/officeart/2005/8/layout/vList4"/>
    <dgm:cxn modelId="{C7324831-CB9F-481B-B8A5-D6E1DA9BBECD}" type="presParOf" srcId="{0A5EB710-592A-4D77-A295-1CA95E1F565A}" destId="{E1CEF890-6E09-4DD0-9D65-6DBC0B509FFB}" srcOrd="0" destOrd="0" presId="urn:microsoft.com/office/officeart/2005/8/layout/vList4"/>
    <dgm:cxn modelId="{166BF55C-97A3-4BCE-BCE5-73F51921019F}" type="presParOf" srcId="{0A5EB710-592A-4D77-A295-1CA95E1F565A}" destId="{58EAC527-C2DF-43CB-80FB-C27EE7F85A69}" srcOrd="1" destOrd="0" presId="urn:microsoft.com/office/officeart/2005/8/layout/vList4"/>
    <dgm:cxn modelId="{D9190B70-5897-48B4-84CC-516A511A2357}" type="presParOf" srcId="{0A5EB710-592A-4D77-A295-1CA95E1F565A}" destId="{3B696A29-1759-49F6-9843-0E155C969068}" srcOrd="2" destOrd="0" presId="urn:microsoft.com/office/officeart/2005/8/layout/vList4"/>
    <dgm:cxn modelId="{7BFFCD01-B478-4B73-A2E7-A9D15892D312}" type="presParOf" srcId="{5862B67E-DB1E-4DD6-98BB-929738C974BD}" destId="{6BE05D98-2C06-4259-A5A4-67136C436966}" srcOrd="5" destOrd="0" presId="urn:microsoft.com/office/officeart/2005/8/layout/vList4"/>
    <dgm:cxn modelId="{D6EA0885-9ED0-4E2F-8BE4-6592C4406870}" type="presParOf" srcId="{5862B67E-DB1E-4DD6-98BB-929738C974BD}" destId="{BD8E8054-8411-4DAA-8271-5A272348A7B8}" srcOrd="6" destOrd="0" presId="urn:microsoft.com/office/officeart/2005/8/layout/vList4"/>
    <dgm:cxn modelId="{A861C4AA-E7B8-48A1-B5DF-249363DCA0E1}" type="presParOf" srcId="{BD8E8054-8411-4DAA-8271-5A272348A7B8}" destId="{0ECB5801-3433-40F5-8DD2-EC0B463F1482}" srcOrd="0" destOrd="0" presId="urn:microsoft.com/office/officeart/2005/8/layout/vList4"/>
    <dgm:cxn modelId="{B64EC8F6-7CDF-4132-8580-3CACF51599C3}" type="presParOf" srcId="{BD8E8054-8411-4DAA-8271-5A272348A7B8}" destId="{107E10A1-49CF-477D-9737-0D5E67BF6AB4}" srcOrd="1" destOrd="0" presId="urn:microsoft.com/office/officeart/2005/8/layout/vList4"/>
    <dgm:cxn modelId="{7EC8AA4A-EC28-4B05-9ECB-6FF025246B27}" type="presParOf" srcId="{BD8E8054-8411-4DAA-8271-5A272348A7B8}" destId="{D3825390-2FC3-4D2D-A0FD-73B8C5516736}" srcOrd="2" destOrd="0" presId="urn:microsoft.com/office/officeart/2005/8/layout/vList4"/>
  </dgm:cxnLst>
  <dgm:bg/>
  <dgm:whole>
    <a:ln w="76200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02FF4B-B2F6-461E-AB88-79BE87C29667}" type="doc">
      <dgm:prSet loTypeId="urn:microsoft.com/office/officeart/2005/8/layout/vList4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32EB7C-4F7F-4C47-B7FD-163828F6C1B8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 lIns="72000" tIns="72000" rIns="7200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В кассах предприятий, расположенных в ЦОП-ах по адресам: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ул. Жарокова,196;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мкр.Жетысу-3, дом 37;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ул. </a:t>
          </a:r>
          <a:r>
            <a: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Ботаническая, </a:t>
          </a: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29А;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ул</a:t>
          </a: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 </a:t>
          </a:r>
          <a:r>
            <a:rPr lang="ru-RU" sz="1100" dirty="0" err="1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Чуланова</a:t>
          </a:r>
          <a:r>
            <a: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</a:t>
          </a: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109.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AC8A27-6282-4B94-B92A-0860FA563874}" type="parTrans" cxnId="{F4B6A6CE-6AC6-4E16-9475-1D253FD518F9}">
      <dgm:prSet/>
      <dgm:spPr/>
      <dgm:t>
        <a:bodyPr/>
        <a:lstStyle/>
        <a:p>
          <a:endParaRPr lang="ru-RU"/>
        </a:p>
      </dgm:t>
    </dgm:pt>
    <dgm:pt modelId="{AFA92AA4-66FC-4545-8FA6-869823623064}" type="sibTrans" cxnId="{F4B6A6CE-6AC6-4E16-9475-1D253FD518F9}">
      <dgm:prSet/>
      <dgm:spPr/>
      <dgm:t>
        <a:bodyPr/>
        <a:lstStyle/>
        <a:p>
          <a:endParaRPr lang="ru-RU"/>
        </a:p>
      </dgm:t>
    </dgm:pt>
    <dgm:pt modelId="{AD016894-18D4-48CC-954D-BE124D3AB4D6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 lIns="72000"/>
        <a:lstStyle/>
        <a:p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Посредством платежных терминалов предприятий, расположенных в ЦОП-ах. </a:t>
          </a:r>
        </a:p>
      </dgm:t>
    </dgm:pt>
    <dgm:pt modelId="{E13BE0B6-B6C0-4DAB-B872-37B4F01639B7}" type="parTrans" cxnId="{10DCEBCC-0D6A-4C76-B4F3-192901A741A2}">
      <dgm:prSet/>
      <dgm:spPr/>
      <dgm:t>
        <a:bodyPr/>
        <a:lstStyle/>
        <a:p>
          <a:endParaRPr lang="ru-RU"/>
        </a:p>
      </dgm:t>
    </dgm:pt>
    <dgm:pt modelId="{653467B4-88F2-49EC-882E-675602DEA81E}" type="sibTrans" cxnId="{10DCEBCC-0D6A-4C76-B4F3-192901A741A2}">
      <dgm:prSet/>
      <dgm:spPr/>
      <dgm:t>
        <a:bodyPr/>
        <a:lstStyle/>
        <a:p>
          <a:endParaRPr lang="ru-RU"/>
        </a:p>
      </dgm:t>
    </dgm:pt>
    <dgm:pt modelId="{3109E303-7EA2-4C05-8E83-07410538A4BF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 lIns="72000"/>
        <a:lstStyle/>
        <a:p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Посредством интернет-банкинга банков второго уровня. Интернет-банкинг позволяет пользователям управлять банковскими счетами в режиме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on-line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в любой точке мира, с любого компьютера/смартфона, имеющего подключение к интернету. Вы можете быстро и легко проводить операции с квитанциями 24 часа в сутки 7 дней в неделю.</a:t>
          </a:r>
        </a:p>
      </dgm:t>
    </dgm:pt>
    <dgm:pt modelId="{DF3B9C39-8C50-4C5F-BDC3-1773EEA5EB4C}" type="parTrans" cxnId="{04A53A52-80B5-448C-B3A4-9B52DE7E5A14}">
      <dgm:prSet/>
      <dgm:spPr/>
      <dgm:t>
        <a:bodyPr/>
        <a:lstStyle/>
        <a:p>
          <a:endParaRPr lang="ru-RU"/>
        </a:p>
      </dgm:t>
    </dgm:pt>
    <dgm:pt modelId="{566CA373-9BF8-4A22-BC9F-827EA9D76C25}" type="sibTrans" cxnId="{04A53A52-80B5-448C-B3A4-9B52DE7E5A14}">
      <dgm:prSet/>
      <dgm:spPr/>
      <dgm:t>
        <a:bodyPr/>
        <a:lstStyle/>
        <a:p>
          <a:endParaRPr lang="ru-RU"/>
        </a:p>
      </dgm:t>
    </dgm:pt>
    <dgm:pt modelId="{2A71F15F-0C46-44B0-A567-E6D513EA8576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 lIns="72000"/>
        <a:lstStyle/>
        <a:p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Через мобильное приложение и официального сайта </a:t>
          </a:r>
          <a:r>
            <a:rPr lang="en-US" sz="1100" dirty="0" err="1">
              <a:latin typeface="Arial" panose="020B0604020202020204" pitchFamily="34" charset="0"/>
              <a:cs typeface="Arial" panose="020B0604020202020204" pitchFamily="34" charset="0"/>
            </a:rPr>
            <a:t>Kaspi</a:t>
          </a: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 Bank, 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для потребителей не жилых помещений.</a:t>
          </a:r>
        </a:p>
      </dgm:t>
    </dgm:pt>
    <dgm:pt modelId="{B931DC05-9779-4460-8151-B246A905F6AB}" type="parTrans" cxnId="{A556D1EA-019D-49F5-A807-2A2EA0A08BDD}">
      <dgm:prSet/>
      <dgm:spPr/>
      <dgm:t>
        <a:bodyPr/>
        <a:lstStyle/>
        <a:p>
          <a:endParaRPr lang="ru-RU"/>
        </a:p>
      </dgm:t>
    </dgm:pt>
    <dgm:pt modelId="{733F236C-AC38-4903-8878-ED2B34F13E98}" type="sibTrans" cxnId="{A556D1EA-019D-49F5-A807-2A2EA0A08BDD}">
      <dgm:prSet/>
      <dgm:spPr/>
      <dgm:t>
        <a:bodyPr/>
        <a:lstStyle/>
        <a:p>
          <a:endParaRPr lang="ru-RU"/>
        </a:p>
      </dgm:t>
    </dgm:pt>
    <dgm:pt modelId="{3E641E12-8D3D-41C4-A430-4315DC8AFC58}" type="pres">
      <dgm:prSet presAssocID="{9E02FF4B-B2F6-461E-AB88-79BE87C2966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A80118-630E-4F7F-A893-72B96AB25ADA}" type="pres">
      <dgm:prSet presAssocID="{E832EB7C-4F7F-4C47-B7FD-163828F6C1B8}" presName="comp" presStyleCnt="0"/>
      <dgm:spPr/>
    </dgm:pt>
    <dgm:pt modelId="{6CFF7A14-3E5B-4B52-A7DF-3B77A45E2372}" type="pres">
      <dgm:prSet presAssocID="{E832EB7C-4F7F-4C47-B7FD-163828F6C1B8}" presName="box" presStyleLbl="node1" presStyleIdx="0" presStyleCnt="4"/>
      <dgm:spPr/>
      <dgm:t>
        <a:bodyPr/>
        <a:lstStyle/>
        <a:p>
          <a:endParaRPr lang="ru-RU"/>
        </a:p>
      </dgm:t>
    </dgm:pt>
    <dgm:pt modelId="{DFED7F8B-F74C-476B-9877-B3EBF8CB746C}" type="pres">
      <dgm:prSet presAssocID="{E832EB7C-4F7F-4C47-B7FD-163828F6C1B8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9C7F9431-770D-434A-9358-BC3754841B3B}" type="pres">
      <dgm:prSet presAssocID="{E832EB7C-4F7F-4C47-B7FD-163828F6C1B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93E41F-EC68-4BF4-B571-0F38ED7776A0}" type="pres">
      <dgm:prSet presAssocID="{AFA92AA4-66FC-4545-8FA6-869823623064}" presName="spacer" presStyleCnt="0"/>
      <dgm:spPr/>
    </dgm:pt>
    <dgm:pt modelId="{6628808A-5F90-4F47-9B6A-55911EEBD04F}" type="pres">
      <dgm:prSet presAssocID="{AD016894-18D4-48CC-954D-BE124D3AB4D6}" presName="comp" presStyleCnt="0"/>
      <dgm:spPr/>
    </dgm:pt>
    <dgm:pt modelId="{F0CB05EC-7B99-4999-AF94-DFF35F924831}" type="pres">
      <dgm:prSet presAssocID="{AD016894-18D4-48CC-954D-BE124D3AB4D6}" presName="box" presStyleLbl="node1" presStyleIdx="1" presStyleCnt="4"/>
      <dgm:spPr/>
      <dgm:t>
        <a:bodyPr/>
        <a:lstStyle/>
        <a:p>
          <a:endParaRPr lang="ru-RU"/>
        </a:p>
      </dgm:t>
    </dgm:pt>
    <dgm:pt modelId="{378A245F-0B9C-43C6-A500-00980E397449}" type="pres">
      <dgm:prSet presAssocID="{AD016894-18D4-48CC-954D-BE124D3AB4D6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ru-RU"/>
        </a:p>
      </dgm:t>
    </dgm:pt>
    <dgm:pt modelId="{C0AE542F-CB24-4144-B8EA-6372B6658FA3}" type="pres">
      <dgm:prSet presAssocID="{AD016894-18D4-48CC-954D-BE124D3AB4D6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EC519-D63A-4FDC-91BF-767CE10868C6}" type="pres">
      <dgm:prSet presAssocID="{653467B4-88F2-49EC-882E-675602DEA81E}" presName="spacer" presStyleCnt="0"/>
      <dgm:spPr/>
    </dgm:pt>
    <dgm:pt modelId="{26AFDE02-1E34-417C-A769-E9990E154B3B}" type="pres">
      <dgm:prSet presAssocID="{3109E303-7EA2-4C05-8E83-07410538A4BF}" presName="comp" presStyleCnt="0"/>
      <dgm:spPr/>
    </dgm:pt>
    <dgm:pt modelId="{364AA088-2352-4CDE-83D3-DCFC1C1003DD}" type="pres">
      <dgm:prSet presAssocID="{3109E303-7EA2-4C05-8E83-07410538A4BF}" presName="box" presStyleLbl="node1" presStyleIdx="2" presStyleCnt="4"/>
      <dgm:spPr/>
      <dgm:t>
        <a:bodyPr/>
        <a:lstStyle/>
        <a:p>
          <a:endParaRPr lang="ru-RU"/>
        </a:p>
      </dgm:t>
    </dgm:pt>
    <dgm:pt modelId="{D4A13F95-ACE6-4E9F-903A-65FDA482E324}" type="pres">
      <dgm:prSet presAssocID="{3109E303-7EA2-4C05-8E83-07410538A4BF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3D8469BC-8BAE-4B42-AA97-226A4E06583D}" type="pres">
      <dgm:prSet presAssocID="{3109E303-7EA2-4C05-8E83-07410538A4BF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30A50-B2E4-4668-BB3E-DDE65CC5EFCB}" type="pres">
      <dgm:prSet presAssocID="{566CA373-9BF8-4A22-BC9F-827EA9D76C25}" presName="spacer" presStyleCnt="0"/>
      <dgm:spPr/>
    </dgm:pt>
    <dgm:pt modelId="{CEA08C22-C249-49CD-8803-F85023879DA3}" type="pres">
      <dgm:prSet presAssocID="{2A71F15F-0C46-44B0-A567-E6D513EA8576}" presName="comp" presStyleCnt="0"/>
      <dgm:spPr/>
    </dgm:pt>
    <dgm:pt modelId="{386B4B29-692A-4295-A8FC-D6FD57C427EF}" type="pres">
      <dgm:prSet presAssocID="{2A71F15F-0C46-44B0-A567-E6D513EA8576}" presName="box" presStyleLbl="node1" presStyleIdx="3" presStyleCnt="4" custLinFactNeighborY="252"/>
      <dgm:spPr/>
      <dgm:t>
        <a:bodyPr/>
        <a:lstStyle/>
        <a:p>
          <a:endParaRPr lang="ru-RU"/>
        </a:p>
      </dgm:t>
    </dgm:pt>
    <dgm:pt modelId="{C68BEBDD-2383-4DC4-AE27-E37B33C6D910}" type="pres">
      <dgm:prSet presAssocID="{2A71F15F-0C46-44B0-A567-E6D513EA8576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4FFB36A-1DE5-4A0B-BC99-0602ABF9764F}" type="pres">
      <dgm:prSet presAssocID="{2A71F15F-0C46-44B0-A567-E6D513EA857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56D1EA-019D-49F5-A807-2A2EA0A08BDD}" srcId="{9E02FF4B-B2F6-461E-AB88-79BE87C29667}" destId="{2A71F15F-0C46-44B0-A567-E6D513EA8576}" srcOrd="3" destOrd="0" parTransId="{B931DC05-9779-4460-8151-B246A905F6AB}" sibTransId="{733F236C-AC38-4903-8878-ED2B34F13E98}"/>
    <dgm:cxn modelId="{A7574230-C29C-47EE-B0CB-8B3D58C39F37}" type="presOf" srcId="{E832EB7C-4F7F-4C47-B7FD-163828F6C1B8}" destId="{9C7F9431-770D-434A-9358-BC3754841B3B}" srcOrd="1" destOrd="0" presId="urn:microsoft.com/office/officeart/2005/8/layout/vList4"/>
    <dgm:cxn modelId="{73F35273-B4D2-4EBA-A124-3888C8E9CE51}" type="presOf" srcId="{2A71F15F-0C46-44B0-A567-E6D513EA8576}" destId="{34FFB36A-1DE5-4A0B-BC99-0602ABF9764F}" srcOrd="1" destOrd="0" presId="urn:microsoft.com/office/officeart/2005/8/layout/vList4"/>
    <dgm:cxn modelId="{4C5C25E8-C4D1-46C3-86B7-11E31E05A07E}" type="presOf" srcId="{2A71F15F-0C46-44B0-A567-E6D513EA8576}" destId="{386B4B29-692A-4295-A8FC-D6FD57C427EF}" srcOrd="0" destOrd="0" presId="urn:microsoft.com/office/officeart/2005/8/layout/vList4"/>
    <dgm:cxn modelId="{FDC3BD7B-45AC-4CCE-971A-A35DB146CBEC}" type="presOf" srcId="{E832EB7C-4F7F-4C47-B7FD-163828F6C1B8}" destId="{6CFF7A14-3E5B-4B52-A7DF-3B77A45E2372}" srcOrd="0" destOrd="0" presId="urn:microsoft.com/office/officeart/2005/8/layout/vList4"/>
    <dgm:cxn modelId="{10DCEBCC-0D6A-4C76-B4F3-192901A741A2}" srcId="{9E02FF4B-B2F6-461E-AB88-79BE87C29667}" destId="{AD016894-18D4-48CC-954D-BE124D3AB4D6}" srcOrd="1" destOrd="0" parTransId="{E13BE0B6-B6C0-4DAB-B872-37B4F01639B7}" sibTransId="{653467B4-88F2-49EC-882E-675602DEA81E}"/>
    <dgm:cxn modelId="{AF0EE710-2D4B-4844-8E8F-595841B0FB89}" type="presOf" srcId="{3109E303-7EA2-4C05-8E83-07410538A4BF}" destId="{3D8469BC-8BAE-4B42-AA97-226A4E06583D}" srcOrd="1" destOrd="0" presId="urn:microsoft.com/office/officeart/2005/8/layout/vList4"/>
    <dgm:cxn modelId="{F4B6A6CE-6AC6-4E16-9475-1D253FD518F9}" srcId="{9E02FF4B-B2F6-461E-AB88-79BE87C29667}" destId="{E832EB7C-4F7F-4C47-B7FD-163828F6C1B8}" srcOrd="0" destOrd="0" parTransId="{81AC8A27-6282-4B94-B92A-0860FA563874}" sibTransId="{AFA92AA4-66FC-4545-8FA6-869823623064}"/>
    <dgm:cxn modelId="{5284B8E1-FAE1-46BD-8536-48765D405E21}" type="presOf" srcId="{9E02FF4B-B2F6-461E-AB88-79BE87C29667}" destId="{3E641E12-8D3D-41C4-A430-4315DC8AFC58}" srcOrd="0" destOrd="0" presId="urn:microsoft.com/office/officeart/2005/8/layout/vList4"/>
    <dgm:cxn modelId="{48760947-A224-4C53-9D4F-AB9724D7FD97}" type="presOf" srcId="{AD016894-18D4-48CC-954D-BE124D3AB4D6}" destId="{C0AE542F-CB24-4144-B8EA-6372B6658FA3}" srcOrd="1" destOrd="0" presId="urn:microsoft.com/office/officeart/2005/8/layout/vList4"/>
    <dgm:cxn modelId="{04A53A52-80B5-448C-B3A4-9B52DE7E5A14}" srcId="{9E02FF4B-B2F6-461E-AB88-79BE87C29667}" destId="{3109E303-7EA2-4C05-8E83-07410538A4BF}" srcOrd="2" destOrd="0" parTransId="{DF3B9C39-8C50-4C5F-BDC3-1773EEA5EB4C}" sibTransId="{566CA373-9BF8-4A22-BC9F-827EA9D76C25}"/>
    <dgm:cxn modelId="{D55F5C80-8F24-4791-B594-1AAD9962D7A9}" type="presOf" srcId="{3109E303-7EA2-4C05-8E83-07410538A4BF}" destId="{364AA088-2352-4CDE-83D3-DCFC1C1003DD}" srcOrd="0" destOrd="0" presId="urn:microsoft.com/office/officeart/2005/8/layout/vList4"/>
    <dgm:cxn modelId="{010ABAFC-8E8C-4695-8E5E-22634C771BED}" type="presOf" srcId="{AD016894-18D4-48CC-954D-BE124D3AB4D6}" destId="{F0CB05EC-7B99-4999-AF94-DFF35F924831}" srcOrd="0" destOrd="0" presId="urn:microsoft.com/office/officeart/2005/8/layout/vList4"/>
    <dgm:cxn modelId="{2034BBEF-14CC-4CE8-82C9-5D769AEC8FE4}" type="presParOf" srcId="{3E641E12-8D3D-41C4-A430-4315DC8AFC58}" destId="{FAA80118-630E-4F7F-A893-72B96AB25ADA}" srcOrd="0" destOrd="0" presId="urn:microsoft.com/office/officeart/2005/8/layout/vList4"/>
    <dgm:cxn modelId="{7913D108-B29D-46DF-A1CA-A571590920EB}" type="presParOf" srcId="{FAA80118-630E-4F7F-A893-72B96AB25ADA}" destId="{6CFF7A14-3E5B-4B52-A7DF-3B77A45E2372}" srcOrd="0" destOrd="0" presId="urn:microsoft.com/office/officeart/2005/8/layout/vList4"/>
    <dgm:cxn modelId="{97B6E534-9C1F-440B-B9F0-057D0858E8E5}" type="presParOf" srcId="{FAA80118-630E-4F7F-A893-72B96AB25ADA}" destId="{DFED7F8B-F74C-476B-9877-B3EBF8CB746C}" srcOrd="1" destOrd="0" presId="urn:microsoft.com/office/officeart/2005/8/layout/vList4"/>
    <dgm:cxn modelId="{577B95FE-20F2-4AE1-AF62-8558860A2226}" type="presParOf" srcId="{FAA80118-630E-4F7F-A893-72B96AB25ADA}" destId="{9C7F9431-770D-434A-9358-BC3754841B3B}" srcOrd="2" destOrd="0" presId="urn:microsoft.com/office/officeart/2005/8/layout/vList4"/>
    <dgm:cxn modelId="{CAF5A4F1-D99F-4F48-9640-5EAC4C1CC8E2}" type="presParOf" srcId="{3E641E12-8D3D-41C4-A430-4315DC8AFC58}" destId="{BC93E41F-EC68-4BF4-B571-0F38ED7776A0}" srcOrd="1" destOrd="0" presId="urn:microsoft.com/office/officeart/2005/8/layout/vList4"/>
    <dgm:cxn modelId="{1F95AF85-61CA-4F6D-83BB-4B0802F8C399}" type="presParOf" srcId="{3E641E12-8D3D-41C4-A430-4315DC8AFC58}" destId="{6628808A-5F90-4F47-9B6A-55911EEBD04F}" srcOrd="2" destOrd="0" presId="urn:microsoft.com/office/officeart/2005/8/layout/vList4"/>
    <dgm:cxn modelId="{45673695-B6A1-43A2-894D-CB36CD9C90F1}" type="presParOf" srcId="{6628808A-5F90-4F47-9B6A-55911EEBD04F}" destId="{F0CB05EC-7B99-4999-AF94-DFF35F924831}" srcOrd="0" destOrd="0" presId="urn:microsoft.com/office/officeart/2005/8/layout/vList4"/>
    <dgm:cxn modelId="{27D31665-755C-4EB7-B202-86F683FECEF5}" type="presParOf" srcId="{6628808A-5F90-4F47-9B6A-55911EEBD04F}" destId="{378A245F-0B9C-43C6-A500-00980E397449}" srcOrd="1" destOrd="0" presId="urn:microsoft.com/office/officeart/2005/8/layout/vList4"/>
    <dgm:cxn modelId="{AEDC979C-D834-4A40-AD73-4421173A037C}" type="presParOf" srcId="{6628808A-5F90-4F47-9B6A-55911EEBD04F}" destId="{C0AE542F-CB24-4144-B8EA-6372B6658FA3}" srcOrd="2" destOrd="0" presId="urn:microsoft.com/office/officeart/2005/8/layout/vList4"/>
    <dgm:cxn modelId="{4B1FA6DC-09EB-4F62-B908-80A6C9EC0716}" type="presParOf" srcId="{3E641E12-8D3D-41C4-A430-4315DC8AFC58}" destId="{C8AEC519-D63A-4FDC-91BF-767CE10868C6}" srcOrd="3" destOrd="0" presId="urn:microsoft.com/office/officeart/2005/8/layout/vList4"/>
    <dgm:cxn modelId="{38EB3963-56F2-4A9C-8991-094C71F579BA}" type="presParOf" srcId="{3E641E12-8D3D-41C4-A430-4315DC8AFC58}" destId="{26AFDE02-1E34-417C-A769-E9990E154B3B}" srcOrd="4" destOrd="0" presId="urn:microsoft.com/office/officeart/2005/8/layout/vList4"/>
    <dgm:cxn modelId="{F50CCCED-0A46-4A05-AB86-2DC10C9B9AD5}" type="presParOf" srcId="{26AFDE02-1E34-417C-A769-E9990E154B3B}" destId="{364AA088-2352-4CDE-83D3-DCFC1C1003DD}" srcOrd="0" destOrd="0" presId="urn:microsoft.com/office/officeart/2005/8/layout/vList4"/>
    <dgm:cxn modelId="{5DB37032-7EA5-439B-87A9-FA1D7E457F45}" type="presParOf" srcId="{26AFDE02-1E34-417C-A769-E9990E154B3B}" destId="{D4A13F95-ACE6-4E9F-903A-65FDA482E324}" srcOrd="1" destOrd="0" presId="urn:microsoft.com/office/officeart/2005/8/layout/vList4"/>
    <dgm:cxn modelId="{35F60839-E37F-4EAB-B559-778F4A4425F5}" type="presParOf" srcId="{26AFDE02-1E34-417C-A769-E9990E154B3B}" destId="{3D8469BC-8BAE-4B42-AA97-226A4E06583D}" srcOrd="2" destOrd="0" presId="urn:microsoft.com/office/officeart/2005/8/layout/vList4"/>
    <dgm:cxn modelId="{EDAA0B11-10AB-4E11-86D7-882E95333362}" type="presParOf" srcId="{3E641E12-8D3D-41C4-A430-4315DC8AFC58}" destId="{26930A50-B2E4-4668-BB3E-DDE65CC5EFCB}" srcOrd="5" destOrd="0" presId="urn:microsoft.com/office/officeart/2005/8/layout/vList4"/>
    <dgm:cxn modelId="{04AE0AA6-A00A-4F1F-8533-FF6276406373}" type="presParOf" srcId="{3E641E12-8D3D-41C4-A430-4315DC8AFC58}" destId="{CEA08C22-C249-49CD-8803-F85023879DA3}" srcOrd="6" destOrd="0" presId="urn:microsoft.com/office/officeart/2005/8/layout/vList4"/>
    <dgm:cxn modelId="{507E2FDB-717F-4F6B-93FF-2F3FD15677DC}" type="presParOf" srcId="{CEA08C22-C249-49CD-8803-F85023879DA3}" destId="{386B4B29-692A-4295-A8FC-D6FD57C427EF}" srcOrd="0" destOrd="0" presId="urn:microsoft.com/office/officeart/2005/8/layout/vList4"/>
    <dgm:cxn modelId="{C13D6ADD-E23F-4D9F-9860-F68CBFF8F0A5}" type="presParOf" srcId="{CEA08C22-C249-49CD-8803-F85023879DA3}" destId="{C68BEBDD-2383-4DC4-AE27-E37B33C6D910}" srcOrd="1" destOrd="0" presId="urn:microsoft.com/office/officeart/2005/8/layout/vList4"/>
    <dgm:cxn modelId="{2F164EC3-DC72-4A86-B9F9-0AFB03037BE3}" type="presParOf" srcId="{CEA08C22-C249-49CD-8803-F85023879DA3}" destId="{34FFB36A-1DE5-4A0B-BC99-0602ABF9764F}" srcOrd="2" destOrd="0" presId="urn:microsoft.com/office/officeart/2005/8/layout/vList4"/>
  </dgm:cxnLst>
  <dgm:bg/>
  <dgm:whole>
    <a:ln w="76200"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165E6F-DB48-496B-AC68-643905DFB64E}" type="doc">
      <dgm:prSet loTypeId="urn:microsoft.com/office/officeart/2005/8/layout/target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A23BC7-6E55-4C37-9093-742E49AC3974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rtl="0">
            <a:lnSpc>
              <a:spcPct val="100000"/>
            </a:lnSpc>
          </a:pPr>
          <a:r>
            <a:rPr lang="ru-RU" sz="900" i="1" dirty="0" smtClean="0">
              <a:latin typeface="Arial" panose="020B0604020202020204" pitchFamily="34" charset="0"/>
              <a:cs typeface="Arial" panose="020B0604020202020204" pitchFamily="34" charset="0"/>
            </a:rPr>
            <a:t>Центральная диспетчерская служба </a:t>
          </a:r>
          <a:r>
            <a:rPr lang="ru-RU" sz="1200" b="1" i="1" dirty="0" smtClean="0">
              <a:latin typeface="Arial" panose="020B0604020202020204" pitchFamily="34" charset="0"/>
              <a:cs typeface="Arial" panose="020B0604020202020204" pitchFamily="34" charset="0"/>
            </a:rPr>
            <a:t>ЦДС</a:t>
          </a:r>
          <a:r>
            <a:rPr lang="ru-RU" sz="900" i="1" dirty="0" smtClean="0">
              <a:latin typeface="Arial" panose="020B0604020202020204" pitchFamily="34" charset="0"/>
              <a:cs typeface="Arial" panose="020B0604020202020204" pitchFamily="34" charset="0"/>
            </a:rPr>
            <a:t> круглосуточная                                                                                                    </a:t>
          </a:r>
          <a:r>
            <a:rPr lang="ru-RU" sz="1200" b="1" i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274-66-66, 274-24-20</a:t>
          </a:r>
        </a:p>
        <a:p>
          <a:pPr rtl="0">
            <a:lnSpc>
              <a:spcPct val="100000"/>
            </a:lnSpc>
          </a:pPr>
          <a:r>
            <a:rPr lang="ru-RU" sz="900" i="1" dirty="0" smtClean="0">
              <a:latin typeface="Arial" panose="020B0604020202020204" pitchFamily="34" charset="0"/>
              <a:cs typeface="Arial" panose="020B0604020202020204" pitchFamily="34" charset="0"/>
            </a:rPr>
            <a:t>Справочно-информационная служба </a:t>
          </a:r>
          <a:r>
            <a:rPr lang="en-US" sz="1200" b="1" i="1" dirty="0" smtClean="0">
              <a:latin typeface="Arial" panose="020B0604020202020204" pitchFamily="34" charset="0"/>
              <a:cs typeface="Arial" panose="020B0604020202020204" pitchFamily="34" charset="0"/>
            </a:rPr>
            <a:t>Call</a:t>
          </a:r>
          <a:r>
            <a:rPr lang="ru-RU" sz="1200" b="1" i="1" dirty="0" smtClean="0">
              <a:latin typeface="Arial" panose="020B0604020202020204" pitchFamily="34" charset="0"/>
              <a:cs typeface="Arial" panose="020B0604020202020204" pitchFamily="34" charset="0"/>
            </a:rPr>
            <a:t>-центр</a:t>
          </a:r>
          <a:r>
            <a:rPr lang="en-US" sz="1200" i="1" dirty="0" smtClean="0">
              <a:latin typeface="Arial" panose="020B0604020202020204" pitchFamily="34" charset="0"/>
              <a:cs typeface="Arial" panose="020B0604020202020204" pitchFamily="34" charset="0"/>
            </a:rPr>
            <a:t>           </a:t>
          </a:r>
          <a:r>
            <a:rPr lang="ru-RU" sz="1200" i="1" dirty="0" smtClean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                                                </a:t>
          </a:r>
          <a:r>
            <a:rPr lang="ru-RU" sz="1200" b="1" i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3 777 444 </a:t>
          </a:r>
          <a:endParaRPr lang="ru-RU" sz="1200" b="1" dirty="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4E201-699E-4909-88E1-AE3608684800}" type="parTrans" cxnId="{FCF9C7B7-FF65-4C18-B61A-E32A851109FF}">
      <dgm:prSet/>
      <dgm:spPr/>
      <dgm:t>
        <a:bodyPr/>
        <a:lstStyle/>
        <a:p>
          <a:endParaRPr lang="ru-RU"/>
        </a:p>
      </dgm:t>
    </dgm:pt>
    <dgm:pt modelId="{8D41D6F1-9D23-47F8-8D10-982EF373FAD0}" type="sibTrans" cxnId="{FCF9C7B7-FF65-4C18-B61A-E32A851109FF}">
      <dgm:prSet/>
      <dgm:spPr/>
      <dgm:t>
        <a:bodyPr/>
        <a:lstStyle/>
        <a:p>
          <a:endParaRPr lang="ru-RU"/>
        </a:p>
      </dgm:t>
    </dgm:pt>
    <dgm:pt modelId="{68C76F4A-B833-46DD-A7D2-83061800F2BE}" type="pres">
      <dgm:prSet presAssocID="{9B165E6F-DB48-496B-AC68-643905DFB64E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71B0D29-8EB5-482D-9F06-F4E600B11D78}" type="pres">
      <dgm:prSet presAssocID="{9B165E6F-DB48-496B-AC68-643905DFB64E}" presName="outerBox" presStyleCnt="0"/>
      <dgm:spPr/>
    </dgm:pt>
    <dgm:pt modelId="{9C7D6F4B-51DF-4429-A435-7F98EF32F417}" type="pres">
      <dgm:prSet presAssocID="{9B165E6F-DB48-496B-AC68-643905DFB64E}" presName="outerBoxParent" presStyleLbl="node1" presStyleIdx="0" presStyleCnt="1"/>
      <dgm:spPr/>
      <dgm:t>
        <a:bodyPr/>
        <a:lstStyle/>
        <a:p>
          <a:endParaRPr lang="ru-RU"/>
        </a:p>
      </dgm:t>
    </dgm:pt>
    <dgm:pt modelId="{EB53499D-BE8E-44E8-8167-129962EA84BE}" type="pres">
      <dgm:prSet presAssocID="{9B165E6F-DB48-496B-AC68-643905DFB64E}" presName="outerBoxChildren" presStyleCnt="0"/>
      <dgm:spPr/>
    </dgm:pt>
  </dgm:ptLst>
  <dgm:cxnLst>
    <dgm:cxn modelId="{FCF9C7B7-FF65-4C18-B61A-E32A851109FF}" srcId="{9B165E6F-DB48-496B-AC68-643905DFB64E}" destId="{DCA23BC7-6E55-4C37-9093-742E49AC3974}" srcOrd="0" destOrd="0" parTransId="{4404E201-699E-4909-88E1-AE3608684800}" sibTransId="{8D41D6F1-9D23-47F8-8D10-982EF373FAD0}"/>
    <dgm:cxn modelId="{7727EE1D-5F7C-4CEB-BE66-91C6BF1C674E}" type="presOf" srcId="{9B165E6F-DB48-496B-AC68-643905DFB64E}" destId="{68C76F4A-B833-46DD-A7D2-83061800F2BE}" srcOrd="0" destOrd="0" presId="urn:microsoft.com/office/officeart/2005/8/layout/target2"/>
    <dgm:cxn modelId="{86A4834C-18ED-4AA5-9C80-6E53805BEE9A}" type="presOf" srcId="{DCA23BC7-6E55-4C37-9093-742E49AC3974}" destId="{9C7D6F4B-51DF-4429-A435-7F98EF32F417}" srcOrd="0" destOrd="0" presId="urn:microsoft.com/office/officeart/2005/8/layout/target2"/>
    <dgm:cxn modelId="{2E6179C0-B816-450A-B4C9-1887A952D18B}" type="presParOf" srcId="{68C76F4A-B833-46DD-A7D2-83061800F2BE}" destId="{E71B0D29-8EB5-482D-9F06-F4E600B11D78}" srcOrd="0" destOrd="0" presId="urn:microsoft.com/office/officeart/2005/8/layout/target2"/>
    <dgm:cxn modelId="{E7F7C568-936E-49D5-B4A9-3D1FAC173B77}" type="presParOf" srcId="{E71B0D29-8EB5-482D-9F06-F4E600B11D78}" destId="{9C7D6F4B-51DF-4429-A435-7F98EF32F417}" srcOrd="0" destOrd="0" presId="urn:microsoft.com/office/officeart/2005/8/layout/target2"/>
    <dgm:cxn modelId="{04A4F681-B7F0-4E0E-B3E3-A0A4F8DE3B3C}" type="presParOf" srcId="{E71B0D29-8EB5-482D-9F06-F4E600B11D78}" destId="{EB53499D-BE8E-44E8-8167-129962EA84BE}" srcOrd="1" destOrd="0" presId="urn:microsoft.com/office/officeart/2005/8/layout/target2"/>
  </dgm:cxnLst>
  <dgm:bg/>
  <dgm:whole>
    <a:ln w="9525" cap="flat" cmpd="sng" algn="ctr">
      <a:solidFill>
        <a:schemeClr val="bg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99D3E3-4CA3-4F05-A66C-C3980C719AB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A6F313-3FAB-41BA-8437-B94D083B3504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ru-RU" sz="1100" b="1" dirty="0">
              <a:latin typeface="Arial" panose="020B0604020202020204" pitchFamily="34" charset="0"/>
              <a:cs typeface="Arial" panose="020B0604020202020204" pitchFamily="34" charset="0"/>
            </a:rPr>
            <a:t>Центры </a:t>
          </a:r>
          <a:r>
            <a:rPr lang="ru-RU" sz="800" b="1" dirty="0">
              <a:latin typeface="Arial" panose="020B0604020202020204" pitchFamily="34" charset="0"/>
              <a:cs typeface="Arial" panose="020B0604020202020204" pitchFamily="34" charset="0"/>
            </a:rPr>
            <a:t>по обслуживанию потребителей </a:t>
          </a:r>
          <a:r>
            <a:rPr lang="ru-RU" sz="1100" b="1" dirty="0">
              <a:latin typeface="Arial" panose="020B0604020202020204" pitchFamily="34" charset="0"/>
              <a:cs typeface="Arial" panose="020B0604020202020204" pitchFamily="34" charset="0"/>
            </a:rPr>
            <a:t>(ЦОП) </a:t>
          </a:r>
        </a:p>
      </dgm:t>
    </dgm:pt>
    <dgm:pt modelId="{69523FFF-450A-4652-9017-90714F661BEE}" type="parTrans" cxnId="{FC5EAB03-8A90-46A8-8A64-7D3524CDF473}">
      <dgm:prSet/>
      <dgm:spPr/>
      <dgm:t>
        <a:bodyPr/>
        <a:lstStyle/>
        <a:p>
          <a:endParaRPr lang="ru-RU"/>
        </a:p>
      </dgm:t>
    </dgm:pt>
    <dgm:pt modelId="{2EBF90AF-5638-4FD1-8F51-8628FF69AB9B}" type="sibTrans" cxnId="{FC5EAB03-8A90-46A8-8A64-7D3524CDF473}">
      <dgm:prSet/>
      <dgm:spPr/>
      <dgm:t>
        <a:bodyPr/>
        <a:lstStyle/>
        <a:p>
          <a:endParaRPr lang="ru-RU"/>
        </a:p>
      </dgm:t>
    </dgm:pt>
    <dgm:pt modelId="{7F6D34D2-0236-48F4-8537-C8445A98AEDE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rgbClr val="336699"/>
          </a:solidFill>
        </a:ln>
      </dgm:spPr>
      <dgm:t>
        <a:bodyPr/>
        <a:lstStyle/>
        <a:p>
          <a:pPr rtl="0"/>
          <a:r>
            <a: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ЦОП «</a:t>
          </a:r>
          <a:r>
            <a:rPr lang="kk-KZ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Орталық</a:t>
          </a:r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</a:t>
          </a:r>
          <a:r>
            <a:rPr lang="ru-RU" sz="9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ул.Жарокова</a:t>
          </a:r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196</a:t>
          </a:r>
        </a:p>
      </dgm:t>
    </dgm:pt>
    <dgm:pt modelId="{41EACFE3-E461-4414-91C3-4F38A516282F}" type="parTrans" cxnId="{523B94E4-4052-4F82-90BC-4A0833B967AA}">
      <dgm:prSet/>
      <dgm:spPr/>
      <dgm:t>
        <a:bodyPr/>
        <a:lstStyle/>
        <a:p>
          <a:endParaRPr lang="ru-RU"/>
        </a:p>
      </dgm:t>
    </dgm:pt>
    <dgm:pt modelId="{A8A2E0DE-996A-45EB-9780-3A69C7988D22}" type="sibTrans" cxnId="{523B94E4-4052-4F82-90BC-4A0833B967AA}">
      <dgm:prSet/>
      <dgm:spPr/>
      <dgm:t>
        <a:bodyPr/>
        <a:lstStyle/>
        <a:p>
          <a:endParaRPr lang="ru-RU"/>
        </a:p>
      </dgm:t>
    </dgm:pt>
    <dgm:pt modelId="{13302648-4C6D-416B-B7C0-7C1A284EDF08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0"/>
          <a:r>
            <a: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ЦОП «</a:t>
          </a:r>
          <a:r>
            <a:rPr lang="kk-KZ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Шығыс</a:t>
          </a:r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</a:t>
          </a:r>
          <a:r>
            <a:rPr lang="ru-RU" sz="9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ул.Ботаническая</a:t>
          </a:r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29а </a:t>
          </a:r>
        </a:p>
      </dgm:t>
    </dgm:pt>
    <dgm:pt modelId="{003B6E63-EF28-453A-96BB-9A06EEB971EB}" type="parTrans" cxnId="{8343BA55-6DA2-4F5E-8727-0120F3A12749}">
      <dgm:prSet/>
      <dgm:spPr/>
      <dgm:t>
        <a:bodyPr/>
        <a:lstStyle/>
        <a:p>
          <a:endParaRPr lang="ru-RU"/>
        </a:p>
      </dgm:t>
    </dgm:pt>
    <dgm:pt modelId="{6D9C8B20-2C32-4A70-B787-245F5E7CA659}" type="sibTrans" cxnId="{8343BA55-6DA2-4F5E-8727-0120F3A12749}">
      <dgm:prSet/>
      <dgm:spPr/>
      <dgm:t>
        <a:bodyPr/>
        <a:lstStyle/>
        <a:p>
          <a:endParaRPr lang="ru-RU"/>
        </a:p>
      </dgm:t>
    </dgm:pt>
    <dgm:pt modelId="{610FEC30-66CF-4E2B-B084-BCF889A50406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rgbClr val="336699"/>
          </a:solidFill>
        </a:ln>
      </dgm:spPr>
      <dgm:t>
        <a:bodyPr/>
        <a:lstStyle/>
        <a:p>
          <a:pPr rtl="0"/>
          <a:r>
            <a: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ЦОП «</a:t>
          </a:r>
          <a:r>
            <a:rPr lang="kk-KZ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Батыс</a:t>
          </a:r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мкр.«Жетысу-3», 37</a:t>
          </a:r>
        </a:p>
      </dgm:t>
    </dgm:pt>
    <dgm:pt modelId="{E6387507-4340-4AF9-A513-278B2149C854}" type="parTrans" cxnId="{DCDC6521-24A4-48BC-B987-FAEE97C3E01E}">
      <dgm:prSet/>
      <dgm:spPr/>
      <dgm:t>
        <a:bodyPr/>
        <a:lstStyle/>
        <a:p>
          <a:endParaRPr lang="ru-RU"/>
        </a:p>
      </dgm:t>
    </dgm:pt>
    <dgm:pt modelId="{446C7DAE-1F04-460A-B05C-4999C056D0F0}" type="sibTrans" cxnId="{DCDC6521-24A4-48BC-B987-FAEE97C3E01E}">
      <dgm:prSet/>
      <dgm:spPr/>
      <dgm:t>
        <a:bodyPr/>
        <a:lstStyle/>
        <a:p>
          <a:endParaRPr lang="ru-RU"/>
        </a:p>
      </dgm:t>
    </dgm:pt>
    <dgm:pt modelId="{D22810D0-3B3E-493A-8572-5C2AEFA2DA8B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rgbClr val="336699"/>
          </a:solidFill>
        </a:ln>
      </dgm:spPr>
      <dgm:t>
        <a:bodyPr/>
        <a:lstStyle/>
        <a:p>
          <a:pPr rtl="0"/>
          <a:r>
            <a: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</a:t>
          </a:r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ЦОП «</a:t>
          </a:r>
          <a:r>
            <a:rPr lang="kk-KZ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Алатау</a:t>
          </a:r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</a:t>
          </a:r>
          <a:r>
            <a:rPr lang="ru-RU" sz="9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ул.Чуланова</a:t>
          </a:r>
          <a:r>
            <a: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109</a:t>
          </a:r>
        </a:p>
      </dgm:t>
    </dgm:pt>
    <dgm:pt modelId="{D042860F-02ED-45F2-9FCB-F671CBEC14F8}" type="parTrans" cxnId="{DB44D3C8-A1F2-4139-B072-748D9A556898}">
      <dgm:prSet/>
      <dgm:spPr/>
      <dgm:t>
        <a:bodyPr/>
        <a:lstStyle/>
        <a:p>
          <a:endParaRPr lang="ru-RU"/>
        </a:p>
      </dgm:t>
    </dgm:pt>
    <dgm:pt modelId="{E00F08D4-6A3C-4FCE-BBC4-350FA83B74FF}" type="sibTrans" cxnId="{DB44D3C8-A1F2-4139-B072-748D9A556898}">
      <dgm:prSet/>
      <dgm:spPr/>
      <dgm:t>
        <a:bodyPr/>
        <a:lstStyle/>
        <a:p>
          <a:endParaRPr lang="ru-RU"/>
        </a:p>
      </dgm:t>
    </dgm:pt>
    <dgm:pt modelId="{90D4629F-99E5-4BA7-AF30-68A1AB77F472}" type="pres">
      <dgm:prSet presAssocID="{6999D3E3-4CA3-4F05-A66C-C3980C719AB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500B10-CEB8-4F7E-BFF7-72F9B63CCF16}" type="pres">
      <dgm:prSet presAssocID="{37A6F313-3FAB-41BA-8437-B94D083B3504}" presName="centerShape" presStyleLbl="node0" presStyleIdx="0" presStyleCnt="1" custScaleX="215553" custScaleY="134106"/>
      <dgm:spPr>
        <a:prstGeom prst="diamond">
          <a:avLst/>
        </a:prstGeom>
      </dgm:spPr>
      <dgm:t>
        <a:bodyPr/>
        <a:lstStyle/>
        <a:p>
          <a:endParaRPr lang="ru-RU"/>
        </a:p>
      </dgm:t>
    </dgm:pt>
    <dgm:pt modelId="{53A91F53-69D3-4378-AB1E-C4C2B1ACC750}" type="pres">
      <dgm:prSet presAssocID="{7F6D34D2-0236-48F4-8537-C8445A98AEDE}" presName="node" presStyleLbl="node1" presStyleIdx="0" presStyleCnt="4" custScaleX="256127" custScaleY="123486" custRadScaleRad="100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B2453-B2FD-45EC-8A7D-9AE5EE63F554}" type="pres">
      <dgm:prSet presAssocID="{7F6D34D2-0236-48F4-8537-C8445A98AEDE}" presName="dummy" presStyleCnt="0"/>
      <dgm:spPr/>
    </dgm:pt>
    <dgm:pt modelId="{3B13D874-6F7B-489E-9E07-DC3FBE9F7F71}" type="pres">
      <dgm:prSet presAssocID="{A8A2E0DE-996A-45EB-9780-3A69C7988D22}" presName="sibTrans" presStyleLbl="sibTrans2D1" presStyleIdx="0" presStyleCnt="4"/>
      <dgm:spPr/>
      <dgm:t>
        <a:bodyPr/>
        <a:lstStyle/>
        <a:p>
          <a:endParaRPr lang="ru-RU"/>
        </a:p>
      </dgm:t>
    </dgm:pt>
    <dgm:pt modelId="{42BD7368-1E29-4B49-A35B-B0A1785D2D01}" type="pres">
      <dgm:prSet presAssocID="{13302648-4C6D-416B-B7C0-7C1A284EDF08}" presName="node" presStyleLbl="node1" presStyleIdx="1" presStyleCnt="4" custScaleX="287721" custScaleY="139682" custRadScaleRad="152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CAB0F-666F-4514-952C-926A5E9FE2DC}" type="pres">
      <dgm:prSet presAssocID="{13302648-4C6D-416B-B7C0-7C1A284EDF08}" presName="dummy" presStyleCnt="0"/>
      <dgm:spPr/>
    </dgm:pt>
    <dgm:pt modelId="{CE3AFBF7-BD3B-4A65-B3DA-3E61F2EE4BD2}" type="pres">
      <dgm:prSet presAssocID="{6D9C8B20-2C32-4A70-B787-245F5E7CA659}" presName="sibTrans" presStyleLbl="sibTrans2D1" presStyleIdx="1" presStyleCnt="4"/>
      <dgm:spPr/>
      <dgm:t>
        <a:bodyPr/>
        <a:lstStyle/>
        <a:p>
          <a:endParaRPr lang="ru-RU"/>
        </a:p>
      </dgm:t>
    </dgm:pt>
    <dgm:pt modelId="{31BB7956-C278-4560-91E5-9A4CA0EE848A}" type="pres">
      <dgm:prSet presAssocID="{610FEC30-66CF-4E2B-B084-BCF889A50406}" presName="node" presStyleLbl="node1" presStyleIdx="2" presStyleCnt="4" custScaleX="299980" custScaleY="131991" custRadScaleRad="100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FD144-A427-4067-AC34-CD1F16FD5D38}" type="pres">
      <dgm:prSet presAssocID="{610FEC30-66CF-4E2B-B084-BCF889A50406}" presName="dummy" presStyleCnt="0"/>
      <dgm:spPr/>
    </dgm:pt>
    <dgm:pt modelId="{B7BF5DCD-1652-4A0E-ABF2-BE838CBBB0F0}" type="pres">
      <dgm:prSet presAssocID="{446C7DAE-1F04-460A-B05C-4999C056D0F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098CE20A-1211-4F83-9D6E-729971C5AE3C}" type="pres">
      <dgm:prSet presAssocID="{D22810D0-3B3E-493A-8572-5C2AEFA2DA8B}" presName="node" presStyleLbl="node1" presStyleIdx="3" presStyleCnt="4" custScaleX="264455" custScaleY="169226" custRadScaleRad="149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429E1-B0A0-434C-902E-4EED3390E528}" type="pres">
      <dgm:prSet presAssocID="{D22810D0-3B3E-493A-8572-5C2AEFA2DA8B}" presName="dummy" presStyleCnt="0"/>
      <dgm:spPr/>
    </dgm:pt>
    <dgm:pt modelId="{9A42BFB9-6D98-4C84-A899-0C0789449931}" type="pres">
      <dgm:prSet presAssocID="{E00F08D4-6A3C-4FCE-BBC4-350FA83B74FF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0B9B47D9-9876-483B-8D1B-344D8795B39B}" type="presOf" srcId="{37A6F313-3FAB-41BA-8437-B94D083B3504}" destId="{82500B10-CEB8-4F7E-BFF7-72F9B63CCF16}" srcOrd="0" destOrd="0" presId="urn:microsoft.com/office/officeart/2005/8/layout/radial6"/>
    <dgm:cxn modelId="{53C4F779-CAFE-4932-A2F1-0EB00D01D3BF}" type="presOf" srcId="{A8A2E0DE-996A-45EB-9780-3A69C7988D22}" destId="{3B13D874-6F7B-489E-9E07-DC3FBE9F7F71}" srcOrd="0" destOrd="0" presId="urn:microsoft.com/office/officeart/2005/8/layout/radial6"/>
    <dgm:cxn modelId="{8343BA55-6DA2-4F5E-8727-0120F3A12749}" srcId="{37A6F313-3FAB-41BA-8437-B94D083B3504}" destId="{13302648-4C6D-416B-B7C0-7C1A284EDF08}" srcOrd="1" destOrd="0" parTransId="{003B6E63-EF28-453A-96BB-9A06EEB971EB}" sibTransId="{6D9C8B20-2C32-4A70-B787-245F5E7CA659}"/>
    <dgm:cxn modelId="{35DAB1AF-B7CB-4B8A-8AF9-CE83C0782B3C}" type="presOf" srcId="{E00F08D4-6A3C-4FCE-BBC4-350FA83B74FF}" destId="{9A42BFB9-6D98-4C84-A899-0C0789449931}" srcOrd="0" destOrd="0" presId="urn:microsoft.com/office/officeart/2005/8/layout/radial6"/>
    <dgm:cxn modelId="{D3D76BF1-16C6-4BBA-BF65-5A12BEF21449}" type="presOf" srcId="{7F6D34D2-0236-48F4-8537-C8445A98AEDE}" destId="{53A91F53-69D3-4378-AB1E-C4C2B1ACC750}" srcOrd="0" destOrd="0" presId="urn:microsoft.com/office/officeart/2005/8/layout/radial6"/>
    <dgm:cxn modelId="{8049D9EE-C50B-42F9-B504-88742621EFF8}" type="presOf" srcId="{610FEC30-66CF-4E2B-B084-BCF889A50406}" destId="{31BB7956-C278-4560-91E5-9A4CA0EE848A}" srcOrd="0" destOrd="0" presId="urn:microsoft.com/office/officeart/2005/8/layout/radial6"/>
    <dgm:cxn modelId="{DB44D3C8-A1F2-4139-B072-748D9A556898}" srcId="{37A6F313-3FAB-41BA-8437-B94D083B3504}" destId="{D22810D0-3B3E-493A-8572-5C2AEFA2DA8B}" srcOrd="3" destOrd="0" parTransId="{D042860F-02ED-45F2-9FCB-F671CBEC14F8}" sibTransId="{E00F08D4-6A3C-4FCE-BBC4-350FA83B74FF}"/>
    <dgm:cxn modelId="{D3FD9C93-1ECD-4BD5-B388-4DD8AC784749}" type="presOf" srcId="{6999D3E3-4CA3-4F05-A66C-C3980C719AB9}" destId="{90D4629F-99E5-4BA7-AF30-68A1AB77F472}" srcOrd="0" destOrd="0" presId="urn:microsoft.com/office/officeart/2005/8/layout/radial6"/>
    <dgm:cxn modelId="{94AF83A5-A86A-4EFC-BB8C-3F30DA118191}" type="presOf" srcId="{446C7DAE-1F04-460A-B05C-4999C056D0F0}" destId="{B7BF5DCD-1652-4A0E-ABF2-BE838CBBB0F0}" srcOrd="0" destOrd="0" presId="urn:microsoft.com/office/officeart/2005/8/layout/radial6"/>
    <dgm:cxn modelId="{E573A937-E9EB-4766-A981-E65DE265428E}" type="presOf" srcId="{6D9C8B20-2C32-4A70-B787-245F5E7CA659}" destId="{CE3AFBF7-BD3B-4A65-B3DA-3E61F2EE4BD2}" srcOrd="0" destOrd="0" presId="urn:microsoft.com/office/officeart/2005/8/layout/radial6"/>
    <dgm:cxn modelId="{3DC031BB-13DB-4FD0-85CE-357611D5873D}" type="presOf" srcId="{13302648-4C6D-416B-B7C0-7C1A284EDF08}" destId="{42BD7368-1E29-4B49-A35B-B0A1785D2D01}" srcOrd="0" destOrd="0" presId="urn:microsoft.com/office/officeart/2005/8/layout/radial6"/>
    <dgm:cxn modelId="{DCDC6521-24A4-48BC-B987-FAEE97C3E01E}" srcId="{37A6F313-3FAB-41BA-8437-B94D083B3504}" destId="{610FEC30-66CF-4E2B-B084-BCF889A50406}" srcOrd="2" destOrd="0" parTransId="{E6387507-4340-4AF9-A513-278B2149C854}" sibTransId="{446C7DAE-1F04-460A-B05C-4999C056D0F0}"/>
    <dgm:cxn modelId="{523B94E4-4052-4F82-90BC-4A0833B967AA}" srcId="{37A6F313-3FAB-41BA-8437-B94D083B3504}" destId="{7F6D34D2-0236-48F4-8537-C8445A98AEDE}" srcOrd="0" destOrd="0" parTransId="{41EACFE3-E461-4414-91C3-4F38A516282F}" sibTransId="{A8A2E0DE-996A-45EB-9780-3A69C7988D22}"/>
    <dgm:cxn modelId="{6CD9D9CF-C493-4EF1-94C5-CB77301D335D}" type="presOf" srcId="{D22810D0-3B3E-493A-8572-5C2AEFA2DA8B}" destId="{098CE20A-1211-4F83-9D6E-729971C5AE3C}" srcOrd="0" destOrd="0" presId="urn:microsoft.com/office/officeart/2005/8/layout/radial6"/>
    <dgm:cxn modelId="{FC5EAB03-8A90-46A8-8A64-7D3524CDF473}" srcId="{6999D3E3-4CA3-4F05-A66C-C3980C719AB9}" destId="{37A6F313-3FAB-41BA-8437-B94D083B3504}" srcOrd="0" destOrd="0" parTransId="{69523FFF-450A-4652-9017-90714F661BEE}" sibTransId="{2EBF90AF-5638-4FD1-8F51-8628FF69AB9B}"/>
    <dgm:cxn modelId="{8FB65C63-CF8D-461D-ACF5-E982BD5B7B2D}" type="presParOf" srcId="{90D4629F-99E5-4BA7-AF30-68A1AB77F472}" destId="{82500B10-CEB8-4F7E-BFF7-72F9B63CCF16}" srcOrd="0" destOrd="0" presId="urn:microsoft.com/office/officeart/2005/8/layout/radial6"/>
    <dgm:cxn modelId="{08905026-AC0A-4522-8032-C302EB3EBCC1}" type="presParOf" srcId="{90D4629F-99E5-4BA7-AF30-68A1AB77F472}" destId="{53A91F53-69D3-4378-AB1E-C4C2B1ACC750}" srcOrd="1" destOrd="0" presId="urn:microsoft.com/office/officeart/2005/8/layout/radial6"/>
    <dgm:cxn modelId="{076A0E28-2CC8-4AAB-8687-7CFF3ED92DD8}" type="presParOf" srcId="{90D4629F-99E5-4BA7-AF30-68A1AB77F472}" destId="{14EB2453-B2FD-45EC-8A7D-9AE5EE63F554}" srcOrd="2" destOrd="0" presId="urn:microsoft.com/office/officeart/2005/8/layout/radial6"/>
    <dgm:cxn modelId="{B48FFAEA-1EDF-4835-9AC9-CBC0F3EDC83F}" type="presParOf" srcId="{90D4629F-99E5-4BA7-AF30-68A1AB77F472}" destId="{3B13D874-6F7B-489E-9E07-DC3FBE9F7F71}" srcOrd="3" destOrd="0" presId="urn:microsoft.com/office/officeart/2005/8/layout/radial6"/>
    <dgm:cxn modelId="{A5AAAFC3-2130-446E-9A93-863476DE3B09}" type="presParOf" srcId="{90D4629F-99E5-4BA7-AF30-68A1AB77F472}" destId="{42BD7368-1E29-4B49-A35B-B0A1785D2D01}" srcOrd="4" destOrd="0" presId="urn:microsoft.com/office/officeart/2005/8/layout/radial6"/>
    <dgm:cxn modelId="{B766638B-69AD-421F-95C0-9A321C149404}" type="presParOf" srcId="{90D4629F-99E5-4BA7-AF30-68A1AB77F472}" destId="{20DCAB0F-666F-4514-952C-926A5E9FE2DC}" srcOrd="5" destOrd="0" presId="urn:microsoft.com/office/officeart/2005/8/layout/radial6"/>
    <dgm:cxn modelId="{00EE0202-58FE-42AA-9E2C-9712CB7034EF}" type="presParOf" srcId="{90D4629F-99E5-4BA7-AF30-68A1AB77F472}" destId="{CE3AFBF7-BD3B-4A65-B3DA-3E61F2EE4BD2}" srcOrd="6" destOrd="0" presId="urn:microsoft.com/office/officeart/2005/8/layout/radial6"/>
    <dgm:cxn modelId="{F14244F0-58BF-4A03-AFDF-AB2555B5B257}" type="presParOf" srcId="{90D4629F-99E5-4BA7-AF30-68A1AB77F472}" destId="{31BB7956-C278-4560-91E5-9A4CA0EE848A}" srcOrd="7" destOrd="0" presId="urn:microsoft.com/office/officeart/2005/8/layout/radial6"/>
    <dgm:cxn modelId="{FA3EACBF-EBC3-40F1-9EC8-82CEEB5799A1}" type="presParOf" srcId="{90D4629F-99E5-4BA7-AF30-68A1AB77F472}" destId="{BFDFD144-A427-4067-AC34-CD1F16FD5D38}" srcOrd="8" destOrd="0" presId="urn:microsoft.com/office/officeart/2005/8/layout/radial6"/>
    <dgm:cxn modelId="{00724632-352F-413F-AB82-BAFAC6692A5D}" type="presParOf" srcId="{90D4629F-99E5-4BA7-AF30-68A1AB77F472}" destId="{B7BF5DCD-1652-4A0E-ABF2-BE838CBBB0F0}" srcOrd="9" destOrd="0" presId="urn:microsoft.com/office/officeart/2005/8/layout/radial6"/>
    <dgm:cxn modelId="{21CBE814-95CF-48FB-B79A-29AF2B7FF3A1}" type="presParOf" srcId="{90D4629F-99E5-4BA7-AF30-68A1AB77F472}" destId="{098CE20A-1211-4F83-9D6E-729971C5AE3C}" srcOrd="10" destOrd="0" presId="urn:microsoft.com/office/officeart/2005/8/layout/radial6"/>
    <dgm:cxn modelId="{8BB2DF70-7FB5-4D30-84D0-F069416D7FC9}" type="presParOf" srcId="{90D4629F-99E5-4BA7-AF30-68A1AB77F472}" destId="{C37429E1-B0A0-434C-902E-4EED3390E528}" srcOrd="11" destOrd="0" presId="urn:microsoft.com/office/officeart/2005/8/layout/radial6"/>
    <dgm:cxn modelId="{26DE4A78-16D3-4CBE-90E3-DDC7B053F0B3}" type="presParOf" srcId="{90D4629F-99E5-4BA7-AF30-68A1AB77F472}" destId="{9A42BFB9-6D98-4C84-A899-0C078944993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165E6F-DB48-496B-AC68-643905DFB64E}" type="doc">
      <dgm:prSet loTypeId="urn:microsoft.com/office/officeart/2005/8/layout/target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A23BC7-6E55-4C37-9093-742E49AC3974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 rtl="0">
            <a:lnSpc>
              <a:spcPct val="100000"/>
            </a:lnSpc>
          </a:pPr>
          <a:endParaRPr lang="ru-RU" sz="900" i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 rtl="0">
            <a:lnSpc>
              <a:spcPct val="100000"/>
            </a:lnSpc>
          </a:pPr>
          <a:endParaRPr lang="ru-RU" sz="900" i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 rtl="0">
            <a:lnSpc>
              <a:spcPct val="100000"/>
            </a:lnSpc>
          </a:pPr>
          <a:r>
            <a:rPr lang="ru-RU" sz="900" i="1" dirty="0" smtClean="0">
              <a:latin typeface="Arial" panose="020B0604020202020204" pitchFamily="34" charset="0"/>
              <a:cs typeface="Arial" panose="020B0604020202020204" pitchFamily="34" charset="0"/>
            </a:rPr>
            <a:t>Телефон доверия</a:t>
          </a:r>
        </a:p>
        <a:p>
          <a:pPr algn="ctr" rtl="0">
            <a:lnSpc>
              <a:spcPct val="100000"/>
            </a:lnSpc>
          </a:pPr>
          <a:r>
            <a:rPr lang="ru-RU" sz="900" b="1" i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245-95-28</a:t>
          </a:r>
          <a:endParaRPr lang="ru-RU" sz="1200" b="1" dirty="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4E201-699E-4909-88E1-AE3608684800}" type="parTrans" cxnId="{FCF9C7B7-FF65-4C18-B61A-E32A851109FF}">
      <dgm:prSet/>
      <dgm:spPr/>
      <dgm:t>
        <a:bodyPr/>
        <a:lstStyle/>
        <a:p>
          <a:endParaRPr lang="ru-RU"/>
        </a:p>
      </dgm:t>
    </dgm:pt>
    <dgm:pt modelId="{8D41D6F1-9D23-47F8-8D10-982EF373FAD0}" type="sibTrans" cxnId="{FCF9C7B7-FF65-4C18-B61A-E32A851109FF}">
      <dgm:prSet/>
      <dgm:spPr/>
      <dgm:t>
        <a:bodyPr/>
        <a:lstStyle/>
        <a:p>
          <a:endParaRPr lang="ru-RU"/>
        </a:p>
      </dgm:t>
    </dgm:pt>
    <dgm:pt modelId="{68C76F4A-B833-46DD-A7D2-83061800F2BE}" type="pres">
      <dgm:prSet presAssocID="{9B165E6F-DB48-496B-AC68-643905DFB64E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71B0D29-8EB5-482D-9F06-F4E600B11D78}" type="pres">
      <dgm:prSet presAssocID="{9B165E6F-DB48-496B-AC68-643905DFB64E}" presName="outerBox" presStyleCnt="0"/>
      <dgm:spPr/>
    </dgm:pt>
    <dgm:pt modelId="{9C7D6F4B-51DF-4429-A435-7F98EF32F417}" type="pres">
      <dgm:prSet presAssocID="{9B165E6F-DB48-496B-AC68-643905DFB64E}" presName="outerBoxParent" presStyleLbl="node1" presStyleIdx="0" presStyleCnt="1" custLinFactNeighborX="-8702" custLinFactNeighborY="-3585"/>
      <dgm:spPr/>
      <dgm:t>
        <a:bodyPr/>
        <a:lstStyle/>
        <a:p>
          <a:endParaRPr lang="ru-RU"/>
        </a:p>
      </dgm:t>
    </dgm:pt>
    <dgm:pt modelId="{EB53499D-BE8E-44E8-8167-129962EA84BE}" type="pres">
      <dgm:prSet presAssocID="{9B165E6F-DB48-496B-AC68-643905DFB64E}" presName="outerBoxChildren" presStyleCnt="0"/>
      <dgm:spPr/>
    </dgm:pt>
  </dgm:ptLst>
  <dgm:cxnLst>
    <dgm:cxn modelId="{FCF9C7B7-FF65-4C18-B61A-E32A851109FF}" srcId="{9B165E6F-DB48-496B-AC68-643905DFB64E}" destId="{DCA23BC7-6E55-4C37-9093-742E49AC3974}" srcOrd="0" destOrd="0" parTransId="{4404E201-699E-4909-88E1-AE3608684800}" sibTransId="{8D41D6F1-9D23-47F8-8D10-982EF373FAD0}"/>
    <dgm:cxn modelId="{7727EE1D-5F7C-4CEB-BE66-91C6BF1C674E}" type="presOf" srcId="{9B165E6F-DB48-496B-AC68-643905DFB64E}" destId="{68C76F4A-B833-46DD-A7D2-83061800F2BE}" srcOrd="0" destOrd="0" presId="urn:microsoft.com/office/officeart/2005/8/layout/target2"/>
    <dgm:cxn modelId="{86A4834C-18ED-4AA5-9C80-6E53805BEE9A}" type="presOf" srcId="{DCA23BC7-6E55-4C37-9093-742E49AC3974}" destId="{9C7D6F4B-51DF-4429-A435-7F98EF32F417}" srcOrd="0" destOrd="0" presId="urn:microsoft.com/office/officeart/2005/8/layout/target2"/>
    <dgm:cxn modelId="{2E6179C0-B816-450A-B4C9-1887A952D18B}" type="presParOf" srcId="{68C76F4A-B833-46DD-A7D2-83061800F2BE}" destId="{E71B0D29-8EB5-482D-9F06-F4E600B11D78}" srcOrd="0" destOrd="0" presId="urn:microsoft.com/office/officeart/2005/8/layout/target2"/>
    <dgm:cxn modelId="{E7F7C568-936E-49D5-B4A9-3D1FAC173B77}" type="presParOf" srcId="{E71B0D29-8EB5-482D-9F06-F4E600B11D78}" destId="{9C7D6F4B-51DF-4429-A435-7F98EF32F417}" srcOrd="0" destOrd="0" presId="urn:microsoft.com/office/officeart/2005/8/layout/target2"/>
    <dgm:cxn modelId="{04A4F681-B7F0-4E0E-B3E3-A0A4F8DE3B3C}" type="presParOf" srcId="{E71B0D29-8EB5-482D-9F06-F4E600B11D78}" destId="{EB53499D-BE8E-44E8-8167-129962EA84BE}" srcOrd="1" destOrd="0" presId="urn:microsoft.com/office/officeart/2005/8/layout/target2"/>
  </dgm:cxnLst>
  <dgm:bg/>
  <dgm:whole>
    <a:ln w="9525" cap="flat" cmpd="sng" algn="ctr">
      <a:solidFill>
        <a:schemeClr val="bg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165E6F-DB48-496B-AC68-643905DFB64E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8280F5-0D89-4B0B-B21B-EDAD3191BA97}" type="pres">
      <dgm:prSet presAssocID="{9B165E6F-DB48-496B-AC68-643905DFB64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9E11628-DB34-4903-9A17-4AEE954F990C}" type="presOf" srcId="{9B165E6F-DB48-496B-AC68-643905DFB64E}" destId="{0E8280F5-0D89-4B0B-B21B-EDAD3191BA97}" srcOrd="0" destOrd="0" presId="urn:microsoft.com/office/officeart/2005/8/layout/target3"/>
  </dgm:cxnLst>
  <dgm:bg/>
  <dgm:whole>
    <a:ln w="9525" cap="flat" cmpd="sng" algn="ctr">
      <a:solidFill>
        <a:schemeClr val="bg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165E6F-DB48-496B-AC68-643905DFB64E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8280F5-0D89-4B0B-B21B-EDAD3191BA97}" type="pres">
      <dgm:prSet presAssocID="{9B165E6F-DB48-496B-AC68-643905DFB64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9E11628-DB34-4903-9A17-4AEE954F990C}" type="presOf" srcId="{9B165E6F-DB48-496B-AC68-643905DFB64E}" destId="{0E8280F5-0D89-4B0B-B21B-EDAD3191BA97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9892B-1C49-43E1-81F4-5C88758DAC01}">
      <dsp:nvSpPr>
        <dsp:cNvPr id="0" name=""/>
        <dsp:cNvSpPr/>
      </dsp:nvSpPr>
      <dsp:spPr>
        <a:xfrm>
          <a:off x="0" y="0"/>
          <a:ext cx="5157099" cy="111339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В абонентских отделах Предприятия, расположенных в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ЦОПах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по адресам: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ул. Жарокова,196;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мкр.Жетысу-3, дом 37;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ул</a:t>
          </a: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 </a:t>
          </a: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Ботаническая, </a:t>
          </a: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29А;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ул</a:t>
          </a: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 </a:t>
          </a: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Чуланова,109</a:t>
          </a: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</a:t>
          </a:r>
          <a:endParaRPr lang="ru-RU" sz="1100" kern="1200" dirty="0">
            <a:latin typeface="Calibri Light (Заголовки)"/>
          </a:endParaRPr>
        </a:p>
      </dsp:txBody>
      <dsp:txXfrm>
        <a:off x="1142759" y="0"/>
        <a:ext cx="4014340" cy="1113398"/>
      </dsp:txXfrm>
    </dsp:sp>
    <dsp:sp modelId="{D1A9EAE4-861E-41A2-8687-0F34AEAEBDCF}">
      <dsp:nvSpPr>
        <dsp:cNvPr id="0" name=""/>
        <dsp:cNvSpPr/>
      </dsp:nvSpPr>
      <dsp:spPr>
        <a:xfrm>
          <a:off x="111339" y="111339"/>
          <a:ext cx="1031420" cy="8907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15B3588-B8FE-43FC-A382-D817283E0DBC}">
      <dsp:nvSpPr>
        <dsp:cNvPr id="0" name=""/>
        <dsp:cNvSpPr/>
      </dsp:nvSpPr>
      <dsp:spPr>
        <a:xfrm>
          <a:off x="0" y="1224737"/>
          <a:ext cx="5157099" cy="111339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Посредством входа на веб-портал Предприятия и регистрации с помощью лицевого счета и ответом на несколько вопросов для аутентификации</a:t>
          </a:r>
          <a:endParaRPr lang="ru-RU" sz="1100" kern="1200" dirty="0">
            <a:latin typeface="Calibri Light (Заголовки)"/>
          </a:endParaRPr>
        </a:p>
      </dsp:txBody>
      <dsp:txXfrm>
        <a:off x="1142759" y="1224737"/>
        <a:ext cx="4014340" cy="1113398"/>
      </dsp:txXfrm>
    </dsp:sp>
    <dsp:sp modelId="{28F3C7C3-407E-4556-A6CA-EB997B064CE7}">
      <dsp:nvSpPr>
        <dsp:cNvPr id="0" name=""/>
        <dsp:cNvSpPr/>
      </dsp:nvSpPr>
      <dsp:spPr>
        <a:xfrm>
          <a:off x="111339" y="1336077"/>
          <a:ext cx="1031420" cy="8907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1CEF890-6E09-4DD0-9D65-6DBC0B509FFB}">
      <dsp:nvSpPr>
        <dsp:cNvPr id="0" name=""/>
        <dsp:cNvSpPr/>
      </dsp:nvSpPr>
      <dsp:spPr>
        <a:xfrm>
          <a:off x="0" y="2449475"/>
          <a:ext cx="5157099" cy="111339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В абонентском отделе АО «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Алсеко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» по адресу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ул. </a:t>
          </a:r>
          <a:r>
            <a:rPr lang="ru-RU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Байзакова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221</a:t>
          </a:r>
          <a:endParaRPr lang="ru-RU" sz="1100" kern="1200" dirty="0">
            <a:latin typeface="Calibri Light (Заголовки)"/>
          </a:endParaRPr>
        </a:p>
      </dsp:txBody>
      <dsp:txXfrm>
        <a:off x="1142759" y="2449475"/>
        <a:ext cx="4014340" cy="1113398"/>
      </dsp:txXfrm>
    </dsp:sp>
    <dsp:sp modelId="{58EAC527-C2DF-43CB-80FB-C27EE7F85A69}">
      <dsp:nvSpPr>
        <dsp:cNvPr id="0" name=""/>
        <dsp:cNvSpPr/>
      </dsp:nvSpPr>
      <dsp:spPr>
        <a:xfrm>
          <a:off x="111339" y="2560815"/>
          <a:ext cx="1031420" cy="8907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CB5801-3433-40F5-8DD2-EC0B463F1482}">
      <dsp:nvSpPr>
        <dsp:cNvPr id="0" name=""/>
        <dsp:cNvSpPr/>
      </dsp:nvSpPr>
      <dsp:spPr>
        <a:xfrm>
          <a:off x="0" y="3674213"/>
          <a:ext cx="5157099" cy="111339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3600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Ежемесячно автоматически выгружаются счета-фактуры абонентов в сервер Комитета государственных доходов. Авторизованные на сайте Комитета потребители имеют возможность получить электронную версию счет-фактуры </a:t>
          </a:r>
          <a:r>
            <a:rPr lang="ru-RU" sz="1100" b="1" u="sng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ВАЖНО!!!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Данный вариант для плательщиков НДС.</a:t>
          </a:r>
          <a:endParaRPr lang="ru-RU" sz="1100" kern="1200" dirty="0">
            <a:latin typeface="Calibri Light (Заголовки)"/>
          </a:endParaRPr>
        </a:p>
      </dsp:txBody>
      <dsp:txXfrm>
        <a:off x="1142759" y="3674213"/>
        <a:ext cx="4014340" cy="1113398"/>
      </dsp:txXfrm>
    </dsp:sp>
    <dsp:sp modelId="{107E10A1-49CF-477D-9737-0D5E67BF6AB4}">
      <dsp:nvSpPr>
        <dsp:cNvPr id="0" name=""/>
        <dsp:cNvSpPr/>
      </dsp:nvSpPr>
      <dsp:spPr>
        <a:xfrm>
          <a:off x="111339" y="3785553"/>
          <a:ext cx="1031420" cy="8907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F7A14-3E5B-4B52-A7DF-3B77A45E2372}">
      <dsp:nvSpPr>
        <dsp:cNvPr id="0" name=""/>
        <dsp:cNvSpPr/>
      </dsp:nvSpPr>
      <dsp:spPr>
        <a:xfrm>
          <a:off x="0" y="0"/>
          <a:ext cx="5232400" cy="1118366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72000" rIns="72000" bIns="4191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В кассах предприятий, расположенных в ЦОП-ах по адресам: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ул. Жарокова,196;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мкр.Жетысу-3, дом 37;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ул. </a:t>
          </a: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Ботаническая, </a:t>
          </a: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29А;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ул</a:t>
          </a: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 </a:t>
          </a:r>
          <a:r>
            <a:rPr lang="ru-RU" sz="1100" kern="1200" dirty="0" err="1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Чуланова</a:t>
          </a: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</a:t>
          </a: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109.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58316" y="0"/>
        <a:ext cx="4074083" cy="1118366"/>
      </dsp:txXfrm>
    </dsp:sp>
    <dsp:sp modelId="{DFED7F8B-F74C-476B-9877-B3EBF8CB746C}">
      <dsp:nvSpPr>
        <dsp:cNvPr id="0" name=""/>
        <dsp:cNvSpPr/>
      </dsp:nvSpPr>
      <dsp:spPr>
        <a:xfrm>
          <a:off x="111836" y="111836"/>
          <a:ext cx="1046480" cy="8946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CB05EC-7B99-4999-AF94-DFF35F924831}">
      <dsp:nvSpPr>
        <dsp:cNvPr id="0" name=""/>
        <dsp:cNvSpPr/>
      </dsp:nvSpPr>
      <dsp:spPr>
        <a:xfrm>
          <a:off x="0" y="1230203"/>
          <a:ext cx="5232400" cy="1118366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Посредством платежных терминалов предприятий, расположенных в ЦОП-ах. </a:t>
          </a:r>
        </a:p>
      </dsp:txBody>
      <dsp:txXfrm>
        <a:off x="1158316" y="1230203"/>
        <a:ext cx="4074083" cy="1118366"/>
      </dsp:txXfrm>
    </dsp:sp>
    <dsp:sp modelId="{378A245F-0B9C-43C6-A500-00980E397449}">
      <dsp:nvSpPr>
        <dsp:cNvPr id="0" name=""/>
        <dsp:cNvSpPr/>
      </dsp:nvSpPr>
      <dsp:spPr>
        <a:xfrm>
          <a:off x="111836" y="1342039"/>
          <a:ext cx="1046480" cy="8946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64AA088-2352-4CDE-83D3-DCFC1C1003DD}">
      <dsp:nvSpPr>
        <dsp:cNvPr id="0" name=""/>
        <dsp:cNvSpPr/>
      </dsp:nvSpPr>
      <dsp:spPr>
        <a:xfrm>
          <a:off x="0" y="2460406"/>
          <a:ext cx="5232400" cy="1118366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Посредством интернет-банкинга банков второго уровня. Интернет-банкинг позволяет пользователям управлять банковскими счетами в режиме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on-line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в любой точке мира, с любого компьютера/смартфона, имеющего подключение к интернету. Вы можете быстро и легко проводить операции с квитанциями 24 часа в сутки 7 дней в неделю.</a:t>
          </a:r>
        </a:p>
      </dsp:txBody>
      <dsp:txXfrm>
        <a:off x="1158316" y="2460406"/>
        <a:ext cx="4074083" cy="1118366"/>
      </dsp:txXfrm>
    </dsp:sp>
    <dsp:sp modelId="{D4A13F95-ACE6-4E9F-903A-65FDA482E324}">
      <dsp:nvSpPr>
        <dsp:cNvPr id="0" name=""/>
        <dsp:cNvSpPr/>
      </dsp:nvSpPr>
      <dsp:spPr>
        <a:xfrm>
          <a:off x="111836" y="2572243"/>
          <a:ext cx="1046480" cy="8946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6B4B29-692A-4295-A8FC-D6FD57C427EF}">
      <dsp:nvSpPr>
        <dsp:cNvPr id="0" name=""/>
        <dsp:cNvSpPr/>
      </dsp:nvSpPr>
      <dsp:spPr>
        <a:xfrm>
          <a:off x="0" y="3693428"/>
          <a:ext cx="5232400" cy="1118366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Через мобильное приложение и официального сайта </a:t>
          </a:r>
          <a:r>
            <a:rPr lang="en-US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Kaspi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 Bank, 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для потребителей не жилых помещений.</a:t>
          </a:r>
        </a:p>
      </dsp:txBody>
      <dsp:txXfrm>
        <a:off x="1158316" y="3693428"/>
        <a:ext cx="4074083" cy="1118366"/>
      </dsp:txXfrm>
    </dsp:sp>
    <dsp:sp modelId="{C68BEBDD-2383-4DC4-AE27-E37B33C6D910}">
      <dsp:nvSpPr>
        <dsp:cNvPr id="0" name=""/>
        <dsp:cNvSpPr/>
      </dsp:nvSpPr>
      <dsp:spPr>
        <a:xfrm>
          <a:off x="111836" y="3802446"/>
          <a:ext cx="1046480" cy="8946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D6F4B-51DF-4429-A435-7F98EF32F417}">
      <dsp:nvSpPr>
        <dsp:cNvPr id="0" name=""/>
        <dsp:cNvSpPr/>
      </dsp:nvSpPr>
      <dsp:spPr>
        <a:xfrm>
          <a:off x="0" y="0"/>
          <a:ext cx="3582540" cy="1185252"/>
        </a:xfrm>
        <a:prstGeom prst="roundRect">
          <a:avLst>
            <a:gd name="adj" fmla="val 85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4290" tIns="34290" rIns="34290" bIns="731728" numCol="1" spcCol="1270" anchor="t" anchorCtr="0">
          <a:noAutofit/>
        </a:bodyPr>
        <a:lstStyle/>
        <a:p>
          <a:pPr lvl="0" algn="l" defTabSz="4000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Центральная диспетчерская служба </a:t>
          </a:r>
          <a:r>
            <a:rPr lang="ru-RU" sz="12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ЦДС</a:t>
          </a:r>
          <a:r>
            <a:rPr lang="ru-RU" sz="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круглосуточная                                                                                                    </a:t>
          </a:r>
          <a:r>
            <a:rPr lang="ru-RU" sz="1200" b="1" i="1" kern="1200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274-66-66, 274-24-20</a:t>
          </a:r>
        </a:p>
        <a:p>
          <a:pPr lvl="0" algn="l" defTabSz="4000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Справочно-информационная служба </a:t>
          </a:r>
          <a:r>
            <a:rPr lang="en-US" sz="12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Call</a:t>
          </a:r>
          <a:r>
            <a:rPr lang="ru-RU" sz="12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-центр</a:t>
          </a:r>
          <a:r>
            <a:rPr lang="en-US" sz="12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   </a:t>
          </a:r>
          <a:r>
            <a:rPr lang="ru-RU" sz="12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                                                </a:t>
          </a:r>
          <a:r>
            <a:rPr lang="ru-RU" sz="1200" b="1" i="1" kern="1200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3 777 444 </a:t>
          </a:r>
          <a:endParaRPr lang="ru-RU" sz="1200" b="1" kern="1200" dirty="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508" y="29508"/>
        <a:ext cx="3523524" cy="11262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2BFB9-6D98-4C84-A899-0C0789449931}">
      <dsp:nvSpPr>
        <dsp:cNvPr id="0" name=""/>
        <dsp:cNvSpPr/>
      </dsp:nvSpPr>
      <dsp:spPr>
        <a:xfrm>
          <a:off x="678499" y="129090"/>
          <a:ext cx="1655283" cy="1655283"/>
        </a:xfrm>
        <a:prstGeom prst="blockArc">
          <a:avLst>
            <a:gd name="adj1" fmla="val 10341957"/>
            <a:gd name="adj2" fmla="val 17992221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F5DCD-1652-4A0E-ABF2-BE838CBBB0F0}">
      <dsp:nvSpPr>
        <dsp:cNvPr id="0" name=""/>
        <dsp:cNvSpPr/>
      </dsp:nvSpPr>
      <dsp:spPr>
        <a:xfrm>
          <a:off x="678499" y="343888"/>
          <a:ext cx="1655283" cy="1655283"/>
        </a:xfrm>
        <a:prstGeom prst="blockArc">
          <a:avLst>
            <a:gd name="adj1" fmla="val 3607779"/>
            <a:gd name="adj2" fmla="val 11258043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AFBF7-BD3B-4A65-B3DA-3E61F2EE4BD2}">
      <dsp:nvSpPr>
        <dsp:cNvPr id="0" name=""/>
        <dsp:cNvSpPr/>
      </dsp:nvSpPr>
      <dsp:spPr>
        <a:xfrm>
          <a:off x="1483780" y="343888"/>
          <a:ext cx="1655283" cy="1655283"/>
        </a:xfrm>
        <a:prstGeom prst="blockArc">
          <a:avLst>
            <a:gd name="adj1" fmla="val 21141957"/>
            <a:gd name="adj2" fmla="val 7192221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3D874-6F7B-489E-9E07-DC3FBE9F7F71}">
      <dsp:nvSpPr>
        <dsp:cNvPr id="0" name=""/>
        <dsp:cNvSpPr/>
      </dsp:nvSpPr>
      <dsp:spPr>
        <a:xfrm>
          <a:off x="1483780" y="129090"/>
          <a:ext cx="1655283" cy="1655283"/>
        </a:xfrm>
        <a:prstGeom prst="blockArc">
          <a:avLst>
            <a:gd name="adj1" fmla="val 14407779"/>
            <a:gd name="adj2" fmla="val 458043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00B10-CEB8-4F7E-BFF7-72F9B63CCF16}">
      <dsp:nvSpPr>
        <dsp:cNvPr id="0" name=""/>
        <dsp:cNvSpPr/>
      </dsp:nvSpPr>
      <dsp:spPr>
        <a:xfrm>
          <a:off x="1088044" y="553510"/>
          <a:ext cx="1641475" cy="1021241"/>
        </a:xfrm>
        <a:prstGeom prst="diamond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latin typeface="Arial" panose="020B0604020202020204" pitchFamily="34" charset="0"/>
              <a:cs typeface="Arial" panose="020B0604020202020204" pitchFamily="34" charset="0"/>
            </a:rPr>
            <a:t>Центры </a:t>
          </a:r>
          <a:r>
            <a:rPr lang="ru-RU" sz="800" b="1" kern="1200" dirty="0">
              <a:latin typeface="Arial" panose="020B0604020202020204" pitchFamily="34" charset="0"/>
              <a:cs typeface="Arial" panose="020B0604020202020204" pitchFamily="34" charset="0"/>
            </a:rPr>
            <a:t>по обслуживанию потребителей </a:t>
          </a:r>
          <a:r>
            <a:rPr lang="ru-RU" sz="1100" b="1" kern="1200" dirty="0">
              <a:latin typeface="Arial" panose="020B0604020202020204" pitchFamily="34" charset="0"/>
              <a:cs typeface="Arial" panose="020B0604020202020204" pitchFamily="34" charset="0"/>
            </a:rPr>
            <a:t>(ЦОП) </a:t>
          </a:r>
        </a:p>
      </dsp:txBody>
      <dsp:txXfrm>
        <a:off x="1498413" y="808820"/>
        <a:ext cx="820737" cy="510621"/>
      </dsp:txXfrm>
    </dsp:sp>
    <dsp:sp modelId="{53A91F53-69D3-4378-AB1E-C4C2B1ACC750}">
      <dsp:nvSpPr>
        <dsp:cNvPr id="0" name=""/>
        <dsp:cNvSpPr/>
      </dsp:nvSpPr>
      <dsp:spPr>
        <a:xfrm>
          <a:off x="1226123" y="-73449"/>
          <a:ext cx="1365317" cy="658257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rgbClr val="33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ЦОП «</a:t>
          </a:r>
          <a:r>
            <a:rPr lang="kk-KZ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Орталық</a:t>
          </a: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</a:t>
          </a:r>
          <a:r>
            <a:rPr lang="ru-RU" sz="9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ул.Жарокова</a:t>
          </a: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196</a:t>
          </a:r>
        </a:p>
      </dsp:txBody>
      <dsp:txXfrm>
        <a:off x="1426069" y="22951"/>
        <a:ext cx="965425" cy="465457"/>
      </dsp:txXfrm>
    </dsp:sp>
    <dsp:sp modelId="{42BD7368-1E29-4B49-A35B-B0A1785D2D01}">
      <dsp:nvSpPr>
        <dsp:cNvPr id="0" name=""/>
        <dsp:cNvSpPr/>
      </dsp:nvSpPr>
      <dsp:spPr>
        <a:xfrm>
          <a:off x="2345841" y="691834"/>
          <a:ext cx="1533733" cy="744592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ЦОП «</a:t>
          </a:r>
          <a:r>
            <a:rPr lang="kk-KZ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Шығыс</a:t>
          </a: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</a:t>
          </a:r>
          <a:r>
            <a:rPr lang="ru-RU" sz="9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ул.Ботаническая</a:t>
          </a: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29а </a:t>
          </a:r>
        </a:p>
      </dsp:txBody>
      <dsp:txXfrm>
        <a:off x="2570451" y="800877"/>
        <a:ext cx="1084513" cy="526506"/>
      </dsp:txXfrm>
    </dsp:sp>
    <dsp:sp modelId="{31BB7956-C278-4560-91E5-9A4CA0EE848A}">
      <dsp:nvSpPr>
        <dsp:cNvPr id="0" name=""/>
        <dsp:cNvSpPr/>
      </dsp:nvSpPr>
      <dsp:spPr>
        <a:xfrm>
          <a:off x="1109241" y="1520785"/>
          <a:ext cx="1599081" cy="703594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rgbClr val="33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ЦОП «</a:t>
          </a:r>
          <a:r>
            <a:rPr lang="kk-KZ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Батыс</a:t>
          </a: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мкр.«Жетысу-3», 37</a:t>
          </a:r>
        </a:p>
      </dsp:txBody>
      <dsp:txXfrm>
        <a:off x="1343421" y="1623824"/>
        <a:ext cx="1130721" cy="497516"/>
      </dsp:txXfrm>
    </dsp:sp>
    <dsp:sp modelId="{098CE20A-1211-4F83-9D6E-729971C5AE3C}">
      <dsp:nvSpPr>
        <dsp:cNvPr id="0" name=""/>
        <dsp:cNvSpPr/>
      </dsp:nvSpPr>
      <dsp:spPr>
        <a:xfrm>
          <a:off x="0" y="613090"/>
          <a:ext cx="1409710" cy="902080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rgbClr val="33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</a:t>
          </a: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ЦОП «</a:t>
          </a:r>
          <a:r>
            <a:rPr lang="kk-KZ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Алатау</a:t>
          </a: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</a:t>
          </a:r>
          <a:r>
            <a:rPr lang="ru-RU" sz="9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ул.Чуланова</a:t>
          </a:r>
          <a:r>
            <a:rPr lang="ru-RU" sz="9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109</a:t>
          </a:r>
        </a:p>
      </dsp:txBody>
      <dsp:txXfrm>
        <a:off x="206447" y="745197"/>
        <a:ext cx="996816" cy="6378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D6F4B-51DF-4429-A435-7F98EF32F417}">
      <dsp:nvSpPr>
        <dsp:cNvPr id="0" name=""/>
        <dsp:cNvSpPr/>
      </dsp:nvSpPr>
      <dsp:spPr>
        <a:xfrm>
          <a:off x="0" y="0"/>
          <a:ext cx="2237799" cy="1163856"/>
        </a:xfrm>
        <a:prstGeom prst="roundRect">
          <a:avLst>
            <a:gd name="adj" fmla="val 85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4290" tIns="34290" rIns="34290" bIns="718519" numCol="1" spcCol="1270" anchor="t" anchorCtr="0">
          <a:noAutofit/>
        </a:bodyPr>
        <a:lstStyle/>
        <a:p>
          <a:pPr lvl="0" algn="ctr" defTabSz="4000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900" i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000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900" i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000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Телефон доверия</a:t>
          </a:r>
        </a:p>
        <a:p>
          <a:pPr lvl="0" algn="ctr" defTabSz="4000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900" b="1" i="1" kern="1200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245-95-28</a:t>
          </a:r>
          <a:endParaRPr lang="ru-RU" sz="1200" b="1" kern="1200" dirty="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975" y="28975"/>
        <a:ext cx="2179849" cy="11059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163" cy="498236"/>
          </a:xfrm>
          <a:prstGeom prst="rect">
            <a:avLst/>
          </a:prstGeom>
        </p:spPr>
        <p:txBody>
          <a:bodyPr vert="horz" lIns="91147" tIns="45574" rIns="91147" bIns="4557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7636" y="1"/>
            <a:ext cx="2951163" cy="498236"/>
          </a:xfrm>
          <a:prstGeom prst="rect">
            <a:avLst/>
          </a:prstGeom>
        </p:spPr>
        <p:txBody>
          <a:bodyPr vert="horz" lIns="91147" tIns="45574" rIns="91147" bIns="45574" rtlCol="0"/>
          <a:lstStyle>
            <a:lvl1pPr algn="r">
              <a:defRPr sz="1200"/>
            </a:lvl1pPr>
          </a:lstStyle>
          <a:p>
            <a:fld id="{CDAF224D-24F9-4574-ABAB-DDA8AEB90E51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277"/>
            <a:ext cx="2951163" cy="498236"/>
          </a:xfrm>
          <a:prstGeom prst="rect">
            <a:avLst/>
          </a:prstGeom>
        </p:spPr>
        <p:txBody>
          <a:bodyPr vert="horz" lIns="91147" tIns="45574" rIns="91147" bIns="4557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7636" y="9444277"/>
            <a:ext cx="2951163" cy="498236"/>
          </a:xfrm>
          <a:prstGeom prst="rect">
            <a:avLst/>
          </a:prstGeom>
        </p:spPr>
        <p:txBody>
          <a:bodyPr vert="horz" lIns="91147" tIns="45574" rIns="91147" bIns="45574" rtlCol="0" anchor="b"/>
          <a:lstStyle>
            <a:lvl1pPr algn="r">
              <a:defRPr sz="1200"/>
            </a:lvl1pPr>
          </a:lstStyle>
          <a:p>
            <a:fld id="{85CEDF41-0ED1-4DF5-A8A4-8D63C35B3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218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163" cy="498852"/>
          </a:xfrm>
          <a:prstGeom prst="rect">
            <a:avLst/>
          </a:prstGeom>
        </p:spPr>
        <p:txBody>
          <a:bodyPr vert="horz" lIns="91147" tIns="45574" rIns="91147" bIns="4557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36" y="1"/>
            <a:ext cx="2951163" cy="498852"/>
          </a:xfrm>
          <a:prstGeom prst="rect">
            <a:avLst/>
          </a:prstGeom>
        </p:spPr>
        <p:txBody>
          <a:bodyPr vert="horz" lIns="91147" tIns="45574" rIns="91147" bIns="45574" rtlCol="0"/>
          <a:lstStyle>
            <a:lvl1pPr algn="r">
              <a:defRPr sz="1200"/>
            </a:lvl1pPr>
          </a:lstStyle>
          <a:p>
            <a:fld id="{805C892A-AB74-46C2-9AC2-A33CEEADB936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47" tIns="45574" rIns="91147" bIns="4557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834"/>
            <a:ext cx="5448300" cy="3914865"/>
          </a:xfrm>
          <a:prstGeom prst="rect">
            <a:avLst/>
          </a:prstGeom>
        </p:spPr>
        <p:txBody>
          <a:bodyPr vert="horz" lIns="91147" tIns="45574" rIns="91147" bIns="4557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147" tIns="45574" rIns="91147" bIns="4557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147" tIns="45574" rIns="91147" bIns="45574" rtlCol="0" anchor="b"/>
          <a:lstStyle>
            <a:lvl1pPr algn="r">
              <a:defRPr sz="1200"/>
            </a:lvl1pPr>
          </a:lstStyle>
          <a:p>
            <a:fld id="{F5CD3646-8027-41FE-8D03-BC4276A4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635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D3646-8027-41FE-8D03-BC4276A46ED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069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1D152-AA68-4D38-8078-F3CC76BE7B6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772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1D152-AA68-4D38-8078-F3CC76BE7B6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783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1D152-AA68-4D38-8078-F3CC76BE7B6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040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1D152-AA68-4D38-8078-F3CC76BE7B6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997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D3646-8027-41FE-8D03-BC4276A46ED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82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D3646-8027-41FE-8D03-BC4276A46ED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618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09C5B-68FA-4E46-8DB3-025DBD1BB13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405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D3646-8027-41FE-8D03-BC4276A46ED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32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D3646-8027-41FE-8D03-BC4276A46ED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8645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1503" indent="-28285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4214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2859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8308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8550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8794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39036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99277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C39BF6D-B4B0-4DCC-A760-292EBB598395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20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382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5592" indent="-282796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32781" indent="-225605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87162" indent="-225605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39958" indent="-225605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497518" indent="-225605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55078" indent="-225605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12638" indent="-225605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70199" indent="-225605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7CBBB32-09B6-405C-BEEE-BB5BC3C81720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2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4825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D3646-8027-41FE-8D03-BC4276A46ED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8290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1503" indent="-28285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4214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2859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8308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8550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8794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39036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99277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C39BF6D-B4B0-4DCC-A760-292EBB598395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22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6688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D3646-8027-41FE-8D03-BC4276A46ED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9685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1503" indent="-28285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4214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2859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8308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8550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8794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39036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99277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C39BF6D-B4B0-4DCC-A760-292EBB598395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24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6281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1503" indent="-28285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4214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2859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8308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8550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8794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39036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99277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C39BF6D-B4B0-4DCC-A760-292EBB598395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25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0968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1503" indent="-28285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4214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2859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8308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8550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8794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39036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99277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C39BF6D-B4B0-4DCC-A760-292EBB598395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26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4665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D3646-8027-41FE-8D03-BC4276A46ED7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106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09C5B-68FA-4E46-8DB3-025DBD1BB13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599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9873" indent="-283592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39118" indent="-226556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95398" indent="-226556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0094" indent="-226556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06374" indent="-226556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62654" indent="-226556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18935" indent="-226556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75216" indent="-226556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645A897-2544-4904-A628-16359472A032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4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331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3629" indent="-282165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28662" indent="-225733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80126" indent="-225733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31591" indent="-225733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483054" indent="-225733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34520" indent="-225733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385985" indent="-225733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37449" indent="-225733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7F5989-1780-4C86-8D39-48053CF8B816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120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D3646-8027-41FE-8D03-BC4276A46ED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767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D3646-8027-41FE-8D03-BC4276A46ED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842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1D152-AA68-4D38-8078-F3CC76BE7B6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494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1D152-AA68-4D38-8078-F3CC76BE7B6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557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2017-C429-4CD3-A9E5-8E572E31538D}" type="datetime1">
              <a:rPr lang="en-GB" smtClean="0"/>
              <a:t>17/07/2025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09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DB27-0A70-46BF-8476-35CF243A4359}" type="datetime1">
              <a:rPr lang="en-GB" smtClean="0"/>
              <a:t>17/07/2025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41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36C-73A7-4B48-A946-DBD9EA4298D9}" type="datetime1">
              <a:rPr lang="en-GB" smtClean="0"/>
              <a:t>17/07/2025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27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FF31A81-2F22-4585-A197-D7B7A5848601}" type="datetime1">
              <a:rPr lang="ru-RU"/>
              <a:pPr>
                <a:defRPr/>
              </a:pPr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97BE8F5-F1BB-41B2-9BCE-DDBF0883BA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6289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236D6765-99C2-42FC-8B6C-6FDC46973292}" type="datetime1">
              <a:rPr lang="ru-RU"/>
              <a:pPr>
                <a:defRPr/>
              </a:pPr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AE1DB11-768B-4C3B-9523-617251DCEF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3931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8EC6CF77-6860-4F00-9718-66DC27BFAC98}" type="datetime1">
              <a:rPr lang="ru-RU"/>
              <a:pPr>
                <a:defRPr/>
              </a:pPr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2869EBC-16C1-45C4-9CB4-6CB041E1E2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7660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1F5013C5-68B2-402F-AFC0-6109FB4F13C0}" type="datetime1">
              <a:rPr lang="ru-RU"/>
              <a:pPr>
                <a:defRPr/>
              </a:pPr>
              <a:t>17.07.2025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A5ACCBF-4424-4C37-81AA-849D18FBFF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7949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1EAD2C1C-14A7-476B-BBC8-FFC4B5B3F239}" type="datetime1">
              <a:rPr lang="ru-RU"/>
              <a:pPr>
                <a:defRPr/>
              </a:pPr>
              <a:t>17.07.2025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940D22D-7D32-4386-8412-78408739D1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448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F7A153D6-C808-4B80-A347-EA482E207DEE}" type="datetime1">
              <a:rPr lang="ru-RU"/>
              <a:pPr>
                <a:defRPr/>
              </a:pPr>
              <a:t>17.07.2025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3333F26-9C40-4C19-9D9B-F451C6EBA1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26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BD8959C6-64C4-445F-BE6F-821ECACC29DB}" type="datetime1">
              <a:rPr lang="ru-RU"/>
              <a:pPr>
                <a:defRPr/>
              </a:pPr>
              <a:t>17.07.2025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4A9C929-5857-4C59-A33D-B3B5A564E4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2486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A2600122-762D-428B-9F69-BAFF5A9329F2}" type="datetime1">
              <a:rPr lang="ru-RU"/>
              <a:pPr>
                <a:defRPr/>
              </a:pPr>
              <a:t>17.07.2025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99F9DDF-0F66-4F38-8720-754AEA3BFD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1469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DBD2-74E1-4C71-B06A-6BFAF62193D9}" type="datetime1">
              <a:rPr lang="en-GB" smtClean="0"/>
              <a:t>17/07/2025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453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73BA4803-9CCA-415E-A421-60BAEF065BFB}" type="datetime1">
              <a:rPr lang="ru-RU"/>
              <a:pPr>
                <a:defRPr/>
              </a:pPr>
              <a:t>17.07.2025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DFC01D5-0D29-4813-831F-CFDD8006CD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3755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A571495C-30F2-421D-8BAF-B264F66550CC}" type="datetime1">
              <a:rPr lang="ru-RU"/>
              <a:pPr>
                <a:defRPr/>
              </a:pPr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A4606E8-01C8-4F7D-A40C-EE93775BF3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8768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B8ECDB93-8468-448E-BAD1-333F7AF05E4F}" type="datetime1">
              <a:rPr lang="ru-RU"/>
              <a:pPr>
                <a:defRPr/>
              </a:pPr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A9CFBD1-D1DB-4033-AA54-ADB0539E21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830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3456-C374-408A-8125-E60F2F9D3AFF}" type="datetime1">
              <a:rPr lang="en-GB" smtClean="0"/>
              <a:t>17/07/2025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2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B82B-48D0-4E89-9EB3-11E9FB2A07B5}" type="datetime1">
              <a:rPr lang="en-GB" smtClean="0"/>
              <a:t>17/07/2025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6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986C9-AE9F-40E7-81F4-DE1EE6A29C64}" type="datetime1">
              <a:rPr lang="en-GB" smtClean="0"/>
              <a:t>17/07/2025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1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AF78-22FB-4E0D-B7CA-92CF94C20FA2}" type="datetime1">
              <a:rPr lang="en-GB" smtClean="0"/>
              <a:t>17/07/2025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97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5B5A-7B10-43D5-A592-2E14D104DDE3}" type="datetime1">
              <a:rPr lang="en-GB" smtClean="0"/>
              <a:t>17/07/2025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53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6F52-190A-4E59-B213-4D30E8F77E26}" type="datetime1">
              <a:rPr lang="en-GB" smtClean="0"/>
              <a:t>17/07/2025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21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7C56-9A09-48D2-8513-BEBB84648870}" type="datetime1">
              <a:rPr lang="en-GB" smtClean="0"/>
              <a:t>17/07/2025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3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2AFC3-FA3F-4528-AA35-DD7BBA27D131}" type="datetime1">
              <a:rPr lang="en-GB" smtClean="0"/>
              <a:t>17/07/2025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86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580D02A-1530-4D17-83FD-811D18269184}" type="datetime1">
              <a:rPr lang="ru-RU"/>
              <a:pPr>
                <a:defRPr/>
              </a:pPr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6ED04B3-0B14-41C1-AE98-6EBA397E59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29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9.png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6.emf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image" Target="../media/image15.jpeg"/><Relationship Id="rId21" Type="http://schemas.openxmlformats.org/officeDocument/2006/relationships/diagramColors" Target="../diagrams/colors4.xml"/><Relationship Id="rId7" Type="http://schemas.openxmlformats.org/officeDocument/2006/relationships/image" Target="../media/image35.jpeg"/><Relationship Id="rId12" Type="http://schemas.openxmlformats.org/officeDocument/2006/relationships/image" Target="../media/image4.png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notesSlide" Target="../notesSlides/notesSlide20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jpeg"/><Relationship Id="rId24" Type="http://schemas.openxmlformats.org/officeDocument/2006/relationships/diagramLayout" Target="../diagrams/layout5.xml"/><Relationship Id="rId5" Type="http://schemas.openxmlformats.org/officeDocument/2006/relationships/image" Target="../media/image33.jpeg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10" Type="http://schemas.openxmlformats.org/officeDocument/2006/relationships/image" Target="../media/image38.jpeg"/><Relationship Id="rId19" Type="http://schemas.openxmlformats.org/officeDocument/2006/relationships/diagramLayout" Target="../diagrams/layout4.xml"/><Relationship Id="rId4" Type="http://schemas.openxmlformats.org/officeDocument/2006/relationships/image" Target="../media/image16.emf"/><Relationship Id="rId9" Type="http://schemas.openxmlformats.org/officeDocument/2006/relationships/image" Target="../media/image37.jpeg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diagramColors" Target="../diagrams/colors7.xml"/><Relationship Id="rId3" Type="http://schemas.openxmlformats.org/officeDocument/2006/relationships/image" Target="../media/image15.jpeg"/><Relationship Id="rId7" Type="http://schemas.openxmlformats.org/officeDocument/2006/relationships/diagramQuickStyle" Target="../diagrams/quickStyle6.xml"/><Relationship Id="rId12" Type="http://schemas.openxmlformats.org/officeDocument/2006/relationships/diagramQuickStyle" Target="../diagrams/quickStyle7.xml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11" Type="http://schemas.openxmlformats.org/officeDocument/2006/relationships/diagramLayout" Target="../diagrams/layout7.xml"/><Relationship Id="rId5" Type="http://schemas.openxmlformats.org/officeDocument/2006/relationships/diagramData" Target="../diagrams/data6.xml"/><Relationship Id="rId15" Type="http://schemas.openxmlformats.org/officeDocument/2006/relationships/chart" Target="../charts/chart1.xml"/><Relationship Id="rId10" Type="http://schemas.openxmlformats.org/officeDocument/2006/relationships/diagramData" Target="../diagrams/data7.xml"/><Relationship Id="rId4" Type="http://schemas.openxmlformats.org/officeDocument/2006/relationships/image" Target="../media/image16.emf"/><Relationship Id="rId9" Type="http://schemas.microsoft.com/office/2007/relationships/diagramDrawing" Target="../diagrams/drawing6.xml"/><Relationship Id="rId14" Type="http://schemas.microsoft.com/office/2007/relationships/diagramDrawing" Target="../diagrams/drawing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1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92696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12192000" cy="704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Постатейное исполнение утвержденной тарифной сметы </a:t>
            </a:r>
          </a:p>
          <a:p>
            <a:r>
              <a:rPr lang="ru-RU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по услугам водоснабжения за 1 полугодие 2025 года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BAEE83BB-EE72-4A03-AA44-1AC24D2DA3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087713"/>
              </p:ext>
            </p:extLst>
          </p:nvPr>
        </p:nvGraphicFramePr>
        <p:xfrm>
          <a:off x="321408" y="713937"/>
          <a:ext cx="11752404" cy="5976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701">
                  <a:extLst>
                    <a:ext uri="{9D8B030D-6E8A-4147-A177-3AD203B41FA5}">
                      <a16:colId xmlns:a16="http://schemas.microsoft.com/office/drawing/2014/main" val="16334035"/>
                    </a:ext>
                  </a:extLst>
                </a:gridCol>
                <a:gridCol w="3420675">
                  <a:extLst>
                    <a:ext uri="{9D8B030D-6E8A-4147-A177-3AD203B41FA5}">
                      <a16:colId xmlns:a16="http://schemas.microsoft.com/office/drawing/2014/main" val="2766981936"/>
                    </a:ext>
                  </a:extLst>
                </a:gridCol>
                <a:gridCol w="1695665">
                  <a:extLst>
                    <a:ext uri="{9D8B030D-6E8A-4147-A177-3AD203B41FA5}">
                      <a16:colId xmlns:a16="http://schemas.microsoft.com/office/drawing/2014/main" val="351484457"/>
                    </a:ext>
                  </a:extLst>
                </a:gridCol>
                <a:gridCol w="1648563">
                  <a:extLst>
                    <a:ext uri="{9D8B030D-6E8A-4147-A177-3AD203B41FA5}">
                      <a16:colId xmlns:a16="http://schemas.microsoft.com/office/drawing/2014/main" val="3434611710"/>
                    </a:ext>
                  </a:extLst>
                </a:gridCol>
                <a:gridCol w="1149284">
                  <a:extLst>
                    <a:ext uri="{9D8B030D-6E8A-4147-A177-3AD203B41FA5}">
                      <a16:colId xmlns:a16="http://schemas.microsoft.com/office/drawing/2014/main" val="2898772178"/>
                    </a:ext>
                  </a:extLst>
                </a:gridCol>
                <a:gridCol w="3014516">
                  <a:extLst>
                    <a:ext uri="{9D8B030D-6E8A-4147-A177-3AD203B41FA5}">
                      <a16:colId xmlns:a16="http://schemas.microsoft.com/office/drawing/2014/main" val="2338664714"/>
                    </a:ext>
                  </a:extLst>
                </a:gridCol>
              </a:tblGrid>
              <a:tr h="489672">
                <a:tc>
                  <a:txBody>
                    <a:bodyPr/>
                    <a:lstStyle/>
                    <a:p>
                      <a:pPr algn="ctr"/>
                      <a:r>
                        <a:rPr lang="x-none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7F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7F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Предусмотрено в 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утвержденной </a:t>
                      </a: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тарифной смете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7F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Фактически сложившиеся показатели тарифной сметы                                                        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7F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 в %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7F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Примечание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7F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234238"/>
                  </a:ext>
                </a:extLst>
              </a:tr>
              <a:tr h="25733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1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5.10</a:t>
                      </a:r>
                      <a:endParaRPr lang="ru-RU" sz="850" b="1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90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50" b="1" kern="1200" dirty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Другие затраты, </a:t>
                      </a:r>
                      <a:r>
                        <a:rPr lang="ru-RU" sz="850" b="0" kern="1200" dirty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всего, в т</a:t>
                      </a:r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ч</a:t>
                      </a:r>
                      <a:r>
                        <a:rPr lang="ru-RU" sz="850" b="0" kern="1200" dirty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1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605 967</a:t>
                      </a:r>
                      <a:endParaRPr lang="ru-RU" sz="850" b="1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363 727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-40,0%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1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5455497"/>
                  </a:ext>
                </a:extLst>
              </a:tr>
              <a:tr h="2155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5.10.1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50" b="0" kern="1200" dirty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услуги связи, почты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22 341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13 811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-38,2%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6830513"/>
                  </a:ext>
                </a:extLst>
              </a:tr>
              <a:tr h="2155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5.10.2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50" b="0" kern="1200" dirty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командировочные расходы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747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374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-50,0%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5818391"/>
                  </a:ext>
                </a:extLst>
              </a:tr>
              <a:tr h="2155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5.10.3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50" b="0" kern="1200" dirty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подготовка кадров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3 606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405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-88,8%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графику запланировано</a:t>
                      </a:r>
                      <a:r>
                        <a:rPr lang="ru-RU" sz="850" b="0" i="0" u="none" strike="noStrike" kern="1200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на второе полугодие 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445129"/>
                  </a:ext>
                </a:extLst>
              </a:tr>
              <a:tr h="2155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5.10.4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50" b="0" kern="1200" dirty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оплата проезда персонала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19 777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10 724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-45,8%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597768"/>
                  </a:ext>
                </a:extLst>
              </a:tr>
              <a:tr h="2155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5.10.5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50" b="0" kern="1200" dirty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содержание и обслуживание технических средств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114 437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60 157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-48,8%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718002"/>
                  </a:ext>
                </a:extLst>
              </a:tr>
              <a:tr h="2155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5.10.6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50" b="0" kern="1200" dirty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запасные части, инструменты, </a:t>
                      </a:r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товары </a:t>
                      </a:r>
                      <a:r>
                        <a:rPr lang="ru-RU" sz="850" b="0" kern="1200" dirty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др.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436 492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275 170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-37,0%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324271"/>
                  </a:ext>
                </a:extLst>
              </a:tr>
              <a:tr h="2155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5.10.7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50" b="0" kern="1200" dirty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затраты по лаборатории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4 299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2 190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-49,1%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515948"/>
                  </a:ext>
                </a:extLst>
              </a:tr>
              <a:tr h="2155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5.10.8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50" b="0" kern="1200" dirty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экологические затраты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1 270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896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-29,4%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43844"/>
                  </a:ext>
                </a:extLst>
              </a:tr>
              <a:tr h="2155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50" b="1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II</a:t>
                      </a:r>
                      <a:endParaRPr lang="ru-RU" sz="850" b="1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50" b="1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Расходы периода, </a:t>
                      </a:r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всего</a:t>
                      </a:r>
                      <a:r>
                        <a:rPr lang="ru-RU" sz="850" b="1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т. ч.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1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582 897</a:t>
                      </a:r>
                      <a:endParaRPr lang="ru-RU" sz="85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302 686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-48,1%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5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766699"/>
                  </a:ext>
                </a:extLst>
              </a:tr>
              <a:tr h="215574">
                <a:tc>
                  <a:txBody>
                    <a:bodyPr/>
                    <a:lstStyle/>
                    <a:p>
                      <a:pPr algn="ctr"/>
                      <a:r>
                        <a:rPr lang="ru-RU" sz="850" b="1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850" b="1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Общие и административные расходы</a:t>
                      </a:r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всего, в т. ч.: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1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582 657</a:t>
                      </a:r>
                      <a:endParaRPr lang="ru-RU" sz="85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302 566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-48,1%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5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08073"/>
                  </a:ext>
                </a:extLst>
              </a:tr>
              <a:tr h="215574">
                <a:tc>
                  <a:txBody>
                    <a:bodyPr/>
                    <a:lstStyle/>
                    <a:p>
                      <a:pPr algn="ctr"/>
                      <a:r>
                        <a:rPr lang="ru-RU" sz="850" b="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r>
                        <a:rPr lang="en-US" sz="850" b="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850" b="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Заработная плата административного персонала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304 062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157 214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-48,3%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6674178"/>
                  </a:ext>
                </a:extLst>
              </a:tr>
              <a:tr h="143235">
                <a:tc rowSpan="3">
                  <a:txBody>
                    <a:bodyPr/>
                    <a:lstStyle/>
                    <a:p>
                      <a:pPr algn="ctr"/>
                      <a:r>
                        <a:rPr lang="ru-RU" sz="850" b="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</a:t>
                      </a:r>
                      <a:endParaRPr lang="ru-RU" sz="850" b="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Социальный налог, социальные</a:t>
                      </a:r>
                      <a:r>
                        <a:rPr lang="ru-RU" sz="850" b="0" i="0" u="none" strike="noStrike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отчисления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29 078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15 670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-46,1%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645705"/>
                  </a:ext>
                </a:extLst>
              </a:tr>
              <a:tr h="168886">
                <a:tc vMerge="1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DF1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Обязательное социальное медицинское страхование (ОСМС)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9 122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4 173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-54,3%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7764082"/>
                  </a:ext>
                </a:extLst>
              </a:tr>
              <a:tr h="157030">
                <a:tc vMerge="1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DF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Обязательные пенсионные взносы работодателя (ОПВР)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7 288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2 918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-60,0%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факту начисление проводится</a:t>
                      </a:r>
                      <a:r>
                        <a:rPr lang="ru-RU" sz="850" b="0" i="0" u="none" strike="noStrike" kern="1200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работникам, родившимся после 1 января 1975г.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228818"/>
                  </a:ext>
                </a:extLst>
              </a:tr>
              <a:tr h="2155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6.3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142 172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73 274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-48,5%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4505662"/>
                  </a:ext>
                </a:extLst>
              </a:tr>
              <a:tr h="2155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расходы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90 935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49 317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-45,8%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594165"/>
                  </a:ext>
                </a:extLst>
              </a:tr>
              <a:tr h="2155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6.4.1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Амортизация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29 781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14 907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-49,9%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654991"/>
                  </a:ext>
                </a:extLst>
              </a:tr>
              <a:tr h="2155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6.4.2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коммунальные </a:t>
                      </a:r>
                      <a:r>
                        <a:rPr lang="ru-RU" sz="850" b="0" i="0" u="none" strike="noStrike" kern="1200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услуги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7 942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8 936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12,5%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411194"/>
                  </a:ext>
                </a:extLst>
              </a:tr>
              <a:tr h="2155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6.4.3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услуги </a:t>
                      </a:r>
                      <a:r>
                        <a:rPr lang="ru-RU" sz="850" b="0" i="0" u="none" strike="noStrike" kern="1200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сторонних организаций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24 752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13 540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-45,3%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944118"/>
                  </a:ext>
                </a:extLst>
              </a:tr>
              <a:tr h="2155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6.4.4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командировочные </a:t>
                      </a:r>
                      <a:r>
                        <a:rPr lang="ru-RU" sz="850" b="0" i="0" u="none" strike="noStrike" kern="1200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расходы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248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-79,0%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202716"/>
                  </a:ext>
                </a:extLst>
              </a:tr>
              <a:tr h="25733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6.4.5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9000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услуги </a:t>
                      </a:r>
                      <a:r>
                        <a:rPr lang="ru-RU" sz="850" b="0" i="0" u="none" strike="noStrike" kern="1200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связи, почты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6 095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3 253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-46,6%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80787"/>
                  </a:ext>
                </a:extLst>
              </a:tr>
              <a:tr h="3158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6.4.6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обязательное </a:t>
                      </a:r>
                      <a:r>
                        <a:rPr lang="ru-RU" sz="850" b="0" i="0" u="none" strike="noStrike" kern="1200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страхование персонала 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4 549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411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-91,0%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повторное</a:t>
                      </a:r>
                      <a:r>
                        <a:rPr lang="ru-RU" sz="850" b="0" i="0" u="none" strike="noStrike" kern="1200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проведение конкурса в связи с отсутствием поставщиков, позднее заключение договора</a:t>
                      </a:r>
                      <a:endParaRPr lang="ru-RU" sz="850" b="0" i="0" u="none" strike="noStrike" kern="1200" dirty="0" smtClean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777577"/>
                  </a:ext>
                </a:extLst>
              </a:tr>
              <a:tr h="2155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6.4.7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материалы</a:t>
                      </a:r>
                      <a:r>
                        <a:rPr lang="ru-RU" sz="850" b="0" i="0" u="none" strike="noStrike" kern="1200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запчасти, </a:t>
                      </a:r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хозяйственные </a:t>
                      </a:r>
                      <a:r>
                        <a:rPr lang="ru-RU" sz="850" b="0" i="0" u="none" strike="noStrike" kern="1200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 канцтовары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17 568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8 218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-53,2%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26161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1000863" y="511605"/>
            <a:ext cx="806292" cy="202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900" b="1" dirty="0" smtClean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тенге</a:t>
            </a:r>
            <a:endParaRPr lang="ru-RU" sz="900" b="1" dirty="0">
              <a:solidFill>
                <a:srgbClr val="005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Администрац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3" y="1"/>
            <a:ext cx="936104" cy="66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784632" y="6452921"/>
            <a:ext cx="407368" cy="405079"/>
          </a:xfrm>
        </p:spPr>
        <p:txBody>
          <a:bodyPr/>
          <a:lstStyle/>
          <a:p>
            <a:pPr algn="ctr"/>
            <a:fld id="{BA1770DB-79D1-4D82-B279-C309F5E31534}" type="slidenum">
              <a:rPr lang="ru-RU" smtClean="0"/>
              <a:t>10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252658" y="346348"/>
            <a:ext cx="1569973" cy="165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000" dirty="0" smtClean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Продолжение таблицы</a:t>
            </a:r>
            <a:endParaRPr lang="ru-RU" sz="1000" dirty="0">
              <a:solidFill>
                <a:srgbClr val="005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5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92696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12192000" cy="704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Постатейное исполнение утвержденной тарифной сметы </a:t>
            </a:r>
          </a:p>
          <a:p>
            <a:r>
              <a:rPr lang="ru-RU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по услугам водоснабжения за 1 полугодие 2025 года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BAEE83BB-EE72-4A03-AA44-1AC24D2DA3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097084"/>
              </p:ext>
            </p:extLst>
          </p:nvPr>
        </p:nvGraphicFramePr>
        <p:xfrm>
          <a:off x="264038" y="802783"/>
          <a:ext cx="11744459" cy="4238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144">
                  <a:extLst>
                    <a:ext uri="{9D8B030D-6E8A-4147-A177-3AD203B41FA5}">
                      <a16:colId xmlns:a16="http://schemas.microsoft.com/office/drawing/2014/main" val="16334035"/>
                    </a:ext>
                  </a:extLst>
                </a:gridCol>
                <a:gridCol w="3748554">
                  <a:extLst>
                    <a:ext uri="{9D8B030D-6E8A-4147-A177-3AD203B41FA5}">
                      <a16:colId xmlns:a16="http://schemas.microsoft.com/office/drawing/2014/main" val="2766981936"/>
                    </a:ext>
                  </a:extLst>
                </a:gridCol>
                <a:gridCol w="1760976">
                  <a:extLst>
                    <a:ext uri="{9D8B030D-6E8A-4147-A177-3AD203B41FA5}">
                      <a16:colId xmlns:a16="http://schemas.microsoft.com/office/drawing/2014/main" val="351484457"/>
                    </a:ext>
                  </a:extLst>
                </a:gridCol>
                <a:gridCol w="1728565">
                  <a:extLst>
                    <a:ext uri="{9D8B030D-6E8A-4147-A177-3AD203B41FA5}">
                      <a16:colId xmlns:a16="http://schemas.microsoft.com/office/drawing/2014/main" val="3434611710"/>
                    </a:ext>
                  </a:extLst>
                </a:gridCol>
                <a:gridCol w="1132167">
                  <a:extLst>
                    <a:ext uri="{9D8B030D-6E8A-4147-A177-3AD203B41FA5}">
                      <a16:colId xmlns:a16="http://schemas.microsoft.com/office/drawing/2014/main" val="2898772178"/>
                    </a:ext>
                  </a:extLst>
                </a:gridCol>
                <a:gridCol w="2551053">
                  <a:extLst>
                    <a:ext uri="{9D8B030D-6E8A-4147-A177-3AD203B41FA5}">
                      <a16:colId xmlns:a16="http://schemas.microsoft.com/office/drawing/2014/main" val="23386647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x-none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Предусмотрено в 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утвержденной </a:t>
                      </a: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тарифной смете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Фактически сложившиеся показатели тарифной сметы                                                        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 в %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Примечание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234238"/>
                  </a:ext>
                </a:extLst>
              </a:tr>
              <a:tr h="40623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ru-RU" sz="90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Расходы на выплату вознаграждений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240</a:t>
                      </a:r>
                      <a:endParaRPr lang="ru-RU" sz="90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120</a:t>
                      </a:r>
                      <a:endParaRPr lang="ru-RU" sz="90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-50%</a:t>
                      </a:r>
                      <a:endParaRPr lang="ru-RU" sz="90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Кредит «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Нурлы</a:t>
                      </a:r>
                      <a:r>
                        <a:rPr lang="ru-RU" sz="90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жол</a:t>
                      </a:r>
                      <a:r>
                        <a:rPr lang="ru-RU" sz="90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</a:t>
                      </a:r>
                      <a:endParaRPr lang="ru-RU" sz="90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018716"/>
                  </a:ext>
                </a:extLst>
              </a:tr>
              <a:tr h="42282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III</a:t>
                      </a:r>
                      <a:endParaRPr lang="ru-RU" sz="900" b="1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затрат</a:t>
                      </a:r>
                      <a:endParaRPr lang="ru-RU" sz="90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21 857 804</a:t>
                      </a:r>
                      <a:endParaRPr lang="ru-RU" sz="90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900" b="1" i="0" u="none" strike="noStrike" kern="1200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ru-RU" sz="900" b="1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841 091</a:t>
                      </a:r>
                      <a:endParaRPr lang="ru-RU" sz="900" b="1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900" b="1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50,4%</a:t>
                      </a:r>
                      <a:endParaRPr lang="ru-RU" sz="90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90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1728883"/>
                  </a:ext>
                </a:extLst>
              </a:tr>
              <a:tr h="37667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IV</a:t>
                      </a:r>
                      <a:endParaRPr lang="ru-RU" sz="900" b="1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Прибыль</a:t>
                      </a:r>
                      <a:endParaRPr lang="ru-RU" sz="90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3 565 898</a:t>
                      </a:r>
                      <a:endParaRPr lang="ru-RU" sz="90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900" b="1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984 101</a:t>
                      </a:r>
                      <a:endParaRPr lang="ru-RU" sz="900" b="1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90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72,4%</a:t>
                      </a:r>
                      <a:endParaRPr lang="ru-RU" sz="90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90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5108626"/>
                  </a:ext>
                </a:extLst>
              </a:tr>
              <a:tr h="65875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</a:t>
                      </a:r>
                      <a:endParaRPr lang="ru-RU" sz="900" b="1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доходов</a:t>
                      </a:r>
                      <a:endParaRPr lang="ru-RU" sz="90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1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ru-RU" sz="900" b="1" i="0" u="none" strike="noStrike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423 702</a:t>
                      </a:r>
                      <a:endParaRPr lang="ru-RU" sz="90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900" b="1" i="0" u="none" strike="noStrike" kern="1200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11 825 191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-53,5%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реализации по населению, снижение</a:t>
                      </a:r>
                      <a:r>
                        <a:rPr lang="ru-RU" sz="900" b="0" i="0" u="none" strike="noStrike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второй и третьей группам потребителей</a:t>
                      </a:r>
                      <a:endParaRPr lang="ru-RU" sz="900" b="0" i="0" u="none" strike="noStrike" dirty="0" smtClean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fontAlgn="t"/>
                      <a:endParaRPr lang="ru-RU" sz="90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678624"/>
                  </a:ext>
                </a:extLst>
              </a:tr>
              <a:tr h="3385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</a:t>
                      </a:r>
                      <a:endParaRPr lang="ru-RU" sz="90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Объемы</a:t>
                      </a:r>
                      <a:r>
                        <a:rPr lang="ru-RU" sz="900" b="0" kern="1200" baseline="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реализации услуг, тыс.м3</a:t>
                      </a:r>
                      <a:endParaRPr lang="ru-RU" sz="90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194 048</a:t>
                      </a:r>
                      <a:endParaRPr lang="ru-RU" sz="90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101 215</a:t>
                      </a:r>
                      <a:endParaRPr lang="ru-RU" sz="90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-47,8%</a:t>
                      </a:r>
                      <a:endParaRPr lang="ru-RU" sz="90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объемов реализации по населению, снижение</a:t>
                      </a:r>
                      <a:r>
                        <a:rPr lang="ru-RU" sz="900" b="0" i="0" u="none" strike="noStrike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второй и третьей группам</a:t>
                      </a:r>
                      <a:endParaRPr lang="ru-RU" sz="90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6476501"/>
                  </a:ext>
                </a:extLst>
              </a:tr>
              <a:tr h="348147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VII</a:t>
                      </a:r>
                      <a:endParaRPr lang="ru-RU" sz="900" b="0" kern="1200" dirty="0" smtClean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Нормативные технические потери(</a:t>
                      </a:r>
                      <a:r>
                        <a:rPr lang="ru-RU" sz="900" b="0" kern="1200" baseline="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тыс.м3</a:t>
                      </a:r>
                      <a:r>
                        <a:rPr lang="en-US" sz="900" b="0" kern="1200" baseline="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900" b="0" kern="1200" baseline="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900" b="0" kern="1200" baseline="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kern="1200" baseline="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%)</a:t>
                      </a:r>
                      <a:endParaRPr lang="ru-RU" sz="90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90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63 711</a:t>
                      </a:r>
                      <a:endParaRPr lang="ru-RU" sz="90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90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32 611</a:t>
                      </a:r>
                      <a:endParaRPr lang="ru-RU" sz="90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90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90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31 100</a:t>
                      </a:r>
                      <a:endParaRPr lang="ru-RU" sz="90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endParaRPr lang="ru-RU" sz="90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4188383"/>
                  </a:ext>
                </a:extLst>
              </a:tr>
              <a:tr h="348147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kern="1200" dirty="0" smtClean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90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90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26,1%</a:t>
                      </a:r>
                      <a:endParaRPr lang="ru-RU" sz="90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90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23,8%</a:t>
                      </a:r>
                      <a:endParaRPr lang="ru-RU" sz="90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90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-2,3%</a:t>
                      </a:r>
                      <a:endParaRPr lang="ru-RU" sz="90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endParaRPr lang="ru-RU" sz="90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1419288"/>
                  </a:ext>
                </a:extLst>
              </a:tr>
              <a:tr h="8416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VIII</a:t>
                      </a:r>
                      <a:endParaRPr lang="ru-RU" sz="900" b="0" kern="1200" dirty="0" smtClean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fontAlgn="ctr" latinLnBrk="0" hangingPunct="1"/>
                      <a:endParaRPr lang="ru-RU" sz="90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9000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Тариф средний, тенге/м3</a:t>
                      </a:r>
                      <a:r>
                        <a:rPr lang="ru-RU" sz="900" b="0" kern="1200" baseline="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без НДС с 1 февраля</a:t>
                      </a:r>
                      <a:endParaRPr lang="ru-RU" sz="900" b="0" kern="1200" dirty="0" smtClean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fontAlgn="ctr" latinLnBrk="0" hangingPunct="1"/>
                      <a:endParaRPr lang="ru-RU" sz="90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135,24</a:t>
                      </a:r>
                      <a:endParaRPr lang="ru-RU" sz="90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123,97</a:t>
                      </a:r>
                      <a:endParaRPr lang="ru-RU" sz="90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90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реализации по населению, снижение</a:t>
                      </a:r>
                      <a:r>
                        <a:rPr lang="ru-RU" sz="900" b="0" i="0" u="none" strike="noStrike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второй и третьей группам потребителей</a:t>
                      </a:r>
                      <a:endParaRPr lang="ru-RU" sz="900" b="0" i="0" u="none" strike="noStrike" dirty="0" smtClean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fontAlgn="ctr" latinLnBrk="0" hangingPunct="1"/>
                      <a:endParaRPr lang="ru-RU" sz="90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5455497"/>
                  </a:ext>
                </a:extLst>
              </a:tr>
            </a:tbl>
          </a:graphicData>
        </a:graphic>
      </p:graphicFrame>
      <p:pic>
        <p:nvPicPr>
          <p:cNvPr id="9" name="Picture 2" descr="Администрац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3" y="1"/>
            <a:ext cx="936104" cy="66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822631" y="6635107"/>
            <a:ext cx="353299" cy="222893"/>
          </a:xfrm>
        </p:spPr>
        <p:txBody>
          <a:bodyPr/>
          <a:lstStyle/>
          <a:p>
            <a:pPr algn="ctr"/>
            <a:fld id="{8CC25C69-AED5-43C8-8520-D95359DDCAE8}" type="slidenum">
              <a:rPr lang="ru-RU" smtClean="0"/>
              <a:t>11</a:t>
            </a:fld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000863" y="511605"/>
            <a:ext cx="806292" cy="202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900" b="1" dirty="0" smtClean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тенге</a:t>
            </a:r>
            <a:endParaRPr lang="ru-RU" sz="900" b="1" dirty="0">
              <a:solidFill>
                <a:srgbClr val="005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252658" y="346348"/>
            <a:ext cx="1569973" cy="165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000" dirty="0" smtClean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Продолжение таблицы</a:t>
            </a:r>
            <a:endParaRPr lang="ru-RU" sz="1000" dirty="0">
              <a:solidFill>
                <a:srgbClr val="005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/>
          <a:srcRect l="177" t="4356" r="15738" b="28201"/>
          <a:stretch/>
        </p:blipFill>
        <p:spPr>
          <a:xfrm>
            <a:off x="0" y="6204137"/>
            <a:ext cx="12192000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BAEE83BB-EE72-4A03-AA44-1AC24D2DA3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8201767"/>
              </p:ext>
            </p:extLst>
          </p:nvPr>
        </p:nvGraphicFramePr>
        <p:xfrm>
          <a:off x="306892" y="713756"/>
          <a:ext cx="11621756" cy="6002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950">
                  <a:extLst>
                    <a:ext uri="{9D8B030D-6E8A-4147-A177-3AD203B41FA5}">
                      <a16:colId xmlns:a16="http://schemas.microsoft.com/office/drawing/2014/main" val="16334035"/>
                    </a:ext>
                  </a:extLst>
                </a:gridCol>
                <a:gridCol w="3686279">
                  <a:extLst>
                    <a:ext uri="{9D8B030D-6E8A-4147-A177-3AD203B41FA5}">
                      <a16:colId xmlns:a16="http://schemas.microsoft.com/office/drawing/2014/main" val="2766981936"/>
                    </a:ext>
                  </a:extLst>
                </a:gridCol>
                <a:gridCol w="1509823">
                  <a:extLst>
                    <a:ext uri="{9D8B030D-6E8A-4147-A177-3AD203B41FA5}">
                      <a16:colId xmlns:a16="http://schemas.microsoft.com/office/drawing/2014/main" val="351484457"/>
                    </a:ext>
                  </a:extLst>
                </a:gridCol>
                <a:gridCol w="1839433">
                  <a:extLst>
                    <a:ext uri="{9D8B030D-6E8A-4147-A177-3AD203B41FA5}">
                      <a16:colId xmlns:a16="http://schemas.microsoft.com/office/drawing/2014/main" val="3434611710"/>
                    </a:ext>
                  </a:extLst>
                </a:gridCol>
                <a:gridCol w="1052623">
                  <a:extLst>
                    <a:ext uri="{9D8B030D-6E8A-4147-A177-3AD203B41FA5}">
                      <a16:colId xmlns:a16="http://schemas.microsoft.com/office/drawing/2014/main" val="2898772178"/>
                    </a:ext>
                  </a:extLst>
                </a:gridCol>
                <a:gridCol w="2784648">
                  <a:extLst>
                    <a:ext uri="{9D8B030D-6E8A-4147-A177-3AD203B41FA5}">
                      <a16:colId xmlns:a16="http://schemas.microsoft.com/office/drawing/2014/main" val="2338664714"/>
                    </a:ext>
                  </a:extLst>
                </a:gridCol>
              </a:tblGrid>
              <a:tr h="415467">
                <a:tc>
                  <a:txBody>
                    <a:bodyPr/>
                    <a:lstStyle/>
                    <a:p>
                      <a:pPr algn="ctr"/>
                      <a:r>
                        <a:rPr lang="x-none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Предусмотрено в 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утвержденной </a:t>
                      </a: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тарифной смете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Фактически сложившиеся показатели тарифной сметы                                                        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 в %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Примечание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234238"/>
                  </a:ext>
                </a:extLst>
              </a:tr>
              <a:tr h="354717">
                <a:tc>
                  <a:txBody>
                    <a:bodyPr/>
                    <a:lstStyle/>
                    <a:p>
                      <a:pPr algn="ctr"/>
                      <a:r>
                        <a:rPr lang="en-US" sz="850" b="1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850" b="1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50" b="1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на предоставление услуг, </a:t>
                      </a:r>
                      <a:r>
                        <a:rPr lang="ru-RU" sz="850" b="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всего, в </a:t>
                      </a:r>
                      <a:r>
                        <a:rPr lang="ru-RU" sz="850" b="0" dirty="0" err="1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850" b="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x-none" sz="850" b="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8 861 636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4 530 166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-48,9%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690257"/>
                  </a:ext>
                </a:extLst>
              </a:tr>
              <a:tr h="224328">
                <a:tc>
                  <a:txBody>
                    <a:bodyPr/>
                    <a:lstStyle/>
                    <a:p>
                      <a:pPr algn="ctr"/>
                      <a:r>
                        <a:rPr lang="ru-RU" sz="850" b="1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850" b="1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Материальные затраты</a:t>
                      </a:r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всего, в </a:t>
                      </a:r>
                      <a:r>
                        <a:rPr lang="ru-RU" sz="850" b="0" i="0" u="none" strike="noStrike" dirty="0" err="1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1 306 595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646 060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-50,6%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5674804"/>
                  </a:ext>
                </a:extLst>
              </a:tr>
              <a:tr h="224328">
                <a:tc>
                  <a:txBody>
                    <a:bodyPr/>
                    <a:lstStyle/>
                    <a:p>
                      <a:pPr algn="ctr"/>
                      <a:r>
                        <a:rPr lang="ru-RU" sz="85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ru-RU" sz="85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Сырье и материалы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2 986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1 545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-48,3%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749684"/>
                  </a:ext>
                </a:extLst>
              </a:tr>
              <a:tr h="234901">
                <a:tc>
                  <a:txBody>
                    <a:bodyPr/>
                    <a:lstStyle/>
                    <a:p>
                      <a:pPr algn="ctr"/>
                      <a:r>
                        <a:rPr lang="ru-RU" sz="85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en-US" sz="85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85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Горюче-смазочные материалы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170 162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115 873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-31,9%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2823812"/>
                  </a:ext>
                </a:extLst>
              </a:tr>
              <a:tr h="221698">
                <a:tc>
                  <a:txBody>
                    <a:bodyPr/>
                    <a:lstStyle/>
                    <a:p>
                      <a:pPr algn="ctr"/>
                      <a:r>
                        <a:rPr lang="ru-RU" sz="85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endParaRPr lang="ru-RU" sz="85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Топливо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10 186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5 902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-42,1%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01194"/>
                  </a:ext>
                </a:extLst>
              </a:tr>
              <a:tr h="224328">
                <a:tc>
                  <a:txBody>
                    <a:bodyPr/>
                    <a:lstStyle/>
                    <a:p>
                      <a:pPr algn="ctr"/>
                      <a:r>
                        <a:rPr lang="ru-RU" sz="85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ru-RU" sz="85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1 123 261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522 740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-53,5%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2596885"/>
                  </a:ext>
                </a:extLst>
              </a:tr>
              <a:tr h="224328">
                <a:tc>
                  <a:txBody>
                    <a:bodyPr/>
                    <a:lstStyle/>
                    <a:p>
                      <a:pPr algn="ctr"/>
                      <a:r>
                        <a:rPr lang="ru-RU" sz="850" b="1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850" b="1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оплату труда, </a:t>
                      </a:r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всего, в </a:t>
                      </a:r>
                      <a:r>
                        <a:rPr lang="ru-RU" sz="850" b="0" i="0" u="none" strike="noStrike" dirty="0" err="1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4 857 435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2 252 578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-53,6%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886961"/>
                  </a:ext>
                </a:extLst>
              </a:tr>
              <a:tr h="224328">
                <a:tc>
                  <a:txBody>
                    <a:bodyPr/>
                    <a:lstStyle/>
                    <a:p>
                      <a:pPr algn="ctr"/>
                      <a:r>
                        <a:rPr lang="ru-RU" sz="85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lang="ru-RU" sz="85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Заработная плата производственного персонала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4 146 859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1 944 856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-53,1%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7749137"/>
                  </a:ext>
                </a:extLst>
              </a:tr>
              <a:tr h="224328">
                <a:tc rowSpan="5">
                  <a:txBody>
                    <a:bodyPr/>
                    <a:lstStyle/>
                    <a:p>
                      <a:pPr algn="ctr"/>
                      <a:r>
                        <a:rPr lang="ru-RU" sz="85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ru-RU" sz="85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Социальный налог, социальные</a:t>
                      </a:r>
                      <a:r>
                        <a:rPr lang="ru-RU" sz="850" b="0" i="0" u="none" strike="noStrike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отчисления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398 414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191 661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-51,9%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8957038"/>
                  </a:ext>
                </a:extLst>
              </a:tr>
              <a:tr h="235104">
                <a:tc vMerge="1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DF1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Обязательное социальное медицинское страхование (ОСМС)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124 406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57 030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-54,2%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</a:t>
                      </a:r>
                      <a:r>
                        <a:rPr lang="ru-RU" sz="800" b="0" i="0" u="none" strike="noStrike" kern="1200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начисляется работникам достигшим пенсионного возраста и инвалидам</a:t>
                      </a:r>
                      <a:endParaRPr lang="ru-RU" sz="80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118949"/>
                  </a:ext>
                </a:extLst>
              </a:tr>
              <a:tr h="235104">
                <a:tc vMerge="1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DF1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бязательные </a:t>
                      </a:r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профессиональные пенсионные взносы (ОППВ)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50 815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21 622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-57,4%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исключение ряда профессий из</a:t>
                      </a:r>
                      <a:r>
                        <a:rPr lang="ru-RU" sz="800" b="0" i="0" u="none" strike="noStrike" kern="1200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списка получателей</a:t>
                      </a:r>
                      <a:endParaRPr lang="ru-RU" sz="80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2407701"/>
                  </a:ext>
                </a:extLst>
              </a:tr>
              <a:tr h="235104">
                <a:tc vMerge="1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DF1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Обязательные пенсионные взносы работодателя (ОПВР)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101 398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30 441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-70,0%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начисление проводится</a:t>
                      </a:r>
                      <a:r>
                        <a:rPr lang="ru-RU" sz="800" b="0" i="0" u="none" strike="noStrike" kern="1200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работникам, родившимся после 1 января.1975 г.</a:t>
                      </a:r>
                      <a:endParaRPr lang="ru-RU" sz="80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205369"/>
                  </a:ext>
                </a:extLst>
              </a:tr>
              <a:tr h="404803">
                <a:tc vMerge="1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DF1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Пенсионные взносы за счет средств работодателя (ПВР)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35 543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6 968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-80,4%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rgbClr val="153357"/>
                          </a:solidFill>
                          <a:latin typeface="Arial" pitchFamily="34" charset="0"/>
                          <a:cs typeface="Arial" pitchFamily="34" charset="0"/>
                        </a:rPr>
                        <a:t>не все работники, достигшие пенсионного</a:t>
                      </a:r>
                      <a:r>
                        <a:rPr lang="ru-RU" sz="800" b="0" baseline="0" dirty="0" smtClean="0">
                          <a:solidFill>
                            <a:srgbClr val="153357"/>
                          </a:solidFill>
                          <a:latin typeface="Arial" pitchFamily="34" charset="0"/>
                          <a:cs typeface="Arial" pitchFamily="34" charset="0"/>
                        </a:rPr>
                        <a:t> возраста, подали заявление на </a:t>
                      </a:r>
                      <a:r>
                        <a:rPr lang="ru-RU" sz="800" b="0" baseline="0" dirty="0" err="1" smtClean="0">
                          <a:solidFill>
                            <a:srgbClr val="153357"/>
                          </a:solidFill>
                          <a:latin typeface="Arial" pitchFamily="34" charset="0"/>
                          <a:cs typeface="Arial" pitchFamily="34" charset="0"/>
                        </a:rPr>
                        <a:t>соц.пособие</a:t>
                      </a:r>
                      <a:r>
                        <a:rPr lang="ru-RU" sz="800" b="0" baseline="0" dirty="0" smtClean="0">
                          <a:solidFill>
                            <a:srgbClr val="153357"/>
                          </a:solidFill>
                          <a:latin typeface="Arial" pitchFamily="34" charset="0"/>
                          <a:cs typeface="Arial" pitchFamily="34" charset="0"/>
                        </a:rPr>
                        <a:t> и продолжают работать, а также в связи с поздним заключением договора страхования</a:t>
                      </a:r>
                      <a:endParaRPr lang="ru-RU" sz="800" b="0" dirty="0" smtClean="0">
                        <a:solidFill>
                          <a:srgbClr val="153357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6648824"/>
                  </a:ext>
                </a:extLst>
              </a:tr>
              <a:tr h="244969">
                <a:tc>
                  <a:txBody>
                    <a:bodyPr/>
                    <a:lstStyle/>
                    <a:p>
                      <a:pPr algn="ctr"/>
                      <a:r>
                        <a:rPr lang="ru-RU" sz="850" b="1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850" b="1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</a:t>
                      </a:r>
                      <a:endParaRPr lang="ru-RU" sz="85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1 537 830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907 895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-41,0%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поступление на баланс основных средств</a:t>
                      </a:r>
                      <a:endParaRPr lang="ru-RU" sz="80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5795696"/>
                  </a:ext>
                </a:extLst>
              </a:tr>
              <a:tr h="2243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1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850" b="1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50" b="1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Ремонт</a:t>
                      </a:r>
                      <a:endParaRPr lang="ru-RU" sz="850" b="1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312 047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239 273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-23,3%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0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025851"/>
                  </a:ext>
                </a:extLst>
              </a:tr>
              <a:tr h="2244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1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850" b="1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50" b="1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Прочие затраты</a:t>
                      </a:r>
                      <a:endParaRPr lang="ru-RU" sz="850" b="1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847 729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484 360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-42,9%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0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885769"/>
                  </a:ext>
                </a:extLst>
              </a:tr>
              <a:tr h="2243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5.1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охраны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9 142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4 735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-48,2%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0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2414149"/>
                  </a:ext>
                </a:extLst>
              </a:tr>
              <a:tr h="2243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5.2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Охрана труда и техника безопасности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105 702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51 222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-51,5%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0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327764"/>
                  </a:ext>
                </a:extLst>
              </a:tr>
              <a:tr h="2243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5.3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Коммунальные услуги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13 385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12 035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-10,1%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0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702034"/>
                  </a:ext>
                </a:extLst>
              </a:tr>
              <a:tr h="240955">
                <a:tc>
                  <a:txBody>
                    <a:bodyPr/>
                    <a:lstStyle/>
                    <a:p>
                      <a:pPr algn="ctr"/>
                      <a:r>
                        <a:rPr lang="ru-RU" sz="850" b="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</a:t>
                      </a:r>
                      <a:endParaRPr lang="ru-RU" sz="850" b="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Обязательные виды страхования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70 377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7 271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-89,7%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повторное</a:t>
                      </a:r>
                      <a:r>
                        <a:rPr lang="ru-RU" sz="800" b="0" i="0" u="none" strike="noStrike" kern="1200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проведение конкурса в связи с отсутствием поставщиков, позднее заключение договора</a:t>
                      </a:r>
                      <a:endParaRPr lang="ru-RU" sz="800" b="0" i="0" u="none" strike="noStrike" kern="1200" dirty="0" smtClean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fontAlgn="t"/>
                      <a:endParaRPr lang="ru-RU" sz="80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493879"/>
                  </a:ext>
                </a:extLst>
              </a:tr>
              <a:tr h="224328">
                <a:tc>
                  <a:txBody>
                    <a:bodyPr/>
                    <a:lstStyle/>
                    <a:p>
                      <a:pPr algn="ctr"/>
                      <a:r>
                        <a:rPr lang="ru-RU" sz="85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  <a:endParaRPr lang="ru-RU" sz="85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по реализации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77 912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48 028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-38,4%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0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487"/>
                  </a:ext>
                </a:extLst>
              </a:tr>
              <a:tr h="2243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5.6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331 430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199 223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-39,9%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056021"/>
                  </a:ext>
                </a:extLst>
              </a:tr>
            </a:tbl>
          </a:graphicData>
        </a:graphic>
      </p:graphicFrame>
      <p:pic>
        <p:nvPicPr>
          <p:cNvPr id="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92696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12192000" cy="704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Постатейное исполнение утвержденной тарифной сметы </a:t>
            </a:r>
          </a:p>
          <a:p>
            <a:r>
              <a:rPr lang="ru-RU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по услугам водоотведения за 1 полугодие 2025 года</a:t>
            </a:r>
          </a:p>
        </p:txBody>
      </p:sp>
      <p:pic>
        <p:nvPicPr>
          <p:cNvPr id="8" name="Picture 2" descr="Администрац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3" y="1"/>
            <a:ext cx="936104" cy="66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1122357" y="413650"/>
            <a:ext cx="806292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тенге</a:t>
            </a:r>
            <a:endParaRPr lang="ru-RU" sz="1400" b="1" dirty="0">
              <a:solidFill>
                <a:srgbClr val="005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784632" y="6452921"/>
            <a:ext cx="407368" cy="405079"/>
          </a:xfrm>
        </p:spPr>
        <p:txBody>
          <a:bodyPr/>
          <a:lstStyle/>
          <a:p>
            <a:pPr algn="ctr"/>
            <a:fld id="{A27139FD-0BB1-4D47-80F4-A6B2AA8E7C33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7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BAEE83BB-EE72-4A03-AA44-1AC24D2DA3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777531"/>
              </p:ext>
            </p:extLst>
          </p:nvPr>
        </p:nvGraphicFramePr>
        <p:xfrm>
          <a:off x="321408" y="713756"/>
          <a:ext cx="11726660" cy="6023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890">
                  <a:extLst>
                    <a:ext uri="{9D8B030D-6E8A-4147-A177-3AD203B41FA5}">
                      <a16:colId xmlns:a16="http://schemas.microsoft.com/office/drawing/2014/main" val="16334035"/>
                    </a:ext>
                  </a:extLst>
                </a:gridCol>
                <a:gridCol w="3663747">
                  <a:extLst>
                    <a:ext uri="{9D8B030D-6E8A-4147-A177-3AD203B41FA5}">
                      <a16:colId xmlns:a16="http://schemas.microsoft.com/office/drawing/2014/main" val="2766981936"/>
                    </a:ext>
                  </a:extLst>
                </a:gridCol>
                <a:gridCol w="1615305">
                  <a:extLst>
                    <a:ext uri="{9D8B030D-6E8A-4147-A177-3AD203B41FA5}">
                      <a16:colId xmlns:a16="http://schemas.microsoft.com/office/drawing/2014/main" val="351484457"/>
                    </a:ext>
                  </a:extLst>
                </a:gridCol>
                <a:gridCol w="1712872">
                  <a:extLst>
                    <a:ext uri="{9D8B030D-6E8A-4147-A177-3AD203B41FA5}">
                      <a16:colId xmlns:a16="http://schemas.microsoft.com/office/drawing/2014/main" val="3434611710"/>
                    </a:ext>
                  </a:extLst>
                </a:gridCol>
                <a:gridCol w="1065955">
                  <a:extLst>
                    <a:ext uri="{9D8B030D-6E8A-4147-A177-3AD203B41FA5}">
                      <a16:colId xmlns:a16="http://schemas.microsoft.com/office/drawing/2014/main" val="2898772178"/>
                    </a:ext>
                  </a:extLst>
                </a:gridCol>
                <a:gridCol w="2911891">
                  <a:extLst>
                    <a:ext uri="{9D8B030D-6E8A-4147-A177-3AD203B41FA5}">
                      <a16:colId xmlns:a16="http://schemas.microsoft.com/office/drawing/2014/main" val="2338664714"/>
                    </a:ext>
                  </a:extLst>
                </a:gridCol>
              </a:tblGrid>
              <a:tr h="461631">
                <a:tc>
                  <a:txBody>
                    <a:bodyPr/>
                    <a:lstStyle/>
                    <a:p>
                      <a:pPr algn="ctr"/>
                      <a:r>
                        <a:rPr lang="x-none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Предусмотрено в 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утвержденной </a:t>
                      </a: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тарифной смете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Фактически сложившиеся показатели тарифной сметы                                                        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 в %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Примечание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234238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1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5.7</a:t>
                      </a:r>
                      <a:endParaRPr lang="ru-RU" sz="850" b="1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5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затраты, </a:t>
                      </a:r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всего, в т</a:t>
                      </a:r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ч</a:t>
                      </a:r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239 782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161 846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-32,5%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206063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5.7.1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связи, почты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4 895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5 658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15,6%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728883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5.7.2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командировочные расходы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343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-49,9%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108626"/>
                  </a:ext>
                </a:extLst>
              </a:tr>
              <a:tr h="25951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5.7.3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 кадров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1 296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-90,1%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графику запланировано</a:t>
                      </a:r>
                      <a:r>
                        <a:rPr lang="ru-RU" sz="850" b="0" i="0" u="none" strike="noStrike" kern="1200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на второе полугодие </a:t>
                      </a:r>
                      <a:endParaRPr lang="ru-RU" sz="850" b="0" i="0" u="none" strike="noStrike" kern="1200" dirty="0" smtClean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678624"/>
                  </a:ext>
                </a:extLst>
              </a:tr>
              <a:tr h="2556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5.7.4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проезда персонала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8 024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4 367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-45,6%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476501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5.7.5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и обслуживание технических средств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35 215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19 962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-43,3%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455497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5.7.6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запасные части, инструменты, </a:t>
                      </a:r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товары  </a:t>
                      </a:r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др.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167 011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113 785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-31,9%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349379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5.7.7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по лаборатории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877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425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-51,5%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238772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5.7.8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экологические затраты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22 122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17 349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-21,6%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416828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50" b="1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II</a:t>
                      </a:r>
                      <a:endParaRPr lang="ru-RU" sz="850" b="1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50" b="1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Расходы периода, </a:t>
                      </a:r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всего, в т. ч.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872 819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472 487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-45,9%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endParaRPr lang="ru-RU" sz="850" b="1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326260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ctr"/>
                      <a:r>
                        <a:rPr lang="ru-RU" sz="850" b="1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850" b="1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Общие и административные расходы</a:t>
                      </a:r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всего: в т. ч.: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872 766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472 461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-45,9%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endParaRPr lang="ru-RU" sz="850" b="1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650212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algn="ctr"/>
                      <a:r>
                        <a:rPr lang="ru-RU" sz="850" b="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</a:t>
                      </a:r>
                      <a:endParaRPr lang="ru-RU" sz="850" b="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Заработная плата административного персонала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111 903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66 802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-40,3%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6611352"/>
                  </a:ext>
                </a:extLst>
              </a:tr>
              <a:tr h="192396">
                <a:tc rowSpan="3">
                  <a:txBody>
                    <a:bodyPr/>
                    <a:lstStyle/>
                    <a:p>
                      <a:pPr algn="ctr"/>
                      <a:r>
                        <a:rPr lang="ru-RU" sz="850" b="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</a:t>
                      </a:r>
                      <a:endParaRPr lang="ru-RU" sz="850" b="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Социальный налог, социальные</a:t>
                      </a:r>
                      <a:r>
                        <a:rPr lang="ru-RU" sz="850" b="0" i="0" u="none" strike="noStrike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отчисления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10 719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6 658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-37,9%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8589686"/>
                  </a:ext>
                </a:extLst>
              </a:tr>
              <a:tr h="192396">
                <a:tc vMerge="1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DF1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Обязательное социальное медицинское страхование (ОСМС)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3 357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1 773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-47,2%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5745475"/>
                  </a:ext>
                </a:extLst>
              </a:tr>
              <a:tr h="362577">
                <a:tc vMerge="1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DF1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Обязательные пенсионные взносы работодателя (ОПВР)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2 697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1 240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-54,0%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начисление проводится</a:t>
                      </a:r>
                      <a:r>
                        <a:rPr lang="ru-RU" sz="850" b="0" i="0" u="none" strike="noStrike" kern="1200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работникам, родившимся после 01 января.1975</a:t>
                      </a:r>
                      <a:endParaRPr lang="ru-RU" sz="850" b="0" i="0" u="none" strike="noStrike" kern="1200" dirty="0" smtClean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3941863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6.3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707 705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375 900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-46,9%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2888810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расходы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36 386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20 088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-44,8%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5438281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6.4.1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12 654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6 334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-49,9%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635052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6.4.2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коммунальные услуги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3 339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3 797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13,7%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016595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6.4.3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сторонних организаций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10 382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5 753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-44,6%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751408"/>
                  </a:ext>
                </a:extLst>
              </a:tr>
              <a:tr h="22986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6.4.4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командировочные расходы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-79,2%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129544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6.4.5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связи, почты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2 598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1 382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-46,8%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037961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6.4.6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обязательное страхование персонала 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1 686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-90,0%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повторное</a:t>
                      </a:r>
                      <a:r>
                        <a:rPr lang="ru-RU" sz="850" b="0" i="0" u="none" strike="noStrike" kern="1200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проведение конкурса в связи с отсутствием поставщиков, позднее заключение договора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9490"/>
                  </a:ext>
                </a:extLst>
              </a:tr>
              <a:tr h="22085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6.4.7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материалы, запчасти, </a:t>
                      </a:r>
                      <a:r>
                        <a:rPr lang="ru-RU" sz="850" b="0" i="0" u="none" strike="noStrike" dirty="0" err="1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хозтовары</a:t>
                      </a:r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канцтовары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5 621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2 631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-53,2%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174451"/>
                  </a:ext>
                </a:extLst>
              </a:tr>
            </a:tbl>
          </a:graphicData>
        </a:graphic>
      </p:graphicFrame>
      <p:pic>
        <p:nvPicPr>
          <p:cNvPr id="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92696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12192000" cy="704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Постатейное исполнение утвержденной тарифной сметы </a:t>
            </a:r>
          </a:p>
          <a:p>
            <a:r>
              <a:rPr lang="ru-RU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по услугам водоотведения за 1 полугодие 2025 года</a:t>
            </a:r>
          </a:p>
        </p:txBody>
      </p:sp>
      <p:pic>
        <p:nvPicPr>
          <p:cNvPr id="8" name="Picture 2" descr="Администрац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3" y="1"/>
            <a:ext cx="936104" cy="66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784632" y="6452921"/>
            <a:ext cx="407368" cy="405079"/>
          </a:xfrm>
        </p:spPr>
        <p:txBody>
          <a:bodyPr/>
          <a:lstStyle/>
          <a:p>
            <a:pPr algn="ctr"/>
            <a:fld id="{25165CC1-8340-4141-9089-3A870A30C423}" type="slidenum">
              <a:rPr lang="ru-RU" smtClean="0"/>
              <a:t>13</a:t>
            </a:fld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1000863" y="511605"/>
            <a:ext cx="806292" cy="202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900" b="1" dirty="0" smtClean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тенге</a:t>
            </a:r>
            <a:endParaRPr lang="ru-RU" sz="900" b="1" dirty="0">
              <a:solidFill>
                <a:srgbClr val="005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252658" y="346348"/>
            <a:ext cx="1569973" cy="165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000" dirty="0" smtClean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Продолжение таблицы</a:t>
            </a:r>
            <a:endParaRPr lang="ru-RU" sz="1000" dirty="0">
              <a:solidFill>
                <a:srgbClr val="005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02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BAEE83BB-EE72-4A03-AA44-1AC24D2DA3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661914"/>
              </p:ext>
            </p:extLst>
          </p:nvPr>
        </p:nvGraphicFramePr>
        <p:xfrm>
          <a:off x="200192" y="1068597"/>
          <a:ext cx="11788124" cy="412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949">
                  <a:extLst>
                    <a:ext uri="{9D8B030D-6E8A-4147-A177-3AD203B41FA5}">
                      <a16:colId xmlns:a16="http://schemas.microsoft.com/office/drawing/2014/main" val="16334035"/>
                    </a:ext>
                  </a:extLst>
                </a:gridCol>
                <a:gridCol w="3499113">
                  <a:extLst>
                    <a:ext uri="{9D8B030D-6E8A-4147-A177-3AD203B41FA5}">
                      <a16:colId xmlns:a16="http://schemas.microsoft.com/office/drawing/2014/main" val="2766981936"/>
                    </a:ext>
                  </a:extLst>
                </a:gridCol>
                <a:gridCol w="1697914">
                  <a:extLst>
                    <a:ext uri="{9D8B030D-6E8A-4147-A177-3AD203B41FA5}">
                      <a16:colId xmlns:a16="http://schemas.microsoft.com/office/drawing/2014/main" val="351484457"/>
                    </a:ext>
                  </a:extLst>
                </a:gridCol>
                <a:gridCol w="1382274">
                  <a:extLst>
                    <a:ext uri="{9D8B030D-6E8A-4147-A177-3AD203B41FA5}">
                      <a16:colId xmlns:a16="http://schemas.microsoft.com/office/drawing/2014/main" val="3434611710"/>
                    </a:ext>
                  </a:extLst>
                </a:gridCol>
                <a:gridCol w="1665261">
                  <a:extLst>
                    <a:ext uri="{9D8B030D-6E8A-4147-A177-3AD203B41FA5}">
                      <a16:colId xmlns:a16="http://schemas.microsoft.com/office/drawing/2014/main" val="2898772178"/>
                    </a:ext>
                  </a:extLst>
                </a:gridCol>
                <a:gridCol w="2589613">
                  <a:extLst>
                    <a:ext uri="{9D8B030D-6E8A-4147-A177-3AD203B41FA5}">
                      <a16:colId xmlns:a16="http://schemas.microsoft.com/office/drawing/2014/main" val="2338664714"/>
                    </a:ext>
                  </a:extLst>
                </a:gridCol>
              </a:tblGrid>
              <a:tr h="520320">
                <a:tc>
                  <a:txBody>
                    <a:bodyPr/>
                    <a:lstStyle/>
                    <a:p>
                      <a:pPr algn="ctr"/>
                      <a:r>
                        <a:rPr lang="x-none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Предусмотрено в 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утвержденной </a:t>
                      </a: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тарифной смете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Фактически сложившиеся показатели тарифной сметы                                                        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 в %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Примечание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234238"/>
                  </a:ext>
                </a:extLst>
              </a:tr>
              <a:tr h="34768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ru-RU" sz="90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выплату вознаграждений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90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</a:t>
                      </a:r>
                      <a:endParaRPr lang="ru-RU" sz="90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90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-50,0%</a:t>
                      </a:r>
                      <a:endParaRPr lang="ru-RU" sz="90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Кредит</a:t>
                      </a:r>
                      <a:r>
                        <a:rPr lang="ru-RU" sz="900" b="0" i="0" u="none" strike="noStrike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Нурлы</a:t>
                      </a:r>
                      <a:r>
                        <a:rPr lang="ru-RU" sz="900" b="0" i="0" u="none" strike="noStrike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жол</a:t>
                      </a:r>
                      <a:r>
                        <a:rPr lang="ru-RU" sz="900" b="0" i="0" u="none" strike="noStrike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90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567286"/>
                  </a:ext>
                </a:extLst>
              </a:tr>
              <a:tr h="49354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III</a:t>
                      </a:r>
                      <a:endParaRPr lang="ru-RU" sz="900" b="1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затрат</a:t>
                      </a:r>
                      <a:endParaRPr lang="ru-RU" sz="90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9 734 455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5 002 </a:t>
                      </a:r>
                      <a:r>
                        <a:rPr lang="ru-RU" sz="1000" b="1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653</a:t>
                      </a:r>
                      <a:endParaRPr lang="ru-RU" sz="100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-48,6%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90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1728883"/>
                  </a:ext>
                </a:extLst>
              </a:tr>
              <a:tr h="49354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IV</a:t>
                      </a:r>
                      <a:endParaRPr lang="ru-RU" sz="900" b="1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Прибыль</a:t>
                      </a:r>
                      <a:endParaRPr lang="ru-RU" sz="90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2 309 998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497 821</a:t>
                      </a:r>
                      <a:endParaRPr lang="ru-RU" sz="100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-78,4%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90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5108626"/>
                  </a:ext>
                </a:extLst>
              </a:tr>
              <a:tr h="52846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</a:t>
                      </a:r>
                      <a:endParaRPr lang="ru-RU" sz="900" b="1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доходов</a:t>
                      </a:r>
                      <a:endParaRPr lang="ru-RU" sz="90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12 044 452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5 500 474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-54,3%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реализации по населению, снижение</a:t>
                      </a:r>
                      <a:r>
                        <a:rPr lang="ru-RU" sz="900" b="0" i="0" u="none" strike="noStrike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второй и третьей группам</a:t>
                      </a:r>
                      <a:endParaRPr lang="ru-RU" sz="900" b="0" i="0" u="none" strike="noStrike" dirty="0" smtClean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endParaRPr lang="ru-RU" sz="90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678624"/>
                  </a:ext>
                </a:extLst>
              </a:tr>
              <a:tr h="7254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</a:t>
                      </a:r>
                      <a:endParaRPr lang="ru-RU" sz="90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900" b="0" kern="1200" baseline="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услуг водоотведения, тыс.м3</a:t>
                      </a:r>
                      <a:endParaRPr lang="ru-RU" sz="90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149 974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77 160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-48,6%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объемов реализации по населению, снижение</a:t>
                      </a:r>
                      <a:r>
                        <a:rPr lang="ru-RU" sz="900" b="0" i="0" u="none" strike="noStrike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второй и третьей группам</a:t>
                      </a:r>
                      <a:endParaRPr lang="ru-RU" sz="900" b="0" i="0" u="none" strike="noStrike" dirty="0" smtClean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fontAlgn="t"/>
                      <a:endParaRPr lang="ru-RU" sz="90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6476501"/>
                  </a:ext>
                </a:extLst>
              </a:tr>
              <a:tr h="9870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VII</a:t>
                      </a:r>
                      <a:endParaRPr lang="ru-RU" sz="90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Тариф средний, тенге/м3</a:t>
                      </a:r>
                      <a:r>
                        <a:rPr lang="ru-RU" sz="900" b="0" kern="1200" baseline="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без НДС с 1 февраля</a:t>
                      </a:r>
                      <a:endParaRPr lang="ru-RU" sz="900" b="0" kern="1200" dirty="0" smtClean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fontAlgn="ctr" latinLnBrk="0" hangingPunct="1"/>
                      <a:endParaRPr lang="ru-RU" sz="90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83,54</a:t>
                      </a:r>
                      <a:endParaRPr lang="ru-RU" sz="90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76,75</a:t>
                      </a:r>
                      <a:endParaRPr lang="ru-RU" sz="90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реализации по населению, снижение</a:t>
                      </a:r>
                      <a:r>
                        <a:rPr lang="ru-RU" sz="900" b="0" i="0" u="none" strike="noStrike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второй и третьей группам</a:t>
                      </a:r>
                      <a:endParaRPr lang="ru-RU" sz="900" b="0" i="0" u="none" strike="noStrike" dirty="0" smtClean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r" defTabSz="914400" rtl="0" eaLnBrk="1" fontAlgn="ctr" latinLnBrk="0" hangingPunct="1"/>
                      <a:endParaRPr lang="ru-RU" sz="90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5455497"/>
                  </a:ext>
                </a:extLst>
              </a:tr>
            </a:tbl>
          </a:graphicData>
        </a:graphic>
      </p:graphicFrame>
      <p:pic>
        <p:nvPicPr>
          <p:cNvPr id="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92696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12192000" cy="704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Постатейное исполнение утвержденной тарифной сметы </a:t>
            </a:r>
          </a:p>
          <a:p>
            <a:r>
              <a:rPr lang="ru-RU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по услугам водоотведения за 1 полугодие 2025 года</a:t>
            </a:r>
          </a:p>
        </p:txBody>
      </p:sp>
      <p:pic>
        <p:nvPicPr>
          <p:cNvPr id="8" name="Picture 2" descr="Администрац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3" y="1"/>
            <a:ext cx="936104" cy="66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784632" y="6452921"/>
            <a:ext cx="407368" cy="405079"/>
          </a:xfrm>
        </p:spPr>
        <p:txBody>
          <a:bodyPr/>
          <a:lstStyle/>
          <a:p>
            <a:pPr algn="ctr"/>
            <a:fld id="{E8A47312-25DF-4C75-B4C5-E33EBE689BED}" type="slidenum">
              <a:rPr lang="ru-RU" smtClean="0"/>
              <a:t>14</a:t>
            </a:fld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1000863" y="511605"/>
            <a:ext cx="806292" cy="202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900" b="1" dirty="0" smtClean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тенге</a:t>
            </a:r>
            <a:endParaRPr lang="ru-RU" sz="900" b="1" dirty="0">
              <a:solidFill>
                <a:srgbClr val="005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252658" y="346348"/>
            <a:ext cx="1569973" cy="165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000" dirty="0" smtClean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Продолжение таблицы</a:t>
            </a:r>
            <a:endParaRPr lang="ru-RU" sz="1000" dirty="0">
              <a:solidFill>
                <a:srgbClr val="005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/>
          <a:srcRect l="177" t="4356" r="15738" b="28201"/>
          <a:stretch/>
        </p:blipFill>
        <p:spPr>
          <a:xfrm>
            <a:off x="0" y="6177039"/>
            <a:ext cx="12192000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34" y="4776868"/>
            <a:ext cx="2235017" cy="1341991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0" y="0"/>
            <a:ext cx="12191999" cy="119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О соблюдении показателей качества и надежности услуг</a:t>
            </a:r>
          </a:p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О достижении показателей эффективности деятельности </a:t>
            </a: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391" y="255807"/>
            <a:ext cx="945000" cy="68625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948032" y="1429999"/>
            <a:ext cx="8960051" cy="487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000" dirty="0" smtClean="0">
                <a:latin typeface="Arial" panose="020B0604020202020204" pitchFamily="34" charset="0"/>
              </a:rPr>
              <a:t>● </a:t>
            </a:r>
            <a:r>
              <a:rPr lang="ru-RU" sz="1200" b="1" dirty="0">
                <a:latin typeface="Arial" panose="020B0604020202020204" pitchFamily="34" charset="0"/>
              </a:rPr>
              <a:t>Тарифы Предприятию утверждены на пятилетний период 2025 – 2029 гг. с применением затратного метода, при котором показатели качества и надежности услуг, эффективности деятельности субъекту естественной монополии не утверждаются</a:t>
            </a:r>
            <a:r>
              <a:rPr lang="ru-RU" sz="1200" dirty="0" smtClean="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endParaRPr lang="ru-RU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000" dirty="0">
                <a:latin typeface="Arial" panose="020B0604020202020204" pitchFamily="34" charset="0"/>
              </a:rPr>
              <a:t>● </a:t>
            </a:r>
            <a:r>
              <a:rPr lang="ru-RU" altLang="ru-RU" sz="1200" b="1" dirty="0">
                <a:latin typeface="Arial" panose="020B0604020202020204" pitchFamily="34" charset="0"/>
              </a:rPr>
              <a:t>Качество воды по всем показателям соответствует требованиям санитарных норм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0" dirty="0">
                <a:latin typeface="Arial" panose="020B0604020202020204" pitchFamily="34" charset="0"/>
              </a:rPr>
              <a:t>Процесс контроля качества воды осуществляется лабораторией Предприятия. В процессе обеззараживания воды используется безопасный и нетоксичный гипохлорит натрия.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endParaRPr lang="ru-RU" altLang="ru-RU" sz="1200" b="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dirty="0">
                <a:latin typeface="Arial" panose="020B0604020202020204" pitchFamily="34" charset="0"/>
              </a:rPr>
              <a:t>● </a:t>
            </a:r>
            <a:r>
              <a:rPr lang="ru-RU" altLang="ru-RU" sz="1200" b="1" dirty="0">
                <a:latin typeface="Arial" panose="020B0604020202020204" pitchFamily="34" charset="0"/>
              </a:rPr>
              <a:t>Качество очистки сточных вод на канализационных очистных сооружениях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0" dirty="0">
                <a:latin typeface="Arial" panose="020B0604020202020204" pitchFamily="34" charset="0"/>
              </a:rPr>
              <a:t>Все сточные воды принимаемые Предприятием проходят полную биологическую очистку. Качество очистки контролируется испытательной лабораторией Предприятия. 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0" dirty="0">
                <a:latin typeface="Arial" panose="020B0604020202020204" pitchFamily="34" charset="0"/>
              </a:rPr>
              <a:t>Ежедневно выполняются анализы сточных вод, поступающих на станцию аэрации, по химическим и бактериологическим показателям на всех этапах очистки. 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0" dirty="0">
                <a:latin typeface="Arial" panose="020B0604020202020204" pitchFamily="34" charset="0"/>
              </a:rPr>
              <a:t>Ежеквартально проводится мониторинг очищенных сточных вод в накопителях и водохранилищах. 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endParaRPr lang="ru-RU" altLang="ru-RU" sz="1200" b="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dirty="0">
                <a:latin typeface="Arial" panose="020B0604020202020204" pitchFamily="34" charset="0"/>
              </a:rPr>
              <a:t>● </a:t>
            </a:r>
            <a:r>
              <a:rPr lang="ru-RU" altLang="ru-RU" sz="1200" b="1" dirty="0">
                <a:latin typeface="Arial" panose="020B0604020202020204" pitchFamily="34" charset="0"/>
              </a:rPr>
              <a:t>В целях повышения качества обслуживания потребителей 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0" dirty="0">
                <a:latin typeface="Arial" panose="020B0604020202020204" pitchFamily="34" charset="0"/>
              </a:rPr>
              <a:t>Функционируют 4 центра обслуживания потребителей. 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0" dirty="0">
                <a:latin typeface="Arial" panose="020B0604020202020204" pitchFamily="34" charset="0"/>
              </a:rPr>
              <a:t>Для удобства потребителей работает Мобильное приложение личного кабинета потребителя, в котором  предусмотрены следующие функции: передача показаний индивидуальных приборов учета (ИПУ); заявка на опломбировку и распломбировку ИПУ; </a:t>
            </a:r>
            <a:r>
              <a:rPr lang="ru-RU" altLang="ru-RU" sz="1200" b="0" dirty="0" err="1">
                <a:latin typeface="Arial" panose="020B0604020202020204" pitchFamily="34" charset="0"/>
              </a:rPr>
              <a:t>межповерочный</a:t>
            </a:r>
            <a:r>
              <a:rPr lang="ru-RU" altLang="ru-RU" sz="1200" b="0" dirty="0">
                <a:latin typeface="Arial" panose="020B0604020202020204" pitchFamily="34" charset="0"/>
              </a:rPr>
              <a:t> интервал; расшифровка начислений; расшифровка оплаты.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0" dirty="0">
                <a:latin typeface="Arial" panose="020B0604020202020204" pitchFamily="34" charset="0"/>
              </a:rPr>
              <a:t>Рассылаются СМС уведомления о наличии задолженности с указанием суммы долга, оплаты и другие данные. </a:t>
            </a:r>
            <a:endParaRPr lang="ru-RU" altLang="ru-RU" sz="12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</p:txBody>
      </p:sp>
      <p:pic>
        <p:nvPicPr>
          <p:cNvPr id="10" name="Picture 4" descr="Качество воды: что влияет на него? | Акватория💧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36" y="1453671"/>
            <a:ext cx="2235017" cy="134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www.darwin-pumps.ru/images/use104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33" y="3115269"/>
            <a:ext cx="2235017" cy="134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1809614" y="6581001"/>
            <a:ext cx="3823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15</a:t>
            </a:r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/>
          <a:srcRect l="177" t="4356" r="15738" b="28201"/>
          <a:stretch/>
        </p:blipFill>
        <p:spPr>
          <a:xfrm>
            <a:off x="1" y="6324600"/>
            <a:ext cx="11928764" cy="49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9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0" y="0"/>
            <a:ext cx="12192000" cy="119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Основные финансово-экономические показатели деятельности </a:t>
            </a:r>
            <a:br>
              <a:rPr lang="ru-RU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</a:br>
            <a:r>
              <a:rPr lang="ru-RU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(отчет о прибылях и убытках) за </a:t>
            </a:r>
            <a:r>
              <a:rPr lang="ru-RU" altLang="ru-RU" sz="15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1 полугодие 2025 года</a:t>
            </a:r>
            <a:endParaRPr lang="ru-RU" sz="15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79" y="255807"/>
            <a:ext cx="945000" cy="68625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57636"/>
              </p:ext>
            </p:extLst>
          </p:nvPr>
        </p:nvGraphicFramePr>
        <p:xfrm>
          <a:off x="251927" y="1669400"/>
          <a:ext cx="11676837" cy="360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963">
                  <a:extLst>
                    <a:ext uri="{9D8B030D-6E8A-4147-A177-3AD203B41FA5}">
                      <a16:colId xmlns:a16="http://schemas.microsoft.com/office/drawing/2014/main" val="497709223"/>
                    </a:ext>
                  </a:extLst>
                </a:gridCol>
                <a:gridCol w="8232803">
                  <a:extLst>
                    <a:ext uri="{9D8B030D-6E8A-4147-A177-3AD203B41FA5}">
                      <a16:colId xmlns:a16="http://schemas.microsoft.com/office/drawing/2014/main" val="1782054504"/>
                    </a:ext>
                  </a:extLst>
                </a:gridCol>
                <a:gridCol w="2425071">
                  <a:extLst>
                    <a:ext uri="{9D8B030D-6E8A-4147-A177-3AD203B41FA5}">
                      <a16:colId xmlns:a16="http://schemas.microsoft.com/office/drawing/2014/main" val="2353911618"/>
                    </a:ext>
                  </a:extLst>
                </a:gridCol>
              </a:tblGrid>
              <a:tr h="10777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п/п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показателей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Факт за 1 полугодие </a:t>
                      </a:r>
                    </a:p>
                    <a:p>
                      <a:pPr algn="ctr"/>
                      <a:r>
                        <a:rPr lang="ru-RU" altLang="ru-RU" sz="12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года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оперативный)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тыс. тенге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8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613278"/>
                  </a:ext>
                </a:extLst>
              </a:tr>
              <a:tr h="41092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Доходы</a:t>
                      </a:r>
                      <a:r>
                        <a:rPr lang="ru-RU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- всего</a:t>
                      </a:r>
                      <a:endParaRPr lang="ru-RU" sz="11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22 448 415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873124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Доход</a:t>
                      </a:r>
                      <a:r>
                        <a:rPr lang="ru-RU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от реализации услуг водоснабжения и водоотведения</a:t>
                      </a:r>
                      <a:endParaRPr lang="ru-RU" sz="11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17 325 665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950498"/>
                  </a:ext>
                </a:extLst>
              </a:tr>
              <a:tr h="320041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 smtClean="0">
                          <a:latin typeface="Arial" pitchFamily="34" charset="0"/>
                          <a:cs typeface="Arial" pitchFamily="34" charset="0"/>
                        </a:rPr>
                        <a:t>Дополнительный доход</a:t>
                      </a:r>
                      <a:endParaRPr lang="ru-RU" sz="11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1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409 060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7055962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1.3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 smtClean="0">
                          <a:latin typeface="Arial" pitchFamily="34" charset="0"/>
                          <a:cs typeface="Arial" pitchFamily="34" charset="0"/>
                        </a:rPr>
                        <a:t>Прочий</a:t>
                      </a:r>
                      <a:r>
                        <a:rPr lang="ru-RU" sz="1100" b="0" i="0" baseline="0" dirty="0" smtClean="0">
                          <a:latin typeface="Arial" pitchFamily="34" charset="0"/>
                          <a:cs typeface="Arial" pitchFamily="34" charset="0"/>
                        </a:rPr>
                        <a:t> доход</a:t>
                      </a:r>
                      <a:endParaRPr lang="ru-RU" sz="11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713 690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390841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 smtClean="0">
                          <a:latin typeface="Arial" pitchFamily="34" charset="0"/>
                          <a:cs typeface="Arial" pitchFamily="34" charset="0"/>
                        </a:rPr>
                        <a:t>Расходы</a:t>
                      </a:r>
                      <a:endParaRPr lang="ru-RU" sz="11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16 455 803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953136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 smtClean="0">
                          <a:latin typeface="Arial" pitchFamily="34" charset="0"/>
                          <a:cs typeface="Arial" pitchFamily="34" charset="0"/>
                        </a:rPr>
                        <a:t>Корпоративный</a:t>
                      </a:r>
                      <a:r>
                        <a:rPr lang="ru-RU" sz="1100" b="0" i="0" baseline="0" dirty="0" smtClean="0">
                          <a:latin typeface="Arial" pitchFamily="34" charset="0"/>
                          <a:cs typeface="Arial" pitchFamily="34" charset="0"/>
                        </a:rPr>
                        <a:t> подоходный налог</a:t>
                      </a:r>
                      <a:endParaRPr lang="ru-RU" sz="11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1 204 502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1734326"/>
                  </a:ext>
                </a:extLst>
              </a:tr>
              <a:tr h="436306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Финансовый</a:t>
                      </a:r>
                      <a:r>
                        <a:rPr lang="ru-RU" sz="1100" b="0" baseline="0" dirty="0">
                          <a:latin typeface="Arial" pitchFamily="34" charset="0"/>
                          <a:cs typeface="Arial" pitchFamily="34" charset="0"/>
                        </a:rPr>
                        <a:t> результат </a:t>
                      </a:r>
                      <a:r>
                        <a:rPr lang="ru-RU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(прибыль/</a:t>
                      </a:r>
                      <a:r>
                        <a:rPr lang="ru-RU" sz="1100" b="0" dirty="0" smtClean="0">
                          <a:latin typeface="Arial" pitchFamily="34" charset="0"/>
                          <a:cs typeface="Arial" pitchFamily="34" charset="0"/>
                        </a:rPr>
                        <a:t>убыток</a:t>
                      </a:r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4 788 110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608988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1837324" y="6571798"/>
            <a:ext cx="3546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16</a:t>
            </a:r>
            <a:endParaRPr lang="ru-RU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177" t="4356" r="15738" b="28201"/>
          <a:stretch/>
        </p:blipFill>
        <p:spPr>
          <a:xfrm>
            <a:off x="0" y="6315991"/>
            <a:ext cx="11928764" cy="49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4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2" y="20597"/>
            <a:ext cx="12072664" cy="908719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0" y="192332"/>
            <a:ext cx="12192000" cy="664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500" b="1" dirty="0" smtClean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по объемам добычи и реализации воды за 1 полугодие 2025 года</a:t>
            </a:r>
            <a:endParaRPr lang="ru-RU" sz="1500" b="1" dirty="0">
              <a:solidFill>
                <a:srgbClr val="005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928069"/>
              </p:ext>
            </p:extLst>
          </p:nvPr>
        </p:nvGraphicFramePr>
        <p:xfrm>
          <a:off x="96312" y="968528"/>
          <a:ext cx="11500114" cy="4270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872">
                  <a:extLst>
                    <a:ext uri="{9D8B030D-6E8A-4147-A177-3AD203B41FA5}">
                      <a16:colId xmlns:a16="http://schemas.microsoft.com/office/drawing/2014/main" val="3305144682"/>
                    </a:ext>
                  </a:extLst>
                </a:gridCol>
                <a:gridCol w="7195137">
                  <a:extLst>
                    <a:ext uri="{9D8B030D-6E8A-4147-A177-3AD203B41FA5}">
                      <a16:colId xmlns:a16="http://schemas.microsoft.com/office/drawing/2014/main" val="3613749297"/>
                    </a:ext>
                  </a:extLst>
                </a:gridCol>
                <a:gridCol w="1389023">
                  <a:extLst>
                    <a:ext uri="{9D8B030D-6E8A-4147-A177-3AD203B41FA5}">
                      <a16:colId xmlns:a16="http://schemas.microsoft.com/office/drawing/2014/main" val="3281773279"/>
                    </a:ext>
                  </a:extLst>
                </a:gridCol>
                <a:gridCol w="2014082">
                  <a:extLst>
                    <a:ext uri="{9D8B030D-6E8A-4147-A177-3AD203B41FA5}">
                      <a16:colId xmlns:a16="http://schemas.microsoft.com/office/drawing/2014/main" val="882143576"/>
                    </a:ext>
                  </a:extLst>
                </a:gridCol>
              </a:tblGrid>
              <a:tr h="4431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Ед.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изм.</a:t>
                      </a:r>
                      <a:endParaRPr lang="ru-RU" sz="11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за 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полугодие 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года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047251"/>
                  </a:ext>
                </a:extLst>
              </a:tr>
              <a:tr h="56923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Добыча и забор из подземных и поверхностных источников – всего, в т.ч.</a:t>
                      </a:r>
                      <a:endParaRPr lang="ru-RU" sz="120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тыс.м3</a:t>
                      </a:r>
                      <a:endParaRPr lang="ru-RU" sz="1200" b="0" kern="120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7200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b="0" kern="120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136 813</a:t>
                      </a:r>
                      <a:endParaRPr lang="ru-RU" sz="1200" b="0" kern="120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7200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793257"/>
                  </a:ext>
                </a:extLst>
              </a:tr>
              <a:tr h="32972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ru-RU" sz="120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подземные источники</a:t>
                      </a:r>
                      <a:endParaRPr lang="ru-RU" sz="1200" dirty="0" smtClean="0">
                        <a:solidFill>
                          <a:srgbClr val="1830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тыс.м3</a:t>
                      </a:r>
                      <a:endParaRPr lang="ru-RU" sz="1200" b="0" kern="120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7200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b="0" kern="120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95 332</a:t>
                      </a:r>
                      <a:endParaRPr lang="ru-RU" sz="1200" b="0" kern="120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7200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42467"/>
                  </a:ext>
                </a:extLst>
              </a:tr>
              <a:tr h="2935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ru-RU" sz="120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поверхностные источники</a:t>
                      </a:r>
                      <a:endParaRPr lang="ru-RU" sz="120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0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тыс.м3</a:t>
                      </a:r>
                      <a:endParaRPr lang="ru-RU" sz="1200" b="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7200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b="0" kern="120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41 481</a:t>
                      </a:r>
                      <a:endParaRPr lang="ru-RU" sz="1200" b="0" kern="120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7200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85453"/>
                  </a:ext>
                </a:extLst>
              </a:tr>
              <a:tr h="427852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Технологические</a:t>
                      </a:r>
                      <a:r>
                        <a:rPr lang="kk-KZ" sz="1200" baseline="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расходы</a:t>
                      </a:r>
                      <a:r>
                        <a:rPr lang="kk-KZ" sz="120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воды источников</a:t>
                      </a:r>
                      <a:endParaRPr lang="ru-RU" sz="120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0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тыс.м3</a:t>
                      </a:r>
                    </a:p>
                  </a:txBody>
                  <a:tcPr marL="68580" marR="7200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b="0" kern="120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7 879</a:t>
                      </a:r>
                      <a:endParaRPr lang="ru-RU" sz="1200" b="0" kern="120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7200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975177"/>
                  </a:ext>
                </a:extLst>
              </a:tr>
              <a:tr h="281484">
                <a:tc vMerge="1">
                  <a:txBody>
                    <a:bodyPr/>
                    <a:lstStyle/>
                    <a:p>
                      <a:pPr algn="ctr"/>
                      <a:endParaRPr lang="ru-RU" sz="105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A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0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7200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183048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  <a:endParaRPr lang="ru-RU" sz="1200" b="0" i="0" u="none" strike="noStrike" dirty="0">
                        <a:solidFill>
                          <a:srgbClr val="18304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549379"/>
                  </a:ext>
                </a:extLst>
              </a:tr>
              <a:tr h="28148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воды на собственные нужды </a:t>
                      </a:r>
                      <a:endParaRPr lang="ru-RU" sz="120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0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тыс.м3</a:t>
                      </a:r>
                    </a:p>
                  </a:txBody>
                  <a:tcPr marL="68580" marR="7200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183048"/>
                          </a:solidFill>
                          <a:effectLst/>
                          <a:latin typeface="Arial" panose="020B0604020202020204" pitchFamily="34" charset="0"/>
                        </a:rPr>
                        <a:t>242</a:t>
                      </a:r>
                      <a:endParaRPr lang="ru-RU" sz="1200" b="0" i="0" u="none" strike="noStrike" dirty="0">
                        <a:solidFill>
                          <a:srgbClr val="18304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142701"/>
                  </a:ext>
                </a:extLst>
              </a:tr>
              <a:tr h="342508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Потери при подачи и распределении воды</a:t>
                      </a:r>
                      <a:r>
                        <a:rPr lang="kk-KZ" sz="1200" baseline="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всего, в т.ч. </a:t>
                      </a:r>
                      <a:endParaRPr lang="ru-RU" sz="120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0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тыс.м3</a:t>
                      </a:r>
                    </a:p>
                  </a:txBody>
                  <a:tcPr marL="68580" marR="7200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b="0" kern="120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  <a:r>
                        <a:rPr lang="ru-RU" sz="1200" b="0" kern="1200" baseline="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477</a:t>
                      </a:r>
                      <a:endParaRPr lang="ru-RU" sz="1200" b="0" kern="120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7200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730776"/>
                  </a:ext>
                </a:extLst>
              </a:tr>
              <a:tr h="269220">
                <a:tc vMerge="1">
                  <a:txBody>
                    <a:bodyPr/>
                    <a:lstStyle/>
                    <a:p>
                      <a:pPr algn="ctr"/>
                      <a:endParaRPr lang="ru-RU" sz="1050" b="1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A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0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7200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183048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  <a:endParaRPr lang="ru-RU" sz="1200" b="0" i="0" u="none" strike="noStrike" dirty="0">
                        <a:solidFill>
                          <a:srgbClr val="18304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429575"/>
                  </a:ext>
                </a:extLst>
              </a:tr>
              <a:tr h="34803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</a:t>
                      </a:r>
                      <a:endParaRPr lang="ru-RU" sz="120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Нормативные технические потери при подаче и распределении воды</a:t>
                      </a:r>
                      <a:endParaRPr lang="ru-RU" sz="120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0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тыс.м3</a:t>
                      </a:r>
                    </a:p>
                  </a:txBody>
                  <a:tcPr marL="68580" marR="7200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183048"/>
                          </a:solidFill>
                          <a:effectLst/>
                          <a:latin typeface="Arial" panose="020B0604020202020204" pitchFamily="34" charset="0"/>
                        </a:rPr>
                        <a:t>24 732</a:t>
                      </a:r>
                      <a:endParaRPr lang="ru-RU" sz="1200" b="0" i="0" u="none" strike="noStrike" dirty="0">
                        <a:solidFill>
                          <a:srgbClr val="18304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420239"/>
                  </a:ext>
                </a:extLst>
              </a:tr>
              <a:tr h="256080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0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7200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 smtClean="0">
                          <a:solidFill>
                            <a:srgbClr val="183048"/>
                          </a:solidFill>
                          <a:effectLst/>
                          <a:latin typeface="Arial" panose="020B0604020202020204" pitchFamily="34" charset="0"/>
                        </a:rPr>
                        <a:t>18,0</a:t>
                      </a:r>
                      <a:endParaRPr lang="ru-RU" sz="1200" b="0" i="0" u="none" strike="noStrike" dirty="0">
                        <a:solidFill>
                          <a:srgbClr val="18304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410569"/>
                  </a:ext>
                </a:extLst>
              </a:tr>
              <a:tr h="42785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b="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Реализовано воды потребителям</a:t>
                      </a:r>
                      <a:endParaRPr lang="ru-RU" sz="1200" b="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00" marR="6858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тыс.м3</a:t>
                      </a:r>
                    </a:p>
                  </a:txBody>
                  <a:tcPr marL="68580" marR="7200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200" b="0" kern="1200" dirty="0" smtClean="0">
                          <a:solidFill>
                            <a:srgbClr val="183048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101 215</a:t>
                      </a:r>
                      <a:endParaRPr lang="ru-RU" sz="1200" b="0" kern="1200" dirty="0">
                        <a:solidFill>
                          <a:srgbClr val="183048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72000" marT="34290" marB="3429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738646"/>
                  </a:ext>
                </a:extLst>
              </a:tr>
            </a:tbl>
          </a:graphicData>
        </a:graphic>
      </p:graphicFrame>
      <p:pic>
        <p:nvPicPr>
          <p:cNvPr id="10" name="Picture 2" descr="Администрац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94" y="141611"/>
            <a:ext cx="936104" cy="66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761608" y="6452921"/>
            <a:ext cx="407368" cy="405079"/>
          </a:xfrm>
        </p:spPr>
        <p:txBody>
          <a:bodyPr/>
          <a:lstStyle/>
          <a:p>
            <a:pPr algn="ctr"/>
            <a:fld id="{1E0DA19C-7016-40AA-B4F0-A19FECBB28F1}" type="slidenum">
              <a:rPr lang="ru-RU" smtClean="0"/>
              <a:t>17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9132" y="5797836"/>
            <a:ext cx="11647023" cy="555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НПА: Методика расчета производственных расходов и нормативных технических потерь при эксплуатации систем водоснабжения и водоотведения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утвержденная Приказом Председателя Агентства Республики Казахстан по делам строительства и жилищно-коммунального хозяйства от 29.12.2011 года №539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177" t="4356" r="15738" b="28201"/>
          <a:stretch/>
        </p:blipFill>
        <p:spPr>
          <a:xfrm>
            <a:off x="-23024" y="6282091"/>
            <a:ext cx="12192000" cy="47667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09132" y="5304121"/>
            <a:ext cx="11578068" cy="555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Технологические расходы при заборе и подготовке воды и нормативные технические потери при подаче и распределении воды (нормативные технические потери) утверждены суммарно в размере 63 711 тыс.м3 или 26,1% на 2025 год (Приказ ДКРЕМ по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г.Алматы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17.12.2024 года №184-ОД)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87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708"/>
            <a:ext cx="12192000" cy="954447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471704" y="0"/>
            <a:ext cx="10720295" cy="119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Объемы предоставленных услуг водоснабжения и водоотведения</a:t>
            </a:r>
          </a:p>
          <a:p>
            <a:pPr algn="ctr">
              <a:spcBef>
                <a:spcPct val="0"/>
              </a:spcBef>
            </a:pPr>
            <a:r>
              <a:rPr lang="ru-RU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за </a:t>
            </a:r>
            <a:r>
              <a:rPr lang="ru-RU" altLang="ru-RU" sz="15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1 полугодие 2025 года</a:t>
            </a:r>
            <a:endParaRPr lang="ru-RU" sz="15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05" y="255807"/>
            <a:ext cx="945000" cy="686250"/>
          </a:xfrm>
          <a:prstGeom prst="rect">
            <a:avLst/>
          </a:prstGeom>
        </p:spPr>
      </p:pic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18189" y="6487064"/>
            <a:ext cx="373811" cy="360027"/>
          </a:xfrm>
        </p:spPr>
        <p:txBody>
          <a:bodyPr/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6104566"/>
              </p:ext>
            </p:extLst>
          </p:nvPr>
        </p:nvGraphicFramePr>
        <p:xfrm>
          <a:off x="289249" y="1210254"/>
          <a:ext cx="11528940" cy="49800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3000">
                  <a:extLst>
                    <a:ext uri="{9D8B030D-6E8A-4147-A177-3AD203B41FA5}">
                      <a16:colId xmlns:a16="http://schemas.microsoft.com/office/drawing/2014/main" val="230026590"/>
                    </a:ext>
                  </a:extLst>
                </a:gridCol>
                <a:gridCol w="8299355">
                  <a:extLst>
                    <a:ext uri="{9D8B030D-6E8A-4147-A177-3AD203B41FA5}">
                      <a16:colId xmlns:a16="http://schemas.microsoft.com/office/drawing/2014/main" val="1742562732"/>
                    </a:ext>
                  </a:extLst>
                </a:gridCol>
                <a:gridCol w="2206585">
                  <a:extLst>
                    <a:ext uri="{9D8B030D-6E8A-4147-A177-3AD203B41FA5}">
                      <a16:colId xmlns:a16="http://schemas.microsoft.com/office/drawing/2014/main" val="318283007"/>
                    </a:ext>
                  </a:extLst>
                </a:gridCol>
              </a:tblGrid>
              <a:tr h="10650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Группа</a:t>
                      </a: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Наименование потребителей </a:t>
                      </a: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Фактический объем </a:t>
                      </a:r>
                    </a:p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услуг,</a:t>
                      </a:r>
                    </a:p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</a:t>
                      </a:r>
                      <a:r>
                        <a:rPr lang="ru-RU" sz="11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082588"/>
                  </a:ext>
                </a:extLst>
              </a:tr>
              <a:tr h="279937">
                <a:tc gridSpan="2">
                  <a:txBody>
                    <a:bodyPr/>
                    <a:lstStyle/>
                    <a:p>
                      <a:pPr algn="l" fontAlgn="ctr">
                        <a:tabLst/>
                      </a:pPr>
                      <a:r>
                        <a:rPr lang="ru-RU" sz="105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Объем</a:t>
                      </a:r>
                      <a:r>
                        <a:rPr lang="ru-RU" sz="105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 услуг водоснабжения – всего, в </a:t>
                      </a:r>
                      <a:r>
                        <a:rPr lang="ru-RU" sz="1050" b="1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105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.: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101 215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897339"/>
                  </a:ext>
                </a:extLst>
              </a:tr>
              <a:tr h="2021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физические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55 025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898354"/>
                  </a:ext>
                </a:extLst>
              </a:tr>
              <a:tr h="8816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организации, занимающиеся производством тепловой энергии, в пределах объемов потребления воды на собственные нужды в процессе производства тепловой энергии и объемов подпитки при предоставлении услуг горячего водоснабжения (при открытой системе горячего водоснабжения), организации, занимающиеся передачей и распределением тепловой энергии, в пределах объемов утвержденных нормативных технических потерь и организации, предоставляющие регулируемые услуги в сфере водоснабжения и (или) водоотведения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26 888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017351"/>
                  </a:ext>
                </a:extLst>
              </a:tr>
              <a:tr h="1851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прочие потребители - юридические лица, не входящие в состав первой и третьей групп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15 686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311908"/>
                  </a:ext>
                </a:extLst>
              </a:tr>
              <a:tr h="1741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организации, содержащиеся за счет бюджетных средств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3 616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530846"/>
                  </a:ext>
                </a:extLst>
              </a:tr>
              <a:tr h="31997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Объем</a:t>
                      </a:r>
                      <a:r>
                        <a:rPr lang="ru-RU" sz="105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 услуг водоотведения – всего, в </a:t>
                      </a:r>
                      <a:r>
                        <a:rPr lang="ru-RU" sz="1050" b="1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105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.: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77 160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62283"/>
                  </a:ext>
                </a:extLst>
              </a:tr>
              <a:tr h="1652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физические 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лица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52 489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78680"/>
                  </a:ext>
                </a:extLst>
              </a:tr>
              <a:tr h="804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организации, занимающиеся производством тепловой энергии, в пределах объемов потребления воды на собственные нужды в процессе производства тепловой энергии и объемов подпитки при предоставлении услуг горячего водоснабжения (при открытой системе горячего водоснабжения), организации, занимающиеся передачей и распределением тепловой энергии, в пределах объемов утвержденных нормативных технических потерь и организации, предоставляющие регулируемые услуги в сфере водоснабжения и (или) водоотведения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4 746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7963448"/>
                  </a:ext>
                </a:extLst>
              </a:tr>
              <a:tr h="3857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прочие потребители - юридические лица, не входящие в состав первой и третьей групп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15 357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276161"/>
                  </a:ext>
                </a:extLst>
              </a:tr>
              <a:tr h="35584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организации, содержащиеся за счет бюджетных средств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4 568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83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817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33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1111746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746808" y="2697"/>
            <a:ext cx="9505950" cy="46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endParaRPr lang="ru-RU" altLang="ru-RU" sz="1600" b="1" dirty="0">
              <a:solidFill>
                <a:srgbClr val="336699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sz="15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Проводимые мероприятия для улучшения качества обслуживания потребителей услуг</a:t>
            </a:r>
            <a:endParaRPr lang="ru-RU" sz="15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15" y="2681"/>
            <a:ext cx="945000" cy="51266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1919633" y="6581001"/>
            <a:ext cx="3546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0115" y="1111746"/>
            <a:ext cx="116895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январе 2023 года внедрены цифровые технологии для повышения качества, производительности и интерактивности городских служб, снижение расходов и потребление ресурсов, улучшение связи между городскими жителями и государством, в городе Алматы запущен </a:t>
            </a:r>
            <a:r>
              <a:rPr lang="ru-RU" sz="1200" b="1" dirty="0" err="1">
                <a:solidFill>
                  <a:srgbClr val="153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проактивный</a:t>
            </a:r>
            <a:r>
              <a:rPr lang="ru-RU" sz="1200" b="1" dirty="0">
                <a:solidFill>
                  <a:srgbClr val="153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портал IALMA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(автоматизированная выдача разрешительных документов коммунальными службами) по аналогии «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iQala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акимата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города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Нур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-Султан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200" b="1" dirty="0" smtClean="0">
                <a:solidFill>
                  <a:srgbClr val="1533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IALMA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это новый формат взаимодействия жителей города и городских властей,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который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объединяет в себе оказание коммунальных услуг физическим и юридическим лицам по принципу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«Одного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окна». Данный проект введен в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действие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во исполнение поручения Президента РК К.К.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Токаева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9 июня 2020 года № 20-61-12.87 в целях масштабирования положительного опыта столичного центра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услуг I-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Qala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регионах, а также в целях исключения административных барьеров и снижения коррупционных рисков. На данный момент пользователем ГКП «Алматы Су» через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проактивный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портал IALMA отработано уведомлений о заключении договоров на предоставление коммунальных услуг по водоснабжению и водоотведению при смене собственника недвижимости  порядка 25 000 заявок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99" y="3027780"/>
            <a:ext cx="11412000" cy="31696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177" t="4356" r="15738" b="28201"/>
          <a:stretch/>
        </p:blipFill>
        <p:spPr>
          <a:xfrm>
            <a:off x="90043" y="6424007"/>
            <a:ext cx="11829590" cy="39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9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0" y="3326523"/>
            <a:ext cx="12192000" cy="2940269"/>
          </a:xfrm>
        </p:spPr>
        <p:txBody>
          <a:bodyPr anchor="ctr"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altLang="ru-RU" sz="18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Отчет</a:t>
            </a:r>
            <a:endParaRPr lang="ru-RU" altLang="ru-RU" sz="1800" b="1" dirty="0">
              <a:solidFill>
                <a:srgbClr val="336699"/>
              </a:solidFill>
              <a:latin typeface="Arial" panose="020B0604020202020204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altLang="ru-RU" sz="1800" b="1" dirty="0">
                <a:solidFill>
                  <a:srgbClr val="336699"/>
                </a:solidFill>
                <a:latin typeface="Arial" panose="020B0604020202020204" pitchFamily="34" charset="0"/>
              </a:rPr>
              <a:t> об исполнении утвержденных тарифных смет, </a:t>
            </a:r>
          </a:p>
          <a:p>
            <a:pPr algn="ctr">
              <a:spcBef>
                <a:spcPts val="0"/>
              </a:spcBef>
              <a:buNone/>
            </a:pPr>
            <a:r>
              <a:rPr lang="ru-RU" altLang="ru-RU" sz="1800" b="1" dirty="0">
                <a:solidFill>
                  <a:srgbClr val="336699"/>
                </a:solidFill>
                <a:latin typeface="Arial" panose="020B0604020202020204" pitchFamily="34" charset="0"/>
              </a:rPr>
              <a:t>об исполнении утвержденных инвестиционных программ  </a:t>
            </a:r>
          </a:p>
          <a:p>
            <a:pPr algn="ctr">
              <a:spcBef>
                <a:spcPts val="0"/>
              </a:spcBef>
              <a:buNone/>
            </a:pPr>
            <a:r>
              <a:rPr lang="ru-RU" altLang="ru-RU" sz="1800" b="1" dirty="0">
                <a:solidFill>
                  <a:srgbClr val="336699"/>
                </a:solidFill>
                <a:latin typeface="Arial" panose="020B0604020202020204" pitchFamily="34" charset="0"/>
              </a:rPr>
              <a:t>на услуги водоснабжения и водоотведения</a:t>
            </a:r>
            <a:r>
              <a:rPr lang="en-US" altLang="ru-RU" sz="18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ru-RU" altLang="ru-RU" sz="1800" b="1" dirty="0">
                <a:solidFill>
                  <a:srgbClr val="336699"/>
                </a:solidFill>
                <a:latin typeface="Arial" panose="020B0604020202020204" pitchFamily="34" charset="0"/>
              </a:rPr>
              <a:t>по итогам </a:t>
            </a:r>
            <a:r>
              <a:rPr lang="ru-RU" altLang="ru-RU" sz="18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1 полугодия 2025 </a:t>
            </a:r>
            <a:r>
              <a:rPr lang="ru-RU" altLang="ru-RU" sz="1800" b="1" dirty="0">
                <a:solidFill>
                  <a:srgbClr val="336699"/>
                </a:solidFill>
                <a:latin typeface="Arial" panose="020B0604020202020204" pitchFamily="34" charset="0"/>
              </a:rPr>
              <a:t>года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1800" b="1" dirty="0">
                <a:solidFill>
                  <a:srgbClr val="336699"/>
                </a:solidFill>
                <a:latin typeface="Arial" panose="020B0604020202020204" pitchFamily="34" charset="0"/>
              </a:rPr>
              <a:t>Государственного коммунального предприятия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1800" b="1" dirty="0">
                <a:solidFill>
                  <a:srgbClr val="336699"/>
                </a:solidFill>
                <a:latin typeface="Arial" panose="020B0604020202020204" pitchFamily="34" charset="0"/>
              </a:rPr>
              <a:t> на праве хозяйственного ведения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1800" b="1" dirty="0">
                <a:solidFill>
                  <a:srgbClr val="336699"/>
                </a:solidFill>
                <a:latin typeface="Arial" panose="020B0604020202020204" pitchFamily="34" charset="0"/>
              </a:rPr>
              <a:t> «Алматы Су</a:t>
            </a:r>
            <a:r>
              <a:rPr lang="en-US" altLang="ru-RU" sz="1800" b="1" dirty="0">
                <a:solidFill>
                  <a:srgbClr val="336699"/>
                </a:solidFill>
                <a:latin typeface="Arial" panose="020B0604020202020204" pitchFamily="34" charset="0"/>
              </a:rPr>
              <a:t>»</a:t>
            </a:r>
            <a:r>
              <a:rPr lang="ru-RU" altLang="ru-RU" sz="18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1800" b="1" dirty="0">
                <a:solidFill>
                  <a:srgbClr val="336699"/>
                </a:solidFill>
                <a:latin typeface="Arial" panose="020B0604020202020204" pitchFamily="34" charset="0"/>
              </a:rPr>
              <a:t>Управления энергетики и водоснабжения города Алматы</a:t>
            </a:r>
          </a:p>
        </p:txBody>
      </p:sp>
      <p:pic>
        <p:nvPicPr>
          <p:cNvPr id="3" name="Picture 2" descr="Администрац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73" y="165539"/>
            <a:ext cx="1187065" cy="8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" y="670033"/>
            <a:ext cx="12192000" cy="2656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buNone/>
            </a:pP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Алматы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қаласы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Энергетика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басқармасының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endParaRPr lang="ru-RU" altLang="ru-RU" b="1" dirty="0" smtClean="0">
              <a:solidFill>
                <a:srgbClr val="336699"/>
              </a:solidFill>
              <a:latin typeface="Arial" panose="020B0604020202020204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altLang="ru-RU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шаруашылық</a:t>
            </a:r>
            <a:r>
              <a:rPr lang="ru-RU" altLang="ru-RU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жүргізу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құқығындағы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"Алматы Су" </a:t>
            </a:r>
          </a:p>
          <a:p>
            <a:pPr algn="ctr">
              <a:spcBef>
                <a:spcPts val="0"/>
              </a:spcBef>
              <a:buNone/>
            </a:pP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мемлекеттік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коммуналдық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кәсіпорнының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2025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жылдың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1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жартыжы</a:t>
            </a:r>
            <a:r>
              <a:rPr lang="kk-KZ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лдығының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қорытындысы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endParaRPr lang="ru-RU" altLang="ru-RU" b="1" dirty="0" smtClean="0">
              <a:solidFill>
                <a:srgbClr val="336699"/>
              </a:solidFill>
              <a:latin typeface="Arial" panose="020B0604020202020204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altLang="ru-RU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сумен</a:t>
            </a:r>
            <a:r>
              <a:rPr lang="ru-RU" altLang="ru-RU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жабдықтау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және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қызметтеріне</a:t>
            </a:r>
            <a:endParaRPr lang="ru-RU" altLang="ru-RU" b="1" dirty="0">
              <a:solidFill>
                <a:srgbClr val="336699"/>
              </a:solidFill>
              <a:latin typeface="Arial" panose="020B0604020202020204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тарифтік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сметалардың</a:t>
            </a:r>
            <a:r>
              <a:rPr lang="ru-RU" altLang="ru-RU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, </a:t>
            </a:r>
            <a:r>
              <a:rPr lang="ru-RU" altLang="ru-RU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endParaRPr lang="ru-RU" altLang="ru-RU" b="1" dirty="0">
              <a:solidFill>
                <a:srgbClr val="336699"/>
              </a:solidFill>
              <a:latin typeface="Arial" panose="020B0604020202020204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инвестициялық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бағдарламаларды</a:t>
            </a:r>
            <a:r>
              <a:rPr lang="kk-KZ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ң</a:t>
            </a:r>
            <a:r>
              <a:rPr lang="ru-RU" altLang="ru-RU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орындалуы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туралы</a:t>
            </a:r>
            <a:r>
              <a:rPr lang="ru-RU" altLang="ru-RU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ru-RU" altLang="ru-RU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Есеп</a:t>
            </a:r>
            <a:endParaRPr lang="ru-RU" altLang="ru-RU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9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1357043"/>
              </p:ext>
            </p:extLst>
          </p:nvPr>
        </p:nvGraphicFramePr>
        <p:xfrm>
          <a:off x="6471920" y="1909158"/>
          <a:ext cx="5157100" cy="4790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232162"/>
              </p:ext>
            </p:extLst>
          </p:nvPr>
        </p:nvGraphicFramePr>
        <p:xfrm>
          <a:off x="467360" y="1909158"/>
          <a:ext cx="5232400" cy="4811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4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570"/>
            <a:ext cx="12192000" cy="1197864"/>
          </a:xfrm>
          <a:prstGeom prst="rect">
            <a:avLst/>
          </a:prstGeom>
        </p:spPr>
      </p:pic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58" y="181168"/>
            <a:ext cx="1038090" cy="7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57048" y="346226"/>
            <a:ext cx="10717493" cy="39562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Проводимая работа с потребителями услуг водоснабжения и водоотведения</a:t>
            </a:r>
            <a:endParaRPr lang="ru-RU" sz="1500" b="1" dirty="0">
              <a:solidFill>
                <a:srgbClr val="336699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361" y="1371370"/>
            <a:ext cx="5232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Информация о способах платежей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71920" y="1262827"/>
            <a:ext cx="51571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Способы получения потребителями счет-квитанций и счетов-фактур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784733" y="6561077"/>
            <a:ext cx="3796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-RU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14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488330" y="292544"/>
            <a:ext cx="10703670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Проводимая работа с потребителями услуг водоснабжения и водоотведения</a:t>
            </a: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30" y="255807"/>
            <a:ext cx="945000" cy="68625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34068" y="1217769"/>
            <a:ext cx="121920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Мобильное приложение личного кабинета потребителя</a:t>
            </a:r>
          </a:p>
        </p:txBody>
      </p:sp>
      <p:grpSp>
        <p:nvGrpSpPr>
          <p:cNvPr id="9" name="Группа 7"/>
          <p:cNvGrpSpPr>
            <a:grpSpLocks/>
          </p:cNvGrpSpPr>
          <p:nvPr/>
        </p:nvGrpSpPr>
        <p:grpSpPr bwMode="auto">
          <a:xfrm>
            <a:off x="566795" y="1543474"/>
            <a:ext cx="1591641" cy="2271360"/>
            <a:chOff x="2267744" y="586145"/>
            <a:chExt cx="1635125" cy="3144837"/>
          </a:xfrm>
        </p:grpSpPr>
        <p:grpSp>
          <p:nvGrpSpPr>
            <p:cNvPr id="10" name="Группа 11"/>
            <p:cNvGrpSpPr>
              <a:grpSpLocks/>
            </p:cNvGrpSpPr>
            <p:nvPr/>
          </p:nvGrpSpPr>
          <p:grpSpPr bwMode="auto">
            <a:xfrm>
              <a:off x="2267744" y="586145"/>
              <a:ext cx="1635125" cy="3144837"/>
              <a:chOff x="-3876413" y="86298"/>
              <a:chExt cx="3819525" cy="6452615"/>
            </a:xfrm>
          </p:grpSpPr>
          <p:pic>
            <p:nvPicPr>
              <p:cNvPr id="12" name="Рисунок 1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449343" y="607175"/>
                <a:ext cx="2931281" cy="5211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" descr="ÐÐ°ÑÑÐ¸Ð½ÐºÐ¸ Ð¿Ð¾ Ð·Ð°Ð¿ÑÐ¾ÑÑ ÑÐµÐ»ÐµÑÐ¾Ð½ 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876413" y="86298"/>
                <a:ext cx="3819525" cy="6452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" name="Рисунок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068" y="836712"/>
              <a:ext cx="1268373" cy="2736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Группа 20"/>
          <p:cNvGrpSpPr>
            <a:grpSpLocks/>
          </p:cNvGrpSpPr>
          <p:nvPr/>
        </p:nvGrpSpPr>
        <p:grpSpPr bwMode="auto">
          <a:xfrm>
            <a:off x="2408031" y="1544218"/>
            <a:ext cx="1464663" cy="2326719"/>
            <a:chOff x="3414270" y="937749"/>
            <a:chExt cx="1304309" cy="2246199"/>
          </a:xfrm>
        </p:grpSpPr>
        <p:pic>
          <p:nvPicPr>
            <p:cNvPr id="15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4270" y="937749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Группа 8"/>
            <p:cNvGrpSpPr>
              <a:grpSpLocks/>
            </p:cNvGrpSpPr>
            <p:nvPr/>
          </p:nvGrpSpPr>
          <p:grpSpPr bwMode="auto">
            <a:xfrm>
              <a:off x="3545065" y="1119069"/>
              <a:ext cx="1016030" cy="1951579"/>
              <a:chOff x="3545065" y="1119069"/>
              <a:chExt cx="1016030" cy="1951579"/>
            </a:xfrm>
          </p:grpSpPr>
          <p:pic>
            <p:nvPicPr>
              <p:cNvPr id="17" name="Рисунок 10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0108" y="1119070"/>
                <a:ext cx="1000987" cy="1814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Рисунок 1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5065" y="1119069"/>
                <a:ext cx="1005902" cy="1951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9" name="Группа 17"/>
          <p:cNvGrpSpPr>
            <a:grpSpLocks/>
          </p:cNvGrpSpPr>
          <p:nvPr/>
        </p:nvGrpSpPr>
        <p:grpSpPr bwMode="auto">
          <a:xfrm>
            <a:off x="4293008" y="1503185"/>
            <a:ext cx="1406523" cy="2360650"/>
            <a:chOff x="7046482" y="514796"/>
            <a:chExt cx="1304309" cy="2246199"/>
          </a:xfrm>
        </p:grpSpPr>
        <p:pic>
          <p:nvPicPr>
            <p:cNvPr id="20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6482" y="514796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Группа 16"/>
            <p:cNvGrpSpPr>
              <a:grpSpLocks/>
            </p:cNvGrpSpPr>
            <p:nvPr/>
          </p:nvGrpSpPr>
          <p:grpSpPr bwMode="auto">
            <a:xfrm>
              <a:off x="7164288" y="707933"/>
              <a:ext cx="1031163" cy="1928979"/>
              <a:chOff x="5389883" y="746118"/>
              <a:chExt cx="1078518" cy="2276872"/>
            </a:xfrm>
          </p:grpSpPr>
          <p:pic>
            <p:nvPicPr>
              <p:cNvPr id="22" name="Рисунок 2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9883" y="746118"/>
                <a:ext cx="1078518" cy="2276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Прямоугольник 22"/>
              <p:cNvSpPr/>
              <p:nvPr/>
            </p:nvSpPr>
            <p:spPr>
              <a:xfrm>
                <a:off x="5507311" y="1269901"/>
                <a:ext cx="793299" cy="2145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5507311" y="1700783"/>
                <a:ext cx="793299" cy="18702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5507311" y="2025321"/>
                <a:ext cx="793299" cy="18702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grpSp>
        <p:nvGrpSpPr>
          <p:cNvPr id="26" name="Группа 21"/>
          <p:cNvGrpSpPr>
            <a:grpSpLocks/>
          </p:cNvGrpSpPr>
          <p:nvPr/>
        </p:nvGrpSpPr>
        <p:grpSpPr bwMode="auto">
          <a:xfrm>
            <a:off x="6096000" y="1529542"/>
            <a:ext cx="1384206" cy="2285292"/>
            <a:chOff x="4788024" y="3792543"/>
            <a:chExt cx="1304309" cy="2246199"/>
          </a:xfrm>
        </p:grpSpPr>
        <p:pic>
          <p:nvPicPr>
            <p:cNvPr id="27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792543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Рисунок 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2215" y="3949724"/>
              <a:ext cx="1027938" cy="1964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Прямоугольник 21"/>
          <p:cNvSpPr>
            <a:spLocks noChangeArrowheads="1"/>
          </p:cNvSpPr>
          <p:nvPr/>
        </p:nvSpPr>
        <p:spPr bwMode="auto">
          <a:xfrm>
            <a:off x="8027557" y="1579992"/>
            <a:ext cx="3584779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В мобильном приложении предусмотрены следующие функции:</a:t>
            </a:r>
          </a:p>
          <a:p>
            <a:pPr marL="171450" indent="-171450">
              <a:spcBef>
                <a:spcPct val="0"/>
              </a:spcBef>
            </a:pPr>
            <a:r>
              <a:rPr lang="ru-RU" altLang="ru-RU" sz="1400" dirty="0">
                <a:latin typeface="Arial" panose="020B0604020202020204" pitchFamily="34" charset="0"/>
              </a:rPr>
              <a:t>передача показаний ИПУ;</a:t>
            </a:r>
          </a:p>
          <a:p>
            <a:pPr marL="171450" indent="-171450">
              <a:spcBef>
                <a:spcPct val="0"/>
              </a:spcBef>
            </a:pPr>
            <a:r>
              <a:rPr lang="ru-RU" altLang="ru-RU" sz="1400" dirty="0">
                <a:latin typeface="Arial" panose="020B0604020202020204" pitchFamily="34" charset="0"/>
              </a:rPr>
              <a:t>заявка на опломбировку ИПУ;</a:t>
            </a:r>
          </a:p>
          <a:p>
            <a:pPr marL="171450" indent="-171450">
              <a:spcBef>
                <a:spcPct val="0"/>
              </a:spcBef>
            </a:pPr>
            <a:r>
              <a:rPr lang="ru-RU" altLang="ru-RU" sz="1400" dirty="0">
                <a:latin typeface="Arial" panose="020B0604020202020204" pitchFamily="34" charset="0"/>
              </a:rPr>
              <a:t>заявка на </a:t>
            </a:r>
            <a:r>
              <a:rPr lang="ru-RU" altLang="ru-RU" sz="1400" dirty="0" err="1">
                <a:latin typeface="Arial" panose="020B0604020202020204" pitchFamily="34" charset="0"/>
              </a:rPr>
              <a:t>распломбировку</a:t>
            </a:r>
            <a:r>
              <a:rPr lang="ru-RU" altLang="ru-RU" sz="1400" dirty="0">
                <a:latin typeface="Arial" panose="020B0604020202020204" pitchFamily="34" charset="0"/>
              </a:rPr>
              <a:t> ИПУ;</a:t>
            </a:r>
          </a:p>
          <a:p>
            <a:pPr marL="171450" indent="-171450">
              <a:spcBef>
                <a:spcPct val="0"/>
              </a:spcBef>
            </a:pPr>
            <a:r>
              <a:rPr lang="ru-RU" altLang="ru-RU" sz="1400" dirty="0">
                <a:latin typeface="Arial" panose="020B0604020202020204" pitchFamily="34" charset="0"/>
              </a:rPr>
              <a:t>реестр действующих ИПУ;</a:t>
            </a:r>
          </a:p>
          <a:p>
            <a:pPr marL="171450" indent="-171450">
              <a:spcBef>
                <a:spcPct val="0"/>
              </a:spcBef>
            </a:pPr>
            <a:r>
              <a:rPr lang="ru-RU" altLang="ru-RU" sz="1400" dirty="0">
                <a:latin typeface="Arial" panose="020B0604020202020204" pitchFamily="34" charset="0"/>
              </a:rPr>
              <a:t>расшифровка начислений;</a:t>
            </a:r>
          </a:p>
          <a:p>
            <a:pPr marL="171450" indent="-171450">
              <a:spcBef>
                <a:spcPct val="0"/>
              </a:spcBef>
            </a:pPr>
            <a:r>
              <a:rPr lang="ru-RU" altLang="ru-RU" sz="1400" dirty="0">
                <a:latin typeface="Arial" panose="020B0604020202020204" pitchFamily="34" charset="0"/>
              </a:rPr>
              <a:t>расшифровка оплаты и др. документы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1820698" y="6581001"/>
            <a:ext cx="37130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42205" y="3925119"/>
            <a:ext cx="11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Потребители услуг имеют возможность передавать показания с приборов учета через приложение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по тел.: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8 747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377 74 44 для жителей, проживающих в многоквартирных жилых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домах;  8 708 101 20 31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для жителей, проживающих в индивидуальных жилых домах.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2"/>
          <a:srcRect l="177" t="4356" r="15738" b="28201"/>
          <a:stretch/>
        </p:blipFill>
        <p:spPr>
          <a:xfrm>
            <a:off x="90042" y="6596287"/>
            <a:ext cx="12011915" cy="226545"/>
          </a:xfrm>
          <a:prstGeom prst="rect">
            <a:avLst/>
          </a:prstGeom>
        </p:spPr>
      </p:pic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3153636367"/>
              </p:ext>
            </p:extLst>
          </p:nvPr>
        </p:nvGraphicFramePr>
        <p:xfrm>
          <a:off x="710468" y="4839085"/>
          <a:ext cx="3582540" cy="1185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40" name="Схема 39"/>
          <p:cNvGraphicFramePr/>
          <p:nvPr>
            <p:extLst>
              <p:ext uri="{D42A27DB-BD31-4B8C-83A1-F6EECF244321}">
                <p14:modId xmlns:p14="http://schemas.microsoft.com/office/powerpoint/2010/main" val="2632265447"/>
              </p:ext>
            </p:extLst>
          </p:nvPr>
        </p:nvGraphicFramePr>
        <p:xfrm>
          <a:off x="4647898" y="4440966"/>
          <a:ext cx="3879575" cy="2150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41" name="Схема 40"/>
          <p:cNvGraphicFramePr/>
          <p:nvPr>
            <p:extLst>
              <p:ext uri="{D42A27DB-BD31-4B8C-83A1-F6EECF244321}">
                <p14:modId xmlns:p14="http://schemas.microsoft.com/office/powerpoint/2010/main" val="621828279"/>
              </p:ext>
            </p:extLst>
          </p:nvPr>
        </p:nvGraphicFramePr>
        <p:xfrm>
          <a:off x="9374537" y="4909607"/>
          <a:ext cx="2237799" cy="1163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130029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09882" y="6492875"/>
            <a:ext cx="363027" cy="365125"/>
          </a:xfrm>
        </p:spPr>
        <p:txBody>
          <a:bodyPr/>
          <a:lstStyle/>
          <a:p>
            <a:pPr>
              <a:defRPr/>
            </a:pPr>
            <a:fld id="{37BBC531-0885-477B-BD1A-7ED7E2889AA3}" type="slidenum">
              <a:rPr lang="ru-RU" altLang="ru-RU" sz="1000" smtClean="0">
                <a:latin typeface="Arial" panose="020B0604020202020204" pitchFamily="34" charset="0"/>
              </a:rPr>
              <a:t>22</a:t>
            </a:fld>
            <a:endParaRPr lang="ru-RU" altLang="ru-RU" sz="1000" dirty="0">
              <a:latin typeface="Arial" panose="020B0604020202020204" pitchFamily="34" charset="0"/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618" y="209324"/>
            <a:ext cx="945000" cy="686250"/>
          </a:xfrm>
          <a:prstGeom prst="rect">
            <a:avLst/>
          </a:prstGeom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2394235" y="385407"/>
            <a:ext cx="7435160" cy="33408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b="1" dirty="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+mn-cs"/>
              </a:rPr>
              <a:t>Оснащенность приборами учета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448481"/>
              </p:ext>
            </p:extLst>
          </p:nvPr>
        </p:nvGraphicFramePr>
        <p:xfrm>
          <a:off x="275907" y="1442679"/>
          <a:ext cx="11640186" cy="4408237"/>
        </p:xfrm>
        <a:graphic>
          <a:graphicData uri="http://schemas.openxmlformats.org/drawingml/2006/table">
            <a:tbl>
              <a:tblPr firstRow="1" bandRow="1"/>
              <a:tblGrid>
                <a:gridCol w="1940031">
                  <a:extLst>
                    <a:ext uri="{9D8B030D-6E8A-4147-A177-3AD203B41FA5}">
                      <a16:colId xmlns:a16="http://schemas.microsoft.com/office/drawing/2014/main" val="475910428"/>
                    </a:ext>
                  </a:extLst>
                </a:gridCol>
                <a:gridCol w="1868382">
                  <a:extLst>
                    <a:ext uri="{9D8B030D-6E8A-4147-A177-3AD203B41FA5}">
                      <a16:colId xmlns:a16="http://schemas.microsoft.com/office/drawing/2014/main" val="2827716697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39434866"/>
                    </a:ext>
                  </a:extLst>
                </a:gridCol>
                <a:gridCol w="1940031">
                  <a:extLst>
                    <a:ext uri="{9D8B030D-6E8A-4147-A177-3AD203B41FA5}">
                      <a16:colId xmlns:a16="http://schemas.microsoft.com/office/drawing/2014/main" val="3068371231"/>
                    </a:ext>
                  </a:extLst>
                </a:gridCol>
                <a:gridCol w="1940031">
                  <a:extLst>
                    <a:ext uri="{9D8B030D-6E8A-4147-A177-3AD203B41FA5}">
                      <a16:colId xmlns:a16="http://schemas.microsoft.com/office/drawing/2014/main" val="4272800213"/>
                    </a:ext>
                  </a:extLst>
                </a:gridCol>
                <a:gridCol w="1940031">
                  <a:extLst>
                    <a:ext uri="{9D8B030D-6E8A-4147-A177-3AD203B41FA5}">
                      <a16:colId xmlns:a16="http://schemas.microsoft.com/office/drawing/2014/main" val="307775181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Группы Потребителей</a:t>
                      </a:r>
                    </a:p>
                  </a:txBody>
                  <a:tcPr marL="8210" marR="8210" marT="82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Всего домов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Дома и квартиры,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583A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Всего ПУ</a:t>
                      </a:r>
                    </a:p>
                  </a:txBody>
                  <a:tcPr marL="8210" marR="8210" marT="82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В работе </a:t>
                      </a:r>
                    </a:p>
                  </a:txBody>
                  <a:tcPr marL="8210" marR="8210" marT="82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58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196564"/>
                  </a:ext>
                </a:extLst>
              </a:tr>
              <a:tr h="3067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и квартир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оснащенные ПУ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/ Выведены</a:t>
                      </a:r>
                    </a:p>
                  </a:txBody>
                  <a:tcPr marL="8210" marR="8210" marT="82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899920"/>
                  </a:ext>
                </a:extLst>
              </a:tr>
              <a:tr h="3284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 физические лица, </a:t>
                      </a:r>
                    </a:p>
                  </a:txBody>
                  <a:tcPr marL="7200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F1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600 617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455 324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557 298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427 217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397056"/>
                  </a:ext>
                </a:extLst>
              </a:tr>
              <a:tr h="3284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 том числе;</a:t>
                      </a:r>
                    </a:p>
                  </a:txBody>
                  <a:tcPr marL="7200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/130 081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423366"/>
                  </a:ext>
                </a:extLst>
              </a:tr>
              <a:tr h="328403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Многоквартирные жилые дома</a:t>
                      </a:r>
                    </a:p>
                  </a:txBody>
                  <a:tcPr marL="7200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486 077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369 419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468 008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363 524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331982"/>
                  </a:ext>
                </a:extLst>
              </a:tr>
              <a:tr h="3284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 104 484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484852"/>
                  </a:ext>
                </a:extLst>
              </a:tr>
              <a:tr h="328403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Индивидуальные жилые строения</a:t>
                      </a:r>
                    </a:p>
                  </a:txBody>
                  <a:tcPr marL="7200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114 540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85 905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89 290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63 699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268273"/>
                  </a:ext>
                </a:extLst>
              </a:tr>
              <a:tr h="3284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 25 597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744180"/>
                  </a:ext>
                </a:extLst>
              </a:tr>
              <a:tr h="328403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Юридические лица</a:t>
                      </a:r>
                    </a:p>
                  </a:txBody>
                  <a:tcPr marL="7200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29 327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35 970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35 970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35 970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042557"/>
                  </a:ext>
                </a:extLst>
              </a:tr>
              <a:tr h="3284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/ 0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765181"/>
                  </a:ext>
                </a:extLst>
              </a:tr>
              <a:tr h="328403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Бюджетные организации</a:t>
                      </a:r>
                    </a:p>
                  </a:txBody>
                  <a:tcPr marL="7200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847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1 895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1 895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1 895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240683"/>
                  </a:ext>
                </a:extLst>
              </a:tr>
              <a:tr h="3284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/ 0</a:t>
                      </a:r>
                    </a:p>
                  </a:txBody>
                  <a:tcPr marL="8210" marR="8210" marT="821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542649"/>
                  </a:ext>
                </a:extLst>
              </a:tr>
              <a:tr h="328403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Всего:</a:t>
                      </a:r>
                    </a:p>
                  </a:txBody>
                  <a:tcPr marL="72000" marR="8210" marT="82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630 791</a:t>
                      </a:r>
                    </a:p>
                  </a:txBody>
                  <a:tcPr marL="8210" marR="8210" marT="82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493 189</a:t>
                      </a:r>
                    </a:p>
                  </a:txBody>
                  <a:tcPr marL="8210" marR="8210" marT="82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8210" marR="8210" marT="82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595 163</a:t>
                      </a:r>
                    </a:p>
                  </a:txBody>
                  <a:tcPr marL="8210" marR="8210" marT="82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465 082</a:t>
                      </a:r>
                    </a:p>
                  </a:txBody>
                  <a:tcPr marL="8210" marR="8210" marT="82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58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495241"/>
                  </a:ext>
                </a:extLst>
              </a:tr>
              <a:tr h="3284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/ 130 081</a:t>
                      </a:r>
                    </a:p>
                  </a:txBody>
                  <a:tcPr marL="8210" marR="8210" marT="821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798380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93963" y="6095731"/>
            <a:ext cx="11722130" cy="4765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200" i="1" dirty="0">
                <a:ln w="0"/>
                <a:latin typeface="Arial" panose="020B0604020202020204" pitchFamily="34" charset="0"/>
              </a:rPr>
              <a:t>По состоянию на </a:t>
            </a:r>
            <a:r>
              <a:rPr lang="ru-RU" sz="1200" i="1" dirty="0" smtClean="0">
                <a:ln w="0"/>
                <a:latin typeface="Arial" panose="020B0604020202020204" pitchFamily="34" charset="0"/>
              </a:rPr>
              <a:t>1.07.2025 </a:t>
            </a:r>
            <a:r>
              <a:rPr lang="ru-RU" sz="1200" i="1" dirty="0">
                <a:ln w="0"/>
                <a:latin typeface="Arial" panose="020B0604020202020204" pitchFamily="34" charset="0"/>
              </a:rPr>
              <a:t>года из </a:t>
            </a:r>
            <a:r>
              <a:rPr lang="ru-RU" sz="1200" i="1" dirty="0" smtClean="0">
                <a:ln w="0"/>
                <a:latin typeface="Arial" panose="020B0604020202020204" pitchFamily="34" charset="0"/>
              </a:rPr>
              <a:t>630 791 </a:t>
            </a:r>
            <a:r>
              <a:rPr lang="ru-RU" sz="1200" i="1" dirty="0">
                <a:ln w="0"/>
                <a:latin typeface="Arial" panose="020B0604020202020204" pitchFamily="34" charset="0"/>
              </a:rPr>
              <a:t>потребителей ГКП «Алматы Су» </a:t>
            </a:r>
            <a:r>
              <a:rPr lang="ru-RU" sz="1200" i="1" dirty="0" smtClean="0">
                <a:ln w="0"/>
                <a:latin typeface="Arial" panose="020B0604020202020204" pitchFamily="34" charset="0"/>
              </a:rPr>
              <a:t>493 189 (88 %)  </a:t>
            </a:r>
            <a:r>
              <a:rPr lang="ru-RU" sz="1200" i="1" dirty="0">
                <a:ln w="0"/>
                <a:latin typeface="Arial" panose="020B0604020202020204" pitchFamily="34" charset="0"/>
              </a:rPr>
              <a:t>потребителей имеют </a:t>
            </a:r>
            <a:r>
              <a:rPr lang="ru-RU" sz="1200" i="1" dirty="0" smtClean="0">
                <a:ln w="0"/>
                <a:latin typeface="Arial" panose="020B0604020202020204" pitchFamily="34" charset="0"/>
              </a:rPr>
              <a:t>595 163 </a:t>
            </a:r>
            <a:r>
              <a:rPr lang="ru-RU" sz="1200" i="1" dirty="0">
                <a:ln w="0"/>
                <a:latin typeface="Arial" panose="020B0604020202020204" pitchFamily="34" charset="0"/>
              </a:rPr>
              <a:t>установленных приборов учета, из них </a:t>
            </a:r>
            <a:r>
              <a:rPr lang="ru-RU" sz="1200" i="1" dirty="0" smtClean="0">
                <a:ln w="0"/>
                <a:latin typeface="Arial" panose="020B0604020202020204" pitchFamily="34" charset="0"/>
              </a:rPr>
              <a:t>465 082 </a:t>
            </a:r>
            <a:r>
              <a:rPr lang="ru-RU" sz="1200" i="1" dirty="0">
                <a:ln w="0"/>
                <a:latin typeface="Arial" panose="020B0604020202020204" pitchFamily="34" charset="0"/>
              </a:rPr>
              <a:t>(</a:t>
            </a:r>
            <a:r>
              <a:rPr lang="ru-RU" sz="1200" i="1" dirty="0" smtClean="0">
                <a:ln w="0"/>
                <a:latin typeface="Arial" panose="020B0604020202020204" pitchFamily="34" charset="0"/>
              </a:rPr>
              <a:t>78%) </a:t>
            </a:r>
            <a:r>
              <a:rPr lang="ru-RU" sz="1200" i="1" dirty="0">
                <a:ln w="0"/>
                <a:latin typeface="Arial" panose="020B0604020202020204" pitchFamily="34" charset="0"/>
              </a:rPr>
              <a:t>находятся в рабочем состоянии.</a:t>
            </a:r>
          </a:p>
        </p:txBody>
      </p:sp>
    </p:spTree>
    <p:extLst>
      <p:ext uri="{BB962C8B-B14F-4D97-AF65-F5344CB8AC3E}">
        <p14:creationId xmlns:p14="http://schemas.microsoft.com/office/powerpoint/2010/main" val="128388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0" y="275980"/>
            <a:ext cx="12192000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                </a:t>
            </a:r>
            <a:r>
              <a:rPr lang="ru-RU" altLang="ru-RU" sz="16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Динамика оснащенности индивидуальными приборами учета воды среди физических лиц</a:t>
            </a:r>
            <a:endParaRPr lang="en-GB" sz="16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79" y="239242"/>
            <a:ext cx="945000" cy="686250"/>
          </a:xfrm>
          <a:prstGeom prst="rect">
            <a:avLst/>
          </a:prstGeom>
        </p:spPr>
      </p:pic>
      <p:sp>
        <p:nvSpPr>
          <p:cNvPr id="2" name="AutoShape 2" descr="Crm, mockup or man in a telemarketing call center helping, talking or networking online via microphone. Contact support, consultant or insurance agent in communication at customer services or s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1812385" y="6581196"/>
            <a:ext cx="3796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graphicFrame>
        <p:nvGraphicFramePr>
          <p:cNvPr id="19" name="Схема 18"/>
          <p:cNvGraphicFramePr/>
          <p:nvPr>
            <p:extLst/>
          </p:nvPr>
        </p:nvGraphicFramePr>
        <p:xfrm>
          <a:off x="554857" y="5101333"/>
          <a:ext cx="2825404" cy="1150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1" name="Схема 20"/>
          <p:cNvGraphicFramePr/>
          <p:nvPr>
            <p:extLst/>
          </p:nvPr>
        </p:nvGraphicFramePr>
        <p:xfrm>
          <a:off x="9012149" y="5160770"/>
          <a:ext cx="2349962" cy="1030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6" name="Объект 2"/>
          <p:cNvSpPr txBox="1">
            <a:spLocks/>
          </p:cNvSpPr>
          <p:nvPr/>
        </p:nvSpPr>
        <p:spPr>
          <a:xfrm>
            <a:off x="890905" y="1587361"/>
            <a:ext cx="10691495" cy="9959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715963" algn="just">
              <a:spcBef>
                <a:spcPts val="0"/>
              </a:spcBef>
              <a:buNone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В результате ввода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в действие с 1 сентября 2024 года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дифференцированных тарифов для населения, а также с 1 января 2025 года новых размеров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плат для потребителей, не имеющих приборов учета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воды, наблюдается ежемесячный прирост уровня оснащенности индивидуальными приборами учета воды ( с 62,0% до 74,56% для потребителей многоквартирного сектора и (с 68,8% до 76,22%) для жителей частного сектора.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4104964"/>
              </p:ext>
            </p:extLst>
          </p:nvPr>
        </p:nvGraphicFramePr>
        <p:xfrm>
          <a:off x="1129959" y="2544191"/>
          <a:ext cx="9505948" cy="3416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6"/>
          <a:srcRect l="177" t="4356" r="15738" b="28201"/>
          <a:stretch/>
        </p:blipFill>
        <p:spPr>
          <a:xfrm>
            <a:off x="0" y="6233857"/>
            <a:ext cx="12172393" cy="58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0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570"/>
            <a:ext cx="12192000" cy="1197864"/>
          </a:xfrm>
          <a:prstGeom prst="rect">
            <a:avLst/>
          </a:prstGeom>
        </p:spPr>
      </p:pic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58" y="181168"/>
            <a:ext cx="1038090" cy="7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57048" y="346226"/>
            <a:ext cx="10717493" cy="39562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Информация по количеству приборов учета с передачей данных через GSM-модем </a:t>
            </a:r>
            <a:r>
              <a:rPr lang="ru-RU" altLang="ru-RU" sz="16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по группе потребителей - Юридические лица</a:t>
            </a:r>
            <a:endParaRPr lang="ru-RU" sz="1600" b="1" dirty="0">
              <a:solidFill>
                <a:srgbClr val="336699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784733" y="6561077"/>
            <a:ext cx="3796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-RU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53728"/>
              </p:ext>
            </p:extLst>
          </p:nvPr>
        </p:nvGraphicFramePr>
        <p:xfrm>
          <a:off x="417600" y="1544090"/>
          <a:ext cx="11367133" cy="4557841"/>
        </p:xfrm>
        <a:graphic>
          <a:graphicData uri="http://schemas.openxmlformats.org/drawingml/2006/table">
            <a:tbl>
              <a:tblPr/>
              <a:tblGrid>
                <a:gridCol w="898582">
                  <a:extLst>
                    <a:ext uri="{9D8B030D-6E8A-4147-A177-3AD203B41FA5}">
                      <a16:colId xmlns:a16="http://schemas.microsoft.com/office/drawing/2014/main" val="89069760"/>
                    </a:ext>
                  </a:extLst>
                </a:gridCol>
                <a:gridCol w="3174640">
                  <a:extLst>
                    <a:ext uri="{9D8B030D-6E8A-4147-A177-3AD203B41FA5}">
                      <a16:colId xmlns:a16="http://schemas.microsoft.com/office/drawing/2014/main" val="3584944364"/>
                    </a:ext>
                  </a:extLst>
                </a:gridCol>
                <a:gridCol w="3315414">
                  <a:extLst>
                    <a:ext uri="{9D8B030D-6E8A-4147-A177-3AD203B41FA5}">
                      <a16:colId xmlns:a16="http://schemas.microsoft.com/office/drawing/2014/main" val="3366261243"/>
                    </a:ext>
                  </a:extLst>
                </a:gridCol>
                <a:gridCol w="3978497">
                  <a:extLst>
                    <a:ext uri="{9D8B030D-6E8A-4147-A177-3AD203B41FA5}">
                      <a16:colId xmlns:a16="http://schemas.microsoft.com/office/drawing/2014/main" val="339407982"/>
                    </a:ext>
                  </a:extLst>
                </a:gridCol>
              </a:tblGrid>
              <a:tr h="604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Административный район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Количество всего ИПУ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Количество ИПУ с ДСП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850324"/>
                  </a:ext>
                </a:extLst>
              </a:tr>
              <a:tr h="36849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по состоянию на </a:t>
                      </a:r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01.07.2025 </a:t>
                      </a:r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г.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886574"/>
                  </a:ext>
                </a:extLst>
              </a:tr>
              <a:tr h="3038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Алатауский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1311609"/>
                  </a:ext>
                </a:extLst>
              </a:tr>
              <a:tr h="3038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Алмалинский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6 895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307714"/>
                  </a:ext>
                </a:extLst>
              </a:tr>
              <a:tr h="3038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Ауэзовский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4 586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5291913"/>
                  </a:ext>
                </a:extLst>
              </a:tr>
              <a:tr h="571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Бостандыкский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7 132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2 792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4598607"/>
                  </a:ext>
                </a:extLst>
              </a:tr>
              <a:tr h="3038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Жетысуский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2 627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8116231"/>
                  </a:ext>
                </a:extLst>
              </a:tr>
              <a:tr h="571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Медеуский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район,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Талгарский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5 273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8923433"/>
                  </a:ext>
                </a:extLst>
              </a:tr>
              <a:tr h="42588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Наурызбайский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район,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Карасайский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5053409"/>
                  </a:ext>
                </a:extLst>
              </a:tr>
              <a:tr h="4958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Турксибский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район,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Илийский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3 099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7752095"/>
                  </a:ext>
                </a:extLst>
              </a:tr>
              <a:tr h="30382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8536E"/>
                          </a:solidFill>
                          <a:effectLst/>
                          <a:latin typeface="Arial" panose="020B0604020202020204" pitchFamily="34" charset="0"/>
                        </a:rPr>
                        <a:t>ИТОГО: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18536E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35 062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18536E"/>
                          </a:solidFill>
                          <a:effectLst/>
                          <a:latin typeface="Arial" panose="020B0604020202020204" pitchFamily="34" charset="0"/>
                        </a:rPr>
                        <a:t>13 051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622613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177" t="4356" r="15738" b="28201"/>
          <a:stretch/>
        </p:blipFill>
        <p:spPr>
          <a:xfrm>
            <a:off x="90042" y="6117465"/>
            <a:ext cx="11694691" cy="70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9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255001"/>
              </p:ext>
            </p:extLst>
          </p:nvPr>
        </p:nvGraphicFramePr>
        <p:xfrm>
          <a:off x="87389" y="1555681"/>
          <a:ext cx="11881320" cy="22964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4950">
                  <a:extLst>
                    <a:ext uri="{9D8B030D-6E8A-4147-A177-3AD203B41FA5}">
                      <a16:colId xmlns:a16="http://schemas.microsoft.com/office/drawing/2014/main" val="1708872349"/>
                    </a:ext>
                  </a:extLst>
                </a:gridCol>
                <a:gridCol w="2501121">
                  <a:extLst>
                    <a:ext uri="{9D8B030D-6E8A-4147-A177-3AD203B41FA5}">
                      <a16:colId xmlns:a16="http://schemas.microsoft.com/office/drawing/2014/main" val="221299819"/>
                    </a:ext>
                  </a:extLst>
                </a:gridCol>
                <a:gridCol w="1207418">
                  <a:extLst>
                    <a:ext uri="{9D8B030D-6E8A-4147-A177-3AD203B41FA5}">
                      <a16:colId xmlns:a16="http://schemas.microsoft.com/office/drawing/2014/main" val="204584900"/>
                    </a:ext>
                  </a:extLst>
                </a:gridCol>
                <a:gridCol w="1180293">
                  <a:extLst>
                    <a:ext uri="{9D8B030D-6E8A-4147-A177-3AD203B41FA5}">
                      <a16:colId xmlns:a16="http://schemas.microsoft.com/office/drawing/2014/main" val="4088914457"/>
                    </a:ext>
                  </a:extLst>
                </a:gridCol>
                <a:gridCol w="1046669">
                  <a:extLst>
                    <a:ext uri="{9D8B030D-6E8A-4147-A177-3AD203B41FA5}">
                      <a16:colId xmlns:a16="http://schemas.microsoft.com/office/drawing/2014/main" val="3288471113"/>
                    </a:ext>
                  </a:extLst>
                </a:gridCol>
                <a:gridCol w="1214298">
                  <a:extLst>
                    <a:ext uri="{9D8B030D-6E8A-4147-A177-3AD203B41FA5}">
                      <a16:colId xmlns:a16="http://schemas.microsoft.com/office/drawing/2014/main" val="2711269828"/>
                    </a:ext>
                  </a:extLst>
                </a:gridCol>
                <a:gridCol w="1390107">
                  <a:extLst>
                    <a:ext uri="{9D8B030D-6E8A-4147-A177-3AD203B41FA5}">
                      <a16:colId xmlns:a16="http://schemas.microsoft.com/office/drawing/2014/main" val="2612264776"/>
                    </a:ext>
                  </a:extLst>
                </a:gridCol>
                <a:gridCol w="1488232">
                  <a:extLst>
                    <a:ext uri="{9D8B030D-6E8A-4147-A177-3AD203B41FA5}">
                      <a16:colId xmlns:a16="http://schemas.microsoft.com/office/drawing/2014/main" val="1137645379"/>
                    </a:ext>
                  </a:extLst>
                </a:gridCol>
                <a:gridCol w="1488232">
                  <a:extLst>
                    <a:ext uri="{9D8B030D-6E8A-4147-A177-3AD203B41FA5}">
                      <a16:colId xmlns:a16="http://schemas.microsoft.com/office/drawing/2014/main" val="338700101"/>
                    </a:ext>
                  </a:extLst>
                </a:gridCol>
              </a:tblGrid>
              <a:tr h="4452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Административный район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Юридические лица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Бюджетные организации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Коллективные договоры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КСК по единому платежу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МЖД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ИЖС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9141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Алатауский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36 353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26 074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64 964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906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Алмалинский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5 391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87 385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4 288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97 259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9878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Ауэзовский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3 932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104 291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5 951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114 338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38273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Бостандыкский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6 461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112 215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5 256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124 121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3876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Жетысуский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2 066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27 644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15 787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45 585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688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Медеуский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район, </a:t>
                      </a:r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Талгарский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46 812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19 114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70 775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4560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Наурызбайский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район, </a:t>
                      </a:r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Карасайский</a:t>
                      </a:r>
                      <a:r>
                        <a:rPr lang="ru-RU" sz="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38 246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12 474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52 654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74030"/>
                  </a:ext>
                </a:extLst>
              </a:tr>
              <a:tr h="2762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Турксибский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район, </a:t>
                      </a:r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Илийский</a:t>
                      </a:r>
                      <a:r>
                        <a:rPr lang="ru-RU" sz="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2 243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33 131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25 596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61 095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8036416"/>
                  </a:ext>
                </a:extLst>
              </a:tr>
              <a:tr h="24146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000" b="1" u="none" strike="noStrike" dirty="0">
                          <a:solidFill>
                            <a:srgbClr val="18536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  <a:endParaRPr lang="ru-RU" sz="1000" b="1" i="0" u="none" strike="noStrike" dirty="0">
                        <a:solidFill>
                          <a:srgbClr val="18536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28 795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486 077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114 540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630 791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048328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868828"/>
              </p:ext>
            </p:extLst>
          </p:nvPr>
        </p:nvGraphicFramePr>
        <p:xfrm>
          <a:off x="119336" y="4206084"/>
          <a:ext cx="11881320" cy="23141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810">
                  <a:extLst>
                    <a:ext uri="{9D8B030D-6E8A-4147-A177-3AD203B41FA5}">
                      <a16:colId xmlns:a16="http://schemas.microsoft.com/office/drawing/2014/main" val="1375358551"/>
                    </a:ext>
                  </a:extLst>
                </a:gridCol>
                <a:gridCol w="2441262">
                  <a:extLst>
                    <a:ext uri="{9D8B030D-6E8A-4147-A177-3AD203B41FA5}">
                      <a16:colId xmlns:a16="http://schemas.microsoft.com/office/drawing/2014/main" val="1221783461"/>
                    </a:ext>
                  </a:extLst>
                </a:gridCol>
                <a:gridCol w="1232398">
                  <a:extLst>
                    <a:ext uri="{9D8B030D-6E8A-4147-A177-3AD203B41FA5}">
                      <a16:colId xmlns:a16="http://schemas.microsoft.com/office/drawing/2014/main" val="1244168560"/>
                    </a:ext>
                  </a:extLst>
                </a:gridCol>
                <a:gridCol w="1155315">
                  <a:extLst>
                    <a:ext uri="{9D8B030D-6E8A-4147-A177-3AD203B41FA5}">
                      <a16:colId xmlns:a16="http://schemas.microsoft.com/office/drawing/2014/main" val="3663561451"/>
                    </a:ext>
                  </a:extLst>
                </a:gridCol>
                <a:gridCol w="1046668">
                  <a:extLst>
                    <a:ext uri="{9D8B030D-6E8A-4147-A177-3AD203B41FA5}">
                      <a16:colId xmlns:a16="http://schemas.microsoft.com/office/drawing/2014/main" val="822050781"/>
                    </a:ext>
                  </a:extLst>
                </a:gridCol>
                <a:gridCol w="1214298">
                  <a:extLst>
                    <a:ext uri="{9D8B030D-6E8A-4147-A177-3AD203B41FA5}">
                      <a16:colId xmlns:a16="http://schemas.microsoft.com/office/drawing/2014/main" val="2297976058"/>
                    </a:ext>
                  </a:extLst>
                </a:gridCol>
                <a:gridCol w="1390107">
                  <a:extLst>
                    <a:ext uri="{9D8B030D-6E8A-4147-A177-3AD203B41FA5}">
                      <a16:colId xmlns:a16="http://schemas.microsoft.com/office/drawing/2014/main" val="2750613801"/>
                    </a:ext>
                  </a:extLst>
                </a:gridCol>
                <a:gridCol w="1488231">
                  <a:extLst>
                    <a:ext uri="{9D8B030D-6E8A-4147-A177-3AD203B41FA5}">
                      <a16:colId xmlns:a16="http://schemas.microsoft.com/office/drawing/2014/main" val="2298299442"/>
                    </a:ext>
                  </a:extLst>
                </a:gridCol>
                <a:gridCol w="1488231">
                  <a:extLst>
                    <a:ext uri="{9D8B030D-6E8A-4147-A177-3AD203B41FA5}">
                      <a16:colId xmlns:a16="http://schemas.microsoft.com/office/drawing/2014/main" val="2934526792"/>
                    </a:ext>
                  </a:extLst>
                </a:gridCol>
              </a:tblGrid>
              <a:tr h="32899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Административный район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Юридические лица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Бюджетные организации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Коллективные договоры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КСК по единому платежу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МЖД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ИЖС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647853"/>
                  </a:ext>
                </a:extLst>
              </a:tr>
              <a:tr h="221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Алатауский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2 293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36 110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8 806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47 312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3773657"/>
                  </a:ext>
                </a:extLst>
              </a:tr>
              <a:tr h="221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Алмалинский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5 415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87 362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1 180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94 150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96834"/>
                  </a:ext>
                </a:extLst>
              </a:tr>
              <a:tr h="221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Ауэзовский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104 330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3 468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111 904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149080"/>
                  </a:ext>
                </a:extLst>
              </a:tr>
              <a:tr h="221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Бостандыкский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6 476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112 187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2 190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121 038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044845"/>
                  </a:ext>
                </a:extLst>
              </a:tr>
              <a:tr h="221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Жетысуский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2 141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27 463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5 632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35 315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8294008"/>
                  </a:ext>
                </a:extLst>
              </a:tr>
              <a:tr h="221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Медеуский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район, </a:t>
                      </a:r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Талгарский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4 589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46 804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8 190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59 798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077373"/>
                  </a:ext>
                </a:extLst>
              </a:tr>
              <a:tr h="22859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Наурызбайский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район, </a:t>
                      </a:r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Карасайский</a:t>
                      </a:r>
                      <a:r>
                        <a:rPr lang="ru-RU" sz="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38 316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5 412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45 665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8584992"/>
                  </a:ext>
                </a:extLst>
              </a:tr>
              <a:tr h="1904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Турксибский</a:t>
                      </a: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район, </a:t>
                      </a:r>
                      <a:r>
                        <a:rPr lang="ru-RU" sz="900" b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Илийский</a:t>
                      </a:r>
                      <a:r>
                        <a:rPr lang="ru-RU" sz="900" b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2 360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33 218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6 795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42 498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352643"/>
                  </a:ext>
                </a:extLst>
              </a:tr>
              <a:tr h="23666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000" b="1" u="none" strike="noStrike" dirty="0">
                          <a:solidFill>
                            <a:srgbClr val="18536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  <a:endParaRPr lang="ru-RU" sz="1000" b="1" i="0" u="none" strike="noStrike" dirty="0">
                        <a:solidFill>
                          <a:srgbClr val="18536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29 085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485 790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41 673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557 680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703327"/>
                  </a:ext>
                </a:extLst>
              </a:tr>
            </a:tbl>
          </a:graphicData>
        </a:graphic>
      </p:graphicFrame>
      <p:pic>
        <p:nvPicPr>
          <p:cNvPr id="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496"/>
            <a:ext cx="12192000" cy="1115327"/>
          </a:xfrm>
          <a:prstGeom prst="rect">
            <a:avLst/>
          </a:prstGeom>
        </p:spPr>
      </p:pic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03" y="190834"/>
            <a:ext cx="1038090" cy="7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1" y="-16165"/>
            <a:ext cx="12192000" cy="1068902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b="1" dirty="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+mn-cs"/>
              </a:rPr>
              <a:t>Количество потребителей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3729" y="1177818"/>
            <a:ext cx="109286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spcBef>
                <a:spcPct val="0"/>
              </a:spcBef>
            </a:pPr>
            <a:r>
              <a:rPr 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Информация о количестве потребителей по услуге водоснабжения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9118" y="3878544"/>
            <a:ext cx="108955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Информация о количестве потребителей по услуге водоотведения</a:t>
            </a:r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765025" y="6452921"/>
            <a:ext cx="407368" cy="405079"/>
          </a:xfrm>
        </p:spPr>
        <p:txBody>
          <a:bodyPr/>
          <a:lstStyle/>
          <a:p>
            <a:pPr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83616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4"/>
            <a:ext cx="12192000" cy="987125"/>
          </a:xfrm>
          <a:prstGeom prst="rect">
            <a:avLst/>
          </a:prstGeom>
        </p:spPr>
      </p:pic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58" y="181168"/>
            <a:ext cx="1038090" cy="7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21468" y="1148467"/>
            <a:ext cx="8788473" cy="39562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4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Расформирование коллективов жильцов</a:t>
            </a:r>
            <a:endParaRPr lang="ru-RU" sz="1400" b="1" dirty="0">
              <a:solidFill>
                <a:srgbClr val="336699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784733" y="6561077"/>
            <a:ext cx="3796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-RU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264263"/>
              </p:ext>
            </p:extLst>
          </p:nvPr>
        </p:nvGraphicFramePr>
        <p:xfrm>
          <a:off x="376381" y="1544091"/>
          <a:ext cx="11439237" cy="2352710"/>
        </p:xfrm>
        <a:graphic>
          <a:graphicData uri="http://schemas.openxmlformats.org/drawingml/2006/table">
            <a:tbl>
              <a:tblPr/>
              <a:tblGrid>
                <a:gridCol w="754019">
                  <a:extLst>
                    <a:ext uri="{9D8B030D-6E8A-4147-A177-3AD203B41FA5}">
                      <a16:colId xmlns:a16="http://schemas.microsoft.com/office/drawing/2014/main" val="662026063"/>
                    </a:ext>
                  </a:extLst>
                </a:gridCol>
                <a:gridCol w="3225600">
                  <a:extLst>
                    <a:ext uri="{9D8B030D-6E8A-4147-A177-3AD203B41FA5}">
                      <a16:colId xmlns:a16="http://schemas.microsoft.com/office/drawing/2014/main" val="2813033458"/>
                    </a:ext>
                  </a:extLst>
                </a:gridCol>
                <a:gridCol w="2382310">
                  <a:extLst>
                    <a:ext uri="{9D8B030D-6E8A-4147-A177-3AD203B41FA5}">
                      <a16:colId xmlns:a16="http://schemas.microsoft.com/office/drawing/2014/main" val="1387028002"/>
                    </a:ext>
                  </a:extLst>
                </a:gridCol>
                <a:gridCol w="3425653">
                  <a:extLst>
                    <a:ext uri="{9D8B030D-6E8A-4147-A177-3AD203B41FA5}">
                      <a16:colId xmlns:a16="http://schemas.microsoft.com/office/drawing/2014/main" val="576752861"/>
                    </a:ext>
                  </a:extLst>
                </a:gridCol>
                <a:gridCol w="1651655">
                  <a:extLst>
                    <a:ext uri="{9D8B030D-6E8A-4147-A177-3AD203B41FA5}">
                      <a16:colId xmlns:a16="http://schemas.microsoft.com/office/drawing/2014/main" val="526434960"/>
                    </a:ext>
                  </a:extLst>
                </a:gridCol>
              </a:tblGrid>
              <a:tr h="14323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№ п/п</a:t>
                      </a:r>
                    </a:p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  </a:t>
                      </a:r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Административный район</a:t>
                      </a:r>
                    </a:p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Коллективные договоры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% снижения</a:t>
                      </a:r>
                    </a:p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635350"/>
                  </a:ext>
                </a:extLst>
              </a:tr>
              <a:tr h="360268"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ctr"/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по состоянию на </a:t>
                      </a:r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01.01.2024 </a:t>
                      </a:r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г.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по состоянию на 01.07.2025 г.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020963"/>
                  </a:ext>
                </a:extLst>
              </a:tr>
              <a:tr h="15670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Алатауский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76689"/>
                  </a:ext>
                </a:extLst>
              </a:tr>
              <a:tr h="15670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Алмалинский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166,67%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4898287"/>
                  </a:ext>
                </a:extLst>
              </a:tr>
              <a:tr h="15670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Ауэзовский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77,27%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044580"/>
                  </a:ext>
                </a:extLst>
              </a:tr>
              <a:tr h="1929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Бостандыкский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94,12%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455289"/>
                  </a:ext>
                </a:extLst>
              </a:tr>
              <a:tr h="15670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Жетысуский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29,41%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810112"/>
                  </a:ext>
                </a:extLst>
              </a:tr>
              <a:tr h="24171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Медеуский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район,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Талгарский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14,77%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178676"/>
                  </a:ext>
                </a:extLst>
              </a:tr>
              <a:tr h="3018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Наурызбайский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район,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Карасайский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13,04%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6210"/>
                  </a:ext>
                </a:extLst>
              </a:tr>
              <a:tr h="28439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Турксибский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район,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Илийский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186388"/>
                  </a:ext>
                </a:extLst>
              </a:tr>
              <a:tr h="14323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 smtClean="0">
                          <a:solidFill>
                            <a:srgbClr val="18536E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ИТОГО</a:t>
                      </a:r>
                      <a:r>
                        <a:rPr lang="ru-RU" sz="1000" b="1" i="0" u="none" strike="noStrike" dirty="0">
                          <a:solidFill>
                            <a:srgbClr val="18536E"/>
                          </a:solidFill>
                          <a:effectLst/>
                          <a:latin typeface="Arial" panose="020B0604020202020204" pitchFamily="34" charset="0"/>
                        </a:rPr>
                        <a:t>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18536E"/>
                          </a:solidFill>
                          <a:effectLst/>
                          <a:latin typeface="Arial" panose="020B0604020202020204" pitchFamily="34" charset="0"/>
                        </a:rPr>
                        <a:t>499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18536E"/>
                          </a:solidFill>
                          <a:effectLst/>
                          <a:latin typeface="Arial" panose="020B0604020202020204" pitchFamily="34" charset="0"/>
                        </a:rPr>
                        <a:t>410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21,71%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632759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177" t="4356" r="15738" b="28201"/>
          <a:stretch/>
        </p:blipFill>
        <p:spPr>
          <a:xfrm>
            <a:off x="19607" y="6198936"/>
            <a:ext cx="12172393" cy="584707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046018" y="3957933"/>
            <a:ext cx="10738715" cy="36632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4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Открытие новых лицевых счетов по многоквартирному сектору</a:t>
            </a:r>
            <a:endParaRPr lang="ru-RU" sz="1400" b="1" dirty="0">
              <a:solidFill>
                <a:srgbClr val="336699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391397"/>
              </p:ext>
            </p:extLst>
          </p:nvPr>
        </p:nvGraphicFramePr>
        <p:xfrm>
          <a:off x="2479964" y="4272598"/>
          <a:ext cx="7377545" cy="2218692"/>
        </p:xfrm>
        <a:graphic>
          <a:graphicData uri="http://schemas.openxmlformats.org/drawingml/2006/table">
            <a:tbl>
              <a:tblPr/>
              <a:tblGrid>
                <a:gridCol w="530801">
                  <a:extLst>
                    <a:ext uri="{9D8B030D-6E8A-4147-A177-3AD203B41FA5}">
                      <a16:colId xmlns:a16="http://schemas.microsoft.com/office/drawing/2014/main" val="3319138148"/>
                    </a:ext>
                  </a:extLst>
                </a:gridCol>
                <a:gridCol w="4150124">
                  <a:extLst>
                    <a:ext uri="{9D8B030D-6E8A-4147-A177-3AD203B41FA5}">
                      <a16:colId xmlns:a16="http://schemas.microsoft.com/office/drawing/2014/main" val="909228338"/>
                    </a:ext>
                  </a:extLst>
                </a:gridCol>
                <a:gridCol w="2696620">
                  <a:extLst>
                    <a:ext uri="{9D8B030D-6E8A-4147-A177-3AD203B41FA5}">
                      <a16:colId xmlns:a16="http://schemas.microsoft.com/office/drawing/2014/main" val="2940215562"/>
                    </a:ext>
                  </a:extLst>
                </a:gridCol>
              </a:tblGrid>
              <a:tr h="17451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Административный район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лицевых счетов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92200"/>
                  </a:ext>
                </a:extLst>
              </a:tr>
              <a:tr h="2380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период с января по </a:t>
                      </a:r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июнь 2025 </a:t>
                      </a:r>
                      <a:r>
                        <a:rPr lang="ru-RU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года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709525"/>
                  </a:ext>
                </a:extLst>
              </a:tr>
              <a:tr h="189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Алатауский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3 652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479684"/>
                  </a:ext>
                </a:extLst>
              </a:tr>
              <a:tr h="189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Алмалинский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1 772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068320"/>
                  </a:ext>
                </a:extLst>
              </a:tr>
              <a:tr h="189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Ауэзовский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2 816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514163"/>
                  </a:ext>
                </a:extLst>
              </a:tr>
              <a:tr h="189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Бостандыкский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2 936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466112"/>
                  </a:ext>
                </a:extLst>
              </a:tr>
              <a:tr h="189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Жетысуский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778849"/>
                  </a:ext>
                </a:extLst>
              </a:tr>
              <a:tr h="2240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Медеуский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Талгарский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0830453"/>
                  </a:ext>
                </a:extLst>
              </a:tr>
              <a:tr h="2240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Наурызбайский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Карасайский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2707126"/>
                  </a:ext>
                </a:extLst>
              </a:tr>
              <a:tr h="2240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Турксибский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Илийский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2 599</a:t>
                      </a:r>
                      <a:endParaRPr lang="ru-RU" sz="105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841788"/>
                  </a:ext>
                </a:extLst>
              </a:tr>
              <a:tr h="189016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 smtClean="0">
                          <a:solidFill>
                            <a:srgbClr val="18536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                  ИТОГО</a:t>
                      </a:r>
                      <a:r>
                        <a:rPr lang="ru-RU" sz="1000" b="1" i="0" u="none" strike="noStrike" dirty="0">
                          <a:solidFill>
                            <a:srgbClr val="18536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14 569</a:t>
                      </a:r>
                      <a:endParaRPr lang="ru-RU" sz="105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147556"/>
                  </a:ext>
                </a:extLst>
              </a:tr>
            </a:tbl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2189409" y="361109"/>
            <a:ext cx="7452592" cy="36632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4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Информация по потребителям </a:t>
            </a:r>
            <a:endParaRPr lang="ru-RU" sz="1400" b="1" dirty="0">
              <a:solidFill>
                <a:srgbClr val="336699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66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507637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830434" y="-92851"/>
            <a:ext cx="9505950" cy="46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endParaRPr lang="ru-RU" altLang="ru-RU" sz="1600" b="1" dirty="0">
              <a:solidFill>
                <a:srgbClr val="336699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Перспективы деятельности </a:t>
            </a:r>
            <a:r>
              <a:rPr lang="ru-RU" altLang="ru-RU" sz="16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и </a:t>
            </a:r>
            <a:endParaRPr lang="ru-RU" altLang="ru-RU" sz="1600" b="1" dirty="0">
              <a:solidFill>
                <a:srgbClr val="336699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тарифов на услуги водоснабжения и водоотведения</a:t>
            </a:r>
            <a:endParaRPr lang="ru-RU" sz="16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15" y="2681"/>
            <a:ext cx="945000" cy="51266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235897" y="600488"/>
            <a:ext cx="11861074" cy="626541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  <a:defRPr/>
            </a:pPr>
            <a:r>
              <a:rPr lang="ru-RU" sz="1800" dirty="0">
                <a:latin typeface="Arial" charset="0"/>
              </a:rPr>
              <a:t>	</a:t>
            </a:r>
            <a:r>
              <a:rPr lang="ru-RU" sz="1250" dirty="0" smtClean="0">
                <a:latin typeface="Arial" charset="0"/>
              </a:rPr>
              <a:t>На новый тарифный период 2025 - 2029 гг. утверждены тарифы на услуги водоснабжения и водоотведения по трем группам потребителей с разбивкой по годам, при этом для 1 группы потребителей услуг водоснабжения сохраняется дифференциация по </a:t>
            </a:r>
            <a:r>
              <a:rPr lang="ru-RU" sz="1250" dirty="0">
                <a:latin typeface="Arial" charset="0"/>
              </a:rPr>
              <a:t>подгруппам </a:t>
            </a:r>
            <a:r>
              <a:rPr lang="ru-RU" sz="1250" dirty="0" smtClean="0">
                <a:latin typeface="Arial" charset="0"/>
              </a:rPr>
              <a:t> </a:t>
            </a:r>
            <a:r>
              <a:rPr lang="ru-RU" sz="1250" dirty="0">
                <a:latin typeface="Arial" charset="0"/>
              </a:rPr>
              <a:t>в зависимости от объемов потребления </a:t>
            </a:r>
            <a:r>
              <a:rPr lang="ru-RU" sz="1250" dirty="0" smtClean="0">
                <a:latin typeface="Arial" charset="0"/>
              </a:rPr>
              <a:t>(введена с 1 сентября 2024 года). </a:t>
            </a:r>
            <a:endParaRPr lang="ru-RU" sz="1250" dirty="0">
              <a:latin typeface="Arial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endParaRPr lang="ru-RU" sz="1250" dirty="0" smtClean="0">
              <a:latin typeface="Arial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endParaRPr lang="ru-RU" sz="1400" dirty="0">
              <a:latin typeface="Arial" charset="0"/>
            </a:endParaRPr>
          </a:p>
          <a:p>
            <a:pPr algn="just">
              <a:spcAft>
                <a:spcPts val="600"/>
              </a:spcAft>
              <a:buNone/>
              <a:defRPr/>
            </a:pPr>
            <a:endParaRPr lang="ru-RU" sz="1800" dirty="0">
              <a:latin typeface="Arial" charset="0"/>
            </a:endParaRPr>
          </a:p>
          <a:p>
            <a:pPr algn="just">
              <a:spcAft>
                <a:spcPts val="600"/>
              </a:spcAft>
              <a:buNone/>
              <a:defRPr/>
            </a:pPr>
            <a:endParaRPr lang="ru-RU" sz="1800" dirty="0">
              <a:latin typeface="Arial" charset="0"/>
            </a:endParaRPr>
          </a:p>
          <a:p>
            <a:pPr>
              <a:buNone/>
            </a:pPr>
            <a:endParaRPr lang="ru-RU" sz="1800" dirty="0">
              <a:latin typeface="Arial" charset="0"/>
            </a:endParaRPr>
          </a:p>
          <a:p>
            <a:pPr algn="just">
              <a:buNone/>
              <a:defRPr/>
            </a:pPr>
            <a:r>
              <a:rPr lang="ru-RU" altLang="ru-RU" sz="1800" dirty="0">
                <a:latin typeface="Arial" charset="0"/>
              </a:rPr>
              <a:t>	</a:t>
            </a:r>
            <a:r>
              <a:rPr lang="ru-RU" altLang="ru-RU" sz="1200" dirty="0">
                <a:latin typeface="Arial" panose="020B0604020202020204" pitchFamily="34" charset="0"/>
              </a:rPr>
              <a:t>	</a:t>
            </a:r>
          </a:p>
          <a:p>
            <a:pPr algn="just">
              <a:spcBef>
                <a:spcPts val="0"/>
              </a:spcBef>
              <a:buNone/>
            </a:pPr>
            <a:endParaRPr lang="ru-RU" altLang="ru-RU" sz="1200" dirty="0" smtClean="0">
              <a:latin typeface="Arial" panose="020B0604020202020204" pitchFamily="34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altLang="ru-RU" sz="1200" dirty="0" smtClean="0">
                <a:latin typeface="Arial" panose="020B0604020202020204" pitchFamily="34" charset="0"/>
              </a:rPr>
              <a:t>	Д</a:t>
            </a:r>
            <a:r>
              <a:rPr lang="ru-RU" altLang="ru-RU" sz="1250" dirty="0" smtClean="0">
                <a:latin typeface="Arial" charset="0"/>
              </a:rPr>
              <a:t>ифференциация тарифа на услуги водоснабжения 1 группы потребителей по 4 подгруппам в </a:t>
            </a:r>
            <a:r>
              <a:rPr lang="ru-RU" altLang="ru-RU" sz="1250" dirty="0">
                <a:latin typeface="Arial" charset="0"/>
              </a:rPr>
              <a:t>зависимости от объемов потребления физическими лицами, для следующих категорий </a:t>
            </a:r>
            <a:r>
              <a:rPr lang="ru-RU" altLang="ru-RU" sz="1250" dirty="0" smtClean="0">
                <a:latin typeface="Arial" charset="0"/>
              </a:rPr>
              <a:t>потребителей:  1 подгруппа </a:t>
            </a:r>
            <a:r>
              <a:rPr lang="ru-RU" altLang="ru-RU" sz="1250" dirty="0">
                <a:latin typeface="Arial" charset="0"/>
              </a:rPr>
              <a:t>– до 3 </a:t>
            </a:r>
            <a:r>
              <a:rPr lang="ru-RU" sz="12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м³</a:t>
            </a:r>
            <a:r>
              <a:rPr lang="ru-RU" altLang="ru-RU" sz="1250" dirty="0">
                <a:latin typeface="Arial" charset="0"/>
              </a:rPr>
              <a:t> в месяц на 1 </a:t>
            </a:r>
            <a:r>
              <a:rPr lang="ru-RU" altLang="ru-RU" sz="1250" dirty="0" smtClean="0">
                <a:latin typeface="Arial" charset="0"/>
              </a:rPr>
              <a:t>человека (коэффициент 1,0);  2 </a:t>
            </a:r>
            <a:r>
              <a:rPr lang="ru-RU" altLang="ru-RU" sz="1250" dirty="0">
                <a:latin typeface="Arial" charset="0"/>
              </a:rPr>
              <a:t>подгруппа </a:t>
            </a:r>
            <a:r>
              <a:rPr lang="ru-RU" altLang="ru-RU" sz="1250" dirty="0" smtClean="0">
                <a:latin typeface="Arial" charset="0"/>
              </a:rPr>
              <a:t>– свыше </a:t>
            </a:r>
            <a:r>
              <a:rPr lang="ru-RU" altLang="ru-RU" sz="1250" dirty="0">
                <a:latin typeface="Arial" charset="0"/>
              </a:rPr>
              <a:t>3 </a:t>
            </a:r>
            <a:r>
              <a:rPr lang="ru-RU" sz="12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м³</a:t>
            </a:r>
            <a:r>
              <a:rPr lang="ru-RU" altLang="ru-RU" sz="1250" dirty="0">
                <a:latin typeface="Arial" charset="0"/>
              </a:rPr>
              <a:t> до 5 </a:t>
            </a:r>
            <a:r>
              <a:rPr lang="ru-RU" sz="12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м³</a:t>
            </a:r>
            <a:r>
              <a:rPr lang="ru-RU" altLang="ru-RU" sz="1250" dirty="0">
                <a:latin typeface="Arial" charset="0"/>
              </a:rPr>
              <a:t> в месяц на 1 </a:t>
            </a:r>
            <a:r>
              <a:rPr lang="ru-RU" altLang="ru-RU" sz="1250" dirty="0" smtClean="0">
                <a:latin typeface="Arial" charset="0"/>
              </a:rPr>
              <a:t>человека (коэффициент 1,2 к тарифу первой группы);  3 </a:t>
            </a:r>
            <a:r>
              <a:rPr lang="ru-RU" altLang="ru-RU" sz="1250" dirty="0">
                <a:latin typeface="Arial" charset="0"/>
              </a:rPr>
              <a:t>подгруппа </a:t>
            </a:r>
            <a:r>
              <a:rPr lang="ru-RU" altLang="ru-RU" sz="1250" dirty="0" smtClean="0">
                <a:latin typeface="Arial" charset="0"/>
              </a:rPr>
              <a:t>– </a:t>
            </a:r>
            <a:r>
              <a:rPr lang="ru-RU" altLang="ru-RU" sz="1250" dirty="0">
                <a:latin typeface="Arial" charset="0"/>
              </a:rPr>
              <a:t>свыше 5 </a:t>
            </a:r>
            <a:r>
              <a:rPr lang="ru-RU" sz="12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м³</a:t>
            </a:r>
            <a:r>
              <a:rPr lang="ru-RU" altLang="ru-RU" sz="1250" dirty="0">
                <a:latin typeface="Arial" charset="0"/>
              </a:rPr>
              <a:t> до 10 </a:t>
            </a:r>
            <a:r>
              <a:rPr lang="ru-RU" sz="12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м³</a:t>
            </a:r>
            <a:r>
              <a:rPr lang="ru-RU" altLang="ru-RU" sz="1250" dirty="0">
                <a:latin typeface="Arial" charset="0"/>
              </a:rPr>
              <a:t> в месяц на 1 </a:t>
            </a:r>
            <a:r>
              <a:rPr lang="ru-RU" altLang="ru-RU" sz="1250" dirty="0" smtClean="0">
                <a:latin typeface="Arial" charset="0"/>
              </a:rPr>
              <a:t>человека (коэффициент 1,5); </a:t>
            </a:r>
          </a:p>
          <a:p>
            <a:pPr algn="just">
              <a:spcBef>
                <a:spcPts val="0"/>
              </a:spcBef>
              <a:buNone/>
            </a:pPr>
            <a:r>
              <a:rPr lang="ru-RU" altLang="ru-RU" sz="1250" dirty="0" smtClean="0">
                <a:latin typeface="Arial" charset="0"/>
              </a:rPr>
              <a:t>4 подгруппа </a:t>
            </a:r>
            <a:r>
              <a:rPr lang="ru-RU" altLang="ru-RU" sz="1250" dirty="0">
                <a:latin typeface="Arial" charset="0"/>
              </a:rPr>
              <a:t>– свыше 10 </a:t>
            </a:r>
            <a:r>
              <a:rPr lang="ru-RU" sz="12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м³</a:t>
            </a:r>
            <a:r>
              <a:rPr lang="ru-RU" altLang="ru-RU" sz="1250" dirty="0">
                <a:latin typeface="Arial" charset="0"/>
              </a:rPr>
              <a:t> в месяц на 1 </a:t>
            </a:r>
            <a:r>
              <a:rPr lang="ru-RU" altLang="ru-RU" sz="1250" dirty="0" smtClean="0">
                <a:latin typeface="Arial" charset="0"/>
              </a:rPr>
              <a:t>человека (коэффициент 2).</a:t>
            </a:r>
            <a:endParaRPr lang="en-US" altLang="ru-RU" sz="1250" dirty="0">
              <a:latin typeface="Arial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en-US" altLang="ru-RU" sz="1250" dirty="0" smtClean="0">
                <a:latin typeface="Arial" panose="020B0604020202020204" pitchFamily="34" charset="0"/>
              </a:rPr>
              <a:t>	</a:t>
            </a:r>
            <a:endParaRPr lang="ru-RU" altLang="ru-RU" sz="1250" dirty="0" smtClean="0">
              <a:latin typeface="Arial" panose="020B0604020202020204" pitchFamily="34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altLang="ru-RU" sz="1250" dirty="0">
                <a:latin typeface="Arial" panose="020B0604020202020204" pitchFamily="34" charset="0"/>
              </a:rPr>
              <a:t>	</a:t>
            </a:r>
            <a:r>
              <a:rPr lang="ru-RU" altLang="ru-RU" sz="1250" dirty="0" smtClean="0">
                <a:latin typeface="Arial" panose="020B0604020202020204" pitchFamily="34" charset="0"/>
              </a:rPr>
              <a:t>В соответствии со статьей 22 Закона Республики Казахстан «О естественных монополиях» в случае изменения </a:t>
            </a:r>
            <a:r>
              <a:rPr lang="ru-RU" altLang="ru-RU" sz="1250" b="1" dirty="0" smtClean="0">
                <a:latin typeface="Arial" panose="020B0604020202020204" pitchFamily="34" charset="0"/>
              </a:rPr>
              <a:t>стоимости стратегического товара</a:t>
            </a:r>
            <a:r>
              <a:rPr lang="ru-RU" altLang="ru-RU" sz="1250" dirty="0" smtClean="0">
                <a:latin typeface="Arial" panose="020B0604020202020204" pitchFamily="34" charset="0"/>
              </a:rPr>
              <a:t> Предприятие обратится с заявкой на изменение тарифов до истечения срока действия. В июне </a:t>
            </a:r>
            <a:r>
              <a:rPr lang="ru-RU" altLang="ru-RU" sz="1250" dirty="0" err="1" smtClean="0">
                <a:latin typeface="Arial" panose="020B0604020202020204" pitchFamily="34" charset="0"/>
              </a:rPr>
              <a:t>т.г</a:t>
            </a:r>
            <a:r>
              <a:rPr lang="ru-RU" altLang="ru-RU" sz="1250" dirty="0" smtClean="0">
                <a:latin typeface="Arial" panose="020B0604020202020204" pitchFamily="34" charset="0"/>
              </a:rPr>
              <a:t>. внесены изменения в Закон, позволяющие </a:t>
            </a:r>
            <a:r>
              <a:rPr lang="ru-RU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предприятиям </a:t>
            </a:r>
            <a:r>
              <a:rPr lang="ru-RU" sz="1250" dirty="0">
                <a:latin typeface="Arial" panose="020B0604020202020204" pitchFamily="34" charset="0"/>
                <a:cs typeface="Arial" panose="020B0604020202020204" pitchFamily="34" charset="0"/>
              </a:rPr>
              <a:t>водоснабжения и водоотведения </a:t>
            </a:r>
            <a:r>
              <a:rPr lang="ru-RU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применять </a:t>
            </a:r>
            <a:r>
              <a:rPr lang="ru-RU" sz="1250" dirty="0">
                <a:latin typeface="Arial" panose="020B0604020202020204" pitchFamily="34" charset="0"/>
                <a:cs typeface="Arial" panose="020B0604020202020204" pitchFamily="34" charset="0"/>
              </a:rPr>
              <a:t>при расчете тарифов на </a:t>
            </a:r>
            <a:r>
              <a:rPr lang="ru-RU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регулируемые услуги </a:t>
            </a:r>
            <a:r>
              <a:rPr lang="ru-RU" sz="1250" dirty="0">
                <a:latin typeface="Arial" panose="020B0604020202020204" pitchFamily="34" charset="0"/>
                <a:cs typeface="Arial" panose="020B0604020202020204" pitchFamily="34" charset="0"/>
              </a:rPr>
              <a:t>данные </a:t>
            </a:r>
            <a:r>
              <a:rPr lang="ru-RU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средней </a:t>
            </a:r>
            <a:r>
              <a:rPr lang="ru-RU" sz="1250" dirty="0">
                <a:latin typeface="Arial" panose="020B0604020202020204" pitchFamily="34" charset="0"/>
                <a:cs typeface="Arial" panose="020B0604020202020204" pitchFamily="34" charset="0"/>
              </a:rPr>
              <a:t>заработной </a:t>
            </a:r>
            <a:r>
              <a:rPr lang="ru-RU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платы </a:t>
            </a:r>
            <a:r>
              <a:rPr lang="ru-RU" sz="1250" dirty="0">
                <a:latin typeface="Arial" panose="020B0604020202020204" pitchFamily="34" charset="0"/>
                <a:cs typeface="Arial" panose="020B0604020202020204" pitchFamily="34" charset="0"/>
              </a:rPr>
              <a:t>отраслей передачи и производства электроэнергии и тепловой энергии в </a:t>
            </a:r>
            <a:r>
              <a:rPr lang="ru-RU" sz="1250" dirty="0" smtClean="0">
                <a:latin typeface="Arial" panose="020B0604020202020204" pitchFamily="34" charset="0"/>
                <a:cs typeface="Arial" panose="020B0604020202020204" pitchFamily="34" charset="0"/>
              </a:rPr>
              <a:t>регионе.</a:t>
            </a:r>
          </a:p>
          <a:p>
            <a:pPr algn="just">
              <a:spcBef>
                <a:spcPts val="0"/>
              </a:spcBef>
              <a:buNone/>
              <a:defRPr/>
            </a:pPr>
            <a:endParaRPr lang="ru-RU" altLang="ru-RU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altLang="ru-RU" sz="1250" dirty="0" smtClean="0">
                <a:latin typeface="Arial" panose="020B0604020202020204" pitchFamily="34" charset="0"/>
              </a:rPr>
              <a:t>	</a:t>
            </a:r>
            <a:r>
              <a:rPr lang="ru-RU" altLang="ru-RU" sz="1250" dirty="0" smtClean="0">
                <a:latin typeface="Arial" charset="0"/>
              </a:rPr>
              <a:t>На 2026 </a:t>
            </a:r>
            <a:r>
              <a:rPr lang="ru-RU" altLang="ru-RU" sz="1250" dirty="0">
                <a:latin typeface="Arial" charset="0"/>
              </a:rPr>
              <a:t>год </a:t>
            </a:r>
            <a:r>
              <a:rPr lang="ru-RU" altLang="ru-RU" sz="1250" b="1" dirty="0" smtClean="0">
                <a:latin typeface="Arial" charset="0"/>
              </a:rPr>
              <a:t>Инвестиционные </a:t>
            </a:r>
            <a:r>
              <a:rPr lang="ru-RU" altLang="ru-RU" sz="1250" b="1" dirty="0">
                <a:latin typeface="Arial" charset="0"/>
              </a:rPr>
              <a:t>программы </a:t>
            </a:r>
            <a:r>
              <a:rPr lang="ru-RU" altLang="ru-RU" sz="1250" b="1" dirty="0" smtClean="0">
                <a:latin typeface="Arial" charset="0"/>
              </a:rPr>
              <a:t>утверждены </a:t>
            </a:r>
            <a:r>
              <a:rPr lang="ru-RU" altLang="ru-RU" sz="1250" dirty="0" smtClean="0">
                <a:latin typeface="Arial" charset="0"/>
              </a:rPr>
              <a:t>в следующих размерах:</a:t>
            </a:r>
            <a:endParaRPr lang="ru-RU" altLang="ru-RU" sz="1250" dirty="0">
              <a:latin typeface="Arial" charset="0"/>
            </a:endParaRPr>
          </a:p>
          <a:p>
            <a:pPr marL="285750" indent="-285750">
              <a:spcBef>
                <a:spcPts val="0"/>
              </a:spcBef>
              <a:defRPr/>
            </a:pPr>
            <a:r>
              <a:rPr lang="ru-RU" altLang="ru-RU" sz="1250" dirty="0">
                <a:latin typeface="Arial" charset="0"/>
              </a:rPr>
              <a:t>на услуги водоснабжения </a:t>
            </a:r>
            <a:r>
              <a:rPr lang="ru-RU" altLang="ru-RU" sz="1250" dirty="0" smtClean="0">
                <a:latin typeface="Arial" charset="0"/>
              </a:rPr>
              <a:t>– 7 214,1 млн</a:t>
            </a:r>
            <a:r>
              <a:rPr lang="ru-RU" altLang="ru-RU" sz="1250" dirty="0">
                <a:latin typeface="Arial" charset="0"/>
              </a:rPr>
              <a:t>. </a:t>
            </a:r>
            <a:r>
              <a:rPr lang="ru-RU" altLang="ru-RU" sz="1250" dirty="0" smtClean="0">
                <a:latin typeface="Arial" charset="0"/>
              </a:rPr>
              <a:t>тенге, в </a:t>
            </a:r>
            <a:r>
              <a:rPr lang="ru-RU" altLang="ru-RU" sz="1250" dirty="0" err="1" smtClean="0">
                <a:latin typeface="Arial" charset="0"/>
              </a:rPr>
              <a:t>т.ч</a:t>
            </a:r>
            <a:r>
              <a:rPr lang="ru-RU" altLang="ru-RU" sz="1250" dirty="0" smtClean="0">
                <a:latin typeface="Arial" charset="0"/>
              </a:rPr>
              <a:t>. </a:t>
            </a:r>
            <a:r>
              <a:rPr lang="ru-RU" altLang="ru-RU" sz="1250" dirty="0">
                <a:latin typeface="Arial" charset="0"/>
              </a:rPr>
              <a:t>реконструкция 36 961 </a:t>
            </a:r>
            <a:r>
              <a:rPr lang="ru-RU" altLang="ru-RU" sz="1250" dirty="0" err="1" smtClean="0">
                <a:latin typeface="Arial" charset="0"/>
              </a:rPr>
              <a:t>п.м</a:t>
            </a:r>
            <a:r>
              <a:rPr lang="ru-RU" altLang="ru-RU" sz="1250" dirty="0" smtClean="0">
                <a:latin typeface="Arial" charset="0"/>
              </a:rPr>
              <a:t>. водопроводных сетей на сумму 4 681,6 млн. тенге</a:t>
            </a:r>
            <a:endParaRPr lang="ru-RU" altLang="ru-RU" sz="1250" dirty="0">
              <a:latin typeface="Arial" charset="0"/>
            </a:endParaRPr>
          </a:p>
          <a:p>
            <a:pPr marL="285750" indent="-285750">
              <a:spcBef>
                <a:spcPts val="0"/>
              </a:spcBef>
              <a:defRPr/>
            </a:pPr>
            <a:r>
              <a:rPr lang="ru-RU" altLang="ru-RU" sz="1250" dirty="0">
                <a:latin typeface="Arial" charset="0"/>
              </a:rPr>
              <a:t>на услуги водоотведения – </a:t>
            </a:r>
            <a:r>
              <a:rPr lang="ru-RU" altLang="ru-RU" sz="1250" dirty="0" smtClean="0">
                <a:latin typeface="Arial" charset="0"/>
              </a:rPr>
              <a:t> 4 225,8 млн</a:t>
            </a:r>
            <a:r>
              <a:rPr lang="ru-RU" altLang="ru-RU" sz="1250" dirty="0">
                <a:latin typeface="Arial" charset="0"/>
              </a:rPr>
              <a:t>. </a:t>
            </a:r>
            <a:r>
              <a:rPr lang="ru-RU" altLang="ru-RU" sz="1250" dirty="0" smtClean="0">
                <a:latin typeface="Arial" charset="0"/>
              </a:rPr>
              <a:t>тенге, в </a:t>
            </a:r>
            <a:r>
              <a:rPr lang="ru-RU" altLang="ru-RU" sz="1250" dirty="0" err="1" smtClean="0">
                <a:latin typeface="Arial" charset="0"/>
              </a:rPr>
              <a:t>т.ч</a:t>
            </a:r>
            <a:r>
              <a:rPr lang="ru-RU" altLang="ru-RU" sz="1250" dirty="0" smtClean="0">
                <a:latin typeface="Arial" charset="0"/>
              </a:rPr>
              <a:t>. </a:t>
            </a:r>
            <a:r>
              <a:rPr lang="ru-RU" altLang="ru-RU" sz="1250" dirty="0">
                <a:latin typeface="Arial" charset="0"/>
              </a:rPr>
              <a:t>реконструкция 11 950 </a:t>
            </a:r>
            <a:r>
              <a:rPr lang="ru-RU" altLang="ru-RU" sz="1250" dirty="0" err="1">
                <a:latin typeface="Arial" charset="0"/>
              </a:rPr>
              <a:t>п.м</a:t>
            </a:r>
            <a:r>
              <a:rPr lang="ru-RU" altLang="ru-RU" sz="1250" dirty="0">
                <a:latin typeface="Arial" charset="0"/>
              </a:rPr>
              <a:t>. канализационных сетей на </a:t>
            </a:r>
            <a:r>
              <a:rPr lang="ru-RU" altLang="ru-RU" sz="1250" dirty="0" smtClean="0">
                <a:latin typeface="Arial" charset="0"/>
              </a:rPr>
              <a:t>3 891,1 млн. тенге </a:t>
            </a:r>
          </a:p>
          <a:p>
            <a:pPr marL="285750" indent="-285750">
              <a:spcBef>
                <a:spcPts val="0"/>
              </a:spcBef>
              <a:defRPr/>
            </a:pPr>
            <a:endParaRPr lang="ru-RU" altLang="ru-RU" sz="1250" dirty="0" smtClean="0">
              <a:latin typeface="Arial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altLang="ru-RU" sz="1250" dirty="0" smtClean="0">
                <a:latin typeface="Arial" charset="0"/>
              </a:rPr>
              <a:t> 	</a:t>
            </a:r>
            <a:r>
              <a:rPr lang="ru-RU" sz="1250" dirty="0" smtClean="0">
                <a:latin typeface="Arial" charset="0"/>
              </a:rPr>
              <a:t>Предприятием </a:t>
            </a:r>
            <a:r>
              <a:rPr lang="ru-RU" sz="1250" dirty="0">
                <a:latin typeface="Arial" charset="0"/>
              </a:rPr>
              <a:t>планируется увеличение темпов реконструкции </a:t>
            </a:r>
            <a:r>
              <a:rPr lang="ru-RU" sz="1250" dirty="0" smtClean="0">
                <a:latin typeface="Arial" charset="0"/>
              </a:rPr>
              <a:t>инженерных сетей за счет участия в</a:t>
            </a:r>
            <a:r>
              <a:rPr lang="kk-KZ" altLang="ru-RU" sz="1250" dirty="0" smtClean="0">
                <a:latin typeface="Arial" charset="0"/>
              </a:rPr>
              <a:t> </a:t>
            </a:r>
            <a:r>
              <a:rPr lang="kk-KZ" altLang="ru-RU" sz="1250" b="1" dirty="0" smtClean="0">
                <a:latin typeface="Arial" charset="0"/>
              </a:rPr>
              <a:t>Национальном проекте </a:t>
            </a:r>
            <a:r>
              <a:rPr lang="ru-RU" sz="1250" dirty="0">
                <a:latin typeface="Arial" charset="0"/>
              </a:rPr>
              <a:t>«Модернизация энергетического и коммунального секторов</a:t>
            </a:r>
            <a:r>
              <a:rPr lang="ru-RU" sz="1250" dirty="0" smtClean="0">
                <a:latin typeface="Arial" charset="0"/>
              </a:rPr>
              <a:t>».</a:t>
            </a:r>
            <a:r>
              <a:rPr lang="kk-KZ" altLang="ru-RU" sz="1200" dirty="0">
                <a:latin typeface="Arial" charset="0"/>
              </a:rPr>
              <a:t>	</a:t>
            </a:r>
            <a:endParaRPr lang="ru-RU" altLang="ru-RU" sz="1200" dirty="0" smtClean="0">
              <a:latin typeface="Arial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kk-KZ" altLang="ru-RU" sz="1200" dirty="0">
                <a:latin typeface="Arial" charset="0"/>
              </a:rPr>
              <a:t>	</a:t>
            </a:r>
            <a:endParaRPr lang="ru-RU" altLang="ru-RU" sz="1200" dirty="0">
              <a:latin typeface="Arial" charset="0"/>
            </a:endParaRPr>
          </a:p>
          <a:p>
            <a:pPr algn="just">
              <a:buNone/>
              <a:defRPr/>
            </a:pPr>
            <a:r>
              <a:rPr lang="ru-RU" altLang="ru-RU" sz="1800" dirty="0">
                <a:latin typeface="Arial" charset="0"/>
              </a:rPr>
              <a:t> </a:t>
            </a:r>
            <a:br>
              <a:rPr lang="ru-RU" altLang="ru-RU" sz="1800" dirty="0">
                <a:latin typeface="Arial" charset="0"/>
              </a:rPr>
            </a:br>
            <a:endParaRPr lang="ru-RU" altLang="ru-RU" sz="12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599858"/>
              </p:ext>
            </p:extLst>
          </p:nvPr>
        </p:nvGraphicFramePr>
        <p:xfrm>
          <a:off x="264949" y="1365351"/>
          <a:ext cx="11662102" cy="19509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5640">
                  <a:extLst>
                    <a:ext uri="{9D8B030D-6E8A-4147-A177-3AD203B41FA5}">
                      <a16:colId xmlns:a16="http://schemas.microsoft.com/office/drawing/2014/main" val="2626216435"/>
                    </a:ext>
                  </a:extLst>
                </a:gridCol>
                <a:gridCol w="3758462">
                  <a:extLst>
                    <a:ext uri="{9D8B030D-6E8A-4147-A177-3AD203B41FA5}">
                      <a16:colId xmlns:a16="http://schemas.microsoft.com/office/drawing/2014/main" val="1100038833"/>
                    </a:ext>
                  </a:extLst>
                </a:gridCol>
                <a:gridCol w="1802674">
                  <a:extLst>
                    <a:ext uri="{9D8B030D-6E8A-4147-A177-3AD203B41FA5}">
                      <a16:colId xmlns:a16="http://schemas.microsoft.com/office/drawing/2014/main" val="3693428946"/>
                    </a:ext>
                  </a:extLst>
                </a:gridCol>
                <a:gridCol w="1785258">
                  <a:extLst>
                    <a:ext uri="{9D8B030D-6E8A-4147-A177-3AD203B41FA5}">
                      <a16:colId xmlns:a16="http://schemas.microsoft.com/office/drawing/2014/main" val="1005992145"/>
                    </a:ext>
                  </a:extLst>
                </a:gridCol>
                <a:gridCol w="1776548">
                  <a:extLst>
                    <a:ext uri="{9D8B030D-6E8A-4147-A177-3AD203B41FA5}">
                      <a16:colId xmlns:a16="http://schemas.microsoft.com/office/drawing/2014/main" val="54545767"/>
                    </a:ext>
                  </a:extLst>
                </a:gridCol>
                <a:gridCol w="1633520">
                  <a:extLst>
                    <a:ext uri="{9D8B030D-6E8A-4147-A177-3AD203B41FA5}">
                      <a16:colId xmlns:a16="http://schemas.microsoft.com/office/drawing/2014/main" val="1136315765"/>
                    </a:ext>
                  </a:extLst>
                </a:gridCol>
              </a:tblGrid>
              <a:tr h="1720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000" b="1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800" b="1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потребителей</a:t>
                      </a:r>
                      <a:endParaRPr lang="ru-RU" sz="800" b="1" dirty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Наименование групп потребителей </a:t>
                      </a: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Тарифы на </a:t>
                      </a:r>
                      <a:r>
                        <a:rPr lang="kk-KZ" sz="1100" b="1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</a:t>
                      </a:r>
                      <a:r>
                        <a:rPr lang="ru-RU" sz="1100" b="1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водоснабжения на 2026 год</a:t>
                      </a:r>
                      <a:endParaRPr lang="ru-RU" sz="1100" b="1" dirty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Тарифы на </a:t>
                      </a:r>
                      <a:r>
                        <a:rPr lang="kk-KZ" sz="1100" b="1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</a:t>
                      </a:r>
                      <a:r>
                        <a:rPr lang="kk-KZ" sz="1100" b="1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водоотведения на 2026 год</a:t>
                      </a:r>
                      <a:endParaRPr lang="ru-RU" sz="1100" b="1" dirty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81126"/>
                  </a:ext>
                </a:extLst>
              </a:tr>
              <a:tr h="3223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1" kern="1200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тенге за 1 м3 </a:t>
                      </a:r>
                      <a:r>
                        <a:rPr lang="kk-KZ" sz="1100" b="1" kern="1200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без </a:t>
                      </a:r>
                      <a:r>
                        <a:rPr lang="kk-KZ" sz="1100" b="1" kern="1200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НДС</a:t>
                      </a:r>
                      <a:endParaRPr lang="ru-RU" sz="1100" b="1" kern="1200" dirty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6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1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 за 1 м3 </a:t>
                      </a:r>
                      <a:r>
                        <a:rPr lang="kk-KZ" sz="1100" b="1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</a:t>
                      </a:r>
                      <a:r>
                        <a:rPr lang="kk-KZ" sz="1100" b="1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НДС</a:t>
                      </a:r>
                      <a:endParaRPr lang="ru-RU" sz="1100" b="1" dirty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6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1" kern="1200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тенге за 1 м3 </a:t>
                      </a:r>
                      <a:r>
                        <a:rPr lang="kk-KZ" sz="1100" b="1" kern="1200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 </a:t>
                      </a:r>
                      <a:r>
                        <a:rPr lang="kk-KZ" sz="1100" b="1" kern="1200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НДС</a:t>
                      </a:r>
                      <a:endParaRPr lang="ru-RU" sz="1100" b="1" kern="1200" dirty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6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1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 за 1 м3 </a:t>
                      </a:r>
                      <a:r>
                        <a:rPr lang="kk-KZ" sz="1100" b="1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</a:t>
                      </a:r>
                      <a:r>
                        <a:rPr lang="kk-KZ" sz="1100" b="1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НДС</a:t>
                      </a:r>
                      <a:endParaRPr lang="ru-RU" sz="1100" b="1" dirty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679317"/>
                  </a:ext>
                </a:extLst>
              </a:tr>
              <a:tr h="229639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kk-KZ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группа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физические лица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102,22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114,49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62,31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69,79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143118"/>
                  </a:ext>
                </a:extLst>
              </a:tr>
              <a:tr h="774102"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организации, занимающиеся производством тепловой энергии, в пределах объемов потребления воды на собственные нужды в процессе производства тепловой энергии и объемов подпитки при предоставлении услуг горячего водоснабжения</a:t>
                      </a:r>
                      <a:r>
                        <a:rPr lang="ru-RU" sz="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организации</a:t>
                      </a:r>
                      <a:r>
                        <a:rPr lang="ru-RU" sz="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занимающиеся передачей и распределением тепловой энергии</a:t>
                      </a:r>
                      <a:r>
                        <a:rPr lang="ru-RU" sz="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организации</a:t>
                      </a:r>
                      <a:r>
                        <a:rPr lang="ru-RU" sz="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предоставляющие регулируемые услуги в сфере водоснабжения и (или) водоотведения 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153,33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171,73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62,31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69,79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9372121"/>
                  </a:ext>
                </a:extLst>
              </a:tr>
              <a:tr h="23532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группа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прочие потребители - юридические лица, не входящие в состав первой и третьей групп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246,14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275,68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138,09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154,66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100288"/>
                  </a:ext>
                </a:extLst>
              </a:tr>
              <a:tr h="20890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группа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anchorCtr="1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организации, содержащиеся за счет бюджетных средств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178,88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200,35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98,62</a:t>
                      </a:r>
                      <a:endParaRPr lang="ru-RU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110,45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357770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1919633" y="6581001"/>
            <a:ext cx="3546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61827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572" y="1921369"/>
            <a:ext cx="2272856" cy="1650526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0" y="3667690"/>
            <a:ext cx="12192000" cy="1470025"/>
          </a:xfrm>
        </p:spPr>
        <p:txBody>
          <a:bodyPr anchor="ctr">
            <a:normAutofit/>
          </a:bodyPr>
          <a:lstStyle/>
          <a:p>
            <a:r>
              <a:rPr lang="kk-KZ" sz="2000" b="1" dirty="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+mn-cs"/>
              </a:rPr>
              <a:t>СПАСИБО ЗА ВНИМАНИЕ!</a:t>
            </a:r>
            <a:endParaRPr lang="ru-RU" sz="2000" b="1" dirty="0">
              <a:solidFill>
                <a:srgbClr val="336699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77" t="4356" r="15738" b="28201"/>
          <a:stretch/>
        </p:blipFill>
        <p:spPr>
          <a:xfrm>
            <a:off x="0" y="6233857"/>
            <a:ext cx="12172393" cy="58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4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" y="7361"/>
            <a:ext cx="12192000" cy="845427"/>
          </a:xfrm>
          <a:prstGeom prst="rect">
            <a:avLst/>
          </a:prstGeom>
        </p:spPr>
      </p:pic>
      <p:pic>
        <p:nvPicPr>
          <p:cNvPr id="8" name="Picture 2" descr="Администрац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"/>
            <a:ext cx="1187065" cy="8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0" y="233606"/>
            <a:ext cx="1219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1600" b="1" dirty="0">
                <a:solidFill>
                  <a:srgbClr val="005696"/>
                </a:solidFill>
                <a:latin typeface="Arial" panose="020B0604020202020204" pitchFamily="34" charset="0"/>
              </a:rPr>
              <a:t>Общая</a:t>
            </a:r>
            <a:r>
              <a:rPr lang="ru-RU" altLang="ru-RU" sz="1800" b="1" dirty="0">
                <a:solidFill>
                  <a:srgbClr val="00569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>
                <a:solidFill>
                  <a:srgbClr val="005696"/>
                </a:solidFill>
                <a:latin typeface="Arial" panose="020B0604020202020204" pitchFamily="34" charset="0"/>
              </a:rPr>
              <a:t>информация о ГКП «Алматы Су»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177" t="4356" r="15738" b="28201"/>
          <a:stretch/>
        </p:blipFill>
        <p:spPr>
          <a:xfrm>
            <a:off x="0" y="6233857"/>
            <a:ext cx="12172393" cy="584707"/>
          </a:xfrm>
          <a:prstGeom prst="rect">
            <a:avLst/>
          </a:prstGeom>
        </p:spPr>
      </p:pic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765025" y="6390290"/>
            <a:ext cx="407368" cy="405079"/>
          </a:xfrm>
        </p:spPr>
        <p:txBody>
          <a:bodyPr/>
          <a:lstStyle/>
          <a:p>
            <a:pPr algn="ctr"/>
            <a:fld id="{1324C023-EDAF-4D64-A707-06D68D3BC9C3}" type="slidenum">
              <a:rPr lang="ru-RU" sz="1000" smtClean="0"/>
              <a:t>3</a:t>
            </a:fld>
            <a:endParaRPr lang="ru-RU" sz="1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9278" y="1267821"/>
            <a:ext cx="2767217" cy="242240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58236" y="1240243"/>
            <a:ext cx="2160239" cy="8092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5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Предоставляемые регулируемые</a:t>
            </a:r>
          </a:p>
          <a:p>
            <a:pPr algn="ctr"/>
            <a:r>
              <a:rPr lang="ru-RU" sz="12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услуги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5838" y="3453459"/>
            <a:ext cx="2181504" cy="8862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5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7104" y="4866814"/>
            <a:ext cx="2160239" cy="8922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5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Статус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5838" y="2333327"/>
            <a:ext cx="2192637" cy="7596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5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Регион</a:t>
            </a:r>
          </a:p>
          <a:p>
            <a:pPr algn="ctr"/>
            <a:r>
              <a:rPr lang="ru-RU" sz="12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присутствия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233521" y="1267821"/>
            <a:ext cx="5565573" cy="7272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5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водоснабжения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водоотведения</a:t>
            </a:r>
            <a:endParaRPr lang="ru-RU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33521" y="2276710"/>
            <a:ext cx="5565573" cy="7272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5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100" dirty="0">
                <a:solidFill>
                  <a:srgbClr val="17375E"/>
                </a:solidFill>
                <a:latin typeface="Arial" panose="020B0604020202020204" pitchFamily="34" charset="0"/>
              </a:rPr>
              <a:t>город Алматы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100" dirty="0">
                <a:solidFill>
                  <a:srgbClr val="17375E"/>
                </a:solidFill>
                <a:latin typeface="Arial" panose="020B0604020202020204" pitchFamily="34" charset="0"/>
              </a:rPr>
              <a:t>близлежащие населенные пункты </a:t>
            </a:r>
            <a:r>
              <a:rPr lang="ru-RU" altLang="ru-RU" sz="1100" dirty="0" err="1">
                <a:solidFill>
                  <a:srgbClr val="17375E"/>
                </a:solidFill>
                <a:latin typeface="Arial" panose="020B0604020202020204" pitchFamily="34" charset="0"/>
              </a:rPr>
              <a:t>Алматинской</a:t>
            </a:r>
            <a:r>
              <a:rPr lang="ru-RU" altLang="ru-RU" sz="1100" dirty="0">
                <a:solidFill>
                  <a:srgbClr val="17375E"/>
                </a:solidFill>
                <a:latin typeface="Arial" panose="020B0604020202020204" pitchFamily="34" charset="0"/>
              </a:rPr>
              <a:t> области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33956" y="3139578"/>
            <a:ext cx="5565138" cy="12938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5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жизнеобеспечение населенных пунктов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содержание, эксплуатация и техническое обслуживание объектов водоснабжения и водоотведения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обеспечение безопасности водохозяйственных систем и сооружений, находящихся в государственной собственности в регионе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242279" y="4569655"/>
            <a:ext cx="5556815" cy="16727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5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Учредитель – </a:t>
            </a:r>
            <a:r>
              <a:rPr lang="ru-RU" altLang="ru-RU" sz="11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Акимат</a:t>
            </a:r>
            <a:r>
              <a:rPr lang="ru-RU" alt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города Алматы</a:t>
            </a:r>
          </a:p>
          <a:p>
            <a:pPr marL="171450" indent="-1714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Орган управления – Управление энергетики и водоснабжения города Алматы</a:t>
            </a:r>
          </a:p>
          <a:p>
            <a:pPr marL="171450" indent="-1714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Предприятие включено в республиканский раздел Государственного регистра субъектов естественных монополий в сфере водоснабжения и водоотведения*.</a:t>
            </a:r>
          </a:p>
          <a:p>
            <a:pPr algn="just">
              <a:spcBef>
                <a:spcPct val="0"/>
              </a:spcBef>
            </a:pPr>
            <a:r>
              <a:rPr lang="ru-RU" altLang="ru-RU" sz="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*Приказ Комитета по регулированию естественных монополий, защите конкуренции и прав потребителей Министерства национальной экономики Республики Казахстан от 30 ноября 2017 года №296-ОД </a:t>
            </a:r>
            <a:endParaRPr lang="ru-RU" altLang="ru-RU" sz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9" name="Шеврон 28"/>
          <p:cNvSpPr/>
          <p:nvPr/>
        </p:nvSpPr>
        <p:spPr>
          <a:xfrm>
            <a:off x="2747313" y="1572883"/>
            <a:ext cx="216024" cy="144016"/>
          </a:xfrm>
          <a:prstGeom prst="chevron">
            <a:avLst/>
          </a:prstGeom>
          <a:noFill/>
          <a:ln>
            <a:solidFill>
              <a:srgbClr val="25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Шеврон 29"/>
          <p:cNvSpPr/>
          <p:nvPr/>
        </p:nvSpPr>
        <p:spPr>
          <a:xfrm>
            <a:off x="2766799" y="2546965"/>
            <a:ext cx="216024" cy="144016"/>
          </a:xfrm>
          <a:prstGeom prst="chevron">
            <a:avLst/>
          </a:prstGeom>
          <a:noFill/>
          <a:ln>
            <a:solidFill>
              <a:srgbClr val="25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Шеврон 30"/>
          <p:cNvSpPr/>
          <p:nvPr/>
        </p:nvSpPr>
        <p:spPr>
          <a:xfrm>
            <a:off x="2745745" y="3681155"/>
            <a:ext cx="216024" cy="144016"/>
          </a:xfrm>
          <a:prstGeom prst="chevron">
            <a:avLst/>
          </a:prstGeom>
          <a:noFill/>
          <a:ln>
            <a:solidFill>
              <a:srgbClr val="25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Шеврон 31"/>
          <p:cNvSpPr/>
          <p:nvPr/>
        </p:nvSpPr>
        <p:spPr>
          <a:xfrm>
            <a:off x="2766799" y="5061389"/>
            <a:ext cx="216024" cy="144016"/>
          </a:xfrm>
          <a:prstGeom prst="chevron">
            <a:avLst/>
          </a:prstGeom>
          <a:noFill/>
          <a:ln>
            <a:solidFill>
              <a:srgbClr val="25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4243123"/>
            <a:ext cx="2199405" cy="192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4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79444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100002"/>
              </p:ext>
            </p:extLst>
          </p:nvPr>
        </p:nvGraphicFramePr>
        <p:xfrm>
          <a:off x="2064722" y="716176"/>
          <a:ext cx="10066529" cy="588011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50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0251">
                  <a:extLst>
                    <a:ext uri="{9D8B030D-6E8A-4147-A177-3AD203B41FA5}">
                      <a16:colId xmlns:a16="http://schemas.microsoft.com/office/drawing/2014/main" val="4284699974"/>
                    </a:ext>
                  </a:extLst>
                </a:gridCol>
                <a:gridCol w="1115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5299"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550" marR="5550" marT="5551" marB="0" anchor="ctr">
                    <a:lnL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F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Система</a:t>
                      </a:r>
                      <a:r>
                        <a:rPr lang="ru-RU" sz="1400" b="1" i="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 водоснабжения</a:t>
                      </a:r>
                      <a:endParaRPr lang="ru-RU" sz="14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285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Мощность  подземных источников:</a:t>
                      </a:r>
                      <a:r>
                        <a:rPr lang="ru-RU" sz="1050" b="0" i="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  </a:t>
                      </a:r>
                      <a:r>
                        <a:rPr lang="ru-RU" sz="1050" b="0" i="0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Талгарское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,</a:t>
                      </a:r>
                      <a:r>
                        <a:rPr lang="ru-RU" sz="1050" b="0" i="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 Алма-Атинское месторождения  (376 скважин глубиной до 500 м)</a:t>
                      </a:r>
                      <a:endParaRPr lang="ru-RU" sz="105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1 05</a:t>
                      </a:r>
                      <a:r>
                        <a:rPr lang="en-US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7,7</a:t>
                      </a:r>
                      <a:endParaRPr lang="ru-RU" sz="105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тыс.м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³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/</a:t>
                      </a:r>
                    </a:p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в сутки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297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Мощность поверхностных источников:</a:t>
                      </a:r>
                      <a:r>
                        <a:rPr lang="ru-RU" sz="1050" b="0" i="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  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Головные очистные сооружения (</a:t>
                      </a:r>
                      <a:r>
                        <a:rPr lang="ru-RU" sz="1050" b="0" i="0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р.Б.Алматинка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), </a:t>
                      </a:r>
                    </a:p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фильтровальные станции «</a:t>
                      </a:r>
                      <a:r>
                        <a:rPr lang="ru-RU" sz="1050" b="0" i="0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Медеу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» (р. Ким-</a:t>
                      </a:r>
                      <a:r>
                        <a:rPr lang="ru-RU" sz="1050" b="0" i="0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Асар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), «Аксай»,</a:t>
                      </a:r>
                      <a:r>
                        <a:rPr lang="ru-RU" sz="1050" b="0" i="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 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«</a:t>
                      </a:r>
                      <a:r>
                        <a:rPr lang="ru-RU" sz="1050" b="0" i="0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Карагайлы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» 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286</a:t>
                      </a:r>
                      <a:r>
                        <a:rPr lang="en-US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,7</a:t>
                      </a:r>
                      <a:endParaRPr lang="ru-RU" sz="105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тыс.м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³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/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в сутки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664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Протяженность</a:t>
                      </a:r>
                      <a:r>
                        <a:rPr lang="ru-RU" sz="1050" b="0" i="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 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водопроводных</a:t>
                      </a:r>
                      <a:r>
                        <a:rPr lang="ru-RU" sz="1050" b="0" i="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 сетей</a:t>
                      </a:r>
                      <a:endParaRPr lang="ru-RU" sz="105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4 004</a:t>
                      </a:r>
                      <a:endParaRPr lang="ru-RU" sz="105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км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720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Водопроводные колодцы</a:t>
                      </a:r>
                      <a:r>
                        <a:rPr lang="ru-RU" sz="1050" b="0" i="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 и камеры</a:t>
                      </a:r>
                      <a:endParaRPr lang="ru-RU" sz="105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51</a:t>
                      </a:r>
                      <a:r>
                        <a:rPr lang="ru-RU" sz="105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 157</a:t>
                      </a:r>
                      <a:endParaRPr lang="ru-RU" sz="105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ед.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294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Запорно-регулирующая</a:t>
                      </a:r>
                      <a:r>
                        <a:rPr lang="ru-RU" sz="1050" b="0" i="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арматура</a:t>
                      </a:r>
                      <a:endParaRPr lang="ru-RU" sz="105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40 148</a:t>
                      </a:r>
                      <a:endParaRPr lang="ru-RU" sz="105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ед.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9027171"/>
                  </a:ext>
                </a:extLst>
              </a:tr>
              <a:tr h="18691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Пожарные гидранты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9</a:t>
                      </a:r>
                      <a:r>
                        <a:rPr lang="ru-RU" sz="1050" b="0" i="0" u="none" strike="noStrike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 0</a:t>
                      </a:r>
                      <a:r>
                        <a:rPr lang="en-US" sz="105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050" b="0" i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9</a:t>
                      </a:r>
                      <a:endParaRPr lang="ru-RU" sz="105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ед.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7755364"/>
                  </a:ext>
                </a:extLst>
              </a:tr>
              <a:tr h="190720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Насосные станции (1-2-го подъемов, </a:t>
                      </a:r>
                      <a:r>
                        <a:rPr lang="ru-RU" sz="1050" b="0" i="0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повысительные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 насосные станции)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251</a:t>
                      </a: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ед.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294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Резервуары</a:t>
                      </a:r>
                      <a:r>
                        <a:rPr lang="ru-RU" sz="1050" b="0" i="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 чистой воды (РЧВ)</a:t>
                      </a:r>
                      <a:endParaRPr lang="ru-RU" sz="105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11</a:t>
                      </a:r>
                      <a:r>
                        <a:rPr lang="en-US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ru-RU" sz="105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ед.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5257124"/>
                  </a:ext>
                </a:extLst>
              </a:tr>
              <a:tr h="213882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Трансформаторные подстанции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ед.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1527698"/>
                  </a:ext>
                </a:extLst>
              </a:tr>
              <a:tr h="271983"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975C3"/>
                        </a:solidFill>
                        <a:latin typeface="Arial"/>
                      </a:endParaRPr>
                    </a:p>
                  </a:txBody>
                  <a:tcPr marL="5550" marR="5550" marT="5551" marB="0" anchor="ctr">
                    <a:lnL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F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Система водоотведения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12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3267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Канализационные очистные сооружения: механическая</a:t>
                      </a:r>
                      <a:r>
                        <a:rPr lang="ru-RU" sz="1050" b="0" i="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 и биологическая очистка</a:t>
                      </a:r>
                      <a:endParaRPr lang="ru-RU" sz="105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640</a:t>
                      </a: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тыс.м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³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/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в сутки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8628105"/>
                  </a:ext>
                </a:extLst>
              </a:tr>
              <a:tr h="239598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Протяженность канализационных сетей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2 258</a:t>
                      </a:r>
                      <a:endParaRPr lang="ru-RU" sz="105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км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598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Канализационные колодцы и камеры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83 992</a:t>
                      </a:r>
                      <a:endParaRPr lang="ru-RU" sz="105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ед.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9598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Канализационные</a:t>
                      </a:r>
                      <a:r>
                        <a:rPr lang="ru-RU" sz="1050" b="0" i="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 н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асосные станции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43</a:t>
                      </a:r>
                      <a:endParaRPr lang="ru-RU" sz="105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ед.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8802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Отводящие каналы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121</a:t>
                      </a: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км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6968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Накопитель </a:t>
                      </a:r>
                      <a:r>
                        <a:rPr lang="ru-RU" sz="1050" b="0" i="0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Сорбулак</a:t>
                      </a:r>
                      <a:endParaRPr lang="ru-RU" sz="105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1 000</a:t>
                      </a: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млн.м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³</a:t>
                      </a:r>
                      <a:endParaRPr lang="ru-RU" sz="105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6968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b="0" i="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Накопители правобережного </a:t>
                      </a:r>
                      <a:r>
                        <a:rPr lang="ru-RU" sz="1050" b="0" i="0" u="none" strike="noStrike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Сорбулакского</a:t>
                      </a:r>
                      <a:r>
                        <a:rPr lang="ru-RU" sz="1050" b="0" i="0" u="none" strike="noStrike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 канала</a:t>
                      </a:r>
                      <a:endParaRPr lang="ru-RU" sz="105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50,3</a:t>
                      </a: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млн.м</a:t>
                      </a:r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³</a:t>
                      </a:r>
                      <a:endParaRPr lang="ru-RU" sz="105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7456"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975C3"/>
                        </a:solidFill>
                        <a:latin typeface="Arial"/>
                      </a:endParaRPr>
                    </a:p>
                  </a:txBody>
                  <a:tcPr marL="5550" marR="5550" marT="5551" marB="0" anchor="ctr">
                    <a:lnL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F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Потребители 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12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848531"/>
                  </a:ext>
                </a:extLst>
              </a:tr>
              <a:tr h="234517">
                <a:tc>
                  <a:txBody>
                    <a:bodyPr/>
                    <a:lstStyle/>
                    <a:p>
                      <a:pPr algn="ctr" fontAlgn="auto"/>
                      <a:endParaRPr lang="ru-RU" sz="1050" b="0" i="0" u="none" strike="noStrike" dirty="0">
                        <a:solidFill>
                          <a:schemeClr val="tx2"/>
                        </a:solidFill>
                        <a:latin typeface="Arial"/>
                      </a:endParaRP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Потребителей - всего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633 268</a:t>
                      </a:r>
                      <a:endParaRPr lang="ru-RU" sz="105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ед.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853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9719666"/>
                  </a:ext>
                </a:extLst>
              </a:tr>
              <a:tr h="239233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Юридические лица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29 170</a:t>
                      </a:r>
                      <a:endParaRPr lang="ru-RU" sz="105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ед.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74454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Бюджетные организации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862</a:t>
                      </a:r>
                      <a:endParaRPr lang="ru-RU" sz="105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550" marR="54001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ед.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0376183"/>
                  </a:ext>
                </a:extLst>
              </a:tr>
              <a:tr h="286968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050" b="0" i="0" u="none" strike="noStrike" dirty="0">
                          <a:solidFill>
                            <a:schemeClr val="tx2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Население</a:t>
                      </a:r>
                    </a:p>
                  </a:txBody>
                  <a:tcPr marL="5550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05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+mn-ea"/>
                          <a:cs typeface="+mn-cs"/>
                        </a:rPr>
                        <a:t>603 236</a:t>
                      </a:r>
                      <a:endParaRPr lang="ru-RU" sz="105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</a:rPr>
                        <a:t>ед.</a:t>
                      </a:r>
                    </a:p>
                  </a:txBody>
                  <a:tcPr marL="81002" marR="5550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1761913"/>
                  </a:ext>
                </a:extLst>
              </a:tr>
            </a:tbl>
          </a:graphicData>
        </a:graphic>
      </p:graphicFrame>
      <p:sp>
        <p:nvSpPr>
          <p:cNvPr id="60545" name="TextBox 10"/>
          <p:cNvSpPr txBox="1">
            <a:spLocks noChangeArrowheads="1"/>
          </p:cNvSpPr>
          <p:nvPr/>
        </p:nvSpPr>
        <p:spPr bwMode="auto">
          <a:xfrm>
            <a:off x="0" y="233606"/>
            <a:ext cx="1219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5696"/>
                </a:solidFill>
                <a:latin typeface="Arial" panose="020B0604020202020204" pitchFamily="34" charset="0"/>
              </a:rPr>
              <a:t>Технические параметры систем водоснабжения и водоотведения</a:t>
            </a:r>
          </a:p>
        </p:txBody>
      </p:sp>
      <p:pic>
        <p:nvPicPr>
          <p:cNvPr id="13" name="Picture 34" descr="E:\DSC098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336" y="4765743"/>
            <a:ext cx="1611233" cy="1072882"/>
          </a:xfrm>
          <a:prstGeom prst="rect">
            <a:avLst/>
          </a:prstGeom>
          <a:ln>
            <a:noFill/>
          </a:ln>
          <a:effectLst>
            <a:outerShdw sx="1000" sy="1000" algn="ctr" rotWithShape="0">
              <a:srgbClr val="000000"/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l="177" t="4356" r="15738" b="28201"/>
          <a:stretch/>
        </p:blipFill>
        <p:spPr>
          <a:xfrm>
            <a:off x="90042" y="6596287"/>
            <a:ext cx="12011915" cy="226545"/>
          </a:xfrm>
          <a:prstGeom prst="rect">
            <a:avLst/>
          </a:prstGeom>
        </p:spPr>
      </p:pic>
      <p:pic>
        <p:nvPicPr>
          <p:cNvPr id="15" name="Picture 2" descr="Администраци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"/>
            <a:ext cx="1187065" cy="8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26979" y="3576948"/>
            <a:ext cx="1603590" cy="1097497"/>
          </a:xfrm>
          <a:prstGeom prst="rect">
            <a:avLst/>
          </a:prstGeom>
        </p:spPr>
      </p:pic>
      <p:pic>
        <p:nvPicPr>
          <p:cNvPr id="18" name="Picture 134" descr="C:\Users\User\Desktop\20190123_14011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046189"/>
            <a:ext cx="1584176" cy="117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336" y="2237424"/>
            <a:ext cx="1584176" cy="1087985"/>
          </a:xfrm>
          <a:prstGeom prst="rect">
            <a:avLst/>
          </a:prstGeom>
          <a:ln>
            <a:noFill/>
          </a:ln>
          <a:effectLst/>
        </p:spPr>
      </p:pic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784632" y="6393748"/>
            <a:ext cx="407368" cy="405079"/>
          </a:xfrm>
        </p:spPr>
        <p:txBody>
          <a:bodyPr/>
          <a:lstStyle/>
          <a:p>
            <a:pPr algn="ctr"/>
            <a:r>
              <a:rPr lang="ru-RU" sz="1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5284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12000412" y="6492875"/>
            <a:ext cx="12192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4071C552-8EC4-410F-B746-FAC29B8B8960}" type="slidenum">
              <a:rPr lang="ru-RU" altLang="ru-RU" sz="1000" b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5</a:t>
            </a:fld>
            <a:endParaRPr lang="ru-RU" altLang="ru-RU" sz="1000" b="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182987"/>
              </p:ext>
            </p:extLst>
          </p:nvPr>
        </p:nvGraphicFramePr>
        <p:xfrm>
          <a:off x="168285" y="790960"/>
          <a:ext cx="11811885" cy="57624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9761">
                  <a:extLst>
                    <a:ext uri="{9D8B030D-6E8A-4147-A177-3AD203B41FA5}">
                      <a16:colId xmlns:a16="http://schemas.microsoft.com/office/drawing/2014/main" val="1097845183"/>
                    </a:ext>
                  </a:extLst>
                </a:gridCol>
                <a:gridCol w="3210672">
                  <a:extLst>
                    <a:ext uri="{9D8B030D-6E8A-4147-A177-3AD203B41FA5}">
                      <a16:colId xmlns:a16="http://schemas.microsoft.com/office/drawing/2014/main" val="2185205189"/>
                    </a:ext>
                  </a:extLst>
                </a:gridCol>
                <a:gridCol w="864201">
                  <a:extLst>
                    <a:ext uri="{9D8B030D-6E8A-4147-A177-3AD203B41FA5}">
                      <a16:colId xmlns:a16="http://schemas.microsoft.com/office/drawing/2014/main" val="2809815805"/>
                    </a:ext>
                  </a:extLst>
                </a:gridCol>
                <a:gridCol w="809148">
                  <a:extLst>
                    <a:ext uri="{9D8B030D-6E8A-4147-A177-3AD203B41FA5}">
                      <a16:colId xmlns:a16="http://schemas.microsoft.com/office/drawing/2014/main" val="796027693"/>
                    </a:ext>
                  </a:extLst>
                </a:gridCol>
                <a:gridCol w="787460">
                  <a:extLst>
                    <a:ext uri="{9D8B030D-6E8A-4147-A177-3AD203B41FA5}">
                      <a16:colId xmlns:a16="http://schemas.microsoft.com/office/drawing/2014/main" val="3367475916"/>
                    </a:ext>
                  </a:extLst>
                </a:gridCol>
                <a:gridCol w="1181188">
                  <a:extLst>
                    <a:ext uri="{9D8B030D-6E8A-4147-A177-3AD203B41FA5}">
                      <a16:colId xmlns:a16="http://schemas.microsoft.com/office/drawing/2014/main" val="351857664"/>
                    </a:ext>
                  </a:extLst>
                </a:gridCol>
                <a:gridCol w="1279621">
                  <a:extLst>
                    <a:ext uri="{9D8B030D-6E8A-4147-A177-3AD203B41FA5}">
                      <a16:colId xmlns:a16="http://schemas.microsoft.com/office/drawing/2014/main" val="2754328259"/>
                    </a:ext>
                  </a:extLst>
                </a:gridCol>
                <a:gridCol w="1082755">
                  <a:extLst>
                    <a:ext uri="{9D8B030D-6E8A-4147-A177-3AD203B41FA5}">
                      <a16:colId xmlns:a16="http://schemas.microsoft.com/office/drawing/2014/main" val="585241809"/>
                    </a:ext>
                  </a:extLst>
                </a:gridCol>
                <a:gridCol w="2067079">
                  <a:extLst>
                    <a:ext uri="{9D8B030D-6E8A-4147-A177-3AD203B41FA5}">
                      <a16:colId xmlns:a16="http://schemas.microsoft.com/office/drawing/2014/main" val="126883920"/>
                    </a:ext>
                  </a:extLst>
                </a:gridCol>
              </a:tblGrid>
              <a:tr h="46809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П/п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Информация о плановых и фактических объемах предоставления регулируемых услуг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инвестиционной программы, тыс. тенге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779943"/>
                  </a:ext>
                </a:extLst>
              </a:tr>
              <a:tr h="3563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регулируемых услуг и обслуживаемая территория/Наименование мероприятий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изм.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в натуральных показателях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(АВР)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 отклонения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328530"/>
                  </a:ext>
                </a:extLst>
              </a:tr>
              <a:tr h="1889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181200"/>
                  </a:ext>
                </a:extLst>
              </a:tr>
              <a:tr h="5809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предоставляемых услуг по водоснабжению по г. Алматы и </a:t>
                      </a:r>
                      <a:r>
                        <a:rPr lang="ru-RU" sz="1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Алматинской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области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м³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194 048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215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9 657 311</a:t>
                      </a: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1 528 497</a:t>
                      </a: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-8 128 814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089169"/>
                  </a:ext>
                </a:extLst>
              </a:tr>
              <a:tr h="3521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сооружений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383 667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127 882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-255 785</a:t>
                      </a: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Договоры заключены, во втором полугодии исполнится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446377"/>
                  </a:ext>
                </a:extLst>
              </a:tr>
              <a:tr h="465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Технический и авторский надзор над реконструкцией сооружений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12 305</a:t>
                      </a: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-12 305</a:t>
                      </a: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Договоры заключены, во втором полугодии исполнится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480659"/>
                  </a:ext>
                </a:extLst>
              </a:tr>
              <a:tr h="4448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насосных агрегатов, запорно-регулирующей арматуры, трансформаторный подстанции, силовых трансформаторов и прочего оборудования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938 420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39 960</a:t>
                      </a: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-898 460</a:t>
                      </a: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Договоры заключены, во втором полугодии исполнится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415835"/>
                  </a:ext>
                </a:extLst>
              </a:tr>
              <a:tr h="2771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 по технической оснащенности объектов (УССО)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83 447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1 384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-82 063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Договоры заключены, во втором полугодии исполнится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094043"/>
                  </a:ext>
                </a:extLst>
              </a:tr>
              <a:tr h="3935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водопроводных сетей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п.м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60 093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36 852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6 860 798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1 342 351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-5 518 447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Договоры заключены, во втором полугодии исполнится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181127"/>
                  </a:ext>
                </a:extLst>
              </a:tr>
              <a:tr h="3691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Технический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авторский надзор над реконструкцией водопроводных сетей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153 229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-153 229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Договоры заключены, во втором полугодии исполнится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648847"/>
                  </a:ext>
                </a:extLst>
              </a:tr>
              <a:tr h="4038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 помещений районно-эксплуатационных участков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52 411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-52 411</a:t>
                      </a: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Договоры заключены, во втором полугодии исполнится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380201"/>
                  </a:ext>
                </a:extLst>
              </a:tr>
              <a:tr h="3149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проектно-сметной документации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106 310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16 920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-89 390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Договоры заключены, во втором полугодии исполнится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487715"/>
                  </a:ext>
                </a:extLst>
              </a:tr>
              <a:tr h="3149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основных средств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392 955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-392 955</a:t>
                      </a: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Договоры заключены, во втором полугодии исполнится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60084"/>
                  </a:ext>
                </a:extLst>
              </a:tr>
              <a:tr h="3149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Автоматизация систем управления производственным процессом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103 475</a:t>
                      </a: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-103 475</a:t>
                      </a: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Договоры заключены, во втором полугодии исполнится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723593"/>
                  </a:ext>
                </a:extLst>
              </a:tr>
              <a:tr h="3149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специальной техники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570 296</a:t>
                      </a: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-570 296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Договоры заключены, во втором полугодии исполнится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002438"/>
                  </a:ext>
                </a:extLst>
              </a:tr>
            </a:tbl>
          </a:graphicData>
        </a:graphic>
      </p:graphicFrame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6" y="175010"/>
            <a:ext cx="11852365" cy="70785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25" y="15070"/>
            <a:ext cx="941388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409687" y="252798"/>
            <a:ext cx="10310949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5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Инвестиционной программы по услуге водоснабжения за 1 полугодие 2025 года</a:t>
            </a:r>
            <a:endParaRPr lang="ru-RU" altLang="ru-RU" sz="15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18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098141" y="164816"/>
            <a:ext cx="10894427" cy="568170"/>
          </a:xfrm>
        </p:spPr>
        <p:txBody>
          <a:bodyPr/>
          <a:lstStyle/>
          <a:p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Инвестиционной программы по услуге водоотведения за </a:t>
            </a:r>
            <a:r>
              <a:rPr lang="ru-RU" altLang="ru-RU" sz="14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полугодие 2025 года</a:t>
            </a:r>
            <a:endParaRPr lang="ru-RU" altLang="ru-RU" sz="1400" dirty="0">
              <a:solidFill>
                <a:srgbClr val="336699"/>
              </a:solidFill>
            </a:endParaRPr>
          </a:p>
        </p:txBody>
      </p:sp>
      <p:sp>
        <p:nvSpPr>
          <p:cNvPr id="20483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11992569" y="6559597"/>
            <a:ext cx="158824" cy="236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074980FB-1F64-4F30-8AC8-6E0283BB30B0}" type="slidenum">
              <a:rPr lang="ru-RU" altLang="ru-RU" sz="1000" b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6</a:t>
            </a:fld>
            <a:endParaRPr lang="ru-RU" altLang="ru-RU" sz="1000" b="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" y="0"/>
            <a:ext cx="941388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475117"/>
              </p:ext>
            </p:extLst>
          </p:nvPr>
        </p:nvGraphicFramePr>
        <p:xfrm>
          <a:off x="156754" y="812758"/>
          <a:ext cx="11835815" cy="5746839"/>
        </p:xfrm>
        <a:graphic>
          <a:graphicData uri="http://schemas.openxmlformats.org/drawingml/2006/table">
            <a:tbl>
              <a:tblPr/>
              <a:tblGrid>
                <a:gridCol w="441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7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1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88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88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7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31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5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377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31084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п/п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83A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Информация о плановых и фактических объемах предоставления регулируемых услуг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83A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1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1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инвестиционной</a:t>
                      </a:r>
                      <a:r>
                        <a:rPr lang="ru-RU" sz="1000" b="1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программы, тыс. тенге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3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регулируемых услуг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 обслуживаемая территория/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мероприятий</a:t>
                      </a:r>
                    </a:p>
                    <a:p>
                      <a:pPr marL="0" algn="ctr" defTabSz="914400" rtl="0" eaLnBrk="1" fontAlgn="ctr" latinLnBrk="0" hangingPunct="1"/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83A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Ед.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изм.</a:t>
                      </a:r>
                    </a:p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в натуральных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показателях 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План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Факт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(сумма </a:t>
                      </a:r>
                      <a:r>
                        <a:rPr lang="ru-RU" sz="1000" b="1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договора)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Отклонение</a:t>
                      </a:r>
                    </a:p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Причины</a:t>
                      </a:r>
                      <a:r>
                        <a:rPr lang="ru-RU" sz="1000" b="1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отклонения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План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Факт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758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Объем предоставляемых услуг по водоотведению по г. Алматы и </a:t>
                      </a:r>
                      <a:r>
                        <a:rPr lang="ru-RU" sz="1000" b="1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Алматинской</a:t>
                      </a: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области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м³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149 974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77 160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3 912 925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193</a:t>
                      </a:r>
                      <a:r>
                        <a:rPr lang="ru-RU" sz="10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933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</a:t>
                      </a:r>
                      <a:r>
                        <a:rPr lang="ru-RU" sz="10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718 992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88" marR="7198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067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Реконструкция канализационных сетей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 м.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823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4760</a:t>
                      </a:r>
                      <a:endParaRPr lang="en-US" sz="1000" b="0" i="0" u="none" strike="noStrike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2 650 963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154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736</a:t>
                      </a:r>
                      <a:endParaRPr lang="en-US" sz="1000" b="0" i="0" u="none" strike="noStrike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496 227</a:t>
                      </a:r>
                      <a:endParaRPr lang="en-US" sz="1000" b="0" i="0" u="none" strike="noStrike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kern="1200" baseline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Договоры заключены, во втором полугодии исполнится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0" marT="7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913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889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Технический и авторский надзор над реконструкцией канализационных сетей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объект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148</a:t>
                      </a:r>
                      <a:endParaRPr lang="ru-RU" sz="1000" b="0" i="0" u="none" strike="noStrike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-81 148</a:t>
                      </a: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Договоры заключены, во втором полугодии исполнится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0" marT="7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0981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Разработка проектно-сметной документации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проект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105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238 099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717</a:t>
                      </a:r>
                      <a:endParaRPr lang="ru-RU" sz="1000" b="0" i="0" u="none" strike="noStrike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382</a:t>
                      </a:r>
                      <a:endParaRPr lang="ru-RU" sz="1000" b="0" i="0" u="none" strike="noStrike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Договоры заключены, во втором полугодии исполнится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0" marT="7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7810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4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Приобретение основных средств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ед.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253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221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942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716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480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-910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236</a:t>
                      </a:r>
                      <a:endParaRPr lang="en-US" sz="1000" b="0" i="0" u="none" strike="noStrike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kern="1200" baseline="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Договоры заключены, во втором полугодии исполнится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0" marT="7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02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4" descr="Проектная документация на капитальный ремонт - недорого!"/>
          <p:cNvSpPr>
            <a:spLocks noChangeAspect="1" noChangeArrowheads="1"/>
          </p:cNvSpPr>
          <p:nvPr/>
        </p:nvSpPr>
        <p:spPr bwMode="auto">
          <a:xfrm>
            <a:off x="4369353" y="5337732"/>
            <a:ext cx="141819" cy="70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6" descr="Проектная документация на капитальный ремонт - недорого!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/>
          </p:nvPr>
        </p:nvGraphicFramePr>
        <p:xfrm>
          <a:off x="1981200" y="3680301"/>
          <a:ext cx="8229600" cy="36576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41981406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3989529"/>
                  </a:ext>
                </a:extLst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/>
          </p:nvPr>
        </p:nvGraphicFramePr>
        <p:xfrm>
          <a:off x="1981200" y="4000341"/>
          <a:ext cx="8229600" cy="36576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1353504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49030"/>
                  </a:ext>
                </a:extLst>
              </a:tr>
            </a:tbl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4403753" y="144657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endParaRPr lang="en-US" dirty="0"/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1981200" y="3680301"/>
          <a:ext cx="8229600" cy="36576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34566523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406811"/>
                  </a:ext>
                </a:extLst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/>
          </p:nvPr>
        </p:nvGraphicFramePr>
        <p:xfrm>
          <a:off x="1981200" y="3639304"/>
          <a:ext cx="8229600" cy="365760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3056743708"/>
                    </a:ext>
                  </a:extLst>
                </a:gridCol>
              </a:tblGrid>
              <a:tr h="3247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1414975"/>
                  </a:ext>
                </a:extLst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/>
          </p:nvPr>
        </p:nvGraphicFramePr>
        <p:xfrm>
          <a:off x="7680176" y="1483486"/>
          <a:ext cx="1800200" cy="470919"/>
        </p:xfrm>
        <a:graphic>
          <a:graphicData uri="http://schemas.openxmlformats.org/drawingml/2006/table">
            <a:tbl>
              <a:tblPr/>
              <a:tblGrid>
                <a:gridCol w="1800200">
                  <a:extLst>
                    <a:ext uri="{9D8B030D-6E8A-4147-A177-3AD203B41FA5}">
                      <a16:colId xmlns:a16="http://schemas.microsoft.com/office/drawing/2014/main" val="753519232"/>
                    </a:ext>
                  </a:extLst>
                </a:gridCol>
              </a:tblGrid>
              <a:tr h="470919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4443039"/>
                  </a:ext>
                </a:extLst>
              </a:tr>
            </a:tbl>
          </a:graphicData>
        </a:graphic>
      </p:graphicFrame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115504"/>
              </p:ext>
            </p:extLst>
          </p:nvPr>
        </p:nvGraphicFramePr>
        <p:xfrm>
          <a:off x="335279" y="1446574"/>
          <a:ext cx="11308080" cy="360040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527291">
                  <a:extLst>
                    <a:ext uri="{9D8B030D-6E8A-4147-A177-3AD203B41FA5}">
                      <a16:colId xmlns:a16="http://schemas.microsoft.com/office/drawing/2014/main" val="3846402322"/>
                    </a:ext>
                  </a:extLst>
                </a:gridCol>
                <a:gridCol w="4253497">
                  <a:extLst>
                    <a:ext uri="{9D8B030D-6E8A-4147-A177-3AD203B41FA5}">
                      <a16:colId xmlns:a16="http://schemas.microsoft.com/office/drawing/2014/main" val="3757598645"/>
                    </a:ext>
                  </a:extLst>
                </a:gridCol>
                <a:gridCol w="3527292">
                  <a:extLst>
                    <a:ext uri="{9D8B030D-6E8A-4147-A177-3AD203B41FA5}">
                      <a16:colId xmlns:a16="http://schemas.microsoft.com/office/drawing/2014/main" val="2277442433"/>
                    </a:ext>
                  </a:extLst>
                </a:gridCol>
              </a:tblGrid>
              <a:tr h="60006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услуге водоснабжения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797357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Снижение износа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🔧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Снижение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аварийности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💧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Снижение потери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15307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0,33%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2,44%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0,8%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739219"/>
                  </a:ext>
                </a:extLst>
              </a:tr>
              <a:tr h="60006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услуге водоотведения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204580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Снижение износа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🔧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Снижение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аварийности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💧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Снижение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потери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95813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0,25%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442081"/>
                  </a:ext>
                </a:extLst>
              </a:tr>
            </a:tbl>
          </a:graphicData>
        </a:graphic>
      </p:graphicFrame>
      <p:sp>
        <p:nvSpPr>
          <p:cNvPr id="3" name="Стрелка вниз 2"/>
          <p:cNvSpPr/>
          <p:nvPr/>
        </p:nvSpPr>
        <p:spPr>
          <a:xfrm>
            <a:off x="3368473" y="2219493"/>
            <a:ext cx="72007" cy="18158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3442569" y="4034116"/>
            <a:ext cx="72007" cy="16851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2" y="86423"/>
            <a:ext cx="12192000" cy="8454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73" y="112096"/>
            <a:ext cx="801040" cy="77308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804209" y="949122"/>
            <a:ext cx="837022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rgbClr val="33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Планируемые снижение показателей до конца 2025 года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981200" y="122556"/>
            <a:ext cx="83702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rgbClr val="33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Показатели эффективности Инвестиционных программ</a:t>
            </a:r>
            <a:r>
              <a:rPr lang="ru-RU" sz="1500" b="1" dirty="0">
                <a:solidFill>
                  <a:srgbClr val="33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sz="1500" b="1" dirty="0">
                <a:solidFill>
                  <a:srgbClr val="33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ru-RU" sz="1500" b="1" dirty="0">
              <a:solidFill>
                <a:srgbClr val="3366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/>
          <a:srcRect l="177" t="4356" r="15738" b="28201"/>
          <a:stretch/>
        </p:blipFill>
        <p:spPr>
          <a:xfrm>
            <a:off x="90042" y="6332951"/>
            <a:ext cx="12011915" cy="48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8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79" y="20292"/>
            <a:ext cx="945000" cy="5196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951" y="132474"/>
            <a:ext cx="1219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Тарифы на услуги водоснабжения и водоотведения на </a:t>
            </a:r>
            <a:r>
              <a:rPr lang="ru-RU" sz="15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2025 </a:t>
            </a:r>
            <a:r>
              <a:rPr 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год</a:t>
            </a: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956472" y="6539345"/>
            <a:ext cx="239799" cy="277092"/>
          </a:xfrm>
        </p:spPr>
        <p:txBody>
          <a:bodyPr/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0772734"/>
              </p:ext>
            </p:extLst>
          </p:nvPr>
        </p:nvGraphicFramePr>
        <p:xfrm>
          <a:off x="156753" y="539931"/>
          <a:ext cx="11799719" cy="54554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9036">
                  <a:extLst>
                    <a:ext uri="{9D8B030D-6E8A-4147-A177-3AD203B41FA5}">
                      <a16:colId xmlns:a16="http://schemas.microsoft.com/office/drawing/2014/main" val="230026590"/>
                    </a:ext>
                  </a:extLst>
                </a:gridCol>
                <a:gridCol w="4107211">
                  <a:extLst>
                    <a:ext uri="{9D8B030D-6E8A-4147-A177-3AD203B41FA5}">
                      <a16:colId xmlns:a16="http://schemas.microsoft.com/office/drawing/2014/main" val="174256273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072256309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918658869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4200509333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2238511904"/>
                    </a:ext>
                  </a:extLst>
                </a:gridCol>
                <a:gridCol w="1412297">
                  <a:extLst>
                    <a:ext uri="{9D8B030D-6E8A-4147-A177-3AD203B41FA5}">
                      <a16:colId xmlns:a16="http://schemas.microsoft.com/office/drawing/2014/main" val="3805878630"/>
                    </a:ext>
                  </a:extLst>
                </a:gridCol>
              </a:tblGrid>
              <a:tr h="2323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групп</a:t>
                      </a:r>
                      <a:r>
                        <a:rPr lang="ru-RU" sz="9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потребителей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Тарифа на услуги водоснабжения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Тарифы на услуги водоотведения</a:t>
                      </a:r>
                      <a:endParaRPr lang="ru-RU" sz="9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662505"/>
                  </a:ext>
                </a:extLst>
              </a:tr>
              <a:tr h="73857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Январь 2025 г., </a:t>
                      </a: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  за 1 м</a:t>
                      </a:r>
                      <a:r>
                        <a:rPr lang="ru-RU" sz="1000" b="1" u="none" strike="noStrike" baseline="30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НДС</a:t>
                      </a:r>
                      <a:endParaRPr lang="ru-RU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1 февраля 2025 г.,</a:t>
                      </a: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 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 1 м</a:t>
                      </a:r>
                      <a:r>
                        <a:rPr lang="ru-RU" sz="1000" b="1" u="none" strike="noStrike" baseline="30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b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НДС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1 мая</a:t>
                      </a:r>
                      <a:r>
                        <a:rPr lang="ru-RU" sz="10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 г.,</a:t>
                      </a: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тенге  за 1 м</a:t>
                      </a:r>
                      <a:r>
                        <a:rPr lang="ru-RU" sz="1000" b="1" u="none" strike="noStrike" baseline="30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НДС  </a:t>
                      </a:r>
                      <a:r>
                        <a:rPr lang="ru-RU" sz="10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(компенсирующий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Январь 2025 г., </a:t>
                      </a: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  за 1 м</a:t>
                      </a:r>
                      <a:r>
                        <a:rPr lang="ru-RU" sz="1000" b="1" u="none" strike="noStrike" baseline="30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НДС</a:t>
                      </a:r>
                      <a:endParaRPr lang="ru-RU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1 февраля 2025 г.,</a:t>
                      </a: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 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 1 м</a:t>
                      </a:r>
                      <a:r>
                        <a:rPr lang="ru-RU" sz="1000" b="1" u="none" strike="noStrike" baseline="30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b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НДС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082588"/>
                  </a:ext>
                </a:extLst>
              </a:tr>
              <a:tr h="3087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физические лица</a:t>
                      </a: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91,96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91,15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40,95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54,30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78680"/>
                  </a:ext>
                </a:extLst>
              </a:tr>
              <a:tr h="12573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организации, занимающиеся производством тепловой энергии, в пределах объемов потребления воды на собственные нужды в процессе производства тепловой энергии и объемов подпитки при предоставлении услуг горячего водоснабжения (при открытой системе горячего водоснабжения), организации, занимающиеся передачей и распределением тепловой энергии, в пределах объемов утвержденных нормативных технических потерь и организации, предоставляющие регулируемые услуги в сфере водоснабжения и (или)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водоотведения (3 подгруппа 1 группы)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137,94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137,27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40,95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54,30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276161"/>
                  </a:ext>
                </a:extLst>
              </a:tr>
              <a:tr h="3332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прочие потребители - юридические лица, не входящие в состав первой и третьей групп</a:t>
                      </a: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140,33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290,77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290,77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48,67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158,73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817001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организации, содержащиеся за счет бюджетных средств</a:t>
                      </a: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82,58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186,41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186,41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29,82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100,21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562092"/>
                  </a:ext>
                </a:extLst>
              </a:tr>
              <a:tr h="3766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Подгруппы (категории) </a:t>
                      </a:r>
                      <a:r>
                        <a:rPr lang="ru-RU" sz="9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группы потребителей, дифференцированные в зависимости от объемов потребления</a:t>
                      </a: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8099089"/>
                  </a:ext>
                </a:extLst>
              </a:tr>
              <a:tr h="3332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подгруппа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физические лица, относящиеся к категории населения потребляющие регулируемые услуги до 3 м3 в месяц на 1 человека</a:t>
                      </a: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91,96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91,51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4881409"/>
                  </a:ext>
                </a:extLst>
              </a:tr>
              <a:tr h="4993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подгруппа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физические лица, относящиеся к категории населения потребляющие регулируемые услуги свыше 3 м3 до 5 м3 в месяц на 1 человека</a:t>
                      </a: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79,21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110,36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109,82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760002"/>
                  </a:ext>
                </a:extLst>
              </a:tr>
              <a:tr h="4653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подгруппа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физические лица, относящиеся к категории населения потребляющие регулируемые услуги свыше 5 м3 до 10 м3 в месяц на 1 человека, </a:t>
                      </a: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137,94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137,27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2338085"/>
                  </a:ext>
                </a:extLst>
              </a:tr>
              <a:tr h="5973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подгруппа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физические лица, относящиеся к категории населения потребляющие регулируемые услуги свыше 10 м3 в месяц на 1 человека и физические лица, не имеющие индивидуальные приборы учета воды</a:t>
                      </a: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132,01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183,92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183,03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8494244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177" t="4356" r="15738" b="28201"/>
          <a:stretch/>
        </p:blipFill>
        <p:spPr>
          <a:xfrm>
            <a:off x="51950" y="6249010"/>
            <a:ext cx="11904522" cy="58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92696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12192000" cy="704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Постатейное исполнение утвержденной тарифной сметы </a:t>
            </a:r>
          </a:p>
          <a:p>
            <a:r>
              <a:rPr lang="ru-RU" altLang="ru-RU" sz="1500" b="1" dirty="0">
                <a:solidFill>
                  <a:srgbClr val="336699"/>
                </a:solidFill>
                <a:latin typeface="Arial" panose="020B0604020202020204" pitchFamily="34" charset="0"/>
              </a:rPr>
              <a:t>по услугам водоснабжения за 1 полугодие 2025 года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BAEE83BB-EE72-4A03-AA44-1AC24D2DA3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606699"/>
              </p:ext>
            </p:extLst>
          </p:nvPr>
        </p:nvGraphicFramePr>
        <p:xfrm>
          <a:off x="-2" y="692554"/>
          <a:ext cx="12127757" cy="6219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009">
                  <a:extLst>
                    <a:ext uri="{9D8B030D-6E8A-4147-A177-3AD203B41FA5}">
                      <a16:colId xmlns:a16="http://schemas.microsoft.com/office/drawing/2014/main" val="16334035"/>
                    </a:ext>
                  </a:extLst>
                </a:gridCol>
                <a:gridCol w="3741367">
                  <a:extLst>
                    <a:ext uri="{9D8B030D-6E8A-4147-A177-3AD203B41FA5}">
                      <a16:colId xmlns:a16="http://schemas.microsoft.com/office/drawing/2014/main" val="2766981936"/>
                    </a:ext>
                  </a:extLst>
                </a:gridCol>
                <a:gridCol w="1454897">
                  <a:extLst>
                    <a:ext uri="{9D8B030D-6E8A-4147-A177-3AD203B41FA5}">
                      <a16:colId xmlns:a16="http://schemas.microsoft.com/office/drawing/2014/main" val="351484457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434611710"/>
                    </a:ext>
                  </a:extLst>
                </a:gridCol>
                <a:gridCol w="1000415">
                  <a:extLst>
                    <a:ext uri="{9D8B030D-6E8A-4147-A177-3AD203B41FA5}">
                      <a16:colId xmlns:a16="http://schemas.microsoft.com/office/drawing/2014/main" val="2898772178"/>
                    </a:ext>
                  </a:extLst>
                </a:gridCol>
                <a:gridCol w="3658669">
                  <a:extLst>
                    <a:ext uri="{9D8B030D-6E8A-4147-A177-3AD203B41FA5}">
                      <a16:colId xmlns:a16="http://schemas.microsoft.com/office/drawing/2014/main" val="2338664714"/>
                    </a:ext>
                  </a:extLst>
                </a:gridCol>
              </a:tblGrid>
              <a:tr h="520904">
                <a:tc>
                  <a:txBody>
                    <a:bodyPr/>
                    <a:lstStyle/>
                    <a:p>
                      <a:pPr algn="ctr"/>
                      <a:r>
                        <a:rPr lang="x-none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Предусмотрено в 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утвержденной </a:t>
                      </a: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тарифной смете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Фактически сложившиеся показатели тарифной сметы                                                        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 в %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Примечание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109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8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234238"/>
                  </a:ext>
                </a:extLst>
              </a:tr>
              <a:tr h="211013">
                <a:tc>
                  <a:txBody>
                    <a:bodyPr/>
                    <a:lstStyle/>
                    <a:p>
                      <a:pPr algn="ctr"/>
                      <a:r>
                        <a:rPr lang="en-US" sz="850" b="1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850" b="1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50" b="1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на предоставление услуг, </a:t>
                      </a:r>
                      <a:r>
                        <a:rPr lang="ru-RU" sz="850" b="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всего, в </a:t>
                      </a:r>
                      <a:r>
                        <a:rPr lang="ru-RU" sz="850" b="0" dirty="0" err="1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850" b="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x-none" sz="850" b="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1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21 274 907</a:t>
                      </a:r>
                      <a:endParaRPr lang="ru-RU" sz="85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850" b="1" i="0" u="none" strike="noStrike" kern="120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10 538 405</a:t>
                      </a:r>
                      <a:endParaRPr lang="ru-RU" sz="850" b="1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-50,5%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85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690257"/>
                  </a:ext>
                </a:extLst>
              </a:tr>
              <a:tr h="208626">
                <a:tc>
                  <a:txBody>
                    <a:bodyPr/>
                    <a:lstStyle/>
                    <a:p>
                      <a:pPr algn="ctr"/>
                      <a:r>
                        <a:rPr lang="ru-RU" sz="850" b="1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850" b="1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Материальные затраты, </a:t>
                      </a:r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всего, в </a:t>
                      </a:r>
                      <a:r>
                        <a:rPr lang="ru-RU" sz="850" b="0" i="0" u="none" strike="noStrike" dirty="0" err="1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1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5 556 489</a:t>
                      </a:r>
                      <a:endParaRPr lang="ru-RU" sz="85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850" b="1" i="0" u="none" strike="noStrike" kern="120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2 959 602</a:t>
                      </a:r>
                      <a:endParaRPr lang="ru-RU" sz="850" b="1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-46,7%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5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6736880"/>
                  </a:ext>
                </a:extLst>
              </a:tr>
              <a:tr h="208626">
                <a:tc>
                  <a:txBody>
                    <a:bodyPr/>
                    <a:lstStyle/>
                    <a:p>
                      <a:pPr algn="ctr"/>
                      <a:r>
                        <a:rPr lang="ru-RU" sz="85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ru-RU" sz="85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Сырье и материалы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567 199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311 858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-45,0%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749684"/>
                  </a:ext>
                </a:extLst>
              </a:tr>
              <a:tr h="208626">
                <a:tc>
                  <a:txBody>
                    <a:bodyPr/>
                    <a:lstStyle/>
                    <a:p>
                      <a:pPr algn="ctr"/>
                      <a:r>
                        <a:rPr lang="ru-RU" sz="85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ru-RU" sz="85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Горюче-смазочные материалы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532 006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269 567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-49,3%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823812"/>
                  </a:ext>
                </a:extLst>
              </a:tr>
              <a:tr h="208626">
                <a:tc>
                  <a:txBody>
                    <a:bodyPr/>
                    <a:lstStyle/>
                    <a:p>
                      <a:pPr algn="ctr"/>
                      <a:r>
                        <a:rPr lang="ru-RU" sz="85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endParaRPr lang="ru-RU" sz="85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Топливо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16 413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9 440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-42,5%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617849"/>
                  </a:ext>
                </a:extLst>
              </a:tr>
              <a:tr h="208626">
                <a:tc>
                  <a:txBody>
                    <a:bodyPr/>
                    <a:lstStyle/>
                    <a:p>
                      <a:pPr algn="ctr"/>
                      <a:r>
                        <a:rPr lang="ru-RU" sz="85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ru-RU" sz="85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4 440 871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850" b="0" i="0" u="none" strike="noStrike" kern="120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2 368 737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r>
                        <a:rPr lang="en-US" sz="850" b="0" i="0" u="none" strike="noStrike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</a:t>
                      </a:r>
                      <a:r>
                        <a:rPr lang="ru-RU" sz="850" b="0" i="0" u="none" strike="noStrike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596885"/>
                  </a:ext>
                </a:extLst>
              </a:tr>
              <a:tr h="208626">
                <a:tc>
                  <a:txBody>
                    <a:bodyPr/>
                    <a:lstStyle/>
                    <a:p>
                      <a:pPr algn="ctr"/>
                      <a:r>
                        <a:rPr lang="ru-RU" sz="850" b="1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850" b="1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1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оплату труда, </a:t>
                      </a:r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всего, в </a:t>
                      </a:r>
                      <a:r>
                        <a:rPr lang="ru-RU" sz="850" b="0" i="0" u="none" strike="noStrike" dirty="0" err="1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50" b="1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9 417 409</a:t>
                      </a:r>
                      <a:endParaRPr lang="ru-RU" sz="85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1" i="0" u="none" strike="noStrike" kern="120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4 207 174</a:t>
                      </a:r>
                      <a:endParaRPr lang="ru-RU" sz="850" b="1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-55,3%</a:t>
                      </a:r>
                      <a:endParaRPr lang="ru-RU" sz="85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5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886961"/>
                  </a:ext>
                </a:extLst>
              </a:tr>
              <a:tr h="208626">
                <a:tc>
                  <a:txBody>
                    <a:bodyPr/>
                    <a:lstStyle/>
                    <a:p>
                      <a:pPr algn="ctr"/>
                      <a:r>
                        <a:rPr lang="ru-RU" sz="85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lang="ru-RU" sz="85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Заработная плата производственного персонала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8 095 653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3 655 039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-54,9%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7749137"/>
                  </a:ext>
                </a:extLst>
              </a:tr>
              <a:tr h="149800">
                <a:tc rowSpan="5">
                  <a:txBody>
                    <a:bodyPr/>
                    <a:lstStyle/>
                    <a:p>
                      <a:pPr algn="ctr"/>
                      <a:r>
                        <a:rPr lang="ru-RU" sz="85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ru-RU" sz="85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Социальный налог, социальные</a:t>
                      </a:r>
                      <a:r>
                        <a:rPr lang="ru-RU" sz="850" b="0" i="0" u="none" strike="noStrike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отчисления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776 801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361 673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-53,4%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8957038"/>
                  </a:ext>
                </a:extLst>
              </a:tr>
              <a:tr h="253589">
                <a:tc vMerge="1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DF1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Обязательное социальное медицинское страхование (ОСМС)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242 869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103 536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-57,4%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</a:t>
                      </a:r>
                      <a:r>
                        <a:rPr lang="ru-RU" sz="850" b="0" i="0" u="none" strike="noStrike" kern="1200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начисляется работникам достигшим пенсионного возраста и инвалидам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645619"/>
                  </a:ext>
                </a:extLst>
              </a:tr>
              <a:tr h="192069">
                <a:tc vMerge="1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DF1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Обязательные профессиональные пенсионные взносы (ОППВ)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57 354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21 679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-62,2%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исключение ряда профессий из</a:t>
                      </a:r>
                      <a:r>
                        <a:rPr lang="ru-RU" sz="850" b="0" i="0" u="none" strike="noStrike" kern="1200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списка получателей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7008397"/>
                  </a:ext>
                </a:extLst>
              </a:tr>
              <a:tr h="192069">
                <a:tc vMerge="1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DF1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Обязательные пенсионные взносы работодателя (ОПВР)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197 196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54 952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-72,1%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начисление проводится</a:t>
                      </a:r>
                      <a:r>
                        <a:rPr lang="ru-RU" sz="850" b="0" i="0" u="none" strike="noStrike" kern="1200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работникам, родившимся после 01.01.1975г.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751619"/>
                  </a:ext>
                </a:extLst>
              </a:tr>
              <a:tr h="375887">
                <a:tc vMerge="1">
                  <a:txBody>
                    <a:bodyPr/>
                    <a:lstStyle/>
                    <a:p>
                      <a:pPr algn="ctr"/>
                      <a:endParaRPr lang="ru-RU" sz="9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DF1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Пенсионные взносы за счет средств работодателя (ПВР)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47 537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10 295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-78,3%</a:t>
                      </a:r>
                      <a:endParaRPr lang="ru-RU" sz="850" b="0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0" dirty="0" smtClean="0">
                          <a:solidFill>
                            <a:srgbClr val="153357"/>
                          </a:solidFill>
                          <a:latin typeface="Arial" pitchFamily="34" charset="0"/>
                          <a:cs typeface="Arial" pitchFamily="34" charset="0"/>
                        </a:rPr>
                        <a:t>не все работники, достигшие пенсионного</a:t>
                      </a:r>
                      <a:r>
                        <a:rPr lang="ru-RU" sz="850" b="0" baseline="0" dirty="0" smtClean="0">
                          <a:solidFill>
                            <a:srgbClr val="153357"/>
                          </a:solidFill>
                          <a:latin typeface="Arial" pitchFamily="34" charset="0"/>
                          <a:cs typeface="Arial" pitchFamily="34" charset="0"/>
                        </a:rPr>
                        <a:t> возраста, подали заявление на соц. пособие и продолжают работать, и в связи с поздним заключением договора страхования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1433663"/>
                  </a:ext>
                </a:extLst>
              </a:tr>
              <a:tr h="208626">
                <a:tc>
                  <a:txBody>
                    <a:bodyPr/>
                    <a:lstStyle/>
                    <a:p>
                      <a:pPr algn="ctr"/>
                      <a:r>
                        <a:rPr lang="ru-RU" sz="850" b="1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850" b="1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</a:t>
                      </a:r>
                      <a:endParaRPr lang="ru-RU" sz="850" b="1" i="0" u="none" strike="noStrike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1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3 437 227</a:t>
                      </a:r>
                      <a:endParaRPr lang="ru-RU" sz="850" b="1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1" i="0" u="none" strike="noStrike" kern="1200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1 878 270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-45,4%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поступление на баланс основных средств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5795696"/>
                  </a:ext>
                </a:extLst>
              </a:tr>
              <a:tr h="20862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1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850" b="1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50" b="1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Ремонт</a:t>
                      </a:r>
                      <a:endParaRPr lang="ru-RU" sz="850" b="1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1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853 155</a:t>
                      </a:r>
                      <a:endParaRPr lang="ru-RU" sz="850" b="1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1" i="0" u="none" strike="noStrike" kern="1200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440 213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-48,4%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1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025851"/>
                  </a:ext>
                </a:extLst>
              </a:tr>
              <a:tr h="20862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1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850" b="1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50" b="1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Прочие затраты</a:t>
                      </a:r>
                      <a:endParaRPr lang="ru-RU" sz="850" b="1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1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2 0106 27</a:t>
                      </a:r>
                      <a:endParaRPr lang="ru-RU" sz="850" b="1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1" i="0" u="none" strike="noStrike" kern="1200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1 053 146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-47,6%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1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885769"/>
                  </a:ext>
                </a:extLst>
              </a:tr>
              <a:tr h="20862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5.1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50" b="0" kern="1200" dirty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Услуги охраны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53 498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26 811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-49,9%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414149"/>
                  </a:ext>
                </a:extLst>
              </a:tr>
              <a:tr h="208626">
                <a:tc>
                  <a:txBody>
                    <a:bodyPr/>
                    <a:lstStyle/>
                    <a:p>
                      <a:pPr algn="ctr"/>
                      <a:r>
                        <a:rPr lang="ru-RU" sz="850" b="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</a:t>
                      </a:r>
                      <a:endParaRPr lang="ru-RU" sz="850" b="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50" b="0" kern="1200" dirty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Охрана труда и техника безопасности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225 427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109 759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-51,3%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493879"/>
                  </a:ext>
                </a:extLst>
              </a:tr>
              <a:tr h="208626">
                <a:tc>
                  <a:txBody>
                    <a:bodyPr/>
                    <a:lstStyle/>
                    <a:p>
                      <a:pPr algn="ctr"/>
                      <a:r>
                        <a:rPr lang="ru-RU" sz="850" b="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</a:t>
                      </a:r>
                      <a:endParaRPr lang="ru-RU" sz="850" b="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50" b="0" kern="1200" dirty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Коммунальные услуги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37 084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45 645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23,1%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904353"/>
                  </a:ext>
                </a:extLst>
              </a:tr>
              <a:tr h="25358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5.4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50" b="0" kern="1200" dirty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Обязательные виды страхования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142 936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15 503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-89,2%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повторное</a:t>
                      </a:r>
                      <a:r>
                        <a:rPr lang="ru-RU" sz="850" b="0" i="0" u="none" strike="noStrike" kern="1200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проведение конкурса в связи с отсутствием поставщиков, позднее заключение договора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487"/>
                  </a:ext>
                </a:extLst>
              </a:tr>
              <a:tr h="20862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5.5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50" b="0" kern="1200" dirty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Расходы по реализации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183 262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113 031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-38,3%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увеличение количества потребителей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269265"/>
                  </a:ext>
                </a:extLst>
              </a:tr>
              <a:tr h="20862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5.6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50" b="0" kern="1200" dirty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Плата за негативное воздействие на окружающую </a:t>
                      </a:r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сред</a:t>
                      </a:r>
                      <a:r>
                        <a:rPr lang="ru-RU" sz="850" b="0" kern="1200" dirty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4 054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2 440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-39,8%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728883"/>
                  </a:ext>
                </a:extLst>
              </a:tr>
              <a:tr h="20862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5.7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50" b="0" kern="1200" dirty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Плата за использование природных ресурсов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9 854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4 984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-49,4%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108626"/>
                  </a:ext>
                </a:extLst>
              </a:tr>
              <a:tr h="20862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5.8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50" b="0" kern="1200" dirty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Налог на добычу подземных вод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746</a:t>
                      </a:r>
                      <a:r>
                        <a:rPr lang="ru-RU" sz="850" b="0" i="0" u="none" strike="noStrike" kern="1200" baseline="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187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370 558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-50,3%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678624"/>
                  </a:ext>
                </a:extLst>
              </a:tr>
              <a:tr h="20862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850" b="0" kern="1200" dirty="0" smtClean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5.9</a:t>
                      </a:r>
                      <a:endParaRPr lang="ru-RU" sz="850" b="0" kern="1200" dirty="0">
                        <a:solidFill>
                          <a:srgbClr val="153357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850" b="0" kern="1200" dirty="0">
                          <a:solidFill>
                            <a:srgbClr val="153357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Плата за радиочастотный ресурс</a:t>
                      </a:r>
                    </a:p>
                  </a:txBody>
                  <a:tcPr marL="72000" marR="9525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850" b="0" i="0" u="none" strike="noStrike" kern="1200" dirty="0" smtClean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2 358</a:t>
                      </a:r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180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688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15335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-70,8%</a:t>
                      </a:r>
                    </a:p>
                  </a:txBody>
                  <a:tcPr marL="7620" marR="180000" marT="762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850" b="0" i="0" u="none" strike="noStrike" kern="1200" dirty="0">
                        <a:solidFill>
                          <a:srgbClr val="153357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476501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1122357" y="413650"/>
            <a:ext cx="806292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тенге</a:t>
            </a:r>
            <a:endParaRPr lang="ru-RU" sz="1400" b="1" dirty="0">
              <a:solidFill>
                <a:srgbClr val="005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Администрац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3" y="1"/>
            <a:ext cx="936104" cy="66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821884" y="7086825"/>
            <a:ext cx="370114" cy="265120"/>
          </a:xfrm>
        </p:spPr>
        <p:txBody>
          <a:bodyPr/>
          <a:lstStyle/>
          <a:p>
            <a:pPr algn="ctr"/>
            <a:fld id="{6C9CA253-AE85-4042-8D7D-DFA38C0C6642}" type="slidenum">
              <a:rPr lang="ru-RU" b="1" smtClean="0"/>
              <a:t>9</a:t>
            </a:fld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4863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000" b="1" dirty="0">
            <a:solidFill>
              <a:srgbClr val="336699"/>
            </a:solidFill>
            <a:latin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9204</TotalTime>
  <Words>5279</Words>
  <Application>Microsoft Office PowerPoint</Application>
  <PresentationFormat>Широкоэкранный</PresentationFormat>
  <Paragraphs>1696</Paragraphs>
  <Slides>28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 (Заголовки)</vt:lpstr>
      <vt:lpstr>Corbel</vt:lpstr>
      <vt:lpstr>Times New Roman</vt:lpstr>
      <vt:lpstr>Wingdings 3</vt:lpstr>
      <vt:lpstr>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Исполнение Инвестиционной программы по услуге водоотведения за 1 полугодие 2025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Sergey Tkachev</dc:creator>
  <cp:lastModifiedBy>Режепов Жаханбек Аркенулы</cp:lastModifiedBy>
  <cp:revision>746</cp:revision>
  <cp:lastPrinted>2025-04-14T10:41:47Z</cp:lastPrinted>
  <dcterms:created xsi:type="dcterms:W3CDTF">2016-12-05T10:13:35Z</dcterms:created>
  <dcterms:modified xsi:type="dcterms:W3CDTF">2025-07-17T06:28:47Z</dcterms:modified>
</cp:coreProperties>
</file>