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7772" r:id="rId1"/>
    <p:sldMasterId id="2147487784" r:id="rId2"/>
    <p:sldMasterId id="2147487908" r:id="rId3"/>
  </p:sldMasterIdLst>
  <p:notesMasterIdLst>
    <p:notesMasterId r:id="rId23"/>
  </p:notesMasterIdLst>
  <p:handoutMasterIdLst>
    <p:handoutMasterId r:id="rId24"/>
  </p:handoutMasterIdLst>
  <p:sldIdLst>
    <p:sldId id="263" r:id="rId4"/>
    <p:sldId id="441" r:id="rId5"/>
    <p:sldId id="497" r:id="rId6"/>
    <p:sldId id="533" r:id="rId7"/>
    <p:sldId id="536" r:id="rId8"/>
    <p:sldId id="535" r:id="rId9"/>
    <p:sldId id="502" r:id="rId10"/>
    <p:sldId id="526" r:id="rId11"/>
    <p:sldId id="527" r:id="rId12"/>
    <p:sldId id="524" r:id="rId13"/>
    <p:sldId id="525" r:id="rId14"/>
    <p:sldId id="470" r:id="rId15"/>
    <p:sldId id="516" r:id="rId16"/>
    <p:sldId id="532" r:id="rId17"/>
    <p:sldId id="485" r:id="rId18"/>
    <p:sldId id="486" r:id="rId19"/>
    <p:sldId id="490" r:id="rId20"/>
    <p:sldId id="491" r:id="rId21"/>
    <p:sldId id="471" r:id="rId22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700" b="1" kern="1200">
        <a:solidFill>
          <a:srgbClr val="660066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1F8"/>
    <a:srgbClr val="0000FF"/>
    <a:srgbClr val="0000CC"/>
    <a:srgbClr val="000099"/>
    <a:srgbClr val="000000"/>
    <a:srgbClr val="000066"/>
    <a:srgbClr val="558ED5"/>
    <a:srgbClr val="29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95" autoAdjust="0"/>
    <p:restoredTop sz="96408" autoAdjust="0"/>
  </p:normalViewPr>
  <p:slideViewPr>
    <p:cSldViewPr>
      <p:cViewPr>
        <p:scale>
          <a:sx n="110" d="100"/>
          <a:sy n="110" d="100"/>
        </p:scale>
        <p:origin x="-1164" y="0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930573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2" tIns="45855" rIns="91712" bIns="45855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13" y="2"/>
            <a:ext cx="2930573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2" tIns="45855" rIns="91712" bIns="45855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fld id="{F184BB47-A20D-4E84-BC79-096064812997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42193"/>
            <a:ext cx="2930573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2" tIns="45855" rIns="91712" bIns="45855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Tahoma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13" y="9442193"/>
            <a:ext cx="2930573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2" tIns="45855" rIns="91712" bIns="45855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3AC052C-C7D9-450E-B895-03050AC0C7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2930573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2" tIns="45855" rIns="91712" bIns="45855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13" y="2"/>
            <a:ext cx="2930573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2" tIns="45855" rIns="91712" bIns="45855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B079394-D1C8-4996-BA71-96C6801D8BDA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47713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5804" y="4723494"/>
            <a:ext cx="5409563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2" tIns="45855" rIns="91712" bIns="458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42193"/>
            <a:ext cx="2930573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2" tIns="45855" rIns="91712" bIns="45855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13" y="9442193"/>
            <a:ext cx="2930573" cy="49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2" tIns="45855" rIns="91712" bIns="4585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CA70C24-DC1B-4672-AF51-61C5D13763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0896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7926" indent="-28369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6376" indent="-226320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2200" indent="-226320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46431" indent="-226320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5444" indent="-22632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4457" indent="-22632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3469" indent="-22632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2482" indent="-22632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87CBBB32-09B6-405C-BEEE-BB5BC3C81720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1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31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7926" indent="-28369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6376" indent="-226320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2200" indent="-226320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46431" indent="-226320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5444" indent="-22632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4457" indent="-22632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3469" indent="-22632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2482" indent="-22632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615C97F-AAAB-4427-9839-A7D89B3F4DBE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12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11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9521" indent="-282103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1156" indent="-22472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8576" indent="-22472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2806" indent="-22472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1818" indent="-22472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0832" indent="-22472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844" indent="-22472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8855" indent="-224726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C39BF6D-B4B0-4DCC-A760-292EBB598395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18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>
                <a:latin typeface="Arial" panose="020B0604020202020204" pitchFamily="34" charset="0"/>
              </a:rPr>
              <a:t>Тариф на 21 и 45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7926" indent="-28369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6376" indent="-226320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2200" indent="-226320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46431" indent="-226320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05444" indent="-22632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64457" indent="-22632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3469" indent="-22632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2482" indent="-22632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612529C-1F46-4AAC-8425-D68EED26A9C8}" type="slidenum">
              <a:rPr lang="ru-RU" altLang="ru-RU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ru-RU" altLang="ru-RU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9521" indent="-283694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39563" indent="-226320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98576" indent="-226320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2806" indent="-226320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1818" indent="-22632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0832" indent="-22632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844" indent="-22632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8855" indent="-22632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F6AF513-180C-4004-8623-FEAC1140C168}" type="slidenum">
              <a:rPr lang="ru-RU" altLang="ru-RU" sz="1200" b="0">
                <a:solidFill>
                  <a:schemeClr val="tx1"/>
                </a:solidFill>
                <a:latin typeface="Arial" panose="020B0604020202020204" pitchFamily="34" charset="0"/>
              </a:rPr>
              <a:pPr/>
              <a:t>3</a:t>
            </a:fld>
            <a:endParaRPr lang="ru-RU" altLang="ru-RU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3529" indent="-28212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28508" indent="-225702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79910" indent="-225702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31314" indent="-225702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82714" indent="-225702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34119" indent="-225702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85523" indent="-225702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36925" indent="-225702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77F5989-1780-4C86-8D39-48053CF8B816}" type="slidenum">
              <a:rPr lang="ru-RU" altLang="ru-RU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4</a:t>
            </a:fld>
            <a:endParaRPr lang="ru-RU" altLang="ru-RU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3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33529" indent="-282126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28508" indent="-225702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579910" indent="-225702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31314" indent="-225702"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482714" indent="-225702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34119" indent="-225702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385523" indent="-225702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36925" indent="-225702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6429741-986A-446F-84D6-EC274E5010B7}" type="slidenum">
              <a:rPr lang="ru-RU" altLang="ru-RU" sz="1200" b="0">
                <a:solidFill>
                  <a:srgbClr val="000000"/>
                </a:solidFill>
                <a:latin typeface="Arial" panose="020B0604020202020204" pitchFamily="34" charset="0"/>
              </a:rPr>
              <a:pPr/>
              <a:t>6</a:t>
            </a:fld>
            <a:endParaRPr lang="ru-RU" altLang="ru-RU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30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407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121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03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975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FF31A81-2F22-4585-A197-D7B7A5848601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7BE8F5-F1BB-41B2-9BCE-DDBF0883BA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624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A571495C-30F2-421D-8BAF-B264F66550CC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4606E8-01C8-4F7D-A40C-EE93775BF3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452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8ECDB93-8468-448E-BAD1-333F7AF05E4F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A9CFBD1-D1DB-4033-AA54-ADB0539E21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5662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F3542-5A54-4CFF-89B4-2C20BA268E8E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9732C-E450-4F3E-8810-035E5EB7BE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010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1890BBB9-6C18-45AC-A8D6-E9DFE4FBEBA8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F7A2E0D-6AEA-4653-8CA6-0802BE2A46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5735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6B611BB9-831E-4AFE-8AE8-0C0BA4DA4F94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88D4C25-5739-4D5B-AE03-1FB97F18C9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2183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0231107-FB41-4F2B-80A1-804E96D6E280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5D5C7CC-AC4C-44FC-B4F2-7F40DAC25E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1794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C6E3C36-83EC-44BE-B5ED-CFAD6F053359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1383680-2D90-46FF-9E57-3CB98F48DF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896523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02B8F38C-E917-499A-90F3-6007D9910DE6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1377C9-E6A8-453A-A7B8-560EB06BCF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444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8008434-D381-4F0B-BFC2-B875F4856CC4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FECE5E2-D5F7-4F9C-866A-01412F269C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3565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EA98C9E-ECE3-40EE-8547-820CB4EF925D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6B96DD-7200-4EC2-9D17-875B2CF72E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423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36D6765-99C2-42FC-8B6C-6FDC46973292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AE1DB11-768B-4C3B-9523-617251DCEF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9255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5E249349-751F-477E-B7DB-84993C0CAC0B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ECDC2B3-E5CA-4074-89A4-81FE71FCFC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4534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4C419BA9-E4F4-461B-8DF6-F716222CC872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4C199CC-397B-4716-9D21-D581C30FDC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78035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65F996C7-FC69-4869-ADEF-260593B7E9D1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5DEB7C-EB27-488E-BAB8-93A034FED1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9379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D9082EE4-F88B-4FFA-8AF4-F1D6F9420827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8FA211-C869-47E3-909F-E3677DA2C72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543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2B5B8BCB-410A-4BC3-B91A-F1264F05227F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A4E4602-8B51-4D9D-9C5F-CCD34A7EBD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758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4301BD9-8B6B-4620-B386-605CA5548716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46A0BE1-C7D2-4883-A8BB-97A032B001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06232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2676480-84B6-49B4-B9E4-03F409FCF1D1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55F6670-26CE-44C9-B046-4BF5E4F10E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035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D6F5535-EED5-4E57-BCF1-A82F0DE8C7B8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64D9F17-35FB-4DAA-960C-E2D46F3AB4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8416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2FAA199B-156B-4C18-83AC-706696D874DA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D6CE7F-D774-4EBC-B78B-AE49AE5DD5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42473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396CBED2-4FC7-416E-B7D8-5EDE6576A62F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DA09A7-07D6-4741-A3C0-0B146EEF58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436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8EC6CF77-6860-4F00-9718-66DC27BFAC98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2869EBC-16C1-45C4-9CB4-6CB041E1E2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0078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9E42781-ACCD-4B32-9FF8-4ACD9D123878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8647616-D74A-4442-9BC5-680F113107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5389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EA264B7-9324-4EE6-9C78-68D38A30AA69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EDA9BF-17FC-4E52-BD74-0FF51EEBBD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4576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3F0AD6E-83E1-4029-98BF-AE16A719F079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04D2FF6-B982-4CEE-A354-A783FEF2C6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02645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477357D4-81EC-4D07-B6B3-E56743B5BFBF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B3F1AFA-F3D3-4867-A06F-B9B08E9D67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31635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346B444-BED4-4C06-B174-B9883BBBE8F4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C7B653-6BFF-418B-8896-6079E1193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33236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01591ADF-F107-469A-8406-BEEB27B0752D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C8CDC17-32E4-430F-9457-6532214193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46347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5F9B47B-5B25-4216-AF2E-57D677AC7A2A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0DD4527-FD89-4C2C-9761-F8693C46AC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9186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1F5013C5-68B2-402F-AFC0-6109FB4F13C0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A5ACCBF-4424-4C37-81AA-849D18FBFF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353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1EAD2C1C-14A7-476B-BBC8-FFC4B5B3F239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940D22D-7D32-4386-8412-78408739D1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146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F7A153D6-C808-4B80-A347-EA482E207DEE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333F26-9C40-4C19-9D9B-F451C6EBA1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2126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D8959C6-64C4-445F-BE6F-821ECACC29DB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4A9C929-5857-4C59-A33D-B3B5A564E4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714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A2600122-762D-428B-9F69-BAFF5A9329F2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9F9DDF-0F66-4F38-8720-754AEA3BFD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606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73BA4803-9CCA-415E-A421-60BAEF065BFB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ts val="400"/>
              </a:spcBef>
              <a:spcAft>
                <a:spcPct val="0"/>
              </a:spcAft>
              <a:buClr>
                <a:srgbClr val="660066"/>
              </a:buClr>
              <a:buSzPct val="68000"/>
              <a:buFont typeface="Wingdings 3" pitchFamily="18" charset="2"/>
              <a:buNone/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ts val="400"/>
              </a:spcBef>
              <a:buClr>
                <a:srgbClr val="660066"/>
              </a:buClr>
              <a:buSzPct val="68000"/>
              <a:buFont typeface="Wingdings 3" panose="05040102010807070707" pitchFamily="18" charset="2"/>
              <a:buNone/>
              <a:defRPr b="1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DFC01D5-0D29-4813-831F-CFDD8006CD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4985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580D02A-1530-4D17-83FD-811D18269184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6ED04B3-0B14-41C1-AE98-6EBA397E59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937" r:id="rId1"/>
    <p:sldLayoutId id="2147497938" r:id="rId2"/>
    <p:sldLayoutId id="2147497939" r:id="rId3"/>
    <p:sldLayoutId id="2147497940" r:id="rId4"/>
    <p:sldLayoutId id="2147497941" r:id="rId5"/>
    <p:sldLayoutId id="2147497942" r:id="rId6"/>
    <p:sldLayoutId id="2147497943" r:id="rId7"/>
    <p:sldLayoutId id="2147497944" r:id="rId8"/>
    <p:sldLayoutId id="2147497945" r:id="rId9"/>
    <p:sldLayoutId id="2147497946" r:id="rId10"/>
    <p:sldLayoutId id="2147497947" r:id="rId11"/>
    <p:sldLayoutId id="214749794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BD8EF222-2564-41C3-AA78-D5D0CFCA5C57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3FB995E-CE94-401D-B0E1-F7640CF2C4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949" r:id="rId1"/>
    <p:sldLayoutId id="2147497950" r:id="rId2"/>
    <p:sldLayoutId id="2147497951" r:id="rId3"/>
    <p:sldLayoutId id="2147497952" r:id="rId4"/>
    <p:sldLayoutId id="2147497953" r:id="rId5"/>
    <p:sldLayoutId id="2147497954" r:id="rId6"/>
    <p:sldLayoutId id="2147497955" r:id="rId7"/>
    <p:sldLayoutId id="2147497956" r:id="rId8"/>
    <p:sldLayoutId id="2147497957" r:id="rId9"/>
    <p:sldLayoutId id="2147497958" r:id="rId10"/>
    <p:sldLayoutId id="2147497959" r:id="rId11"/>
    <p:sldLayoutId id="21474979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A91023D-FF73-4532-964E-75C49A22577B}" type="datetime1">
              <a:rPr lang="ru-RU"/>
              <a:pPr>
                <a:defRPr/>
              </a:pPr>
              <a:t>20.04.2023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9794172-25C6-4837-8724-33D7BCE14A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7973" r:id="rId1"/>
    <p:sldLayoutId id="2147497974" r:id="rId2"/>
    <p:sldLayoutId id="2147497975" r:id="rId3"/>
    <p:sldLayoutId id="2147497976" r:id="rId4"/>
    <p:sldLayoutId id="2147497977" r:id="rId5"/>
    <p:sldLayoutId id="2147497978" r:id="rId6"/>
    <p:sldLayoutId id="2147497979" r:id="rId7"/>
    <p:sldLayoutId id="2147497980" r:id="rId8"/>
    <p:sldLayoutId id="2147497981" r:id="rId9"/>
    <p:sldLayoutId id="2147497982" r:id="rId10"/>
    <p:sldLayoutId id="2147497983" r:id="rId11"/>
    <p:sldLayoutId id="2147497984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hyperlink" Target="http://www.almatysu.kz/" TargetMode="Externa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png"/><Relationship Id="rId18" Type="http://schemas.openxmlformats.org/officeDocument/2006/relationships/image" Target="../media/image39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" Type="http://schemas.openxmlformats.org/officeDocument/2006/relationships/image" Target="../media/image24.png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0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>
          <a:xfrm>
            <a:off x="93479" y="1268760"/>
            <a:ext cx="8964612" cy="4611687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 исполнении утвержденных тарифных смет,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исполнении утвержденных инвестиционных программ 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услуги водоснабжения и водоотведения</a:t>
            </a:r>
            <a:r>
              <a:rPr lang="en-US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altLang="ru-RU" sz="22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итогам 2022 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Государственного коммунального предприятия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праве хозяйственного ведения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«Алматы Су</a:t>
            </a:r>
            <a:r>
              <a:rPr lang="en-US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ru-RU" altLang="ru-RU" sz="22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Управления энергетики и водоснабжения города Алматы 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22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ru-RU" altLang="ru-RU" sz="2800" b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9" y="44624"/>
            <a:ext cx="104298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Tahoma" pitchFamily="34" charset="0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976726"/>
              </p:ext>
            </p:extLst>
          </p:nvPr>
        </p:nvGraphicFramePr>
        <p:xfrm>
          <a:off x="256945" y="562173"/>
          <a:ext cx="8635536" cy="62476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83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3026"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950" baseline="0" dirty="0">
                          <a:latin typeface="Arial" pitchFamily="34" charset="0"/>
                          <a:cs typeface="Arial" pitchFamily="34" charset="0"/>
                        </a:rPr>
                        <a:t> п/п</a:t>
                      </a:r>
                      <a:endParaRPr lang="ru-RU" sz="9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Тарифная смета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Фактические показатели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Отклонение, %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Причины отклонений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891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Затраты на производство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4 495 888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5 147 954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kk-KZ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14,5</a:t>
                      </a:r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492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7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Материальные затраты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7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578 247</a:t>
                      </a:r>
                      <a:endParaRPr lang="ru-RU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593 329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kk-KZ" sz="7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2,6</a:t>
                      </a:r>
                      <a:endParaRPr lang="ru-RU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6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ru-RU" sz="7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Сырье и материалы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2 656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3 079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15,9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 производственной потребности для испытательной лаборатории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ru-RU" sz="7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ГСМ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74 404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74 404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пределах тарифной сметы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8220">
                <a:tc>
                  <a:txBody>
                    <a:bodyPr/>
                    <a:lstStyle/>
                    <a:p>
                      <a:pPr algn="ctr"/>
                      <a:r>
                        <a:rPr lang="en-US" sz="7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7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Топливо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9 316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9 093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-2,4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Экономия топлива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604882"/>
                  </a:ext>
                </a:extLst>
              </a:tr>
              <a:tr h="136132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  <a:endParaRPr lang="ru-RU" sz="7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Энергия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491 871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506 753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тарифов на электроэнергию и ее транспортировку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355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7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Расходы на оплату труда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2 386 775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2 558 127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  <a:endParaRPr lang="ru-RU" sz="7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Заработная плата производственного персонала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2 142 527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2 297 035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заработной платы персоналу в связи с ростом инфляции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31776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lang="ru-RU" sz="7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Социальный налог и социальные отчисления 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183 186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193 571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повышение заработной платы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0559580"/>
                  </a:ext>
                </a:extLst>
              </a:tr>
              <a:tr h="73663">
                <a:tc vMerge="1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ОСМС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61 062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67 521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10,6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повышение заработной платы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1554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7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Амортизация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806 436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1 221 013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51,4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ТС амортизация учтена не в полном объеме, а на сумму Инвестиционной программы, в исполнении - фактическое  начисление амортизации с учетом переданного на баланс имущества в соответствии с постановлениями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акимата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г.Алматы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качестве взноса в уставный капитал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9386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7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Ремонт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269 064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kk-KZ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257 173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-4,4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экономия по результатам </a:t>
                      </a:r>
                      <a:r>
                        <a:rPr lang="ru-RU" sz="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госзакупа</a:t>
                      </a:r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9028"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7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Прочие затраты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455 366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517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13,6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5.1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охраны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2 557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5 886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130,2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производственная необходимость, рост цен на услуги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122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5.2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Охрана</a:t>
                      </a:r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труда и техника безопасности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31 772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31 772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пределах тарифной сметы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9026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Коммунальные</a:t>
                      </a:r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услуги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7 176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9 512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32,6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тарифов на электроэнергию и ее транспортировку, затрат на отопление и горячее водоснабжение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6938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5.4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Обязательные</a:t>
                      </a:r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виды страхования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26 544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36 514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37,6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повышением заработной платы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5.5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Охрана</a:t>
                      </a:r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окружающей среды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220 282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237 761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7,9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платы за эмиссии в окружающую среду по фактическим экологическим показателям,  рост МРП, исключение из Правил приема сточных вод-положений о начислении потребителям платы за превышение концентрации вредных веществ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Расходы</a:t>
                      </a:r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на оформление квитанций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56 008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60 172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потребителей 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25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700" b="1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Другие затраты, всего, в </a:t>
                      </a:r>
                      <a:r>
                        <a:rPr kumimoji="0" lang="ru-RU" sz="700" b="1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т.ч</a:t>
                      </a:r>
                      <a:r>
                        <a:rPr kumimoji="0" lang="ru-RU" sz="700" b="1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111 027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22,3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81714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слуги</a:t>
                      </a:r>
                      <a:r>
                        <a:rPr kumimoji="0" lang="ru-RU" sz="70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связи, почтовые расходы</a:t>
                      </a:r>
                      <a:endParaRPr kumimoji="0" lang="ru-RU" sz="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4 354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5 589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28,4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производственная необходимость, рост стоимости услуг 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699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омандировочные 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расходы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пределах тарифной сметы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3016945"/>
                  </a:ext>
                </a:extLst>
              </a:tr>
              <a:tr h="124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одготовка 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кадров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360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543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50,8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производственная необходимость, рост стоимости услуг 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466248"/>
                  </a:ext>
                </a:extLst>
              </a:tr>
              <a:tr h="1423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плата 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проезда персонала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5 536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5 878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6,2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потребителей к учтенным в тарифной смете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289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5.7.5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бязательные </a:t>
                      </a:r>
                      <a:r>
                        <a:rPr kumimoji="0" lang="ru-RU" sz="700" b="0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проф.пенсионные</a:t>
                      </a:r>
                      <a:r>
                        <a:rPr kumimoji="0" lang="ru-RU" sz="700" b="0" i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взносы</a:t>
                      </a:r>
                      <a:endParaRPr kumimoji="0" lang="ru-RU" sz="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16 366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28 065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71,5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заработной платы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777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Содержание 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обслуживание 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технических средств</a:t>
                      </a:r>
                      <a:endParaRPr kumimoji="0" lang="ru-RU" sz="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21 213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32 401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52,7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связи с производственной потребностью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366493"/>
                  </a:ext>
                </a:extLst>
              </a:tr>
              <a:tr h="1242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атериалы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запасные части, инструменты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59 425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59 425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пределах тарифной сметы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4671714"/>
                  </a:ext>
                </a:extLst>
              </a:tr>
              <a:tr h="1421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5.7.8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атраты </a:t>
                      </a:r>
                      <a:r>
                        <a:rPr lang="ru-RU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лаборатории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423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423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пределах тарифной сметы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229797"/>
                  </a:ext>
                </a:extLst>
              </a:tr>
              <a:tr h="220761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5.7.9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кологические</a:t>
                      </a:r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3 213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3 286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пределах тарифной сметы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889359"/>
                  </a:ext>
                </a:extLst>
              </a:tr>
            </a:tbl>
          </a:graphicData>
        </a:graphic>
      </p:graphicFrame>
      <p:sp>
        <p:nvSpPr>
          <p:cNvPr id="811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212013" y="6680200"/>
            <a:ext cx="1905000" cy="17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6DD0DD-CCBE-4947-9FEE-6C72579D02B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ru-RU" altLang="ru-RU" sz="9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5"/>
          <p:cNvSpPr>
            <a:spLocks noChangeArrowheads="1"/>
          </p:cNvSpPr>
          <p:nvPr/>
        </p:nvSpPr>
        <p:spPr bwMode="auto">
          <a:xfrm>
            <a:off x="836613" y="909"/>
            <a:ext cx="75518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Arial" panose="020B0604020202020204" pitchFamily="34" charset="0"/>
              </a:rPr>
              <a:t>по услугам водоотведения за </a:t>
            </a:r>
            <a:r>
              <a:rPr lang="ru-RU" altLang="ru-RU" sz="1300" dirty="0" smtClean="0">
                <a:latin typeface="Arial" panose="020B0604020202020204" pitchFamily="34" charset="0"/>
              </a:rPr>
              <a:t>2022 </a:t>
            </a:r>
            <a:r>
              <a:rPr lang="ru-RU" altLang="ru-RU" sz="1300" dirty="0">
                <a:latin typeface="Arial" panose="020B0604020202020204" pitchFamily="34" charset="0"/>
              </a:rPr>
              <a:t>год, тыс.тенге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560" cy="45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94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80899" name="Rectangle 55"/>
          <p:cNvSpPr>
            <a:spLocks noChangeArrowheads="1"/>
          </p:cNvSpPr>
          <p:nvPr/>
        </p:nvSpPr>
        <p:spPr bwMode="auto">
          <a:xfrm>
            <a:off x="836613" y="909"/>
            <a:ext cx="755181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Arial" panose="020B0604020202020204" pitchFamily="34" charset="0"/>
              </a:rPr>
              <a:t>по услугам водоотведения за </a:t>
            </a:r>
            <a:r>
              <a:rPr lang="ru-RU" altLang="ru-RU" sz="1300" dirty="0" smtClean="0">
                <a:latin typeface="Arial" panose="020B0604020202020204" pitchFamily="34" charset="0"/>
              </a:rPr>
              <a:t>2022 </a:t>
            </a:r>
            <a:r>
              <a:rPr lang="ru-RU" altLang="ru-RU" sz="1300" dirty="0">
                <a:latin typeface="Arial" panose="020B0604020202020204" pitchFamily="34" charset="0"/>
              </a:rPr>
              <a:t>год, тыс.тенге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225803"/>
              </p:ext>
            </p:extLst>
          </p:nvPr>
        </p:nvGraphicFramePr>
        <p:xfrm>
          <a:off x="259140" y="557964"/>
          <a:ext cx="8640960" cy="6268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8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7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913122382"/>
                    </a:ext>
                  </a:extLst>
                </a:gridCol>
              </a:tblGrid>
              <a:tr h="397981"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950" baseline="0" dirty="0">
                          <a:latin typeface="Arial" pitchFamily="34" charset="0"/>
                          <a:cs typeface="Arial" pitchFamily="34" charset="0"/>
                        </a:rPr>
                        <a:t> п/п</a:t>
                      </a:r>
                      <a:endParaRPr lang="ru-RU" sz="9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Тарифная смета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Фактические показатели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Отклонение, %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Причины отклонений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1" dirty="0"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r>
                        <a:rPr lang="ru-RU" sz="700" b="1" baseline="0" dirty="0">
                          <a:latin typeface="Arial" pitchFamily="34" charset="0"/>
                          <a:cs typeface="Arial" pitchFamily="34" charset="0"/>
                        </a:rPr>
                        <a:t> периода всего, в </a:t>
                      </a:r>
                      <a:r>
                        <a:rPr lang="ru-RU" sz="700" b="1" baseline="0" dirty="0" err="1"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700" b="1" baseline="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739 808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768 932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9464579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pPr algn="ctr"/>
                      <a:r>
                        <a:rPr lang="ru-RU" sz="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Общие и административные</a:t>
                      </a:r>
                      <a:r>
                        <a:rPr lang="ru-RU" sz="7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расходы:</a:t>
                      </a:r>
                      <a:endParaRPr lang="ru-RU" sz="7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739 759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768 879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378126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6.1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Заработная плата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78 348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100 251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28,0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заработной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платы, изменение коэффициентов распределения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2169270"/>
                  </a:ext>
                </a:extLst>
              </a:tr>
              <a:tr h="198946"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6.2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Социальный</a:t>
                      </a:r>
                      <a:r>
                        <a:rPr lang="ru-RU" sz="700" baseline="0" dirty="0">
                          <a:latin typeface="Arial" pitchFamily="34" charset="0"/>
                          <a:cs typeface="Arial" pitchFamily="34" charset="0"/>
                        </a:rPr>
                        <a:t> налог, </a:t>
                      </a:r>
                      <a:r>
                        <a:rPr lang="ru-RU" sz="700" baseline="0" dirty="0" smtClean="0">
                          <a:latin typeface="Arial" pitchFamily="34" charset="0"/>
                          <a:cs typeface="Arial" pitchFamily="34" charset="0"/>
                        </a:rPr>
                        <a:t>социальные отчисления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6 699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8 473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26,5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повышением заработной платы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097611"/>
                  </a:ext>
                </a:extLst>
              </a:tr>
              <a:tr h="1989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ОСМС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2 116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2 792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31,9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повышением заработной платы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190482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6.3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Налоги и платежи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626 096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624 025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-0,3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пределах тарифной сметы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8174548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6.4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Прочие расходы, всего, в </a:t>
                      </a:r>
                      <a:r>
                        <a:rPr lang="ru-RU" sz="700" dirty="0" err="1"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26 500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33 338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949710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6.4.1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Амортизация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9 279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12 931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39,4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НМА, обновление ОС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4744889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6.4.2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Содержание и обслуживание </a:t>
                      </a:r>
                      <a:r>
                        <a:rPr lang="ru-RU" sz="700" dirty="0" err="1" smtClean="0">
                          <a:latin typeface="Arial" pitchFamily="34" charset="0"/>
                          <a:cs typeface="Arial" pitchFamily="34" charset="0"/>
                        </a:rPr>
                        <a:t>техничесикх</a:t>
                      </a:r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 средств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1 336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1 336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пределах тарифной сметы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2137066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6.4.3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Коммунальные услуги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1 484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1 484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пределах тарифной сметы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71024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6.4.4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Услуги сторонних организаций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8 205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10 326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25,9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проведение технической экспертизы исполнения Инвестиционной программы и аудита финансовой отчетности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9836506"/>
                  </a:ext>
                </a:extLst>
              </a:tr>
              <a:tr h="226220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6.4.5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Командировочные</a:t>
                      </a:r>
                      <a:r>
                        <a:rPr lang="ru-RU" sz="700" baseline="0" dirty="0">
                          <a:latin typeface="Arial" pitchFamily="34" charset="0"/>
                          <a:cs typeface="Arial" pitchFamily="34" charset="0"/>
                        </a:rPr>
                        <a:t> расходы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59,0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Производственная необходимость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3249011"/>
                  </a:ext>
                </a:extLst>
              </a:tr>
              <a:tr h="226220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6.4.6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Услуги связи,</a:t>
                      </a:r>
                      <a:r>
                        <a:rPr lang="ru-RU" sz="700" baseline="0" dirty="0">
                          <a:latin typeface="Arial" pitchFamily="34" charset="0"/>
                          <a:cs typeface="Arial" pitchFamily="34" charset="0"/>
                        </a:rPr>
                        <a:t> почтовые, периодическая печать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1 849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2 474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33,8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производственная необходимость, рост стоимости услуг 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3987369"/>
                  </a:ext>
                </a:extLst>
              </a:tr>
              <a:tr h="226220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6.4.7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Обязательное страхование персонала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1 214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1 546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27,3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увеличением заработной платы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383247"/>
                  </a:ext>
                </a:extLst>
              </a:tr>
              <a:tr h="226220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6.4.8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Материалы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2 950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2 950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пределах тарифной сметы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1176789"/>
                  </a:ext>
                </a:extLst>
              </a:tr>
              <a:tr h="2262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Расходы на выплату вознаграждений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8,2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выплата вознаграждений по кредиту в рамках программы "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Нурлы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5444955"/>
                  </a:ext>
                </a:extLst>
              </a:tr>
              <a:tr h="2262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5 235 696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5 915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13,0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949015"/>
                  </a:ext>
                </a:extLst>
              </a:tr>
              <a:tr h="2262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-1 243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493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495741"/>
                  </a:ext>
                </a:extLst>
              </a:tr>
              <a:tr h="226220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5 235 696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4 672 393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-10,8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фактическая реализация по единым тарифам, </a:t>
                      </a:r>
                      <a:r>
                        <a:rPr lang="ru-RU" sz="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установленным </a:t>
                      </a:r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пять лет, снижение объемов реализации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9366907"/>
                  </a:ext>
                </a:extLst>
              </a:tr>
              <a:tr h="2262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оказанных услуг, тыс.м3</a:t>
                      </a: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134 490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133 312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-0,9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1470462"/>
                  </a:ext>
                </a:extLst>
              </a:tr>
              <a:tr h="2262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 средний (тенге без НДС)</a:t>
                      </a: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38,93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35,05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-10,0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869429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700" b="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Справочно</a:t>
                      </a:r>
                      <a:r>
                        <a:rPr lang="ru-RU" sz="7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ru-RU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454136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7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Среднесписочная численность персонала, человек</a:t>
                      </a:r>
                      <a:endParaRPr lang="ru-RU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1 085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1 090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638844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7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Производственный персонал, человек</a:t>
                      </a:r>
                      <a:endParaRPr lang="ru-RU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1 056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1 059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4691043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7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Административный персонал, человек </a:t>
                      </a:r>
                      <a:endParaRPr lang="ru-RU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 коэффициентов распределения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9172382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7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Среднемесячная заработная плата, тенге</a:t>
                      </a:r>
                      <a:endParaRPr lang="ru-RU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170 574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173 279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8218917"/>
                  </a:ext>
                </a:extLst>
              </a:tr>
              <a:tr h="1989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7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Производственный персонал, тенге</a:t>
                      </a:r>
                      <a:endParaRPr lang="ru-RU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169 076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180 755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541121"/>
                  </a:ext>
                </a:extLst>
              </a:tr>
              <a:tr h="2262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7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Административный персонал, тенге</a:t>
                      </a:r>
                      <a:endParaRPr lang="ru-RU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225 138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266 127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181043"/>
                  </a:ext>
                </a:extLst>
              </a:tr>
            </a:tbl>
          </a:graphicData>
        </a:graphic>
      </p:graphicFrame>
      <p:sp>
        <p:nvSpPr>
          <p:cNvPr id="811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212013" y="6680200"/>
            <a:ext cx="1905000" cy="17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6DD0DD-CCBE-4947-9FEE-6C72579D02B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9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560" cy="45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0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4450"/>
            <a:ext cx="1093788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Заголовок 1"/>
          <p:cNvSpPr txBox="1">
            <a:spLocks/>
          </p:cNvSpPr>
          <p:nvPr/>
        </p:nvSpPr>
        <p:spPr bwMode="auto">
          <a:xfrm>
            <a:off x="1403648" y="404664"/>
            <a:ext cx="7200403" cy="6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Arial" panose="020B0604020202020204" pitchFamily="34" charset="0"/>
              </a:rPr>
              <a:t>О соблюдении показателей качества и надежности услуг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Arial" panose="020B0604020202020204" pitchFamily="34" charset="0"/>
              </a:rPr>
              <a:t>О достижении показателей эффективности деятельности </a:t>
            </a:r>
          </a:p>
        </p:txBody>
      </p:sp>
      <p:sp>
        <p:nvSpPr>
          <p:cNvPr id="92164" name="Заголовок 1"/>
          <p:cNvSpPr txBox="1">
            <a:spLocks/>
          </p:cNvSpPr>
          <p:nvPr/>
        </p:nvSpPr>
        <p:spPr bwMode="auto">
          <a:xfrm>
            <a:off x="179512" y="1080864"/>
            <a:ext cx="8785225" cy="566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450850" algn="just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ru-RU" sz="1200" dirty="0" smtClean="0">
                <a:latin typeface="Arial" panose="020B0604020202020204" pitchFamily="34" charset="0"/>
              </a:rPr>
              <a:t>Показатели </a:t>
            </a:r>
            <a:r>
              <a:rPr lang="ru-RU" sz="1200" dirty="0">
                <a:latin typeface="Arial" panose="020B0604020202020204" pitchFamily="34" charset="0"/>
              </a:rPr>
              <a:t>качества и надежности услуг, показатели </a:t>
            </a:r>
            <a:r>
              <a:rPr lang="ru-RU" sz="1200" dirty="0" smtClean="0">
                <a:latin typeface="Arial" panose="020B0604020202020204" pitchFamily="34" charset="0"/>
              </a:rPr>
              <a:t>эффективности </a:t>
            </a:r>
            <a:r>
              <a:rPr lang="ru-RU" sz="1200" dirty="0">
                <a:latin typeface="Arial" panose="020B0604020202020204" pitchFamily="34" charset="0"/>
              </a:rPr>
              <a:t>деятельности </a:t>
            </a:r>
            <a:r>
              <a:rPr lang="ru-RU" sz="1200" b="0" dirty="0">
                <a:latin typeface="Arial" panose="020B0604020202020204" pitchFamily="34" charset="0"/>
              </a:rPr>
              <a:t>утверждаются субъектам естественных монополий при утверждении тарифов с применением стимулирующего метода. Тарифы Предприятию утверждены на пятилетний период с применением затратного метода, при котором показатели качества и надежности услуг, эффективности деятельности субъекту естественной монополии не утверждаются.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000" dirty="0">
                <a:latin typeface="Arial" panose="020B0604020202020204" pitchFamily="34" charset="0"/>
              </a:rPr>
              <a:t>● </a:t>
            </a:r>
            <a:r>
              <a:rPr lang="ru-RU" altLang="ru-RU" sz="1200" dirty="0">
                <a:latin typeface="Arial" panose="020B0604020202020204" pitchFamily="34" charset="0"/>
              </a:rPr>
              <a:t>Качество воды </a:t>
            </a:r>
            <a:r>
              <a:rPr lang="ru-RU" altLang="ru-RU" sz="1200" b="0" dirty="0">
                <a:latin typeface="Arial" panose="020B0604020202020204" pitchFamily="34" charset="0"/>
              </a:rPr>
              <a:t>по всем показателям соответствует всем требованиям санитарных норм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Залогом качества питьевой воды является организация системы контроля. В течение суток вода проверяется на всех стадиях ее следования от источников водоснабжения до потребителя. Для этого осуществляется контроль качества воды в точках забора воды, на станциях водоподготовки по стадиям очистки и контрольных точках, расположенных на водопроводных сетях по всему городу. За год было исследовано по микробиологическим показателям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14 364 проб </a:t>
            </a:r>
            <a:r>
              <a:rPr lang="ru-RU" altLang="ru-RU" sz="1200" b="0" dirty="0">
                <a:latin typeface="Arial" panose="020B0604020202020204" pitchFamily="34" charset="0"/>
              </a:rPr>
              <a:t>воды и химическим показателям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305 001 проб </a:t>
            </a:r>
            <a:r>
              <a:rPr lang="ru-RU" altLang="ru-RU" sz="1200" b="0" dirty="0">
                <a:latin typeface="Arial" panose="020B0604020202020204" pitchFamily="34" charset="0"/>
              </a:rPr>
              <a:t>на различных этапах водоподготовки, что составляет более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541,8 </a:t>
            </a:r>
            <a:r>
              <a:rPr lang="ru-RU" altLang="ru-RU" sz="1200" b="0" dirty="0">
                <a:latin typeface="Arial" panose="020B0604020202020204" pitchFamily="34" charset="0"/>
              </a:rPr>
              <a:t>тысяч анализов в год.</a:t>
            </a:r>
            <a:r>
              <a:rPr lang="ru-RU" altLang="ru-RU" sz="1200" dirty="0">
                <a:latin typeface="Arial" panose="020B0604020202020204" pitchFamily="34" charset="0"/>
              </a:rPr>
              <a:t> </a:t>
            </a:r>
            <a:r>
              <a:rPr lang="ru-RU" altLang="ru-RU" sz="1200" b="0" dirty="0">
                <a:latin typeface="Arial" panose="020B0604020202020204" pitchFamily="34" charset="0"/>
              </a:rPr>
              <a:t>Процесс контроля качества воды осуществляется лабораторией Предприятия. </a:t>
            </a:r>
            <a:r>
              <a:rPr lang="ru-RU" altLang="ru-RU" sz="1200" b="0" dirty="0" smtClean="0">
                <a:latin typeface="Arial" panose="020B0604020202020204" pitchFamily="34" charset="0"/>
              </a:rPr>
              <a:t>В </a:t>
            </a:r>
            <a:r>
              <a:rPr lang="ru-RU" altLang="ru-RU" sz="1200" b="0" dirty="0">
                <a:latin typeface="Arial" panose="020B0604020202020204" pitchFamily="34" charset="0"/>
              </a:rPr>
              <a:t>процессе обеззараживания воды не используется жидкий хлор, он заменен безопасным и нетоксичным в производстве гипохлоритом натрия.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200" dirty="0">
                <a:latin typeface="Arial" panose="020B0604020202020204" pitchFamily="34" charset="0"/>
              </a:rPr>
              <a:t>● Качество очистки сточных вод на канализационных очистных сооружениях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Все сточные воды города Алматы и прилегающих поселков (</a:t>
            </a:r>
            <a:r>
              <a:rPr lang="ru-RU" altLang="ru-RU" sz="1200" b="0" dirty="0" err="1">
                <a:latin typeface="Arial" panose="020B0604020202020204" pitchFamily="34" charset="0"/>
              </a:rPr>
              <a:t>г.Талгар</a:t>
            </a:r>
            <a:r>
              <a:rPr lang="ru-RU" altLang="ru-RU" sz="1200" b="0" dirty="0">
                <a:latin typeface="Arial" panose="020B0604020202020204" pitchFamily="34" charset="0"/>
              </a:rPr>
              <a:t>, </a:t>
            </a:r>
            <a:r>
              <a:rPr lang="ru-RU" altLang="ru-RU" sz="1200" b="0" dirty="0" err="1">
                <a:latin typeface="Arial" panose="020B0604020202020204" pitchFamily="34" charset="0"/>
              </a:rPr>
              <a:t>г.Каскелен</a:t>
            </a:r>
            <a:r>
              <a:rPr lang="ru-RU" altLang="ru-RU" sz="1200" b="0" dirty="0">
                <a:latin typeface="Arial" panose="020B0604020202020204" pitchFamily="34" charset="0"/>
              </a:rPr>
              <a:t>, </a:t>
            </a:r>
            <a:r>
              <a:rPr lang="ru-RU" altLang="ru-RU" sz="1200" b="0" dirty="0" err="1">
                <a:latin typeface="Arial" panose="020B0604020202020204" pitchFamily="34" charset="0"/>
              </a:rPr>
              <a:t>п.Утеген</a:t>
            </a:r>
            <a:r>
              <a:rPr lang="ru-RU" altLang="ru-RU" sz="1200" b="0" dirty="0">
                <a:latin typeface="Arial" panose="020B0604020202020204" pitchFamily="34" charset="0"/>
              </a:rPr>
              <a:t> Батыра) проходят полную биологическую очистку. Качество очистки сточных вод контролируется испытательной лабораторией Предприятия. Ежедневно выполняются анализы сточных вод, поступающих на станцию аэрации, по химическим и бактериологическим показателям на всех этапах очистки. Ежеквартально проводится мониторинг очищенных сточных вод в накопителях и водохранилищах. </a:t>
            </a:r>
            <a:endParaRPr lang="ru-RU" altLang="ru-RU" sz="1200" b="0" dirty="0" smtClean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ru-RU" altLang="ru-RU" sz="1200" dirty="0" smtClean="0">
                <a:latin typeface="Arial" panose="020B0604020202020204" pitchFamily="34" charset="0"/>
              </a:rPr>
              <a:t>● </a:t>
            </a:r>
            <a:r>
              <a:rPr lang="ru-RU" altLang="ru-RU" sz="1200" dirty="0">
                <a:latin typeface="Arial" panose="020B0604020202020204" pitchFamily="34" charset="0"/>
              </a:rPr>
              <a:t>В целях повышения качества обслуживания потребителей </a:t>
            </a:r>
          </a:p>
          <a:p>
            <a:pPr algn="just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Функционируют четыре центра обслуживания потребителей. </a:t>
            </a:r>
            <a:endParaRPr lang="ru-RU" altLang="ru-RU" sz="1200" b="0" dirty="0" smtClean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0" dirty="0" smtClean="0">
                <a:latin typeface="Arial" panose="020B0604020202020204" pitchFamily="34" charset="0"/>
              </a:rPr>
              <a:t>Для </a:t>
            </a:r>
            <a:r>
              <a:rPr lang="ru-RU" altLang="ru-RU" sz="1200" b="0" dirty="0">
                <a:latin typeface="Arial" panose="020B0604020202020204" pitchFamily="34" charset="0"/>
              </a:rPr>
              <a:t>удобства потребителей работает Мобильное приложение личного кабинета потребителя, в котором  предусмотрены следующие функции: передача показаний индивидуальных приборов учета (ИПУ); заявка на опломбировку и </a:t>
            </a:r>
            <a:r>
              <a:rPr lang="ru-RU" altLang="ru-RU" sz="1200" b="0" dirty="0" err="1">
                <a:latin typeface="Arial" panose="020B0604020202020204" pitchFamily="34" charset="0"/>
              </a:rPr>
              <a:t>распломбировку</a:t>
            </a:r>
            <a:r>
              <a:rPr lang="ru-RU" altLang="ru-RU" sz="1200" b="0" dirty="0">
                <a:latin typeface="Arial" panose="020B0604020202020204" pitchFamily="34" charset="0"/>
              </a:rPr>
              <a:t> ИПУ; </a:t>
            </a:r>
            <a:r>
              <a:rPr lang="ru-RU" altLang="ru-RU" sz="1200" b="0" dirty="0" err="1">
                <a:latin typeface="Arial" panose="020B0604020202020204" pitchFamily="34" charset="0"/>
              </a:rPr>
              <a:t>межповерочный</a:t>
            </a:r>
            <a:r>
              <a:rPr lang="ru-RU" altLang="ru-RU" sz="1200" b="0" dirty="0">
                <a:latin typeface="Arial" panose="020B0604020202020204" pitchFamily="34" charset="0"/>
              </a:rPr>
              <a:t> интервал; расшифровка начислений; расшифровка оплаты.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200" b="0" dirty="0">
                <a:latin typeface="Arial" panose="020B0604020202020204" pitchFamily="34" charset="0"/>
              </a:rPr>
              <a:t>Рассылаются СМС уведомления о наличии задолженности с указанием суммы долга, оплаты и другие данные.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ru-RU" altLang="ru-RU" sz="12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0" dirty="0">
              <a:latin typeface="Arial" panose="020B0604020202020204" pitchFamily="34" charset="0"/>
            </a:endParaRPr>
          </a:p>
        </p:txBody>
      </p:sp>
      <p:sp>
        <p:nvSpPr>
          <p:cNvPr id="92165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4F23B7C5-F0C2-4538-A7D9-B723D5209630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12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4106" y="6381328"/>
            <a:ext cx="2133600" cy="365125"/>
          </a:xfrm>
        </p:spPr>
        <p:txBody>
          <a:bodyPr/>
          <a:lstStyle/>
          <a:p>
            <a:pPr>
              <a:defRPr/>
            </a:pPr>
            <a:fld id="{74A9C929-5857-4C59-A33D-B3B5A564E4DA}" type="slidenum">
              <a:rPr lang="ru-RU" altLang="ru-RU" sz="900" b="0" smtClean="0">
                <a:latin typeface="Arial" panose="020B0604020202020204" pitchFamily="34" charset="0"/>
              </a:rPr>
              <a:pPr>
                <a:defRPr/>
              </a:pPr>
              <a:t>13</a:t>
            </a:fld>
            <a:endParaRPr lang="ru-RU" altLang="ru-RU" sz="900" b="0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04298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30288" y="390525"/>
            <a:ext cx="78621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Основные финансово – экономические показатели деятельности </a:t>
            </a:r>
            <a:b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(отчет о прибылях и убытках) за </a:t>
            </a:r>
            <a:r>
              <a:rPr lang="ru-RU" altLang="ru-RU" sz="1500" dirty="0" smtClean="0">
                <a:solidFill>
                  <a:schemeClr val="tx1"/>
                </a:solidFill>
                <a:latin typeface="Arial" panose="020B0604020202020204" pitchFamily="34" charset="0"/>
              </a:rPr>
              <a:t>2022 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</a:rPr>
              <a:t>год</a:t>
            </a:r>
            <a:endParaRPr lang="ru-RU" sz="1500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519697"/>
              </p:ext>
            </p:extLst>
          </p:nvPr>
        </p:nvGraphicFramePr>
        <p:xfrm>
          <a:off x="457200" y="1600200"/>
          <a:ext cx="8153400" cy="3629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3407">
                  <a:extLst>
                    <a:ext uri="{9D8B030D-6E8A-4147-A177-3AD203B41FA5}">
                      <a16:colId xmlns:a16="http://schemas.microsoft.com/office/drawing/2014/main" val="497709223"/>
                    </a:ext>
                  </a:extLst>
                </a:gridCol>
                <a:gridCol w="5683240">
                  <a:extLst>
                    <a:ext uri="{9D8B030D-6E8A-4147-A177-3AD203B41FA5}">
                      <a16:colId xmlns:a16="http://schemas.microsoft.com/office/drawing/2014/main" val="1782054504"/>
                    </a:ext>
                  </a:extLst>
                </a:gridCol>
                <a:gridCol w="1766753">
                  <a:extLst>
                    <a:ext uri="{9D8B030D-6E8A-4147-A177-3AD203B41FA5}">
                      <a16:colId xmlns:a16="http://schemas.microsoft.com/office/drawing/2014/main" val="2353911618"/>
                    </a:ext>
                  </a:extLst>
                </a:gridCol>
              </a:tblGrid>
              <a:tr h="107775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№ </a:t>
                      </a:r>
                    </a:p>
                    <a:p>
                      <a:pPr algn="ctr"/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пп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За отчетный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период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algn="ctr"/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тыс.тенге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613278"/>
                  </a:ext>
                </a:extLst>
              </a:tr>
              <a:tr h="410920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Доход</a:t>
                      </a:r>
                      <a:r>
                        <a:rPr lang="ru-RU" sz="1100" b="0" baseline="0" dirty="0">
                          <a:latin typeface="Arial" pitchFamily="34" charset="0"/>
                          <a:cs typeface="Arial" pitchFamily="34" charset="0"/>
                        </a:rPr>
                        <a:t> от реализации услуг водоснабжения и водоотведения (выручка)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16 251 138</a:t>
                      </a:r>
                      <a:endParaRPr lang="ru-RU" sz="1100" b="0" i="0" u="none" strike="noStrike" baseline="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873124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baseline="0" dirty="0">
                          <a:latin typeface="Arial" pitchFamily="34" charset="0"/>
                          <a:cs typeface="Arial" pitchFamily="34" charset="0"/>
                        </a:rPr>
                        <a:t>Себестоимость реализованных услуг </a:t>
                      </a:r>
                      <a:endParaRPr lang="ru-RU" sz="11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 </a:t>
                      </a:r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613 054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950498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r>
                        <a:rPr lang="ru-RU" sz="1100" b="0" i="0" baseline="0" dirty="0">
                          <a:latin typeface="Arial" pitchFamily="34" charset="0"/>
                          <a:cs typeface="Arial" pitchFamily="34" charset="0"/>
                        </a:rPr>
                        <a:t> по реализации </a:t>
                      </a:r>
                      <a:endParaRPr lang="ru-RU" sz="1100" b="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kk-KZ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729 993 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055962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Административные расходы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1 434 253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390841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Прочие расходы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1 248 336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953136"/>
                  </a:ext>
                </a:extLst>
              </a:tr>
              <a:tr h="340804">
                <a:tc>
                  <a:txBody>
                    <a:bodyPr/>
                    <a:lstStyle/>
                    <a:p>
                      <a:pPr algn="ctr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dirty="0">
                          <a:latin typeface="Arial" pitchFamily="34" charset="0"/>
                          <a:cs typeface="Arial" pitchFamily="34" charset="0"/>
                        </a:rPr>
                        <a:t>Прочие доходы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3 430 281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71194"/>
                  </a:ext>
                </a:extLst>
              </a:tr>
              <a:tr h="436306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1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Финансовый</a:t>
                      </a:r>
                      <a:r>
                        <a:rPr lang="ru-RU" sz="1100" b="0" baseline="0" dirty="0">
                          <a:latin typeface="Arial" pitchFamily="34" charset="0"/>
                          <a:cs typeface="Arial" pitchFamily="34" charset="0"/>
                        </a:rPr>
                        <a:t> результат (</a:t>
                      </a:r>
                      <a:r>
                        <a:rPr lang="ru-RU" sz="1100" b="0" dirty="0">
                          <a:latin typeface="Arial" pitchFamily="34" charset="0"/>
                          <a:cs typeface="Arial" pitchFamily="34" charset="0"/>
                        </a:rPr>
                        <a:t>убыток)</a:t>
                      </a:r>
                    </a:p>
                  </a:txBody>
                  <a:tcPr marL="91459" marR="91459" marT="45735" marB="45735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- 2 </a:t>
                      </a:r>
                      <a:r>
                        <a:rPr lang="kk-K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344 217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1999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608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6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1958974"/>
              </p:ext>
            </p:extLst>
          </p:nvPr>
        </p:nvGraphicFramePr>
        <p:xfrm>
          <a:off x="323529" y="668220"/>
          <a:ext cx="8496942" cy="57970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9290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4618516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397191">
                  <a:extLst>
                    <a:ext uri="{9D8B030D-6E8A-4147-A177-3AD203B41FA5}">
                      <a16:colId xmlns:a16="http://schemas.microsoft.com/office/drawing/2014/main" val="3405235182"/>
                    </a:ext>
                  </a:extLst>
                </a:gridCol>
                <a:gridCol w="1176582">
                  <a:extLst>
                    <a:ext uri="{9D8B030D-6E8A-4147-A177-3AD203B41FA5}">
                      <a16:colId xmlns:a16="http://schemas.microsoft.com/office/drawing/2014/main" val="318283007"/>
                    </a:ext>
                  </a:extLst>
                </a:gridCol>
                <a:gridCol w="735363">
                  <a:extLst>
                    <a:ext uri="{9D8B030D-6E8A-4147-A177-3AD203B41FA5}">
                      <a16:colId xmlns:a16="http://schemas.microsoft.com/office/drawing/2014/main" val="1733662079"/>
                    </a:ext>
                  </a:extLst>
                </a:gridCol>
              </a:tblGrid>
              <a:tr h="8978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Группа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Наименование потребителей 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Утвержденная тарифная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смета,</a:t>
                      </a:r>
                    </a:p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</a:t>
                      </a:r>
                      <a:r>
                        <a:rPr lang="ru-RU" sz="12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Фактический объем 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услуг,</a:t>
                      </a:r>
                    </a:p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</a:t>
                      </a:r>
                      <a:r>
                        <a:rPr lang="ru-RU" sz="12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Arial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Откло-нение,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%</a:t>
                      </a:r>
                    </a:p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6656" marR="6656" marT="665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287009">
                <a:tc gridSpan="2">
                  <a:txBody>
                    <a:bodyPr/>
                    <a:lstStyle/>
                    <a:p>
                      <a:pPr algn="ctr" fontAlgn="ctr">
                        <a:tabLst/>
                      </a:pPr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Объем</a:t>
                      </a:r>
                      <a:r>
                        <a:rPr lang="ru-RU" sz="105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реализации услуг водоснабжения – всего, в том числе: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174 227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172 018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3285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физические лица, относящиеся к категории населения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85 618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86 912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14377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предприятия,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водоснабжения); предприятия, занимающиеся передачей и распределением  тепловой энергии, в пределах объемов утвержденных нормативных технических потерь;                                                                 - организации, предоставляющие регулируемые услуги в сфере водоснабжения и (или) водоотведения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48 043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48 349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311908"/>
                  </a:ext>
                </a:extLst>
              </a:tr>
              <a:tr h="3509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just" fontAlgn="b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организации, содержащиеся за счет бюджетных средств и прочие потребители, не входящие в первую и вторую группы потребителей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40 566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36 757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27078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Объем</a:t>
                      </a:r>
                      <a:r>
                        <a:rPr lang="ru-RU" sz="1050" b="1" i="0" u="none" strike="noStrike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реализации услуг водоотведения – всего, в том числе: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134 490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133 312</a:t>
                      </a:r>
                      <a:endParaRPr lang="ru-RU" sz="105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-0,9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252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физические лица, относящиеся к категории населения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82 806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88 048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1441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предприятия,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водоснабжения); предприятия, занимающиеся передачей и распределением  тепловой энергии, в пределах объемов утвержденных нормативных технических потерь;                                                                 - организации, предоставляющие регулируемые услуги в сфере водоснабжения и (или) водоотведения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6 999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6 867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4946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организации, содержащиеся за счет бюджетных средств и прочие потребители, не входящие в первую и вторую группы потребителей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44 685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38 397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6669360"/>
            <a:ext cx="683568" cy="171656"/>
          </a:xfrm>
        </p:spPr>
        <p:txBody>
          <a:bodyPr/>
          <a:lstStyle/>
          <a:p>
            <a:pPr>
              <a:defRPr/>
            </a:pPr>
            <a:fld id="{2AE1DB11-768B-4C3B-9523-617251DCEFE1}" type="slidenum">
              <a:rPr lang="ru-RU" altLang="ru-RU" sz="900" b="0" smtClean="0">
                <a:latin typeface="Arial" panose="020B0604020202020204" pitchFamily="34" charset="0"/>
              </a:rPr>
              <a:pPr>
                <a:defRPr/>
              </a:pPr>
              <a:t>14</a:t>
            </a:fld>
            <a:endParaRPr lang="ru-RU" altLang="ru-RU" sz="900" b="0" dirty="0"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134"/>
            <a:ext cx="864096" cy="64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42988" y="127263"/>
            <a:ext cx="7643812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Объемы предоставленных услуг водоснабжения и водоотведения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за </a:t>
            </a:r>
            <a:r>
              <a:rPr lang="ru-RU" altLang="ru-RU" sz="15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2022 </a:t>
            </a:r>
            <a:r>
              <a:rPr lang="ru-RU" altLang="ru-RU" sz="1500" b="1" dirty="0">
                <a:solidFill>
                  <a:srgbClr val="000000"/>
                </a:solidFill>
                <a:latin typeface="Arial" panose="020B0604020202020204" pitchFamily="34" charset="0"/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94909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8137525" cy="596900"/>
          </a:xfrm>
        </p:spPr>
        <p:txBody>
          <a:bodyPr/>
          <a:lstStyle/>
          <a:p>
            <a:pPr eaLnBrk="1" hangingPunct="1"/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Проводимая работа с потребителями услуг водоснабжения и водоотведения</a:t>
            </a:r>
          </a:p>
        </p:txBody>
      </p:sp>
      <p:sp>
        <p:nvSpPr>
          <p:cNvPr id="84995" name="Прямоугольник 11"/>
          <p:cNvSpPr>
            <a:spLocks noChangeArrowheads="1"/>
          </p:cNvSpPr>
          <p:nvPr/>
        </p:nvSpPr>
        <p:spPr bwMode="auto">
          <a:xfrm>
            <a:off x="196850" y="765839"/>
            <a:ext cx="86074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Вопросы деятельности Предприятия освещаются в средствах массовой информации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anose="020B0604020202020204" pitchFamily="34" charset="0"/>
              </a:rPr>
              <a:t>и на веб-сайте Предприятия</a:t>
            </a:r>
            <a:r>
              <a:rPr lang="en-US" altLang="ru-RU" sz="1400" dirty="0">
                <a:latin typeface="Arial" panose="020B0604020202020204" pitchFamily="34" charset="0"/>
              </a:rPr>
              <a:t> </a:t>
            </a:r>
            <a:r>
              <a:rPr lang="en-US" altLang="ru-RU" sz="1400" i="1" u="sng" dirty="0">
                <a:solidFill>
                  <a:srgbClr val="0000FF"/>
                </a:solidFill>
                <a:latin typeface="Arial" panose="020B0604020202020204" pitchFamily="34" charset="0"/>
                <a:hlinkClick r:id="rId2"/>
              </a:rPr>
              <a:t>www.almatysu.kz</a:t>
            </a:r>
            <a:endParaRPr lang="ru-RU" altLang="ru-RU" sz="1400" i="1" u="sng" dirty="0">
              <a:solidFill>
                <a:srgbClr val="A5002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en-US" altLang="ru-RU" sz="1500" i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500" dirty="0">
              <a:latin typeface="Arial" panose="020B0604020202020204" pitchFamily="34" charset="0"/>
            </a:endParaRPr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0325"/>
            <a:ext cx="7556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58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1E995072-4669-40A2-9111-694C8897C275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15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3052" y="2201523"/>
            <a:ext cx="68712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Центры по обслуживанию </a:t>
            </a:r>
          </a:p>
          <a:p>
            <a:pPr algn="ctr">
              <a:defRPr/>
            </a:pPr>
            <a:r>
              <a:rPr lang="ru-RU" altLang="ru-RU" sz="1200" dirty="0">
                <a:solidFill>
                  <a:srgbClr val="0000CC"/>
                </a:solidFill>
                <a:latin typeface="Arial" pitchFamily="34" charset="0"/>
              </a:rPr>
              <a:t>потребителей (ЦОП)</a:t>
            </a:r>
          </a:p>
          <a:p>
            <a:pPr algn="ctr">
              <a:defRPr/>
            </a:pPr>
            <a:endParaRPr lang="ru-RU" altLang="ru-RU" sz="1200" dirty="0">
              <a:solidFill>
                <a:srgbClr val="0000CC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1. ЦОП «</a:t>
            </a:r>
            <a:r>
              <a:rPr lang="kk-KZ" altLang="ru-RU" sz="1200" dirty="0">
                <a:solidFill>
                  <a:schemeClr val="tx1"/>
                </a:solidFill>
                <a:latin typeface="Arial" pitchFamily="34" charset="0"/>
              </a:rPr>
              <a:t>Орталық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», 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ул.Жарокова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196</a:t>
            </a:r>
          </a:p>
          <a:p>
            <a:pPr marL="342900" indent="-342900" algn="ctr">
              <a:buFontTx/>
              <a:buAutoNum type="arabicPeriod"/>
              <a:defRPr/>
            </a:pPr>
            <a:endParaRPr lang="ru-RU" altLang="ru-RU" sz="120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 algn="ctr">
              <a:defRPr/>
            </a:pP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2. ЦОП «</a:t>
            </a:r>
            <a:r>
              <a:rPr lang="kk-KZ" altLang="ru-RU" sz="1200" dirty="0">
                <a:solidFill>
                  <a:schemeClr val="tx1"/>
                </a:solidFill>
                <a:latin typeface="Arial" pitchFamily="34" charset="0"/>
              </a:rPr>
              <a:t>Шығыс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», 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ул.Ботаническая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29а </a:t>
            </a:r>
          </a:p>
          <a:p>
            <a:pPr marL="342900" indent="-342900" algn="ctr">
              <a:defRPr/>
            </a:pP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               </a:t>
            </a:r>
          </a:p>
          <a:p>
            <a:pPr marL="342900" indent="-342900" algn="ctr">
              <a:defRPr/>
            </a:pP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3. ЦОП «</a:t>
            </a:r>
            <a:r>
              <a:rPr lang="kk-KZ" altLang="ru-RU" sz="1200" dirty="0">
                <a:solidFill>
                  <a:schemeClr val="tx1"/>
                </a:solidFill>
                <a:latin typeface="Arial" pitchFamily="34" charset="0"/>
              </a:rPr>
              <a:t>Батыс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», мкр.«Жетысу-3», 37</a:t>
            </a:r>
          </a:p>
          <a:p>
            <a:pPr marL="342900" indent="-342900" algn="ctr">
              <a:defRPr/>
            </a:pPr>
            <a:endParaRPr lang="ru-RU" altLang="ru-RU" sz="1200" dirty="0">
              <a:solidFill>
                <a:schemeClr val="tx1"/>
              </a:solidFill>
              <a:latin typeface="Arial" pitchFamily="34" charset="0"/>
            </a:endParaRPr>
          </a:p>
          <a:p>
            <a:pPr marL="342900" indent="-342900" algn="ctr">
              <a:defRPr/>
            </a:pP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4. ЦОП «</a:t>
            </a:r>
            <a:r>
              <a:rPr lang="kk-KZ" altLang="ru-RU" sz="1200" dirty="0">
                <a:solidFill>
                  <a:schemeClr val="tx1"/>
                </a:solidFill>
                <a:latin typeface="Arial" pitchFamily="34" charset="0"/>
              </a:rPr>
              <a:t>Алатау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», </a:t>
            </a:r>
            <a:r>
              <a:rPr lang="ru-RU" altLang="ru-RU" sz="1200" dirty="0" err="1">
                <a:solidFill>
                  <a:schemeClr val="tx1"/>
                </a:solidFill>
                <a:latin typeface="Arial" pitchFamily="34" charset="0"/>
              </a:rPr>
              <a:t>ул.Чуланова</a:t>
            </a:r>
            <a:r>
              <a:rPr lang="ru-RU" altLang="ru-RU" sz="1200" dirty="0">
                <a:solidFill>
                  <a:schemeClr val="tx1"/>
                </a:solidFill>
                <a:latin typeface="Arial" pitchFamily="34" charset="0"/>
              </a:rPr>
              <a:t>, 109</a:t>
            </a:r>
          </a:p>
        </p:txBody>
      </p:sp>
      <p:sp>
        <p:nvSpPr>
          <p:cNvPr id="85000" name="Прямоугольник 2"/>
          <p:cNvSpPr>
            <a:spLocks noChangeArrowheads="1"/>
          </p:cNvSpPr>
          <p:nvPr/>
        </p:nvSpPr>
        <p:spPr bwMode="auto">
          <a:xfrm>
            <a:off x="192767" y="4308375"/>
            <a:ext cx="870771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Центральная диспетчерская служба (круглосуточная)                   </a:t>
            </a:r>
            <a:r>
              <a:rPr lang="ru-RU" altLang="ru-RU" sz="1400" i="1" dirty="0" smtClean="0">
                <a:solidFill>
                  <a:srgbClr val="A50021"/>
                </a:solidFill>
                <a:latin typeface="Arial" panose="020B0604020202020204" pitchFamily="34" charset="0"/>
              </a:rPr>
              <a:t>               274-66-66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, 274-24-20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7975" r="815"/>
          <a:stretch/>
        </p:blipFill>
        <p:spPr>
          <a:xfrm>
            <a:off x="6884352" y="4967288"/>
            <a:ext cx="2016125" cy="1630362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8" y="4967288"/>
            <a:ext cx="2124075" cy="1630362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6488" y="4967288"/>
            <a:ext cx="2124075" cy="1630362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3125" y="4967288"/>
            <a:ext cx="2120900" cy="163036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5005" name="Группа 8"/>
          <p:cNvGrpSpPr>
            <a:grpSpLocks/>
          </p:cNvGrpSpPr>
          <p:nvPr/>
        </p:nvGrpSpPr>
        <p:grpSpPr bwMode="auto">
          <a:xfrm>
            <a:off x="7430229" y="2569519"/>
            <a:ext cx="1470248" cy="1319934"/>
            <a:chOff x="6401824" y="3603580"/>
            <a:chExt cx="1694091" cy="1171595"/>
          </a:xfrm>
          <a:solidFill>
            <a:schemeClr val="bg1">
              <a:lumMod val="85000"/>
            </a:schemeClr>
          </a:solidFill>
        </p:grpSpPr>
        <p:pic>
          <p:nvPicPr>
            <p:cNvPr id="85006" name="Picture 10" descr="ÐÐ°ÑÑÐ¸Ð½ÐºÐ¸ Ð¿Ð¾ Ð·Ð°Ð¿ÑÐ¾ÑÑ ÑÐµÐ»ÐµÑÐ¾Ð½ Ð´Ð¾Ð²ÐµÑÐ¸Ñ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24" y="3603580"/>
              <a:ext cx="1349563" cy="70737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007" name="Прямоугольник 7"/>
            <p:cNvSpPr>
              <a:spLocks noChangeArrowheads="1"/>
            </p:cNvSpPr>
            <p:nvPr/>
          </p:nvSpPr>
          <p:spPr bwMode="auto">
            <a:xfrm>
              <a:off x="6415039" y="4420031"/>
              <a:ext cx="1680876" cy="3551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1600" dirty="0">
                  <a:solidFill>
                    <a:srgbClr val="064C95"/>
                  </a:solidFill>
                  <a:latin typeface="Arial" panose="020B0604020202020204" pitchFamily="34" charset="0"/>
                </a:rPr>
                <a:t>245-95-28</a:t>
              </a:r>
              <a:r>
                <a:rPr lang="ru-RU" altLang="ru-RU" sz="2000" dirty="0">
                  <a:solidFill>
                    <a:srgbClr val="064C95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293052" y="1720850"/>
            <a:ext cx="860742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Справочно-информационная служба (</a:t>
            </a:r>
            <a:r>
              <a:rPr lang="en-US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Call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-центр)</a:t>
            </a:r>
            <a:r>
              <a:rPr lang="en-US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           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                  </a:t>
            </a:r>
            <a:r>
              <a:rPr lang="ru-RU" altLang="ru-RU" sz="1400" i="1" dirty="0" smtClean="0">
                <a:solidFill>
                  <a:srgbClr val="A50021"/>
                </a:solidFill>
                <a:latin typeface="Arial" panose="020B0604020202020204" pitchFamily="34" charset="0"/>
              </a:rPr>
              <a:t>                                    </a:t>
            </a:r>
            <a:r>
              <a:rPr lang="ru-RU" altLang="ru-RU" sz="1400" i="1" dirty="0">
                <a:solidFill>
                  <a:srgbClr val="A50021"/>
                </a:solidFill>
                <a:latin typeface="Arial" panose="020B0604020202020204" pitchFamily="34" charset="0"/>
              </a:rPr>
              <a:t>3 777 444</a:t>
            </a:r>
            <a:endParaRPr lang="ru-RU" altLang="ru-RU" sz="1400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9" y="3749425"/>
            <a:ext cx="972988" cy="97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Прямоугольник 7"/>
          <p:cNvSpPr>
            <a:spLocks noChangeArrowheads="1"/>
          </p:cNvSpPr>
          <p:nvPr/>
        </p:nvSpPr>
        <p:spPr bwMode="auto">
          <a:xfrm>
            <a:off x="1940326" y="5020529"/>
            <a:ext cx="17065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Посредством входа на веб-портал Предприятия и регистрации с помощью лицевого счета и ответом на несколько вопросов для аутентификации</a:t>
            </a:r>
          </a:p>
        </p:txBody>
      </p:sp>
      <p:sp>
        <p:nvSpPr>
          <p:cNvPr id="86020" name="Прямоугольник 10"/>
          <p:cNvSpPr>
            <a:spLocks noChangeArrowheads="1"/>
          </p:cNvSpPr>
          <p:nvPr/>
        </p:nvSpPr>
        <p:spPr bwMode="auto">
          <a:xfrm>
            <a:off x="2167419" y="2244318"/>
            <a:ext cx="216135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Посредством подписки 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на электронную рассылку квитанции. 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Для получения квитанции по электронной почте необходимо обратиться в АО «</a:t>
            </a:r>
            <a:r>
              <a:rPr lang="ru-RU" altLang="ru-RU" sz="900" dirty="0" err="1">
                <a:latin typeface="Arial" panose="020B0604020202020204" pitchFamily="34" charset="0"/>
              </a:rPr>
              <a:t>Алсеко</a:t>
            </a:r>
            <a:r>
              <a:rPr lang="ru-RU" altLang="ru-RU" sz="900" dirty="0">
                <a:latin typeface="Arial" panose="020B0604020202020204" pitchFamily="34" charset="0"/>
              </a:rPr>
              <a:t>»</a:t>
            </a:r>
          </a:p>
        </p:txBody>
      </p:sp>
      <p:pic>
        <p:nvPicPr>
          <p:cNvPr id="86021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002" y="3717032"/>
            <a:ext cx="117157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2" name="Прямоугольник 15"/>
          <p:cNvSpPr>
            <a:spLocks noChangeArrowheads="1"/>
          </p:cNvSpPr>
          <p:nvPr/>
        </p:nvSpPr>
        <p:spPr bwMode="auto">
          <a:xfrm>
            <a:off x="4880191" y="2208016"/>
            <a:ext cx="192405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Доставка квитанции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до 20-го числа «до дверей» дома абонентов жилых помещений.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Данную услугу осуществляет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АО «</a:t>
            </a:r>
            <a:r>
              <a:rPr lang="ru-RU" altLang="ru-RU" sz="900" dirty="0" err="1">
                <a:latin typeface="Arial" panose="020B0604020202020204" pitchFamily="34" charset="0"/>
              </a:rPr>
              <a:t>Алсеко</a:t>
            </a:r>
            <a:r>
              <a:rPr lang="ru-RU" altLang="ru-RU" sz="900" dirty="0">
                <a:latin typeface="Arial" panose="020B0604020202020204" pitchFamily="34" charset="0"/>
              </a:rPr>
              <a:t>»</a:t>
            </a:r>
          </a:p>
        </p:txBody>
      </p:sp>
      <p:sp>
        <p:nvSpPr>
          <p:cNvPr id="86023" name="Прямоугольник 21"/>
          <p:cNvSpPr>
            <a:spLocks noChangeArrowheads="1"/>
          </p:cNvSpPr>
          <p:nvPr/>
        </p:nvSpPr>
        <p:spPr bwMode="auto">
          <a:xfrm>
            <a:off x="213839" y="2243156"/>
            <a:ext cx="16922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В абонентских отделах ЦОП по адресам: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- ул. Жарокова,196;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- мкр.Жетысу-3, 37;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900" dirty="0" smtClean="0">
                <a:latin typeface="Arial" panose="020B0604020202020204" pitchFamily="34" charset="0"/>
              </a:rPr>
              <a:t> ул</a:t>
            </a:r>
            <a:r>
              <a:rPr lang="ru-RU" altLang="ru-RU" sz="900" dirty="0">
                <a:latin typeface="Arial" panose="020B0604020202020204" pitchFamily="34" charset="0"/>
              </a:rPr>
              <a:t>. Ботаническая, 29А;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900" dirty="0" smtClean="0">
                <a:latin typeface="Arial" panose="020B0604020202020204" pitchFamily="34" charset="0"/>
              </a:rPr>
              <a:t> ул</a:t>
            </a:r>
            <a:r>
              <a:rPr lang="ru-RU" altLang="ru-RU" sz="900" dirty="0">
                <a:latin typeface="Arial" panose="020B0604020202020204" pitchFamily="34" charset="0"/>
              </a:rPr>
              <a:t>. </a:t>
            </a:r>
            <a:r>
              <a:rPr lang="ru-RU" altLang="ru-RU" sz="900" dirty="0" err="1">
                <a:latin typeface="Arial" panose="020B0604020202020204" pitchFamily="34" charset="0"/>
              </a:rPr>
              <a:t>Чуланова</a:t>
            </a:r>
            <a:r>
              <a:rPr lang="ru-RU" altLang="ru-RU" sz="900" dirty="0">
                <a:latin typeface="Arial" panose="020B0604020202020204" pitchFamily="34" charset="0"/>
              </a:rPr>
              <a:t>, 109.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43288" y="5020529"/>
            <a:ext cx="169703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В абонентском отделе </a:t>
            </a:r>
          </a:p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АО «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Алсеко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» по адресу </a:t>
            </a:r>
          </a:p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ул. 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Байзакова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, 221</a:t>
            </a:r>
          </a:p>
        </p:txBody>
      </p:sp>
      <p:sp>
        <p:nvSpPr>
          <p:cNvPr id="86025" name="Прямоугольник 26"/>
          <p:cNvSpPr>
            <a:spLocks noChangeArrowheads="1"/>
          </p:cNvSpPr>
          <p:nvPr/>
        </p:nvSpPr>
        <p:spPr bwMode="auto">
          <a:xfrm>
            <a:off x="7308903" y="2208016"/>
            <a:ext cx="1559347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solidFill>
                  <a:srgbClr val="660066"/>
                </a:solidFill>
                <a:latin typeface="Arial" panose="020B0604020202020204" pitchFamily="34" charset="0"/>
              </a:rPr>
              <a:t>Для плательщиков НДС!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900" dirty="0">
                <a:latin typeface="Arial" panose="020B0604020202020204" pitchFamily="34" charset="0"/>
              </a:rPr>
              <a:t>Ежемесячно автоматически выгружаются счет-фактуры абонентов в сервер Комитета государственных доходов. Авторизованные на сайте Комитета потребители имеют возможность получить электронную версию счет-фактуры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795548" y="5007510"/>
            <a:ext cx="14798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Скачать бесплатное мобильное приложение </a:t>
            </a:r>
          </a:p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«</a:t>
            </a:r>
            <a:r>
              <a:rPr 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Алсеко</a:t>
            </a: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. Личный кабинет»</a:t>
            </a:r>
          </a:p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 и авторизоваться</a:t>
            </a: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773113" y="272057"/>
            <a:ext cx="8043862" cy="312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счет-квитанции</a:t>
            </a:r>
          </a:p>
        </p:txBody>
      </p:sp>
      <p:sp>
        <p:nvSpPr>
          <p:cNvPr id="8602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92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C648028D-6050-40AD-BCE8-A5464A604C4C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16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86029" name="Picture 21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28" y="835645"/>
            <a:ext cx="1733324" cy="125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0325"/>
            <a:ext cx="7556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1" name="Picture 2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647" y="3781771"/>
            <a:ext cx="1381125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8877" y="836712"/>
            <a:ext cx="1587500" cy="1190625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560" y="919313"/>
            <a:ext cx="1570038" cy="1177925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6034" name="Picture 2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42"/>
          <a:stretch>
            <a:fillRect/>
          </a:stretch>
        </p:blipFill>
        <p:spPr bwMode="auto">
          <a:xfrm>
            <a:off x="7283455" y="719703"/>
            <a:ext cx="146593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049185" y="5014431"/>
            <a:ext cx="1530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Посредством услуги </a:t>
            </a:r>
            <a:r>
              <a:rPr lang="en-US" sz="900" dirty="0">
                <a:solidFill>
                  <a:schemeClr val="tx1"/>
                </a:solidFill>
                <a:latin typeface="Arial" panose="020B0604020202020204" pitchFamily="34" charset="0"/>
              </a:rPr>
              <a:t>kaspi.kz</a:t>
            </a:r>
            <a:endParaRPr lang="ru-RU" sz="9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позволяет населению получить единый платежный документ </a:t>
            </a:r>
            <a:r>
              <a:rPr lang="ru-RU" alt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АО «</a:t>
            </a:r>
            <a:r>
              <a:rPr lang="ru-RU" altLang="ru-RU" sz="900" dirty="0" err="1">
                <a:solidFill>
                  <a:schemeClr val="tx1"/>
                </a:solidFill>
                <a:latin typeface="Arial" panose="020B0604020202020204" pitchFamily="34" charset="0"/>
              </a:rPr>
              <a:t>Алсеко</a:t>
            </a:r>
            <a:r>
              <a:rPr lang="ru-RU" altLang="ru-RU" sz="900" dirty="0">
                <a:solidFill>
                  <a:schemeClr val="tx1"/>
                </a:solidFill>
                <a:latin typeface="Arial" panose="020B0604020202020204" pitchFamily="34" charset="0"/>
              </a:rPr>
              <a:t>»</a:t>
            </a:r>
          </a:p>
        </p:txBody>
      </p:sp>
      <p:grpSp>
        <p:nvGrpSpPr>
          <p:cNvPr id="86036" name="Группа 17"/>
          <p:cNvGrpSpPr>
            <a:grpSpLocks/>
          </p:cNvGrpSpPr>
          <p:nvPr/>
        </p:nvGrpSpPr>
        <p:grpSpPr bwMode="auto">
          <a:xfrm>
            <a:off x="4239773" y="3749425"/>
            <a:ext cx="1124316" cy="1047060"/>
            <a:chOff x="5014291" y="619125"/>
            <a:chExt cx="1969095" cy="3263428"/>
          </a:xfrm>
        </p:grpSpPr>
        <p:grpSp>
          <p:nvGrpSpPr>
            <p:cNvPr id="86037" name="Группа 14"/>
            <p:cNvGrpSpPr>
              <a:grpSpLocks/>
            </p:cNvGrpSpPr>
            <p:nvPr/>
          </p:nvGrpSpPr>
          <p:grpSpPr bwMode="auto">
            <a:xfrm>
              <a:off x="5014291" y="619125"/>
              <a:ext cx="1969095" cy="3263428"/>
              <a:chOff x="3117256" y="-19050"/>
              <a:chExt cx="2831292" cy="4723967"/>
            </a:xfrm>
          </p:grpSpPr>
          <p:pic>
            <p:nvPicPr>
              <p:cNvPr id="86039" name="Рисунок 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208"/>
              <a:stretch>
                <a:fillRect/>
              </a:stretch>
            </p:blipFill>
            <p:spPr bwMode="auto">
              <a:xfrm>
                <a:off x="3117256" y="-19050"/>
                <a:ext cx="2831292" cy="4618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040" name="Рисунок 9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227" b="57086"/>
              <a:stretch>
                <a:fillRect/>
              </a:stretch>
            </p:blipFill>
            <p:spPr bwMode="auto">
              <a:xfrm>
                <a:off x="3612354" y="2305715"/>
                <a:ext cx="1869040" cy="125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041" name="Рисунок 2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81" t="64754" r="681" b="6071"/>
              <a:stretch>
                <a:fillRect/>
              </a:stretch>
            </p:blipFill>
            <p:spPr bwMode="auto">
              <a:xfrm>
                <a:off x="3607464" y="3553739"/>
                <a:ext cx="1869040" cy="1151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Овал 28"/>
              <p:cNvSpPr/>
              <p:nvPr/>
            </p:nvSpPr>
            <p:spPr>
              <a:xfrm>
                <a:off x="3525206" y="4043194"/>
                <a:ext cx="1083806" cy="47791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25"/>
              </a:p>
            </p:txBody>
          </p:sp>
        </p:grpSp>
        <p:pic>
          <p:nvPicPr>
            <p:cNvPr id="86038" name="Picture 2" descr="ÐÐ°ÑÑÐ¸Ð½ÐºÐ¸ Ð¿Ð¾ Ð·Ð°Ð¿ÑÐ¾ÑÑ kaspi kz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366" y="972360"/>
              <a:ext cx="983354" cy="492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39" descr="ÐÐ°ÑÑÐ¸Ð½ÐºÐ¸ Ð¿Ð¾ Ð·Ð°Ð¿ÑÐ¾ÑÑ ÐµÐ²ÑÐ°Ð·Ð¸Ð¹ÑÐºÐ¸Ð¹ Ð±Ð°Ð½Ð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18" y="1442449"/>
            <a:ext cx="1064226" cy="54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3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055" y="1870885"/>
            <a:ext cx="719137" cy="50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Прямоугольник 5"/>
          <p:cNvSpPr>
            <a:spLocks noChangeArrowheads="1"/>
          </p:cNvSpPr>
          <p:nvPr/>
        </p:nvSpPr>
        <p:spPr bwMode="auto">
          <a:xfrm>
            <a:off x="75132" y="2669064"/>
            <a:ext cx="1692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</a:rPr>
              <a:t>В кассах ЦОП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</a:rPr>
              <a:t>по адресам: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</a:rPr>
              <a:t>- ул. Жарокова,196;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</a:rPr>
              <a:t>- мкр.Жетысу-3, 37;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800" dirty="0">
                <a:latin typeface="Arial" panose="020B0604020202020204" pitchFamily="34" charset="0"/>
              </a:rPr>
              <a:t> ул. Ботаническая, 29А;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800" dirty="0" smtClean="0">
                <a:latin typeface="Arial" panose="020B0604020202020204" pitchFamily="34" charset="0"/>
              </a:rPr>
              <a:t> ул</a:t>
            </a:r>
            <a:r>
              <a:rPr lang="ru-RU" altLang="ru-RU" sz="800" dirty="0">
                <a:latin typeface="Arial" panose="020B0604020202020204" pitchFamily="34" charset="0"/>
              </a:rPr>
              <a:t>. </a:t>
            </a:r>
            <a:r>
              <a:rPr lang="ru-RU" altLang="ru-RU" sz="800" dirty="0" err="1">
                <a:latin typeface="Arial" panose="020B0604020202020204" pitchFamily="34" charset="0"/>
              </a:rPr>
              <a:t>Чуланова</a:t>
            </a:r>
            <a:r>
              <a:rPr lang="ru-RU" altLang="ru-RU" sz="800" dirty="0">
                <a:latin typeface="Arial" panose="020B0604020202020204" pitchFamily="34" charset="0"/>
              </a:rPr>
              <a:t>, 109</a:t>
            </a:r>
          </a:p>
        </p:txBody>
      </p:sp>
      <p:sp>
        <p:nvSpPr>
          <p:cNvPr id="87045" name="Прямоугольник 7"/>
          <p:cNvSpPr>
            <a:spLocks noChangeArrowheads="1"/>
          </p:cNvSpPr>
          <p:nvPr/>
        </p:nvSpPr>
        <p:spPr bwMode="auto">
          <a:xfrm>
            <a:off x="1782763" y="2638425"/>
            <a:ext cx="1839912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</a:rPr>
              <a:t>Посредством платежных терминалов Предприятия, расположенных в ЦОП: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</a:rPr>
              <a:t>- ул. Жарокова,196;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</a:rPr>
              <a:t>- мкр.Жетысу-3, 37;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800" dirty="0">
                <a:latin typeface="Arial" panose="020B0604020202020204" pitchFamily="34" charset="0"/>
              </a:rPr>
              <a:t> </a:t>
            </a:r>
            <a:r>
              <a:rPr lang="ru-RU" altLang="ru-RU" sz="800" dirty="0" smtClean="0">
                <a:latin typeface="Arial" panose="020B0604020202020204" pitchFamily="34" charset="0"/>
              </a:rPr>
              <a:t> ул</a:t>
            </a:r>
            <a:r>
              <a:rPr lang="ru-RU" altLang="ru-RU" sz="800" dirty="0">
                <a:latin typeface="Arial" panose="020B0604020202020204" pitchFamily="34" charset="0"/>
              </a:rPr>
              <a:t>. Ботаническая, 29А;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800" dirty="0" smtClean="0">
                <a:latin typeface="Arial" panose="020B0604020202020204" pitchFamily="34" charset="0"/>
              </a:rPr>
              <a:t> ул</a:t>
            </a:r>
            <a:r>
              <a:rPr lang="ru-RU" altLang="ru-RU" sz="800" dirty="0">
                <a:latin typeface="Arial" panose="020B0604020202020204" pitchFamily="34" charset="0"/>
              </a:rPr>
              <a:t>. </a:t>
            </a:r>
            <a:r>
              <a:rPr lang="ru-RU" altLang="ru-RU" sz="800" dirty="0" err="1">
                <a:latin typeface="Arial" panose="020B0604020202020204" pitchFamily="34" charset="0"/>
              </a:rPr>
              <a:t>Чуланова</a:t>
            </a:r>
            <a:r>
              <a:rPr lang="ru-RU" altLang="ru-RU" sz="800" dirty="0">
                <a:latin typeface="Arial" panose="020B0604020202020204" pitchFamily="34" charset="0"/>
              </a:rPr>
              <a:t>, 109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07562" y="2630096"/>
            <a:ext cx="1782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</a:rPr>
              <a:t>kaspi.kz</a:t>
            </a:r>
            <a:endParaRPr lang="ru-RU" sz="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в режиме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on-line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 в любой точке мира с любого компьютера/смартфона позволяет оплачивать за услуги 24 часа в сутки 7 дней в неделю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420838" y="2635675"/>
            <a:ext cx="1671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Расчетно-кассовые отделения 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банков 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второго уровня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790890" y="4661353"/>
            <a:ext cx="21994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Через системы моментальных платежей Юрта, Касса24,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800" dirty="0" err="1">
                <a:solidFill>
                  <a:schemeClr val="tx1"/>
                </a:solidFill>
                <a:latin typeface="Arial" panose="020B0604020202020204" pitchFamily="34" charset="0"/>
              </a:rPr>
              <a:t>Qiwi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от населения и юридических лиц. Данный вариант оплаты даст возможность получения информации о произведенных платежах в режиме реального времени. 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(в городе более 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52</a:t>
            </a:r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</a:rPr>
              <a:t>00 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терминалов 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вышеуказанных поставщиков)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09415" y="4726714"/>
            <a:ext cx="1637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оплата квитанции в 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Алматинском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филиале «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Алматинский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 почтамт»</a:t>
            </a:r>
          </a:p>
          <a:p>
            <a:pPr algn="ctr">
              <a:defRPr/>
            </a:pP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АО «</a:t>
            </a:r>
            <a:r>
              <a:rPr lang="ru-RU" sz="800" dirty="0" err="1">
                <a:solidFill>
                  <a:schemeClr val="tx1"/>
                </a:solidFill>
                <a:latin typeface="Arial" panose="020B0604020202020204" pitchFamily="34" charset="0"/>
              </a:rPr>
              <a:t>КазПочта</a:t>
            </a:r>
            <a:r>
              <a:rPr lang="ru-RU" sz="800" dirty="0">
                <a:solidFill>
                  <a:schemeClr val="tx1"/>
                </a:solidFill>
                <a:latin typeface="Arial" panose="020B0604020202020204" pitchFamily="34" charset="0"/>
              </a:rPr>
              <a:t>»</a:t>
            </a:r>
          </a:p>
        </p:txBody>
      </p:sp>
      <p:sp>
        <p:nvSpPr>
          <p:cNvPr id="4" name="Прямоугольник с двумя скругленными соседними углами 3"/>
          <p:cNvSpPr/>
          <p:nvPr/>
        </p:nvSpPr>
        <p:spPr>
          <a:xfrm>
            <a:off x="91050" y="6257931"/>
            <a:ext cx="5241925" cy="395287"/>
          </a:xfrm>
          <a:prstGeom prst="round2Same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006BB7"/>
              </a:gs>
              <a:gs pos="100000">
                <a:srgbClr val="00ADE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КОМИССИИ 0%</a:t>
            </a: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>
            <a:off x="5437753" y="6257931"/>
            <a:ext cx="3509962" cy="395287"/>
          </a:xfrm>
          <a:prstGeom prst="round2Same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rgbClr val="006BB7"/>
              </a:gs>
              <a:gs pos="100000">
                <a:srgbClr val="00ADEE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ПРЕДУСМОТРЕНЫ КОМИССИИ*</a:t>
            </a:r>
          </a:p>
          <a:p>
            <a:pPr algn="ctr">
              <a:defRPr/>
            </a:pPr>
            <a:r>
              <a:rPr lang="ru-RU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(*комиссия удерживается не нашим предприятием)</a:t>
            </a:r>
          </a:p>
        </p:txBody>
      </p:sp>
      <p:pic>
        <p:nvPicPr>
          <p:cNvPr id="87056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7" y="1112226"/>
            <a:ext cx="1298575" cy="939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7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5" t="6194" r="32362" b="6377"/>
          <a:stretch>
            <a:fillRect/>
          </a:stretch>
        </p:blipFill>
        <p:spPr bwMode="auto">
          <a:xfrm>
            <a:off x="8359905" y="3608922"/>
            <a:ext cx="460245" cy="94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8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7" b="27008"/>
          <a:stretch>
            <a:fillRect/>
          </a:stretch>
        </p:blipFill>
        <p:spPr bwMode="auto">
          <a:xfrm>
            <a:off x="5362972" y="3709230"/>
            <a:ext cx="1380952" cy="51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7059" name="Группа 17"/>
          <p:cNvGrpSpPr>
            <a:grpSpLocks/>
          </p:cNvGrpSpPr>
          <p:nvPr/>
        </p:nvGrpSpPr>
        <p:grpSpPr bwMode="auto">
          <a:xfrm>
            <a:off x="3876837" y="1003623"/>
            <a:ext cx="1049927" cy="1374452"/>
            <a:chOff x="5014291" y="619125"/>
            <a:chExt cx="1969095" cy="3263428"/>
          </a:xfrm>
        </p:grpSpPr>
        <p:grpSp>
          <p:nvGrpSpPr>
            <p:cNvPr id="87072" name="Группа 14"/>
            <p:cNvGrpSpPr>
              <a:grpSpLocks/>
            </p:cNvGrpSpPr>
            <p:nvPr/>
          </p:nvGrpSpPr>
          <p:grpSpPr bwMode="auto">
            <a:xfrm>
              <a:off x="5014291" y="619125"/>
              <a:ext cx="1969095" cy="3263428"/>
              <a:chOff x="3117256" y="-19050"/>
              <a:chExt cx="2831292" cy="4723967"/>
            </a:xfrm>
          </p:grpSpPr>
          <p:pic>
            <p:nvPicPr>
              <p:cNvPr id="87074" name="Рисунок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208"/>
              <a:stretch>
                <a:fillRect/>
              </a:stretch>
            </p:blipFill>
            <p:spPr bwMode="auto">
              <a:xfrm>
                <a:off x="3117256" y="-19050"/>
                <a:ext cx="2831292" cy="46189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075" name="Рисунок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227" b="57086"/>
              <a:stretch>
                <a:fillRect/>
              </a:stretch>
            </p:blipFill>
            <p:spPr bwMode="auto">
              <a:xfrm>
                <a:off x="3612354" y="2305715"/>
                <a:ext cx="1869040" cy="1250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076" name="Рисунок 2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81" t="64754" r="681" b="6071"/>
              <a:stretch>
                <a:fillRect/>
              </a:stretch>
            </p:blipFill>
            <p:spPr bwMode="auto">
              <a:xfrm>
                <a:off x="3607464" y="3553739"/>
                <a:ext cx="1869040" cy="1151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Овал 12"/>
              <p:cNvSpPr/>
              <p:nvPr/>
            </p:nvSpPr>
            <p:spPr>
              <a:xfrm>
                <a:off x="3525206" y="4043194"/>
                <a:ext cx="1083806" cy="47791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2025"/>
              </a:p>
            </p:txBody>
          </p:sp>
        </p:grpSp>
        <p:pic>
          <p:nvPicPr>
            <p:cNvPr id="87073" name="Picture 2" descr="ÐÐ°ÑÑÐ¸Ð½ÐºÐ¸ Ð¿Ð¾ Ð·Ð°Ð¿ÑÐ¾ÑÑ kaspi kz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366" y="972360"/>
              <a:ext cx="983354" cy="492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7060" name="Прямоугольник 71"/>
          <p:cNvSpPr>
            <a:spLocks noChangeArrowheads="1"/>
          </p:cNvSpPr>
          <p:nvPr/>
        </p:nvSpPr>
        <p:spPr bwMode="auto">
          <a:xfrm>
            <a:off x="1782763" y="4797152"/>
            <a:ext cx="1997149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с помощью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POS</a:t>
            </a: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-терминалов </a:t>
            </a: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в кассах ЦОП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по адресам: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- ул. Жарокова,196;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- мкр.Жетысу-3, 37;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 ул. Ботаническая, 29А;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ru-RU" altLang="ru-RU" sz="800" dirty="0" smtClean="0">
                <a:latin typeface="Arial" panose="020B0604020202020204" pitchFamily="34" charset="0"/>
                <a:ea typeface="Calibri" panose="020F0502020204030204" pitchFamily="34" charset="0"/>
              </a:rPr>
              <a:t> ул</a:t>
            </a: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r>
              <a:rPr lang="ru-RU" altLang="ru-RU" sz="800" dirty="0" err="1">
                <a:latin typeface="Arial" panose="020B0604020202020204" pitchFamily="34" charset="0"/>
                <a:ea typeface="Calibri" panose="020F0502020204030204" pitchFamily="34" charset="0"/>
              </a:rPr>
              <a:t>Чуланова</a:t>
            </a:r>
            <a:r>
              <a:rPr lang="ru-RU" altLang="ru-RU" sz="800" dirty="0">
                <a:latin typeface="Arial" panose="020B0604020202020204" pitchFamily="34" charset="0"/>
                <a:ea typeface="Calibri" panose="020F0502020204030204" pitchFamily="34" charset="0"/>
              </a:rPr>
              <a:t>, 109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9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7061" name="Picture 2" descr="Картинки по запросу автономные пос терминалы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81" y="3916756"/>
            <a:ext cx="1362075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 flipH="1">
            <a:off x="776288" y="247650"/>
            <a:ext cx="8043862" cy="485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ctr">
              <a:defRPr/>
            </a:pP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оплаты за услуги водоснабжения и водоотведения</a:t>
            </a:r>
          </a:p>
        </p:txBody>
      </p:sp>
      <p:sp>
        <p:nvSpPr>
          <p:cNvPr id="87063" name="Номер слайда 11"/>
          <p:cNvSpPr>
            <a:spLocks noGrp="1"/>
          </p:cNvSpPr>
          <p:nvPr>
            <p:ph type="sldNum" sz="quarter" idx="12"/>
          </p:nvPr>
        </p:nvSpPr>
        <p:spPr bwMode="auto">
          <a:xfrm>
            <a:off x="6980238" y="64960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34B6EA19-8FFF-41EC-A441-4F2F89AE1864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17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87064" name="Picture 29" descr="ÐÐ°ÑÑÐ¸Ð½ÐºÐ¸ Ð¿Ð¾ Ð·Ð°Ð¿ÑÐ¾ÑÑ Ð»Ð¾Ð³Ð¾ÑÐ¸Ð¿Ñ Ð±Ð°Ð½ÐºÐ¾Ð² ÐºÐ°Ð·Ð°ÑÑÑÐ°Ð½Ð°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938211"/>
            <a:ext cx="980181" cy="43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5" name="Picture 31" descr="ÐÐ°ÑÑÐ¸Ð½ÐºÐ¸ Ð¿Ð¾ Ð·Ð°Ð¿ÑÐ¾ÑÑ Ð°ÑÑ Ð±Ð°Ð½Ðº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954" y="932120"/>
            <a:ext cx="914991" cy="453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6" name="Picture 33" descr="ÐÐ°ÑÑÐ¸Ð½ÐºÐ¸ Ð¿Ð¾ Ð·Ð°Ð¿ÑÐ¾ÑÑ ÑÐ¾ÑÑÐµ Ð±Ð°Ð½Ðº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972" y="1548530"/>
            <a:ext cx="830560" cy="18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7" name="Picture 35" descr="ÐÐ°ÑÑÐ¸Ð½ÐºÐ¸ Ð¿Ð¾ Ð·Ð°Ð¿ÑÐ¾ÑÑ ÑÐ±ÐµÑÐ±Ð°Ð½Ðº ÐºÐ°Ð·Ð°ÑÑÑÐ°Ð½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02" y="1907650"/>
            <a:ext cx="774701" cy="303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8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0325"/>
            <a:ext cx="7556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9" name="Picture 2" descr="QIWI Терминал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537" y="3664619"/>
            <a:ext cx="601830" cy="1008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0" name="Рисунок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14301" r="21544" b="15350"/>
          <a:stretch>
            <a:fillRect/>
          </a:stretch>
        </p:blipFill>
        <p:spPr bwMode="auto">
          <a:xfrm>
            <a:off x="7876348" y="3632409"/>
            <a:ext cx="345110" cy="87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71" name="Рисунок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14301" r="21544" b="15350"/>
          <a:stretch>
            <a:fillRect/>
          </a:stretch>
        </p:blipFill>
        <p:spPr bwMode="auto">
          <a:xfrm>
            <a:off x="2306647" y="1031968"/>
            <a:ext cx="930850" cy="113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Заголовок 1"/>
          <p:cNvSpPr txBox="1">
            <a:spLocks/>
          </p:cNvSpPr>
          <p:nvPr/>
        </p:nvSpPr>
        <p:spPr bwMode="auto">
          <a:xfrm>
            <a:off x="1116013" y="250825"/>
            <a:ext cx="73437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Arial" panose="020B0604020202020204" pitchFamily="34" charset="0"/>
              </a:rPr>
              <a:t>СМС уведомление о наличии задолженности</a:t>
            </a:r>
          </a:p>
        </p:txBody>
      </p:sp>
      <p:pic>
        <p:nvPicPr>
          <p:cNvPr id="901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0324"/>
            <a:ext cx="1038090" cy="7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Заголовок 1"/>
          <p:cNvSpPr txBox="1">
            <a:spLocks/>
          </p:cNvSpPr>
          <p:nvPr/>
        </p:nvSpPr>
        <p:spPr bwMode="auto">
          <a:xfrm>
            <a:off x="971550" y="3019425"/>
            <a:ext cx="7343775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latin typeface="Arial" panose="020B0604020202020204" pitchFamily="34" charset="0"/>
              </a:rPr>
              <a:t>Мобильное приложение личного кабинета потребителя</a:t>
            </a:r>
          </a:p>
        </p:txBody>
      </p:sp>
      <p:grpSp>
        <p:nvGrpSpPr>
          <p:cNvPr id="90117" name="Группа 7"/>
          <p:cNvGrpSpPr>
            <a:grpSpLocks/>
          </p:cNvGrpSpPr>
          <p:nvPr/>
        </p:nvGrpSpPr>
        <p:grpSpPr bwMode="auto">
          <a:xfrm>
            <a:off x="3587825" y="3350830"/>
            <a:ext cx="1296988" cy="2271712"/>
            <a:chOff x="2267744" y="586145"/>
            <a:chExt cx="1635125" cy="3144837"/>
          </a:xfrm>
        </p:grpSpPr>
        <p:grpSp>
          <p:nvGrpSpPr>
            <p:cNvPr id="90138" name="Группа 11"/>
            <p:cNvGrpSpPr>
              <a:grpSpLocks/>
            </p:cNvGrpSpPr>
            <p:nvPr/>
          </p:nvGrpSpPr>
          <p:grpSpPr bwMode="auto">
            <a:xfrm>
              <a:off x="2267744" y="586145"/>
              <a:ext cx="1635125" cy="3144837"/>
              <a:chOff x="-3876413" y="86298"/>
              <a:chExt cx="3819525" cy="6452615"/>
            </a:xfrm>
          </p:grpSpPr>
          <p:pic>
            <p:nvPicPr>
              <p:cNvPr id="90140" name="Рисунок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449343" y="607175"/>
                <a:ext cx="2931281" cy="5211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141" name="Picture 6" descr="ÐÐ°ÑÑÐ¸Ð½ÐºÐ¸ Ð¿Ð¾ Ð·Ð°Ð¿ÑÐ¾ÑÑ ÑÐµÐ»ÐµÑÐ¾Ð½ 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876413" y="86298"/>
                <a:ext cx="3819525" cy="64526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0139" name="Рисунок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068" y="836712"/>
              <a:ext cx="1268373" cy="2736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118" name="Группа 20"/>
          <p:cNvGrpSpPr>
            <a:grpSpLocks/>
          </p:cNvGrpSpPr>
          <p:nvPr/>
        </p:nvGrpSpPr>
        <p:grpSpPr bwMode="auto">
          <a:xfrm>
            <a:off x="4835348" y="3530408"/>
            <a:ext cx="1303337" cy="2197100"/>
            <a:chOff x="3414270" y="937749"/>
            <a:chExt cx="1304309" cy="2246199"/>
          </a:xfrm>
        </p:grpSpPr>
        <p:pic>
          <p:nvPicPr>
            <p:cNvPr id="90134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4270" y="937749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35" name="Группа 8"/>
            <p:cNvGrpSpPr>
              <a:grpSpLocks/>
            </p:cNvGrpSpPr>
            <p:nvPr/>
          </p:nvGrpSpPr>
          <p:grpSpPr bwMode="auto">
            <a:xfrm>
              <a:off x="3545065" y="1119069"/>
              <a:ext cx="1016030" cy="1951579"/>
              <a:chOff x="3545065" y="1119069"/>
              <a:chExt cx="1016030" cy="1951579"/>
            </a:xfrm>
          </p:grpSpPr>
          <p:pic>
            <p:nvPicPr>
              <p:cNvPr id="90136" name="Рисунок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108" y="1119070"/>
                <a:ext cx="1000987" cy="1814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137" name="Рисунок 1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5065" y="1119069"/>
                <a:ext cx="1005902" cy="19515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0119" name="Группа 17"/>
          <p:cNvGrpSpPr>
            <a:grpSpLocks/>
          </p:cNvGrpSpPr>
          <p:nvPr/>
        </p:nvGrpSpPr>
        <p:grpSpPr bwMode="auto">
          <a:xfrm>
            <a:off x="6053314" y="3707765"/>
            <a:ext cx="1304925" cy="2295525"/>
            <a:chOff x="7046482" y="514796"/>
            <a:chExt cx="1304309" cy="2246199"/>
          </a:xfrm>
        </p:grpSpPr>
        <p:pic>
          <p:nvPicPr>
            <p:cNvPr id="90128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6482" y="514796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0129" name="Группа 16"/>
            <p:cNvGrpSpPr>
              <a:grpSpLocks/>
            </p:cNvGrpSpPr>
            <p:nvPr/>
          </p:nvGrpSpPr>
          <p:grpSpPr bwMode="auto">
            <a:xfrm>
              <a:off x="7164288" y="707933"/>
              <a:ext cx="1031163" cy="1928979"/>
              <a:chOff x="5389883" y="746118"/>
              <a:chExt cx="1078518" cy="2276872"/>
            </a:xfrm>
          </p:grpSpPr>
          <p:pic>
            <p:nvPicPr>
              <p:cNvPr id="90130" name="Рисунок 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89883" y="746118"/>
                <a:ext cx="1078518" cy="2276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5507311" y="1269901"/>
                <a:ext cx="793299" cy="21452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5507311" y="1700783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5507311" y="2025321"/>
                <a:ext cx="793299" cy="18702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grpSp>
        <p:nvGrpSpPr>
          <p:cNvPr id="90120" name="Группа 21"/>
          <p:cNvGrpSpPr>
            <a:grpSpLocks/>
          </p:cNvGrpSpPr>
          <p:nvPr/>
        </p:nvGrpSpPr>
        <p:grpSpPr bwMode="auto">
          <a:xfrm>
            <a:off x="7409058" y="3986371"/>
            <a:ext cx="1304925" cy="2376488"/>
            <a:chOff x="4788024" y="3792543"/>
            <a:chExt cx="1304309" cy="2246199"/>
          </a:xfrm>
        </p:grpSpPr>
        <p:pic>
          <p:nvPicPr>
            <p:cNvPr id="90126" name="Picture 6" descr="ÐÐ°ÑÑÐ¸Ð½ÐºÐ¸ Ð¿Ð¾ Ð·Ð°Ð¿ÑÐ¾ÑÑ ÑÐµÐ»ÐµÑÐ¾Ð½ 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792543"/>
              <a:ext cx="1304309" cy="224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127" name="Рисунок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2215" y="3949724"/>
              <a:ext cx="1027938" cy="1964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0121" name="Группа 24"/>
          <p:cNvGrpSpPr>
            <a:grpSpLocks/>
          </p:cNvGrpSpPr>
          <p:nvPr/>
        </p:nvGrpSpPr>
        <p:grpSpPr bwMode="auto">
          <a:xfrm>
            <a:off x="1259632" y="1112884"/>
            <a:ext cx="2328193" cy="1469975"/>
            <a:chOff x="155575" y="950491"/>
            <a:chExt cx="3336305" cy="1821284"/>
          </a:xfrm>
        </p:grpSpPr>
        <p:pic>
          <p:nvPicPr>
            <p:cNvPr id="90124" name="Picture 2" descr="SMS оповещение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950491"/>
              <a:ext cx="3336305" cy="1821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412641" y="1828581"/>
              <a:ext cx="1174532" cy="431900"/>
            </a:xfrm>
            <a:prstGeom prst="rect">
              <a:avLst/>
            </a:prstGeom>
            <a:solidFill>
              <a:srgbClr val="E5E5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r>
                <a:rPr lang="ru-RU" sz="600" dirty="0">
                  <a:solidFill>
                    <a:schemeClr val="tx1"/>
                  </a:solidFill>
                </a:rPr>
                <a:t>Уважаемый потребитель, у Вас имеется задолженность перед ГКП «Алматы Су» в сумме ….. тенге </a:t>
              </a:r>
            </a:p>
          </p:txBody>
        </p:sp>
      </p:grpSp>
      <p:sp>
        <p:nvSpPr>
          <p:cNvPr id="90122" name="Прямоугольник 21"/>
          <p:cNvSpPr>
            <a:spLocks noChangeArrowheads="1"/>
          </p:cNvSpPr>
          <p:nvPr/>
        </p:nvSpPr>
        <p:spPr bwMode="auto">
          <a:xfrm>
            <a:off x="4108401" y="1078972"/>
            <a:ext cx="3097113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С 2019 года работает проект - СМС уведомление о наличии задолженности, в котором указывается сумма долга, оплаты и другие данные.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100" dirty="0">
              <a:latin typeface="Arial" panose="020B0604020202020204" pitchFamily="34" charset="0"/>
            </a:endParaRPr>
          </a:p>
        </p:txBody>
      </p:sp>
      <p:sp>
        <p:nvSpPr>
          <p:cNvPr id="90123" name="Прямоугольник 21"/>
          <p:cNvSpPr>
            <a:spLocks noChangeArrowheads="1"/>
          </p:cNvSpPr>
          <p:nvPr/>
        </p:nvSpPr>
        <p:spPr bwMode="auto">
          <a:xfrm>
            <a:off x="155575" y="3781425"/>
            <a:ext cx="3671888" cy="223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В мобильном приложении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>
                <a:latin typeface="Arial" panose="020B0604020202020204" pitchFamily="34" charset="0"/>
              </a:rPr>
              <a:t> предусмотрены следующие функции: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 smtClean="0">
                <a:latin typeface="Arial" panose="020B0604020202020204" pitchFamily="34" charset="0"/>
              </a:rPr>
              <a:t>- передача </a:t>
            </a:r>
            <a:r>
              <a:rPr lang="ru-RU" altLang="ru-RU" sz="1100" dirty="0">
                <a:latin typeface="Arial" panose="020B0604020202020204" pitchFamily="34" charset="0"/>
              </a:rPr>
              <a:t>показаний ИПУ;	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 smtClean="0">
                <a:latin typeface="Arial" panose="020B0604020202020204" pitchFamily="34" charset="0"/>
              </a:rPr>
              <a:t>- заявка </a:t>
            </a:r>
            <a:r>
              <a:rPr lang="ru-RU" altLang="ru-RU" sz="1100" dirty="0">
                <a:latin typeface="Arial" panose="020B0604020202020204" pitchFamily="34" charset="0"/>
              </a:rPr>
              <a:t>на опломбировку ИПУ;	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 smtClean="0">
                <a:latin typeface="Arial" panose="020B0604020202020204" pitchFamily="34" charset="0"/>
              </a:rPr>
              <a:t>- заявка </a:t>
            </a:r>
            <a:r>
              <a:rPr lang="ru-RU" altLang="ru-RU" sz="1100" dirty="0">
                <a:latin typeface="Arial" panose="020B0604020202020204" pitchFamily="34" charset="0"/>
              </a:rPr>
              <a:t>на </a:t>
            </a:r>
            <a:r>
              <a:rPr lang="ru-RU" altLang="ru-RU" sz="1100" dirty="0" err="1">
                <a:latin typeface="Arial" panose="020B0604020202020204" pitchFamily="34" charset="0"/>
              </a:rPr>
              <a:t>распломбировку</a:t>
            </a:r>
            <a:r>
              <a:rPr lang="ru-RU" altLang="ru-RU" sz="1100" dirty="0">
                <a:latin typeface="Arial" panose="020B0604020202020204" pitchFamily="34" charset="0"/>
              </a:rPr>
              <a:t> ИПУ;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 smtClean="0">
                <a:latin typeface="Arial" panose="020B0604020202020204" pitchFamily="34" charset="0"/>
              </a:rPr>
              <a:t>- реестр </a:t>
            </a:r>
            <a:r>
              <a:rPr lang="ru-RU" altLang="ru-RU" sz="1100" dirty="0">
                <a:latin typeface="Arial" panose="020B0604020202020204" pitchFamily="34" charset="0"/>
              </a:rPr>
              <a:t>действующих ИПУ;	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 smtClean="0">
                <a:latin typeface="Arial" panose="020B0604020202020204" pitchFamily="34" charset="0"/>
              </a:rPr>
              <a:t>- расшифровка </a:t>
            </a:r>
            <a:r>
              <a:rPr lang="ru-RU" altLang="ru-RU" sz="1100" dirty="0">
                <a:latin typeface="Arial" panose="020B0604020202020204" pitchFamily="34" charset="0"/>
              </a:rPr>
              <a:t>начислений;	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100" dirty="0" smtClean="0">
                <a:latin typeface="Arial" panose="020B0604020202020204" pitchFamily="34" charset="0"/>
              </a:rPr>
              <a:t>- расшифровка оплаты</a:t>
            </a:r>
            <a:r>
              <a:rPr lang="ru-RU" altLang="ru-RU" sz="1100" dirty="0">
                <a:latin typeface="Arial" panose="020B0604020202020204" pitchFamily="34" charset="0"/>
              </a:rPr>
              <a:t> </a:t>
            </a:r>
            <a:r>
              <a:rPr lang="ru-RU" altLang="ru-RU" sz="1100" dirty="0" smtClean="0">
                <a:latin typeface="Arial" panose="020B0604020202020204" pitchFamily="34" charset="0"/>
              </a:rPr>
              <a:t>и др. документы</a:t>
            </a:r>
            <a:endParaRPr lang="ru-RU" altLang="ru-RU" sz="1100" dirty="0">
              <a:latin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4720" y="6462451"/>
            <a:ext cx="2133600" cy="365125"/>
          </a:xfrm>
        </p:spPr>
        <p:txBody>
          <a:bodyPr/>
          <a:lstStyle/>
          <a:p>
            <a:pPr>
              <a:defRPr/>
            </a:pPr>
            <a:fld id="{74A9C929-5857-4C59-A33D-B3B5A564E4DA}" type="slidenum">
              <a:rPr lang="ru-RU" altLang="ru-RU" sz="900" b="0" smtClean="0">
                <a:latin typeface="Arial" panose="020B0604020202020204" pitchFamily="34" charset="0"/>
              </a:rPr>
              <a:pPr>
                <a:defRPr/>
              </a:pPr>
              <a:t>18</a:t>
            </a:fld>
            <a:endParaRPr lang="ru-RU" altLang="ru-RU" sz="900" b="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/>
          <p:cNvSpPr>
            <a:spLocks noGrp="1"/>
          </p:cNvSpPr>
          <p:nvPr>
            <p:ph type="title"/>
          </p:nvPr>
        </p:nvSpPr>
        <p:spPr>
          <a:xfrm>
            <a:off x="1259632" y="300683"/>
            <a:ext cx="7253287" cy="603250"/>
          </a:xfrm>
        </p:spPr>
        <p:txBody>
          <a:bodyPr/>
          <a:lstStyle/>
          <a:p>
            <a:pPr eaLnBrk="1" hangingPunct="1"/>
            <a:r>
              <a:rPr lang="ru-RU" alt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Перспективы </a:t>
            </a:r>
            <a:r>
              <a:rPr lang="ru-RU" alt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 и тарифов на услуги водоснабжения и водоотведения</a:t>
            </a:r>
            <a:endParaRPr lang="ru-RU" alt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547" name="TextBox 6"/>
          <p:cNvSpPr txBox="1">
            <a:spLocks noChangeArrowheads="1"/>
          </p:cNvSpPr>
          <p:nvPr/>
        </p:nvSpPr>
        <p:spPr bwMode="auto">
          <a:xfrm>
            <a:off x="323528" y="1556792"/>
            <a:ext cx="8568952" cy="28469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defTabSz="361950"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361950"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361950"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361950"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361950"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3619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3619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3619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36195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660066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 eaLnBrk="1" hangingPunct="1">
              <a:spcAft>
                <a:spcPts val="600"/>
              </a:spcAft>
              <a:defRPr/>
            </a:pP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▪ С </a:t>
            </a:r>
            <a:r>
              <a:rPr lang="ru-RU" altLang="ru-RU" sz="1400" b="0" dirty="0" smtClean="0">
                <a:solidFill>
                  <a:schemeClr val="tx1"/>
                </a:solidFill>
                <a:latin typeface="Arial" charset="0"/>
              </a:rPr>
              <a:t>2020 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года Предприятию утверждены </a:t>
            </a:r>
            <a:r>
              <a:rPr lang="ru-RU" altLang="ru-RU" sz="1400" b="0" dirty="0">
                <a:solidFill>
                  <a:srgbClr val="0000FF"/>
                </a:solidFill>
                <a:latin typeface="Arial" charset="0"/>
              </a:rPr>
              <a:t>тарифы на услуги водоснабжения и водоотведения на </a:t>
            </a:r>
            <a:r>
              <a:rPr lang="ru-RU" altLang="ru-RU" sz="1400" dirty="0">
                <a:solidFill>
                  <a:srgbClr val="0000FF"/>
                </a:solidFill>
                <a:latin typeface="Arial" charset="0"/>
              </a:rPr>
              <a:t>2020-2024</a:t>
            </a:r>
            <a:r>
              <a:rPr lang="ru-RU" altLang="ru-RU" sz="1400" b="0" dirty="0">
                <a:solidFill>
                  <a:srgbClr val="0000FF"/>
                </a:solidFill>
                <a:latin typeface="Arial" charset="0"/>
              </a:rPr>
              <a:t> годы, 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дифференцированные по трем группам потребителей (население; теплоснабжающие предприятия и организации, предоставляющие услуги водоснабжения и(или) водоотведения; бюджетные организации и прочие потребители). </a:t>
            </a:r>
          </a:p>
          <a:p>
            <a:pPr algn="just" eaLnBrk="1" hangingPunct="1">
              <a:spcAft>
                <a:spcPts val="600"/>
              </a:spcAft>
              <a:defRPr/>
            </a:pPr>
            <a:endParaRPr lang="ru-RU" altLang="ru-RU" sz="1400" b="0" dirty="0">
              <a:solidFill>
                <a:schemeClr val="tx1"/>
              </a:solidFill>
              <a:latin typeface="Arial" charset="0"/>
            </a:endParaRPr>
          </a:p>
          <a:p>
            <a:pPr algn="just" eaLnBrk="1" hangingPunct="1">
              <a:spcAft>
                <a:spcPts val="0"/>
              </a:spcAft>
              <a:defRPr/>
            </a:pP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▪ Предприятию </a:t>
            </a:r>
            <a:r>
              <a:rPr lang="ru-RU" altLang="ru-RU" sz="1400" b="0" dirty="0">
                <a:solidFill>
                  <a:srgbClr val="0000FF"/>
                </a:solidFill>
                <a:latin typeface="Arial" charset="0"/>
              </a:rPr>
              <a:t>утверждена Инвестиционная программа на </a:t>
            </a:r>
            <a:r>
              <a:rPr lang="ru-RU" altLang="ru-RU" sz="1400" dirty="0">
                <a:solidFill>
                  <a:srgbClr val="0000FF"/>
                </a:solidFill>
                <a:latin typeface="Arial" charset="0"/>
              </a:rPr>
              <a:t>2020–2024</a:t>
            </a:r>
            <a:r>
              <a:rPr lang="ru-RU" altLang="ru-RU" sz="1400" b="0" dirty="0">
                <a:solidFill>
                  <a:srgbClr val="0000FF"/>
                </a:solidFill>
                <a:latin typeface="Arial" charset="0"/>
              </a:rPr>
              <a:t> годы 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по услугам водоснабжения и водоотведения на общую сумму 14 183 </a:t>
            </a:r>
            <a:r>
              <a:rPr lang="ru-RU" altLang="ru-RU" sz="1400" b="0" dirty="0" err="1">
                <a:solidFill>
                  <a:schemeClr val="tx1"/>
                </a:solidFill>
                <a:latin typeface="Arial" charset="0"/>
              </a:rPr>
              <a:t>млн.тенге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, в том числе на </a:t>
            </a:r>
            <a:r>
              <a:rPr lang="ru-RU" altLang="ru-RU" sz="1400" b="0" dirty="0" smtClean="0">
                <a:solidFill>
                  <a:schemeClr val="tx1"/>
                </a:solidFill>
                <a:latin typeface="Arial" charset="0"/>
              </a:rPr>
              <a:t>2023 </a:t>
            </a:r>
            <a:r>
              <a:rPr lang="ru-RU" altLang="ru-RU" sz="1400" b="0">
                <a:solidFill>
                  <a:schemeClr val="tx1"/>
                </a:solidFill>
                <a:latin typeface="Arial" charset="0"/>
              </a:rPr>
              <a:t>год – 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в сумме </a:t>
            </a:r>
            <a:r>
              <a:rPr lang="ru-RU" altLang="ru-RU" sz="1400" b="0" dirty="0" smtClean="0">
                <a:solidFill>
                  <a:schemeClr val="tx1"/>
                </a:solidFill>
                <a:latin typeface="Arial" charset="0"/>
              </a:rPr>
              <a:t>2 942 </a:t>
            </a:r>
            <a:r>
              <a:rPr lang="ru-RU" altLang="ru-RU" sz="1400" b="0" dirty="0" err="1" smtClean="0">
                <a:solidFill>
                  <a:schemeClr val="tx1"/>
                </a:solidFill>
                <a:latin typeface="Arial" charset="0"/>
              </a:rPr>
              <a:t>млн.тенге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, из них </a:t>
            </a:r>
            <a:endParaRPr lang="ru-RU" altLang="ru-RU" sz="1400" b="0" dirty="0" smtClean="0">
              <a:solidFill>
                <a:schemeClr val="tx1"/>
              </a:solidFill>
              <a:latin typeface="Arial" charset="0"/>
            </a:endParaRPr>
          </a:p>
          <a:p>
            <a:pPr algn="just" eaLnBrk="1" hangingPunct="1">
              <a:spcAft>
                <a:spcPts val="0"/>
              </a:spcAft>
              <a:defRPr/>
            </a:pPr>
            <a:r>
              <a:rPr lang="ru-RU" altLang="ru-RU" sz="1400" b="0" dirty="0" smtClean="0">
                <a:solidFill>
                  <a:schemeClr val="tx1"/>
                </a:solidFill>
                <a:latin typeface="Arial" charset="0"/>
              </a:rPr>
              <a:t>на 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услуги водоснабжения – </a:t>
            </a:r>
            <a:r>
              <a:rPr lang="ru-RU" altLang="ru-RU" sz="1400" b="0" dirty="0" smtClean="0">
                <a:solidFill>
                  <a:schemeClr val="tx1"/>
                </a:solidFill>
                <a:latin typeface="Arial" charset="0"/>
              </a:rPr>
              <a:t>2 366 </a:t>
            </a:r>
            <a:r>
              <a:rPr lang="ru-RU" altLang="ru-RU" sz="1400" b="0" dirty="0" err="1" smtClean="0">
                <a:solidFill>
                  <a:schemeClr val="tx1"/>
                </a:solidFill>
                <a:latin typeface="Arial" charset="0"/>
              </a:rPr>
              <a:t>млн.тенге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, </a:t>
            </a:r>
          </a:p>
          <a:p>
            <a:pPr algn="just" eaLnBrk="1" hangingPunct="1">
              <a:spcAft>
                <a:spcPts val="0"/>
              </a:spcAft>
              <a:defRPr/>
            </a:pP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на услуги водоотведения – </a:t>
            </a:r>
            <a:r>
              <a:rPr lang="ru-RU" altLang="ru-RU" sz="1400" b="0" dirty="0" smtClean="0">
                <a:solidFill>
                  <a:schemeClr val="tx1"/>
                </a:solidFill>
                <a:latin typeface="Arial" charset="0"/>
              </a:rPr>
              <a:t>576 </a:t>
            </a:r>
            <a:r>
              <a:rPr lang="ru-RU" altLang="ru-RU" sz="1400" b="0" dirty="0" err="1" smtClean="0">
                <a:solidFill>
                  <a:schemeClr val="tx1"/>
                </a:solidFill>
                <a:latin typeface="Arial" charset="0"/>
              </a:rPr>
              <a:t>млн.тенге</a:t>
            </a:r>
            <a:r>
              <a:rPr lang="ru-RU" altLang="ru-RU" sz="1400" b="0" dirty="0">
                <a:solidFill>
                  <a:schemeClr val="tx1"/>
                </a:solidFill>
                <a:latin typeface="Arial" charset="0"/>
              </a:rPr>
              <a:t>. </a:t>
            </a:r>
          </a:p>
          <a:p>
            <a:pPr algn="just" eaLnBrk="1" hangingPunct="1">
              <a:spcAft>
                <a:spcPts val="600"/>
              </a:spcAft>
              <a:defRPr/>
            </a:pPr>
            <a:endParaRPr lang="ru-RU" altLang="ru-RU" sz="1200" b="0" dirty="0">
              <a:solidFill>
                <a:schemeClr val="tx1"/>
              </a:solidFill>
              <a:latin typeface="Arial" charset="0"/>
            </a:endParaRPr>
          </a:p>
          <a:p>
            <a:pPr algn="just" eaLnBrk="1" hangingPunct="1">
              <a:spcAft>
                <a:spcPts val="600"/>
              </a:spcAft>
              <a:defRPr/>
            </a:pPr>
            <a:endParaRPr lang="ru-RU" altLang="ru-RU" sz="12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4212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1116641" cy="8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994525" y="647541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446B322D-6F0D-491F-BA51-1A43D8704E9D}" type="slidenum">
              <a:rPr lang="ru-RU" altLang="ru-RU" sz="900" b="0" smtClean="0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19</a:t>
            </a:fld>
            <a:endParaRPr lang="ru-RU" altLang="ru-RU" sz="900" b="0" dirty="0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395536" y="1340768"/>
            <a:ext cx="8280400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Государственное коммунальное предприятие на праве хозяйственного ведения 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«Алматы Су» 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Управления энергетики и водоснабжения </a:t>
            </a:r>
            <a:r>
              <a:rPr lang="ru-RU" altLang="ru-RU" sz="1600" b="0" dirty="0" smtClean="0">
                <a:solidFill>
                  <a:srgbClr val="000000"/>
                </a:solidFill>
                <a:latin typeface="Arial" panose="020B0604020202020204" pitchFamily="34" charset="0"/>
              </a:rPr>
              <a:t>города 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Алматы оказывает услуги в сфере </a:t>
            </a:r>
            <a:r>
              <a:rPr lang="ru-RU" altLang="ru-RU" sz="1600" dirty="0">
                <a:solidFill>
                  <a:srgbClr val="000066"/>
                </a:solidFill>
                <a:latin typeface="Arial" panose="020B0604020202020204" pitchFamily="34" charset="0"/>
              </a:rPr>
              <a:t>водоснабжения и водоотведения 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города Алматы и населенных пунктов Алматинской области.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       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Целью деятельности </a:t>
            </a: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является осуществление деятельности в сфере жизнеобеспечения населенных пунктов, содержание, эксплуатация и техническое обслуживание объектов водоснабжения и водоотведения, а также обеспечение безопасности водохозяйственных систем и сооружений, находящихся в государственной собственности по городу Алматы и населенных пунктов Алматинской области.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16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b="0" dirty="0">
                <a:solidFill>
                  <a:srgbClr val="000000"/>
                </a:solidFill>
                <a:latin typeface="Arial" panose="020B0604020202020204" pitchFamily="34" charset="0"/>
              </a:rPr>
              <a:t>        Приказом Комитета по регулированию естественных монополий, защите конкуренции и прав потребителей Министерства национальной экономики Республики Казахстан от 30 ноября 2017 года №296-ОД Предприятие включено в республиканский раздел Государственного регистра субъектов естественных монополий в сфере водоснабжения и водоотведения.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endParaRPr lang="ru-RU" altLang="ru-RU" sz="16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32625" y="648493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E23832-45C5-4442-A5C4-D608591B4037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273423" y="489933"/>
            <a:ext cx="65246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Общая информация о ГКП «Алматы Су»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169337"/>
              </p:ext>
            </p:extLst>
          </p:nvPr>
        </p:nvGraphicFramePr>
        <p:xfrm>
          <a:off x="2268538" y="620713"/>
          <a:ext cx="6513508" cy="5913436"/>
        </p:xfrm>
        <a:graphic>
          <a:graphicData uri="http://schemas.openxmlformats.org/drawingml/2006/table">
            <a:tbl>
              <a:tblPr/>
              <a:tblGrid>
                <a:gridCol w="232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9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2954">
                  <a:extLst>
                    <a:ext uri="{9D8B030D-6E8A-4147-A177-3AD203B41FA5}">
                      <a16:colId xmlns:a16="http://schemas.microsoft.com/office/drawing/2014/main" val="4284699974"/>
                    </a:ext>
                  </a:extLst>
                </a:gridCol>
                <a:gridCol w="708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60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1" i="0" u="none" strike="noStrike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</a:t>
                      </a:r>
                      <a:r>
                        <a:rPr lang="ru-RU" sz="1400" b="1" i="0" u="none" strike="noStrike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 водоснабжения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918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sng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Мощность  подземных источников:</a:t>
                      </a:r>
                      <a:r>
                        <a:rPr lang="ru-RU" sz="1200" b="0" i="0" u="sng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Талгарское,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Алма-Атинское месторождения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090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тыс.м³/</a:t>
                      </a:r>
                    </a:p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сутки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502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sng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Мощность поверхностных источников:</a:t>
                      </a:r>
                      <a:r>
                        <a:rPr lang="ru-RU" sz="1200" b="0" i="0" u="sng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Головные очистные сооружения (р.Б.Алматинка), </a:t>
                      </a:r>
                    </a:p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фильтровальные станции «Медеу», «Аксай»,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«Карагайлы»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сутки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407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водопроводных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сетей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807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Водопроводные колодцы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59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Запорно-регулирующая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арматура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8704635"/>
                  </a:ext>
                </a:extLst>
              </a:tr>
              <a:tr h="393463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Насосные станции </a:t>
                      </a:r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 подъемов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13">
                <a:tc>
                  <a:txBody>
                    <a:bodyPr/>
                    <a:lstStyle/>
                    <a:p>
                      <a:pPr algn="ctr" fontAlgn="auto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4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384"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400" b="1" i="0" u="none" strike="noStrike" dirty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Система водоотведения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400" b="0" i="0" u="none" strike="noStrike" kern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3990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Канализационные очистные сооружения:</a:t>
                      </a:r>
                    </a:p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механическая</a:t>
                      </a:r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биологическая очистка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640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сутки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68628105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 канализационных сетей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914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Канализационные колодцы, камеры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549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Насосные станции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Отводящие каналы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Накопитель Сорбулак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1 000</a:t>
                      </a: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млн.м³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93706"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r>
                        <a:rPr lang="ru-RU" sz="1200" b="0" i="0" u="none" strike="noStrike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Накопители правобережного Сорбулакского канала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50,3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млн.м³</a:t>
                      </a: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17195">
                <a:tc>
                  <a:txBody>
                    <a:bodyPr/>
                    <a:lstStyle/>
                    <a:p>
                      <a:pPr algn="ctr" fontAlgn="auto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4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endParaRPr lang="ru-RU" sz="13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549" marR="53992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989" marR="5549" marT="55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8105979"/>
                  </a:ext>
                </a:extLst>
              </a:tr>
            </a:tbl>
          </a:graphicData>
        </a:graphic>
      </p:graphicFrame>
      <p:sp>
        <p:nvSpPr>
          <p:cNvPr id="60488" name="TextBox 10"/>
          <p:cNvSpPr txBox="1">
            <a:spLocks noChangeArrowheads="1"/>
          </p:cNvSpPr>
          <p:nvPr/>
        </p:nvSpPr>
        <p:spPr bwMode="auto">
          <a:xfrm>
            <a:off x="2051050" y="233363"/>
            <a:ext cx="65246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</a:rPr>
              <a:t>Информация о системах водоснабжения и водоотведения</a:t>
            </a:r>
          </a:p>
        </p:txBody>
      </p:sp>
      <p:pic>
        <p:nvPicPr>
          <p:cNvPr id="604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39688"/>
            <a:ext cx="96837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3" y="766763"/>
            <a:ext cx="2073275" cy="1247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 descr="Подающие эрлифты DSC0595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38" y="5087936"/>
            <a:ext cx="2048787" cy="15097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0492" name="Picture 134" descr="C:\Users\User\Desktop\20190123_1401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059184"/>
            <a:ext cx="2074862" cy="153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4" descr="E:\DSC0983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461" y="3640700"/>
            <a:ext cx="2043139" cy="13688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049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6430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400"/>
              </a:spcBef>
              <a:buFont typeface="Wingdings 3" panose="05040102010807070707" pitchFamily="18" charset="2"/>
              <a:buNone/>
            </a:pPr>
            <a:fld id="{F97E6EC4-BB06-4775-8364-F9FE5E11AC4A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ts val="400"/>
                </a:spcBef>
                <a:buFont typeface="Wingdings 3" panose="05040102010807070707" pitchFamily="18" charset="2"/>
                <a:buNone/>
              </a:pPr>
              <a:t>3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1635820" y="289491"/>
            <a:ext cx="6443662" cy="460375"/>
          </a:xfrm>
        </p:spPr>
        <p:txBody>
          <a:bodyPr/>
          <a:lstStyle/>
          <a:p>
            <a:pPr eaLnBrk="1" hangingPunct="1"/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Исполнение Инвестиционной программы </a:t>
            </a:r>
            <a:b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 услуге водоснабжения за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 год</a:t>
            </a:r>
            <a:endParaRPr lang="ru-RU" alt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3813"/>
            <a:ext cx="9413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71C552-8EC4-410F-B746-FAC29B8B8960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859908"/>
              </p:ext>
            </p:extLst>
          </p:nvPr>
        </p:nvGraphicFramePr>
        <p:xfrm>
          <a:off x="251521" y="938506"/>
          <a:ext cx="8645788" cy="5345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5">
                  <a:extLst>
                    <a:ext uri="{9D8B030D-6E8A-4147-A177-3AD203B41FA5}">
                      <a16:colId xmlns:a16="http://schemas.microsoft.com/office/drawing/2014/main" val="1097845183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185205189"/>
                    </a:ext>
                  </a:extLst>
                </a:gridCol>
                <a:gridCol w="632205">
                  <a:extLst>
                    <a:ext uri="{9D8B030D-6E8A-4147-A177-3AD203B41FA5}">
                      <a16:colId xmlns:a16="http://schemas.microsoft.com/office/drawing/2014/main" val="2809815805"/>
                    </a:ext>
                  </a:extLst>
                </a:gridCol>
                <a:gridCol w="591930">
                  <a:extLst>
                    <a:ext uri="{9D8B030D-6E8A-4147-A177-3AD203B41FA5}">
                      <a16:colId xmlns:a16="http://schemas.microsoft.com/office/drawing/2014/main" val="79602769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367475916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35185766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754328259"/>
                    </a:ext>
                  </a:extLst>
                </a:gridCol>
                <a:gridCol w="796916">
                  <a:extLst>
                    <a:ext uri="{9D8B030D-6E8A-4147-A177-3AD203B41FA5}">
                      <a16:colId xmlns:a16="http://schemas.microsoft.com/office/drawing/2014/main" val="585241809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126883920"/>
                    </a:ext>
                  </a:extLst>
                </a:gridCol>
              </a:tblGrid>
              <a:tr h="42695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 о плановых и фактических объемах предоставления регулируемых услуг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инвестиционной программы, тыс. тенге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779943"/>
                  </a:ext>
                </a:extLst>
              </a:tr>
              <a:tr h="5239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регулируемых услуг и обслуживаемая территория/Наименование мероприятий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в натуральных показателях 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(сумма договора)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Отклонение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Причины отклонения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328530"/>
                  </a:ext>
                </a:extLst>
              </a:tr>
              <a:tr h="172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sz="1000" b="1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2181200"/>
                  </a:ext>
                </a:extLst>
              </a:tr>
              <a:tr h="4673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 предоставляемых услуг по водоснабжению по г. Алматы и </a:t>
                      </a:r>
                      <a:r>
                        <a:rPr lang="ru-RU" sz="10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Алматинской</a:t>
                      </a:r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области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</a:t>
                      </a:r>
                      <a:r>
                        <a:rPr lang="en-US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227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172 018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2 222 609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1 624 774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kk-K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597 835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089169"/>
                  </a:ext>
                </a:extLst>
              </a:tr>
              <a:tr h="3238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сооружений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866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148 866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446377"/>
                  </a:ext>
                </a:extLst>
              </a:tr>
              <a:tr h="2939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Газификация</a:t>
                      </a:r>
                      <a:r>
                        <a:rPr lang="ru-RU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объектов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43 306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43 306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71782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Авторский надзор над реконструкцией сооружений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2 364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2 364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480659"/>
                  </a:ext>
                </a:extLst>
              </a:tr>
              <a:tr h="426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Реконструкция водопроводных сетей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м.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24 402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kk-KZ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879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1 397 025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808 302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588 723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Рек. Ахметова,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рек. Луганского, рек.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Сарбайская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исполнены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415835"/>
                  </a:ext>
                </a:extLst>
              </a:tr>
              <a:tr h="4236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Авторский 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надзор над реконструкцией водопроводных сетей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14 771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7 140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Рек. Ахметова,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рек. Луганского, рек. </a:t>
                      </a:r>
                      <a:r>
                        <a:rPr lang="ru-RU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Сарбайская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исполнены</a:t>
                      </a:r>
                      <a:endParaRPr lang="ru-RU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094043"/>
                  </a:ext>
                </a:extLst>
              </a:tr>
              <a:tr h="2833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ПСД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748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29 748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181127"/>
                  </a:ext>
                </a:extLst>
              </a:tr>
              <a:tr h="288619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основных средств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383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381 83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1 481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Экономия по результатам </a:t>
                      </a:r>
                      <a:r>
                        <a:rPr lang="ru-RU" sz="9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госзакупа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64884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 fontAlgn="ctr"/>
                      <a:r>
                        <a:rPr lang="kk-KZ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Автоматизация систем управления производственным процессом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107 358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107 358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92643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специальной техники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47 308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487715"/>
                  </a:ext>
                </a:extLst>
              </a:tr>
              <a:tr h="467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 по оборудованию системы видеонаблюдения и охраны периметра объектов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48 549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48 549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58" marR="36000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4758" marT="47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8853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37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755576" y="164814"/>
            <a:ext cx="8229600" cy="83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Исполнение Инвестиционной программы</a:t>
            </a:r>
            <a:b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услуге водоотведения за 2022 год</a:t>
            </a:r>
            <a:endParaRPr lang="ru-RU" altLang="ru-RU" sz="1400" b="0" dirty="0"/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956550" y="6577013"/>
            <a:ext cx="1187450" cy="236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4980FB-1F64-4F30-8AC8-6E0283BB30B0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111789"/>
              </p:ext>
            </p:extLst>
          </p:nvPr>
        </p:nvGraphicFramePr>
        <p:xfrm>
          <a:off x="136525" y="1268761"/>
          <a:ext cx="8871073" cy="4831840"/>
        </p:xfrm>
        <a:graphic>
          <a:graphicData uri="http://schemas.openxmlformats.org/drawingml/2006/table">
            <a:tbl>
              <a:tblPr/>
              <a:tblGrid>
                <a:gridCol w="358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9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9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1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1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5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6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4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0247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81286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п/п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Информация о плановых и фактических объемах предоставления регулируемых услуг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1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инвестиционной</a:t>
                      </a:r>
                      <a:r>
                        <a:rPr lang="ru-RU" sz="10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программы, тыс. тенге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регулируемых услуг и обслуживаемая территория/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мероприятий</a:t>
                      </a:r>
                    </a:p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Ед.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изм.</a:t>
                      </a: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в натуральных показателях 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(сумма </a:t>
                      </a:r>
                      <a:r>
                        <a:rPr lang="ru-RU" sz="10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договора)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Отклонение</a:t>
                      </a: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Причины</a:t>
                      </a:r>
                      <a:r>
                        <a:rPr lang="ru-RU" sz="1000" b="1" kern="1200" baseline="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отклонения</a:t>
                      </a:r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2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План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Факт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273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Объем предоставляемых услуг по водоотведению по г. Алматы и </a:t>
                      </a:r>
                      <a:r>
                        <a:rPr lang="ru-RU" sz="1000" b="1" i="0" u="none" strike="noStrike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Алматинской</a:t>
                      </a:r>
                      <a:r>
                        <a:rPr lang="ru-RU" sz="1000" b="1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области</a:t>
                      </a: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тыс.м³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07983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134 490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133 312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949 749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kern="1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937 092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- 12 657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2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Экономия по результатам </a:t>
                      </a:r>
                      <a:r>
                        <a:rPr lang="ru-RU" sz="10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госзакупа</a:t>
                      </a:r>
                      <a:endParaRPr lang="ru-RU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88" marR="7198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426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Реконструкция канализационных сетей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 м.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2 696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36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2 306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36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744 784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744 784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en-US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36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71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Авторский надзор над реконструкцией канализационных сетей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услуга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36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36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5 969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5 969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36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Разработка проектно-сметной документации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проект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36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36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450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00" b="1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36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Приобретение основных средств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ед.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36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36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198 546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185 889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- 12 657</a:t>
                      </a:r>
                      <a:endParaRPr lang="ru-RU" sz="100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Экономия по результатам </a:t>
                      </a:r>
                      <a:r>
                        <a:rPr lang="ru-RU" sz="800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госзакупа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4.1</a:t>
                      </a:r>
                      <a:endParaRPr lang="ru-RU" sz="1000" b="0" i="1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1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Работа по</a:t>
                      </a:r>
                      <a:r>
                        <a:rPr lang="ru-RU" sz="1000" b="0" i="1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замене насосного оборудования</a:t>
                      </a:r>
                      <a:endParaRPr lang="ru-RU" sz="1000" b="0" i="1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1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ед</a:t>
                      </a:r>
                      <a:r>
                        <a:rPr lang="kk-KZ" sz="1000" b="0" i="1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.</a:t>
                      </a:r>
                      <a:endParaRPr lang="ru-RU" sz="1000" b="0" i="1" u="none" strike="noStrike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</a:t>
                      </a:r>
                      <a:endParaRPr lang="ru-RU" sz="1000" b="0" i="1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36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6</a:t>
                      </a:r>
                      <a:endParaRPr lang="ru-RU" sz="1000" b="0" i="1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36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149 183</a:t>
                      </a:r>
                      <a:endParaRPr lang="ru-RU" sz="1000" b="0" i="1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139 230</a:t>
                      </a:r>
                      <a:endParaRPr lang="ru-RU" sz="1000" b="0" i="1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- 9 953</a:t>
                      </a:r>
                      <a:endParaRPr lang="ru-RU" sz="1000" b="0" i="1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36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Экономия по результатам </a:t>
                      </a:r>
                      <a:r>
                        <a:rPr lang="ru-RU" sz="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госзакупа</a:t>
                      </a:r>
                      <a:endParaRPr lang="ru-RU" sz="800" b="0" i="1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1361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4.2</a:t>
                      </a:r>
                      <a:endParaRPr lang="ru-RU" sz="1000" b="0" i="1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ctr" latinLnBrk="0" hangingPunct="1"/>
                      <a:r>
                        <a:rPr lang="ru-RU" sz="1000" b="0" i="1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Приобретение</a:t>
                      </a:r>
                      <a:r>
                        <a:rPr lang="ru-RU" sz="1000" b="0" i="1" u="none" strike="noStrike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 прочего оборудования</a:t>
                      </a:r>
                      <a:endParaRPr lang="ru-RU" sz="1000" b="0" i="1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398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1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ед.</a:t>
                      </a:r>
                      <a:endParaRPr lang="ru-RU" sz="1000" b="0" i="1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7200" marR="7398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1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13</a:t>
                      </a:r>
                      <a:endParaRPr lang="ru-RU" sz="1000" b="0" i="1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36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1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13</a:t>
                      </a:r>
                      <a:endParaRPr lang="ru-RU" sz="1000" b="0" i="1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72000" marR="36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49 363</a:t>
                      </a:r>
                      <a:endParaRPr lang="ru-RU" sz="1000" b="0" i="1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46 659</a:t>
                      </a:r>
                      <a:endParaRPr lang="ru-RU" sz="1000" b="0" i="1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000" b="0" i="1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- 2</a:t>
                      </a:r>
                      <a:r>
                        <a:rPr lang="ru-RU" sz="1000" b="0" i="1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704</a:t>
                      </a:r>
                      <a:endParaRPr lang="ru-RU" sz="1000" b="0" i="1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36000" marT="740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Экономия по результатам </a:t>
                      </a:r>
                      <a:r>
                        <a:rPr lang="ru-RU" sz="800" i="1" u="none" strike="noStrike" baseline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госзакупа</a:t>
                      </a:r>
                      <a:endParaRPr lang="ru-RU" sz="800" b="0" i="1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211138"/>
            <a:ext cx="9413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77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403648" y="314326"/>
            <a:ext cx="6864856" cy="460375"/>
          </a:xfrm>
        </p:spPr>
        <p:txBody>
          <a:bodyPr/>
          <a:lstStyle/>
          <a:p>
            <a:pPr eaLnBrk="1" hangingPunct="1"/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Исполнение Инвестиционных программ </a:t>
            </a:r>
            <a:b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 услугам водоснабжения и водоотведения за  </a:t>
            </a:r>
            <a:r>
              <a:rPr lang="ru-RU" alt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alt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3813"/>
            <a:ext cx="94138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8" name="Номер слайда 2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6AD260-1C6D-493D-94D5-CFB378A333D7}" type="slidenum">
              <a:rPr lang="ru-RU" altLang="ru-RU" sz="900" b="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ru-RU" altLang="ru-RU" sz="900" b="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56018"/>
              </p:ext>
            </p:extLst>
          </p:nvPr>
        </p:nvGraphicFramePr>
        <p:xfrm>
          <a:off x="179388" y="1125538"/>
          <a:ext cx="8856661" cy="4222750"/>
        </p:xfrm>
        <a:graphic>
          <a:graphicData uri="http://schemas.openxmlformats.org/drawingml/2006/table">
            <a:tbl>
              <a:tblPr/>
              <a:tblGrid>
                <a:gridCol w="372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76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64047"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№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п/п</a:t>
                      </a: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регулируемых услуг и обслуживаемая территория</a:t>
                      </a:r>
                    </a:p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Информация о сопоставлении фактических показателей исполнения инвестиционных</a:t>
                      </a:r>
                      <a:r>
                        <a:rPr lang="ru-RU" sz="1000" b="1" i="0" u="none" strike="noStrike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программ с показателями, утвержденными в инвестиционных программах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6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000" b="1" kern="1200" dirty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расхода сырья, материалов, топлива и энергии в натуральном выражении в зависимости от утвержденной инвестиционной программы, тыс. тенге</a:t>
                      </a: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износа (физического) основных фондов (активов), %, по годам реализации в зависимости от утвержденной инвестиционной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потерь, %, по годам реализации в зависимости от утвержденной инвестиционной программы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Снижение аварийности,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по годам реализации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 зависимости от утвержденной инвестиционной программы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150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l" fontAlgn="ctr"/>
                      <a:endParaRPr lang="ru-RU" sz="1000" b="1" i="0" u="none" strike="noStrike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года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7810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Услуга водоснабжения по г. Алматы и Алматинской области</a:t>
                      </a: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55,0</a:t>
                      </a:r>
                      <a:endParaRPr lang="en-US" sz="1050" b="0" i="0" u="none" strike="noStrike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2000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54,64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6" marR="72000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k-KZ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kumimoji="0" lang="ru-RU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630">
                <a:tc>
                  <a:txBody>
                    <a:bodyPr/>
                    <a:lstStyle/>
                    <a:p>
                      <a:pPr marL="8890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Услуга водоотведения по г. Алматы и Алматинской области</a:t>
                      </a:r>
                    </a:p>
                  </a:txBody>
                  <a:tcPr marL="7399" marR="7399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kk-KZ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57,92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720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b="0" i="0" u="none" strike="noStrike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  <a:endParaRPr lang="ru-RU" sz="1050" b="0" i="0" u="none" strike="noStrike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96" marR="71996" marT="74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564" name="TextBox 3"/>
          <p:cNvSpPr txBox="1">
            <a:spLocks noChangeArrowheads="1"/>
          </p:cNvSpPr>
          <p:nvPr/>
        </p:nvSpPr>
        <p:spPr bwMode="auto">
          <a:xfrm>
            <a:off x="179387" y="5589588"/>
            <a:ext cx="885666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0" i="1" dirty="0">
                <a:latin typeface="Arial" panose="020B0604020202020204" pitchFamily="34" charset="0"/>
              </a:rPr>
              <a:t>Примечание: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000" b="0" i="1" dirty="0">
                <a:latin typeface="Arial" panose="020B0604020202020204" pitchFamily="34" charset="0"/>
              </a:rPr>
              <a:t>*Инвестиционные программы Предприятия по водоснабжению и водоотведению  реализуются за счет собственных средств - амортизационных отчислений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1000" b="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0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74042"/>
          </a:xfrm>
        </p:spPr>
        <p:txBody>
          <a:bodyPr/>
          <a:lstStyle/>
          <a:p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Тарифы на услуги водоснабжения и водоотведения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783544"/>
              </p:ext>
            </p:extLst>
          </p:nvPr>
        </p:nvGraphicFramePr>
        <p:xfrm>
          <a:off x="611560" y="802184"/>
          <a:ext cx="8075240" cy="5689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7280">
                  <a:extLst>
                    <a:ext uri="{9D8B030D-6E8A-4147-A177-3AD203B41FA5}">
                      <a16:colId xmlns:a16="http://schemas.microsoft.com/office/drawing/2014/main" val="230026590"/>
                    </a:ext>
                  </a:extLst>
                </a:gridCol>
                <a:gridCol w="5463400">
                  <a:extLst>
                    <a:ext uri="{9D8B030D-6E8A-4147-A177-3AD203B41FA5}">
                      <a16:colId xmlns:a16="http://schemas.microsoft.com/office/drawing/2014/main" val="174256273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918658869"/>
                    </a:ext>
                  </a:extLst>
                </a:gridCol>
                <a:gridCol w="946448">
                  <a:extLst>
                    <a:ext uri="{9D8B030D-6E8A-4147-A177-3AD203B41FA5}">
                      <a16:colId xmlns:a16="http://schemas.microsoft.com/office/drawing/2014/main" val="2969006118"/>
                    </a:ext>
                  </a:extLst>
                </a:gridCol>
              </a:tblGrid>
              <a:tr h="4897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Группа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потребителей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Действующие тарифы 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662505"/>
                  </a:ext>
                </a:extLst>
              </a:tr>
              <a:tr h="4897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1м</a:t>
                      </a:r>
                      <a:r>
                        <a:rPr lang="ru-RU" sz="10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 НДС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тенге 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1м</a:t>
                      </a:r>
                      <a:r>
                        <a:rPr lang="ru-RU" sz="1000" b="1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 НДС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082588"/>
                  </a:ext>
                </a:extLst>
              </a:tr>
              <a:tr h="27917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водоснабжения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897339"/>
                  </a:ext>
                </a:extLst>
              </a:tr>
              <a:tr h="2877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физические лица, относящиеся к категории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42,86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48,00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354"/>
                  </a:ext>
                </a:extLst>
              </a:tr>
              <a:tr h="12013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предприятия,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водоснабжения); предприятия, занимающиеся передачей и распределением тепловой энергии, в пределах объемов утвержденных нормативных технических потерь;</a:t>
                      </a:r>
                    </a:p>
                    <a:p>
                      <a:pPr algn="just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организации, предоставляющие регулируемые услуги в сфере водоснабжения и (или) водоотведения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53,02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59,38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311908"/>
                  </a:ext>
                </a:extLst>
              </a:tr>
              <a:tr h="4647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организации, содержащиеся за счет бюджетных средств и прочие потребители, не входящие в первую и вторую группы потребителей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144,03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161,31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530846"/>
                  </a:ext>
                </a:extLst>
              </a:tr>
              <a:tr h="35044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Услуги водоотведения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62283"/>
                  </a:ext>
                </a:extLst>
              </a:tr>
              <a:tr h="2354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физические лица, относящиеся к категории населения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23,10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25,87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78680"/>
                  </a:ext>
                </a:extLst>
              </a:tr>
              <a:tr h="13817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предприятия, занимающиеся производством тепловой энергии, в пределах объемов потребления воды на собственные нужды в процессе производства тепловой энергии и объемов подпитки при предоставлении услуг горячего водоснабжения (при открытой системе горячего водоснабжения); предприятия, занимающиеся передачей и распределением тепловой энергии, в пределах объемов утвержденных нормативных технических потерь;</a:t>
                      </a:r>
                    </a:p>
                    <a:p>
                      <a:pPr algn="just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организации, предоставляющие регулируемые услуги в сфере водоснабжения и (или) водоотведения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31,48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35,26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2276161"/>
                  </a:ext>
                </a:extLst>
              </a:tr>
              <a:tr h="5097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9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организации, содержащиеся за счет бюджетных средств и прочие потребители, не входящие в первую и вторую группы потребителей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63,08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70,65</a:t>
                      </a:r>
                    </a:p>
                  </a:txBody>
                  <a:tcPr marL="5432" marR="5432" marT="543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817001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820472" y="6597352"/>
            <a:ext cx="323528" cy="243664"/>
          </a:xfrm>
        </p:spPr>
        <p:txBody>
          <a:bodyPr/>
          <a:lstStyle/>
          <a:p>
            <a:pPr>
              <a:defRPr/>
            </a:pPr>
            <a:fld id="{2AE1DB11-768B-4C3B-9523-617251DCEFE1}" type="slidenum">
              <a:rPr lang="ru-RU" altLang="ru-RU" sz="900" b="0" smtClean="0">
                <a:latin typeface="Arial" panose="020B0604020202020204" pitchFamily="34" charset="0"/>
              </a:rPr>
              <a:pPr>
                <a:defRPr/>
              </a:pPr>
              <a:t>7</a:t>
            </a:fld>
            <a:endParaRPr lang="ru-RU" altLang="ru-RU" sz="900" b="0" dirty="0"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134"/>
            <a:ext cx="864096" cy="64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87525" y="6381328"/>
            <a:ext cx="8532946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endParaRPr lang="ru-RU" sz="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80899" name="Rectangle 55"/>
          <p:cNvSpPr>
            <a:spLocks noChangeArrowheads="1"/>
          </p:cNvSpPr>
          <p:nvPr/>
        </p:nvSpPr>
        <p:spPr bwMode="auto">
          <a:xfrm>
            <a:off x="899592" y="9725"/>
            <a:ext cx="75612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Arial" panose="020B0604020202020204" pitchFamily="34" charset="0"/>
              </a:rPr>
              <a:t>по услугам водоснабжения за </a:t>
            </a:r>
            <a:r>
              <a:rPr lang="ru-RU" altLang="ru-RU" sz="1300" dirty="0" smtClean="0">
                <a:latin typeface="Arial" panose="020B0604020202020204" pitchFamily="34" charset="0"/>
              </a:rPr>
              <a:t>2022 </a:t>
            </a:r>
            <a:r>
              <a:rPr lang="ru-RU" altLang="ru-RU" sz="1300" dirty="0">
                <a:latin typeface="Arial" panose="020B0604020202020204" pitchFamily="34" charset="0"/>
              </a:rPr>
              <a:t>год, тыс.тенге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618683"/>
              </p:ext>
            </p:extLst>
          </p:nvPr>
        </p:nvGraphicFramePr>
        <p:xfrm>
          <a:off x="251519" y="460755"/>
          <a:ext cx="8640962" cy="6420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63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3949"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950" baseline="0" dirty="0">
                          <a:latin typeface="Arial" pitchFamily="34" charset="0"/>
                          <a:cs typeface="Arial" pitchFamily="34" charset="0"/>
                        </a:rPr>
                        <a:t> п/п</a:t>
                      </a:r>
                      <a:endParaRPr lang="ru-RU" sz="95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dirty="0"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Тарифная смета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Фактические показатели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5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Отклонение, %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5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Причины отклонений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386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  <a:endParaRPr lang="ru-RU" sz="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Затраты на производство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11 625 288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12 505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976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386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7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Материальные затраты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2 665 788</a:t>
                      </a:r>
                      <a:endParaRPr lang="ru-RU" sz="700" b="0" i="0" u="none" strike="noStrike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2 824 876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386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1.1</a:t>
                      </a:r>
                      <a:endParaRPr lang="ru-RU" sz="7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Сырье и материалы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135 270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135 270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709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1.2</a:t>
                      </a:r>
                      <a:endParaRPr lang="ru-RU" sz="7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ГСМ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185 688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185 688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386">
                <a:tc>
                  <a:txBody>
                    <a:bodyPr/>
                    <a:lstStyle/>
                    <a:p>
                      <a:pPr algn="ctr"/>
                      <a:r>
                        <a:rPr lang="en-US" sz="7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7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Топливо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7 636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7 636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46048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1.4</a:t>
                      </a:r>
                      <a:endParaRPr lang="ru-RU" sz="7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Энергия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2 337 194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2 496 282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тарифов на электроэнергию и ее транспортировку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386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7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Расходы на оплату труда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5 114 720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5 136 054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386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  <a:endParaRPr lang="ru-RU" sz="7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Заработная плата производственного персонала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594 884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4 612 710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447489"/>
                  </a:ext>
                </a:extLst>
              </a:tr>
              <a:tr h="105751"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2.2</a:t>
                      </a:r>
                      <a:endParaRPr lang="ru-RU" sz="7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Социальный налог и социальные отчисления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387 967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389 118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7059062"/>
                  </a:ext>
                </a:extLst>
              </a:tr>
              <a:tr h="105751">
                <a:tc vMerge="1">
                  <a:txBody>
                    <a:bodyPr/>
                    <a:lstStyle/>
                    <a:p>
                      <a:pPr algn="ctr"/>
                      <a:endParaRPr lang="ru-RU" sz="9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ОСМС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131 869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134 226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22274"/>
                  </a:ext>
                </a:extLst>
              </a:tr>
              <a:tr h="477723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7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Амортизация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2 291 648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2 932 862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ТС амортизация учтена не в полном объеме, а на сумму Инвестиционной программы, в исполнении - фактическое  начисление амортизации с учетом переданного на баланс имущества в соответствии с постановлениями </a:t>
                      </a:r>
                      <a:r>
                        <a:rPr lang="ru-RU" sz="6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акимата</a:t>
                      </a:r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г.Алматы</a:t>
                      </a:r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качестве взноса в уставный капитал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700" b="0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Ремонт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354 289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352 075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экономия по результатам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госзакупа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7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700" b="1" i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Прочие затраты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1 198 843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1 260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386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5.1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Услуги охраны</a:t>
                      </a: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36 512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36 364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-0,4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пределах тарифной сметы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386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5.2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Охрана</a:t>
                      </a:r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труда и техника безопасности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62 060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62 060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пределах тарифной сметы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386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5.3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Плата</a:t>
                      </a:r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за использование природных ресурсов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9 297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10 670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фактическим объемам 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386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5.4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Налог</a:t>
                      </a:r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на добычу подземных вод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466 391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461 476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-1,1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пределах тарифной сметы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6386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5.5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Коммунальные</a:t>
                      </a:r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услуги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35 476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35 476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пределах тарифной сметы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6386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5.6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Обязательные</a:t>
                      </a:r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виды страхования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r>
                        <a:rPr lang="ru-RU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527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78 510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повышением заработной платы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6394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5.7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Охрана</a:t>
                      </a:r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окружающей среды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1 950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3 217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65,0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платы за эмиссии в окружающую среду по фактическим экологическим показателям, рост МРП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6386">
                <a:tc>
                  <a:txBody>
                    <a:bodyPr/>
                    <a:lstStyle/>
                    <a:p>
                      <a:pPr algn="ctr"/>
                      <a:r>
                        <a:rPr lang="ru-RU" sz="700" b="0" i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5.8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Расходы</a:t>
                      </a:r>
                      <a:r>
                        <a:rPr lang="ru-RU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на оформление квитанций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200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130 685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8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148 759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количества потребителей 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03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700" b="1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Другие затраты, всего, в </a:t>
                      </a:r>
                      <a:r>
                        <a:rPr kumimoji="0" lang="ru-RU" sz="700" b="1" i="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т.ч</a:t>
                      </a:r>
                      <a:r>
                        <a:rPr kumimoji="0" lang="ru-RU" sz="700" b="1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392 945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423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118468"/>
                  </a:ext>
                </a:extLst>
              </a:tr>
              <a:tr h="1963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слуги</a:t>
                      </a:r>
                      <a:r>
                        <a:rPr kumimoji="0" lang="ru-RU" sz="70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связи, почтовые расходы</a:t>
                      </a:r>
                      <a:endParaRPr kumimoji="0" lang="ru-RU" sz="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14 734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16 721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13,5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производственная необходимость, рост стоимости услуг 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9352477"/>
                  </a:ext>
                </a:extLst>
              </a:tr>
              <a:tr h="1963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омандировочные 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расходы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624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пределах тарифной сметы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119763"/>
                  </a:ext>
                </a:extLst>
              </a:tr>
              <a:tr h="1963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rtl="0" eaLnBrk="1" latinLnBrk="0" hangingPunct="1"/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одготовка 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кадров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1 341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39,3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производственная необходимость, рост стоимости услуг 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274994"/>
                  </a:ext>
                </a:extLst>
              </a:tr>
              <a:tr h="1963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5.9.4</a:t>
                      </a:r>
                      <a:endParaRPr lang="ru-RU" sz="7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слуги 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подачи воды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61 588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61 588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пределах тарифной сметы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6882858"/>
                  </a:ext>
                </a:extLst>
              </a:tr>
              <a:tr h="1963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5.9.5</a:t>
                      </a:r>
                      <a:endParaRPr lang="ru-RU" sz="7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плата 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проезда персонала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14 663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14 891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пределах тарифной сметы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459440"/>
                  </a:ext>
                </a:extLst>
              </a:tr>
              <a:tr h="1963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5.9.6</a:t>
                      </a:r>
                      <a:endParaRPr lang="ru-RU" sz="7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бязательные 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проф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пенсионные</a:t>
                      </a:r>
                      <a:r>
                        <a:rPr kumimoji="0" lang="ru-RU" sz="700" b="0" i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700" b="0" i="0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взносы</a:t>
                      </a:r>
                      <a:endParaRPr kumimoji="0" lang="ru-RU" sz="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18 000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26 836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49,1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повышением заработной платы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5140825"/>
                  </a:ext>
                </a:extLst>
              </a:tr>
              <a:tr h="1963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5.9.7</a:t>
                      </a:r>
                      <a:endParaRPr lang="ru-RU" sz="7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одержание 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обслуживание 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технических средств</a:t>
                      </a:r>
                      <a:endParaRPr kumimoji="0" lang="ru-RU" sz="700" b="0" i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81 032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100 253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23,7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связи с производственной потребностью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7316438"/>
                  </a:ext>
                </a:extLst>
              </a:tr>
              <a:tr h="1963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5.9.8</a:t>
                      </a:r>
                      <a:endParaRPr lang="ru-RU" sz="7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</a:t>
                      </a:r>
                      <a:r>
                        <a:rPr kumimoji="0" lang="ru-RU" sz="7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атериалы</a:t>
                      </a:r>
                      <a:r>
                        <a:rPr kumimoji="0" lang="ru-RU" sz="700" b="0" i="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запасные части, инструменты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198 264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198 264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8203552"/>
                  </a:ext>
                </a:extLst>
              </a:tr>
            </a:tbl>
          </a:graphicData>
        </a:graphic>
      </p:graphicFrame>
      <p:sp>
        <p:nvSpPr>
          <p:cNvPr id="811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212013" y="6680200"/>
            <a:ext cx="1905000" cy="17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6DD0DD-CCBE-4947-9FEE-6C72579D02B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ru-RU" altLang="ru-RU" sz="9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560" cy="45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2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 txBox="1">
            <a:spLocks noGrp="1"/>
          </p:cNvSpPr>
          <p:nvPr/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ru-RU" sz="1200" b="0" dirty="0">
              <a:solidFill>
                <a:schemeClr val="tx1">
                  <a:tint val="75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80899" name="Rectangle 55"/>
          <p:cNvSpPr>
            <a:spLocks noChangeArrowheads="1"/>
          </p:cNvSpPr>
          <p:nvPr/>
        </p:nvSpPr>
        <p:spPr bwMode="auto">
          <a:xfrm>
            <a:off x="899592" y="0"/>
            <a:ext cx="75612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Arial" panose="020B0604020202020204" pitchFamily="34" charset="0"/>
              </a:rPr>
              <a:t>Постатейное исполнение утвержденной тарифной сметы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>
                <a:latin typeface="Arial" panose="020B0604020202020204" pitchFamily="34" charset="0"/>
              </a:rPr>
              <a:t>по услугам водоснабжения за </a:t>
            </a:r>
            <a:r>
              <a:rPr lang="ru-RU" altLang="ru-RU" sz="1300" dirty="0" smtClean="0">
                <a:latin typeface="Arial" panose="020B0604020202020204" pitchFamily="34" charset="0"/>
              </a:rPr>
              <a:t>2022 </a:t>
            </a:r>
            <a:r>
              <a:rPr lang="ru-RU" altLang="ru-RU" sz="1300" dirty="0">
                <a:latin typeface="Arial" panose="020B0604020202020204" pitchFamily="34" charset="0"/>
              </a:rPr>
              <a:t>год, тыс.тенге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477100"/>
              </p:ext>
            </p:extLst>
          </p:nvPr>
        </p:nvGraphicFramePr>
        <p:xfrm>
          <a:off x="251520" y="462954"/>
          <a:ext cx="8640960" cy="6405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913122382"/>
                    </a:ext>
                  </a:extLst>
                </a:gridCol>
              </a:tblGrid>
              <a:tr h="39482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r>
                        <a:rPr lang="ru-RU" sz="1000" baseline="0" dirty="0">
                          <a:latin typeface="Arial" pitchFamily="34" charset="0"/>
                          <a:cs typeface="Arial" pitchFamily="34" charset="0"/>
                        </a:rPr>
                        <a:t> п/п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itchFamily="34" charset="0"/>
                          <a:cs typeface="Arial" pitchFamily="34" charset="0"/>
                        </a:rPr>
                        <a:t>Наименование показателей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Тарифная смета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Фактические показатели</a:t>
                      </a:r>
                    </a:p>
                  </a:txBody>
                  <a:tcPr marL="91439" marR="91439" marT="45714" marB="4571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Отклонение</a:t>
                      </a: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Причины отклонений</a:t>
                      </a:r>
                    </a:p>
                  </a:txBody>
                  <a:tcPr marL="91433" marR="91433" marT="45716" marB="4571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3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5.9.9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атраты </a:t>
                      </a:r>
                      <a:r>
                        <a:rPr lang="ru-RU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лаборатории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1 565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1 565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пределах тарифной сметы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394">
                <a:tc>
                  <a:txBody>
                    <a:bodyPr/>
                    <a:lstStyle/>
                    <a:p>
                      <a:pPr algn="ctr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5.9.10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</a:t>
                      </a:r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кологические</a:t>
                      </a:r>
                      <a:r>
                        <a:rPr lang="ru-RU" sz="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1 513</a:t>
                      </a:r>
                      <a:endParaRPr lang="ru-RU" sz="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пределах тарифной сметы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408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latin typeface="Arial" pitchFamily="34" charset="0"/>
                          <a:cs typeface="Arial" pitchFamily="34" charset="0"/>
                        </a:rPr>
                        <a:t>II</a:t>
                      </a:r>
                      <a:endParaRPr lang="ru-RU" sz="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1" dirty="0"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r>
                        <a:rPr lang="ru-RU" sz="700" b="1" baseline="0" dirty="0">
                          <a:latin typeface="Arial" pitchFamily="34" charset="0"/>
                          <a:cs typeface="Arial" pitchFamily="34" charset="0"/>
                        </a:rPr>
                        <a:t> периода всего, в </a:t>
                      </a:r>
                      <a:r>
                        <a:rPr lang="ru-RU" sz="700" b="1" baseline="0" dirty="0" err="1"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700" b="1" baseline="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7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460 304</a:t>
                      </a:r>
                      <a:endParaRPr lang="ru-RU" sz="700" b="1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492 929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79842"/>
                  </a:ext>
                </a:extLst>
              </a:tr>
              <a:tr h="196408">
                <a:tc>
                  <a:txBody>
                    <a:bodyPr/>
                    <a:lstStyle/>
                    <a:p>
                      <a:pPr algn="ctr"/>
                      <a:r>
                        <a:rPr lang="ru-RU" sz="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Общие и административные</a:t>
                      </a:r>
                      <a:r>
                        <a:rPr lang="ru-RU" sz="700" b="0" baseline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расходы:</a:t>
                      </a:r>
                      <a:endParaRPr lang="ru-RU" sz="7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460 095</a:t>
                      </a:r>
                      <a:endParaRPr lang="ru-RU" sz="7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492 690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7,1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960011"/>
                  </a:ext>
                </a:extLst>
              </a:tr>
              <a:tr h="179605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6.1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Заработная </a:t>
                      </a:r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плата административного персонала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235 044</a:t>
                      </a:r>
                      <a:endParaRPr lang="ru-RU" sz="7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247 843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</a:t>
                      </a:r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заработной 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платы, изменение коэффициентов распределения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085636"/>
                  </a:ext>
                </a:extLst>
              </a:tr>
              <a:tr h="196408">
                <a:tc rowSpan="2"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6.2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Социальный</a:t>
                      </a:r>
                      <a:r>
                        <a:rPr lang="ru-RU" sz="700" baseline="0" dirty="0">
                          <a:latin typeface="Arial" pitchFamily="34" charset="0"/>
                          <a:cs typeface="Arial" pitchFamily="34" charset="0"/>
                        </a:rPr>
                        <a:t> налог, </a:t>
                      </a:r>
                      <a:r>
                        <a:rPr lang="ru-RU" sz="700" baseline="0" dirty="0" smtClean="0">
                          <a:latin typeface="Arial" pitchFamily="34" charset="0"/>
                          <a:cs typeface="Arial" pitchFamily="34" charset="0"/>
                        </a:rPr>
                        <a:t>социальные отчисления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20 096</a:t>
                      </a:r>
                      <a:endParaRPr lang="ru-RU" sz="7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20 946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повышением заработной платы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11810"/>
                  </a:ext>
                </a:extLst>
              </a:tr>
              <a:tr h="1964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aseline="0" dirty="0" smtClean="0">
                          <a:latin typeface="Arial" pitchFamily="34" charset="0"/>
                          <a:cs typeface="Arial" pitchFamily="34" charset="0"/>
                        </a:rPr>
                        <a:t>ОСМС</a:t>
                      </a:r>
                      <a:endParaRPr lang="ru-RU" sz="7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6 346</a:t>
                      </a:r>
                      <a:endParaRPr lang="ru-RU" sz="7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6 902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повышением заработной платы</a:t>
                      </a:r>
                      <a:endParaRPr lang="ru-RU" sz="6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7292540"/>
                  </a:ext>
                </a:extLst>
              </a:tr>
              <a:tr h="233419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6.3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Налоги и платежи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124 749</a:t>
                      </a:r>
                      <a:endParaRPr lang="ru-RU" sz="7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133 216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Увеличение налога на имущество в связи с передачей на баланс предприятия объектов в качестве взноса в уставный капитал</a:t>
                      </a: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7360623"/>
                  </a:ext>
                </a:extLst>
              </a:tr>
              <a:tr h="196408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6.4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Прочие расходы, всего, в </a:t>
                      </a:r>
                      <a:r>
                        <a:rPr lang="ru-RU" sz="700" dirty="0" err="1">
                          <a:latin typeface="Arial" pitchFamily="34" charset="0"/>
                          <a:cs typeface="Arial" pitchFamily="34" charset="0"/>
                        </a:rPr>
                        <a:t>т.ч</a:t>
                      </a:r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73 860</a:t>
                      </a:r>
                      <a:endParaRPr lang="ru-RU" sz="7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83 783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124816"/>
                  </a:ext>
                </a:extLst>
              </a:tr>
              <a:tr h="196408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6.4.1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Амортизация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27 837</a:t>
                      </a:r>
                      <a:endParaRPr lang="ru-RU" sz="7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31 970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Модернизация НМА, обновление ОС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2995530"/>
                  </a:ext>
                </a:extLst>
              </a:tr>
              <a:tr h="196408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6.4.2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Содержание и обслуживание </a:t>
                      </a:r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технических</a:t>
                      </a:r>
                      <a:r>
                        <a:rPr lang="ru-RU" sz="7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700" dirty="0" smtClean="0">
                          <a:latin typeface="Arial" pitchFamily="34" charset="0"/>
                          <a:cs typeface="Arial" pitchFamily="34" charset="0"/>
                        </a:rPr>
                        <a:t>средств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3 904</a:t>
                      </a:r>
                      <a:endParaRPr lang="ru-RU" sz="7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3 904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пределах тарифной сметы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319481"/>
                  </a:ext>
                </a:extLst>
              </a:tr>
              <a:tr h="196408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6.4.3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Коммунальные услуги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4 430</a:t>
                      </a:r>
                      <a:endParaRPr lang="ru-RU" sz="7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4 430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пределах тарифной сметы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004637"/>
                  </a:ext>
                </a:extLst>
              </a:tr>
              <a:tr h="226533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6.4.4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Услуги сторонних организаций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22 141</a:t>
                      </a:r>
                      <a:endParaRPr lang="ru-RU" sz="7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25 525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15,3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проведение технической экспертизы исполнения Инвестиционной программы и аудита финансовой отчетности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044269"/>
                  </a:ext>
                </a:extLst>
              </a:tr>
              <a:tr h="196408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6.4.5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Командировочные</a:t>
                      </a:r>
                      <a:r>
                        <a:rPr lang="ru-RU" sz="700" baseline="0" dirty="0">
                          <a:latin typeface="Arial" pitchFamily="34" charset="0"/>
                          <a:cs typeface="Arial" pitchFamily="34" charset="0"/>
                        </a:rPr>
                        <a:t> расходы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457</a:t>
                      </a:r>
                      <a:endParaRPr lang="ru-RU" sz="7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719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57,3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Производственная необходимость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5880624"/>
                  </a:ext>
                </a:extLst>
              </a:tr>
              <a:tr h="196408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6.4.6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Услуги связи,</a:t>
                      </a:r>
                      <a:r>
                        <a:rPr lang="ru-RU" sz="700" baseline="0" dirty="0">
                          <a:latin typeface="Arial" pitchFamily="34" charset="0"/>
                          <a:cs typeface="Arial" pitchFamily="34" charset="0"/>
                        </a:rPr>
                        <a:t> почтовые, периодическая печать</a:t>
                      </a:r>
                      <a:endParaRPr lang="ru-RU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4 150</a:t>
                      </a:r>
                      <a:endParaRPr lang="ru-RU" sz="7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6 115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47,3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производственная необходимость, рост стоимости услуг 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6697627"/>
                  </a:ext>
                </a:extLst>
              </a:tr>
              <a:tr h="196408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6.4.7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Обязательное страхование персонала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3 643</a:t>
                      </a:r>
                      <a:endParaRPr lang="ru-RU" sz="7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3 822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4,9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связи с увеличением заработной платы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7712112"/>
                  </a:ext>
                </a:extLst>
              </a:tr>
              <a:tr h="196408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6.4.8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700" dirty="0">
                          <a:latin typeface="Arial" pitchFamily="34" charset="0"/>
                          <a:cs typeface="Arial" pitchFamily="34" charset="0"/>
                        </a:rPr>
                        <a:t>Материалы</a:t>
                      </a:r>
                    </a:p>
                  </a:txBody>
                  <a:tcPr marL="72000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7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7 298</a:t>
                      </a:r>
                      <a:endParaRPr lang="ru-RU" sz="700" b="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1" marR="91431" marT="45703" marB="45703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7 298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пределах тарифной сметы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103735"/>
                  </a:ext>
                </a:extLst>
              </a:tr>
              <a:tr h="196394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7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Расходы на выплату вознаграждений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209</a:t>
                      </a:r>
                      <a:endParaRPr lang="ru-RU" sz="7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14,4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выплата вознаграждений по кредиту в рамках программы "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Нурлы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жол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4239101"/>
                  </a:ext>
                </a:extLst>
              </a:tr>
              <a:tr h="1963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</a:t>
                      </a:r>
                      <a:r>
                        <a:rPr lang="ru-RU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 на предоставление услуг</a:t>
                      </a:r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12 085 592</a:t>
                      </a:r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12 998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905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235051"/>
                  </a:ext>
                </a:extLst>
              </a:tr>
              <a:tr h="1963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</a:t>
                      </a:r>
                    </a:p>
                  </a:txBody>
                  <a:tcPr marL="72000" marR="71989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43 192</a:t>
                      </a:r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</a:t>
                      </a:r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420 160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1895444"/>
                  </a:ext>
                </a:extLst>
              </a:tr>
              <a:tr h="201495">
                <a:tc>
                  <a:txBody>
                    <a:bodyPr/>
                    <a:lstStyle/>
                    <a:p>
                      <a:pPr algn="ctr"/>
                      <a:r>
                        <a:rPr lang="en-US" sz="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7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12 128 784</a:t>
                      </a:r>
                      <a:endParaRPr lang="ru-RU" sz="7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11 578 745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-4,5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фактическая реализация по единым тарифам, 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установленным </a:t>
                      </a:r>
                      <a:r>
                        <a:rPr lang="ru-RU" sz="6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пять лет, снижение объемов реализации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515679"/>
                  </a:ext>
                </a:extLst>
              </a:tr>
              <a:tr h="1963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</a:t>
                      </a:r>
                      <a:endParaRPr lang="ru-RU" sz="7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7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Объем оказываемых услуг, тыс.м3</a:t>
                      </a: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174 227</a:t>
                      </a:r>
                      <a:endParaRPr lang="ru-RU" sz="7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172 018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-1,3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0041518"/>
                  </a:ext>
                </a:extLst>
              </a:tr>
              <a:tr h="1963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VII</a:t>
                      </a:r>
                      <a:endParaRPr lang="ru-RU" sz="7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7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Тариф средний (тенге без НДС)</a:t>
                      </a: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69,61</a:t>
                      </a:r>
                      <a:endParaRPr lang="ru-RU" sz="7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67,31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-3,3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471925"/>
                  </a:ext>
                </a:extLst>
              </a:tr>
              <a:tr h="1963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700" b="0" kern="1200" dirty="0" err="1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Справочно</a:t>
                      </a:r>
                      <a:r>
                        <a:rPr lang="ru-RU" sz="7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endParaRPr lang="ru-RU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endParaRPr lang="ru-RU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069406"/>
                  </a:ext>
                </a:extLst>
              </a:tr>
              <a:tr h="1963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7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Среднесписочная численность персонала, человек</a:t>
                      </a:r>
                      <a:endParaRPr lang="ru-RU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2 291</a:t>
                      </a:r>
                      <a:endParaRPr lang="ru-RU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2 291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6235999"/>
                  </a:ext>
                </a:extLst>
              </a:tr>
              <a:tr h="1963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7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Производственный персонал, человек</a:t>
                      </a:r>
                      <a:endParaRPr lang="ru-RU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2 202</a:t>
                      </a:r>
                      <a:endParaRPr lang="ru-RU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2 213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2502586"/>
                  </a:ext>
                </a:extLst>
              </a:tr>
              <a:tr h="1963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7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Административный персонал, человек </a:t>
                      </a:r>
                      <a:endParaRPr lang="ru-RU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89</a:t>
                      </a:r>
                      <a:endParaRPr lang="ru-RU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6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изменение коэффициентов распределения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0453278"/>
                  </a:ext>
                </a:extLst>
              </a:tr>
              <a:tr h="1963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7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Среднемесячная заработная плата, тенге</a:t>
                      </a:r>
                      <a:endParaRPr lang="ru-RU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175 687,85</a:t>
                      </a:r>
                      <a:endParaRPr lang="ru-RU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176 799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261307"/>
                  </a:ext>
                </a:extLst>
              </a:tr>
              <a:tr h="1963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7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Производственный персонал, тенге</a:t>
                      </a:r>
                      <a:endParaRPr lang="ru-RU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173 891</a:t>
                      </a:r>
                      <a:endParaRPr lang="ru-RU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173 697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0540351"/>
                  </a:ext>
                </a:extLst>
              </a:tr>
              <a:tr h="1963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b="1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1" marR="91421" marT="45696" marB="45696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7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Административный персонал, тенге</a:t>
                      </a:r>
                      <a:endParaRPr lang="ru-RU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2000" marR="71989" marT="952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ru-RU" sz="700" b="0" kern="120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220 079</a:t>
                      </a:r>
                      <a:endParaRPr lang="ru-RU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7200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266 127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2000" marR="7200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844018"/>
                  </a:ext>
                </a:extLst>
              </a:tr>
            </a:tbl>
          </a:graphicData>
        </a:graphic>
      </p:graphicFrame>
      <p:pic>
        <p:nvPicPr>
          <p:cNvPr id="811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560" cy="45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11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7212013" y="6680200"/>
            <a:ext cx="1905000" cy="17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6DD0DD-CCBE-4947-9FEE-6C72579D02BB}" type="slidenum">
              <a:rPr lang="ru-RU" altLang="ru-RU" sz="9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9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37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46156</TotalTime>
  <Words>4338</Words>
  <Application>Microsoft Office PowerPoint</Application>
  <PresentationFormat>Экран (4:3)</PresentationFormat>
  <Paragraphs>1286</Paragraphs>
  <Slides>19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Calibri</vt:lpstr>
      <vt:lpstr>Tahoma</vt:lpstr>
      <vt:lpstr>Times New Roman</vt:lpstr>
      <vt:lpstr>Wingdings</vt:lpstr>
      <vt:lpstr>Wingdings 3</vt:lpstr>
      <vt:lpstr>Тема Office</vt:lpstr>
      <vt:lpstr>1_Тема Office</vt:lpstr>
      <vt:lpstr>5_Тема Office</vt:lpstr>
      <vt:lpstr>Презентация PowerPoint</vt:lpstr>
      <vt:lpstr>Презентация PowerPoint</vt:lpstr>
      <vt:lpstr>Презентация PowerPoint</vt:lpstr>
      <vt:lpstr>Исполнение Инвестиционной программы  по услуге водоснабжения за 2022 год</vt:lpstr>
      <vt:lpstr>Презентация PowerPoint</vt:lpstr>
      <vt:lpstr>Исполнение Инвестиционных программ  по услугам водоснабжения и водоотведения за  2022 год</vt:lpstr>
      <vt:lpstr>Тарифы на услуги водоснабжения и водоотведения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Объемы предоставленных услуг водоснабжения и водоотведения за 2022 год</vt:lpstr>
      <vt:lpstr>Проводимая работа с потребителями услуг водоснабжения и водоотведения</vt:lpstr>
      <vt:lpstr>Презентация PowerPoint</vt:lpstr>
      <vt:lpstr>Презентация PowerPoint</vt:lpstr>
      <vt:lpstr>Презентация PowerPoint</vt:lpstr>
      <vt:lpstr>Перспективы деятельности и тарифов на услуги водоснабжения и водоотведения</vt:lpstr>
    </vt:vector>
  </TitlesOfParts>
  <Company>agpo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plan1</dc:creator>
  <cp:lastModifiedBy>Режепов Жаханбек Аркенулы</cp:lastModifiedBy>
  <cp:revision>3843</cp:revision>
  <cp:lastPrinted>2023-04-19T10:33:22Z</cp:lastPrinted>
  <dcterms:created xsi:type="dcterms:W3CDTF">2008-12-02T10:26:55Z</dcterms:created>
  <dcterms:modified xsi:type="dcterms:W3CDTF">2023-04-20T04:20:28Z</dcterms:modified>
</cp:coreProperties>
</file>