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87" r:id="rId4"/>
    <p:sldId id="289" r:id="rId5"/>
    <p:sldId id="273" r:id="rId6"/>
    <p:sldId id="272" r:id="rId7"/>
    <p:sldId id="274" r:id="rId8"/>
    <p:sldId id="275" r:id="rId9"/>
    <p:sldId id="276" r:id="rId10"/>
    <p:sldId id="291" r:id="rId11"/>
    <p:sldId id="277" r:id="rId12"/>
    <p:sldId id="290" r:id="rId13"/>
    <p:sldId id="292" r:id="rId14"/>
    <p:sldId id="278" r:id="rId15"/>
    <p:sldId id="279" r:id="rId16"/>
    <p:sldId id="280" r:id="rId17"/>
    <p:sldId id="293" r:id="rId18"/>
    <p:sldId id="294" r:id="rId19"/>
    <p:sldId id="296" r:id="rId20"/>
    <p:sldId id="286" r:id="rId21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1118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pos="7106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orient="horz" pos="1071" userDrawn="1">
          <p15:clr>
            <a:srgbClr val="A4A3A4"/>
          </p15:clr>
        </p15:guide>
        <p15:guide id="11" pos="4384" userDrawn="1">
          <p15:clr>
            <a:srgbClr val="A4A3A4"/>
          </p15:clr>
        </p15:guide>
        <p15:guide id="12" orient="horz" pos="12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3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6" y="1104"/>
      </p:cViewPr>
      <p:guideLst>
        <p:guide orient="horz" pos="2160"/>
        <p:guide pos="3840"/>
        <p:guide orient="horz" pos="754"/>
        <p:guide pos="1118"/>
        <p:guide orient="horz" pos="232"/>
        <p:guide orient="horz" pos="618"/>
        <p:guide pos="7106"/>
        <p:guide orient="horz" pos="3974"/>
        <p:guide orient="horz" pos="1071"/>
        <p:guide pos="4384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/>
      <dgm:t>
        <a:bodyPr/>
        <a:lstStyle/>
        <a:p>
          <a:pPr rtl="0"/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Центральная диспетчерская служба (круглосуточная)                                                                                                    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274-66-66, 274-24-20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BED1BE2B-D64B-4038-BC8E-394A572C1946}">
      <dgm:prSet custT="1"/>
      <dgm:spPr/>
      <dgm:t>
        <a:bodyPr/>
        <a:lstStyle/>
        <a:p>
          <a:pPr rtl="0"/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Справочно-информационная служба (</a:t>
          </a:r>
          <a:r>
            <a:rPr lang="en-US" sz="900" i="1" dirty="0" smtClean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-центр)</a:t>
          </a:r>
          <a:r>
            <a:rPr lang="en-US" sz="9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3 777 444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90A29-8F8A-4977-8C6A-AABFF3072345}" type="parTrans" cxnId="{C08E1EDE-BABE-4C0A-B77C-B6A1D22CCA71}">
      <dgm:prSet/>
      <dgm:spPr/>
      <dgm:t>
        <a:bodyPr/>
        <a:lstStyle/>
        <a:p>
          <a:endParaRPr lang="ru-RU"/>
        </a:p>
      </dgm:t>
    </dgm:pt>
    <dgm:pt modelId="{A3FDF4C6-AB94-4E6D-A754-8A0F7D382F5B}" type="sibTrans" cxnId="{C08E1EDE-BABE-4C0A-B77C-B6A1D22CCA71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2"/>
      <dgm:spPr/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2"/>
      <dgm:spPr/>
      <dgm:t>
        <a:bodyPr/>
        <a:lstStyle/>
        <a:p>
          <a:endParaRPr lang="ru-RU"/>
        </a:p>
      </dgm:t>
    </dgm:pt>
    <dgm:pt modelId="{C20AF01C-FE46-4387-9880-4453C544D58D}" type="pres">
      <dgm:prSet presAssocID="{BED1BE2B-D64B-4038-BC8E-394A572C1946}" presName="vertSpace2" presStyleLbl="node1" presStyleIdx="0" presStyleCnt="2"/>
      <dgm:spPr/>
    </dgm:pt>
    <dgm:pt modelId="{D8A56E4B-C8D5-436F-B7A0-E8B498D36C55}" type="pres">
      <dgm:prSet presAssocID="{BED1BE2B-D64B-4038-BC8E-394A572C1946}" presName="circle2" presStyleLbl="node1" presStyleIdx="1" presStyleCnt="2"/>
      <dgm:spPr/>
    </dgm:pt>
    <dgm:pt modelId="{37AAD261-44A8-48A7-BED2-FD092170B588}" type="pres">
      <dgm:prSet presAssocID="{BED1BE2B-D64B-4038-BC8E-394A572C1946}" presName="rect2" presStyleLbl="alignAcc1" presStyleIdx="1" presStyleCnt="2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AE467-71E3-42A3-B5BB-F341B7B9DF37}" type="pres">
      <dgm:prSet presAssocID="{BED1BE2B-D64B-4038-BC8E-394A572C194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41146A61-A2AA-472A-BA02-2575B5AE0885}" type="presOf" srcId="{BED1BE2B-D64B-4038-BC8E-394A572C1946}" destId="{37AAD261-44A8-48A7-BED2-FD092170B588}" srcOrd="0" destOrd="0" presId="urn:microsoft.com/office/officeart/2005/8/layout/target3"/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C08E1EDE-BABE-4C0A-B77C-B6A1D22CCA71}" srcId="{9B165E6F-DB48-496B-AC68-643905DFB64E}" destId="{BED1BE2B-D64B-4038-BC8E-394A572C1946}" srcOrd="1" destOrd="0" parTransId="{6B290A29-8F8A-4977-8C6A-AABFF3072345}" sibTransId="{A3FDF4C6-AB94-4E6D-A754-8A0F7D382F5B}"/>
    <dgm:cxn modelId="{153C8F33-0F50-4B8E-94E0-69498CB0CB54}" type="presOf" srcId="{BED1BE2B-D64B-4038-BC8E-394A572C1946}" destId="{E13AE467-71E3-42A3-B5BB-F341B7B9DF37}" srcOrd="1" destOrd="0" presId="urn:microsoft.com/office/officeart/2005/8/layout/target3"/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DED94B4B-D7BF-480B-B361-833A307913A8}" type="presParOf" srcId="{0E8280F5-0D89-4B0B-B21B-EDAD3191BA97}" destId="{C20AF01C-FE46-4387-9880-4453C544D58D}" srcOrd="3" destOrd="0" presId="urn:microsoft.com/office/officeart/2005/8/layout/target3"/>
    <dgm:cxn modelId="{BDD822FB-09F6-4226-9A80-343F22AC25D5}" type="presParOf" srcId="{0E8280F5-0D89-4B0B-B21B-EDAD3191BA97}" destId="{D8A56E4B-C8D5-436F-B7A0-E8B498D36C55}" srcOrd="4" destOrd="0" presId="urn:microsoft.com/office/officeart/2005/8/layout/target3"/>
    <dgm:cxn modelId="{606C95F7-7610-442E-8B95-25A50915BBEC}" type="presParOf" srcId="{0E8280F5-0D89-4B0B-B21B-EDAD3191BA97}" destId="{37AAD261-44A8-48A7-BED2-FD092170B588}" srcOrd="5" destOrd="0" presId="urn:microsoft.com/office/officeart/2005/8/layout/target3"/>
    <dgm:cxn modelId="{6430CD01-22DA-4EA1-951C-7B703FB9AC73}" type="presParOf" srcId="{0E8280F5-0D89-4B0B-B21B-EDAD3191BA97}" destId="{1EDE8360-44D0-4746-A105-77393EA5971F}" srcOrd="6" destOrd="0" presId="urn:microsoft.com/office/officeart/2005/8/layout/target3"/>
    <dgm:cxn modelId="{F4A7C351-30AB-4317-B26A-C9D0D76933F3}" type="presParOf" srcId="{0E8280F5-0D89-4B0B-B21B-EDAD3191BA97}" destId="{E13AE467-71E3-42A3-B5BB-F341B7B9DF3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9D3E3-4CA3-4F05-A66C-C3980C719A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6F313-3FAB-41BA-8437-B94D083B3504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Центры по обслуживанию потребителей (ЦОП) </a:t>
          </a:r>
          <a:endParaRPr lang="ru-RU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23FFF-450A-4652-9017-90714F661BEE}" type="parTrans" cxnId="{FC5EAB03-8A90-46A8-8A64-7D3524CDF473}">
      <dgm:prSet/>
      <dgm:spPr/>
      <dgm:t>
        <a:bodyPr/>
        <a:lstStyle/>
        <a:p>
          <a:endParaRPr lang="ru-RU"/>
        </a:p>
      </dgm:t>
    </dgm:pt>
    <dgm:pt modelId="{2EBF90AF-5638-4FD1-8F51-8628FF69AB9B}" type="sibTrans" cxnId="{FC5EAB03-8A90-46A8-8A64-7D3524CDF473}">
      <dgm:prSet/>
      <dgm:spPr/>
      <dgm:t>
        <a:bodyPr/>
        <a:lstStyle/>
        <a:p>
          <a:endParaRPr lang="ru-RU"/>
        </a:p>
      </dgm:t>
    </dgm:pt>
    <dgm:pt modelId="{7F6D34D2-0236-48F4-8537-C8445A98AEDE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ЦОП «</a:t>
          </a:r>
          <a:r>
            <a:rPr lang="kk-KZ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ул.Жарокова</a:t>
          </a:r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196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ACFE3-E461-4414-91C3-4F38A516282F}" type="parTrans" cxnId="{523B94E4-4052-4F82-90BC-4A0833B967AA}">
      <dgm:prSet/>
      <dgm:spPr/>
      <dgm:t>
        <a:bodyPr/>
        <a:lstStyle/>
        <a:p>
          <a:endParaRPr lang="ru-RU"/>
        </a:p>
      </dgm:t>
    </dgm:pt>
    <dgm:pt modelId="{A8A2E0DE-996A-45EB-9780-3A69C7988D22}" type="sibTrans" cxnId="{523B94E4-4052-4F82-90BC-4A0833B967AA}">
      <dgm:prSet/>
      <dgm:spPr/>
      <dgm:t>
        <a:bodyPr/>
        <a:lstStyle/>
        <a:p>
          <a:endParaRPr lang="ru-RU"/>
        </a:p>
      </dgm:t>
    </dgm:pt>
    <dgm:pt modelId="{13302648-4C6D-416B-B7C0-7C1A284EDF08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ЦОП «</a:t>
          </a:r>
          <a:r>
            <a:rPr lang="kk-KZ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Шығыс</a:t>
          </a:r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ул.Ботаническая</a:t>
          </a:r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29а 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B6E63-EF28-453A-96BB-9A06EEB971EB}" type="parTrans" cxnId="{8343BA55-6DA2-4F5E-8727-0120F3A12749}">
      <dgm:prSet/>
      <dgm:spPr/>
      <dgm:t>
        <a:bodyPr/>
        <a:lstStyle/>
        <a:p>
          <a:endParaRPr lang="ru-RU"/>
        </a:p>
      </dgm:t>
    </dgm:pt>
    <dgm:pt modelId="{6D9C8B20-2C32-4A70-B787-245F5E7CA659}" type="sibTrans" cxnId="{8343BA55-6DA2-4F5E-8727-0120F3A12749}">
      <dgm:prSet/>
      <dgm:spPr/>
      <dgm:t>
        <a:bodyPr/>
        <a:lstStyle/>
        <a:p>
          <a:endParaRPr lang="ru-RU"/>
        </a:p>
      </dgm:t>
    </dgm:pt>
    <dgm:pt modelId="{610FEC30-66CF-4E2B-B084-BCF889A50406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ЦОП «</a:t>
          </a:r>
          <a:r>
            <a:rPr lang="kk-KZ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Батыс</a:t>
          </a:r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мкр.«Жетысу-3», 37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87507-4340-4AF9-A513-278B2149C854}" type="parTrans" cxnId="{DCDC6521-24A4-48BC-B987-FAEE97C3E01E}">
      <dgm:prSet/>
      <dgm:spPr/>
      <dgm:t>
        <a:bodyPr/>
        <a:lstStyle/>
        <a:p>
          <a:endParaRPr lang="ru-RU"/>
        </a:p>
      </dgm:t>
    </dgm:pt>
    <dgm:pt modelId="{446C7DAE-1F04-460A-B05C-4999C056D0F0}" type="sibTrans" cxnId="{DCDC6521-24A4-48BC-B987-FAEE97C3E01E}">
      <dgm:prSet/>
      <dgm:spPr/>
      <dgm:t>
        <a:bodyPr/>
        <a:lstStyle/>
        <a:p>
          <a:endParaRPr lang="ru-RU"/>
        </a:p>
      </dgm:t>
    </dgm:pt>
    <dgm:pt modelId="{D22810D0-3B3E-493A-8572-5C2AEFA2DA8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ЦОП «</a:t>
          </a:r>
          <a:r>
            <a:rPr lang="kk-KZ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Алатау</a:t>
          </a:r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ул.Чуланова</a:t>
          </a:r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109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2860F-02ED-45F2-9FCB-F671CBEC14F8}" type="parTrans" cxnId="{DB44D3C8-A1F2-4139-B072-748D9A556898}">
      <dgm:prSet/>
      <dgm:spPr/>
      <dgm:t>
        <a:bodyPr/>
        <a:lstStyle/>
        <a:p>
          <a:endParaRPr lang="ru-RU"/>
        </a:p>
      </dgm:t>
    </dgm:pt>
    <dgm:pt modelId="{E00F08D4-6A3C-4FCE-BBC4-350FA83B74FF}" type="sibTrans" cxnId="{DB44D3C8-A1F2-4139-B072-748D9A556898}">
      <dgm:prSet/>
      <dgm:spPr/>
      <dgm:t>
        <a:bodyPr/>
        <a:lstStyle/>
        <a:p>
          <a:endParaRPr lang="ru-RU"/>
        </a:p>
      </dgm:t>
    </dgm:pt>
    <dgm:pt modelId="{90D4629F-99E5-4BA7-AF30-68A1AB77F472}" type="pres">
      <dgm:prSet presAssocID="{6999D3E3-4CA3-4F05-A66C-C3980C719A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00B10-CEB8-4F7E-BFF7-72F9B63CCF16}" type="pres">
      <dgm:prSet presAssocID="{37A6F313-3FAB-41BA-8437-B94D083B3504}" presName="centerShape" presStyleLbl="node0" presStyleIdx="0" presStyleCnt="1" custScaleX="180259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53A91F53-69D3-4378-AB1E-C4C2B1ACC750}" type="pres">
      <dgm:prSet presAssocID="{7F6D34D2-0236-48F4-8537-C8445A98AEDE}" presName="node" presStyleLbl="node1" presStyleIdx="0" presStyleCnt="4" custScaleX="172596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B2453-B2FD-45EC-8A7D-9AE5EE63F554}" type="pres">
      <dgm:prSet presAssocID="{7F6D34D2-0236-48F4-8537-C8445A98AEDE}" presName="dummy" presStyleCnt="0"/>
      <dgm:spPr/>
    </dgm:pt>
    <dgm:pt modelId="{3B13D874-6F7B-489E-9E07-DC3FBE9F7F71}" type="pres">
      <dgm:prSet presAssocID="{A8A2E0DE-996A-45EB-9780-3A69C7988D2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2BD7368-1E29-4B49-A35B-B0A1785D2D01}" type="pres">
      <dgm:prSet presAssocID="{13302648-4C6D-416B-B7C0-7C1A284EDF08}" presName="node" presStyleLbl="node1" presStyleIdx="1" presStyleCnt="4" custScaleX="178622" custRadScaleRad="15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CAB0F-666F-4514-952C-926A5E9FE2DC}" type="pres">
      <dgm:prSet presAssocID="{13302648-4C6D-416B-B7C0-7C1A284EDF08}" presName="dummy" presStyleCnt="0"/>
      <dgm:spPr/>
    </dgm:pt>
    <dgm:pt modelId="{CE3AFBF7-BD3B-4A65-B3DA-3E61F2EE4BD2}" type="pres">
      <dgm:prSet presAssocID="{6D9C8B20-2C32-4A70-B787-245F5E7CA65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1BB7956-C278-4560-91E5-9A4CA0EE848A}" type="pres">
      <dgm:prSet presAssocID="{610FEC30-66CF-4E2B-B084-BCF889A50406}" presName="node" presStyleLbl="node1" presStyleIdx="2" presStyleCnt="4" custScaleX="167412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FD144-A427-4067-AC34-CD1F16FD5D38}" type="pres">
      <dgm:prSet presAssocID="{610FEC30-66CF-4E2B-B084-BCF889A50406}" presName="dummy" presStyleCnt="0"/>
      <dgm:spPr/>
    </dgm:pt>
    <dgm:pt modelId="{B7BF5DCD-1652-4A0E-ABF2-BE838CBBB0F0}" type="pres">
      <dgm:prSet presAssocID="{446C7DAE-1F04-460A-B05C-4999C056D0F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98CE20A-1211-4F83-9D6E-729971C5AE3C}" type="pres">
      <dgm:prSet presAssocID="{D22810D0-3B3E-493A-8572-5C2AEFA2DA8B}" presName="node" presStyleLbl="node1" presStyleIdx="3" presStyleCnt="4" custScaleX="162023" custRadScaleRad="149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429E1-B0A0-434C-902E-4EED3390E528}" type="pres">
      <dgm:prSet presAssocID="{D22810D0-3B3E-493A-8572-5C2AEFA2DA8B}" presName="dummy" presStyleCnt="0"/>
      <dgm:spPr/>
    </dgm:pt>
    <dgm:pt modelId="{9A42BFB9-6D98-4C84-A899-0C0789449931}" type="pres">
      <dgm:prSet presAssocID="{E00F08D4-6A3C-4FCE-BBC4-350FA83B74F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B9B47D9-9876-483B-8D1B-344D8795B39B}" type="presOf" srcId="{37A6F313-3FAB-41BA-8437-B94D083B3504}" destId="{82500B10-CEB8-4F7E-BFF7-72F9B63CCF16}" srcOrd="0" destOrd="0" presId="urn:microsoft.com/office/officeart/2005/8/layout/radial6"/>
    <dgm:cxn modelId="{53C4F779-CAFE-4932-A2F1-0EB00D01D3BF}" type="presOf" srcId="{A8A2E0DE-996A-45EB-9780-3A69C7988D22}" destId="{3B13D874-6F7B-489E-9E07-DC3FBE9F7F71}" srcOrd="0" destOrd="0" presId="urn:microsoft.com/office/officeart/2005/8/layout/radial6"/>
    <dgm:cxn modelId="{8343BA55-6DA2-4F5E-8727-0120F3A12749}" srcId="{37A6F313-3FAB-41BA-8437-B94D083B3504}" destId="{13302648-4C6D-416B-B7C0-7C1A284EDF08}" srcOrd="1" destOrd="0" parTransId="{003B6E63-EF28-453A-96BB-9A06EEB971EB}" sibTransId="{6D9C8B20-2C32-4A70-B787-245F5E7CA659}"/>
    <dgm:cxn modelId="{35DAB1AF-B7CB-4B8A-8AF9-CE83C0782B3C}" type="presOf" srcId="{E00F08D4-6A3C-4FCE-BBC4-350FA83B74FF}" destId="{9A42BFB9-6D98-4C84-A899-0C0789449931}" srcOrd="0" destOrd="0" presId="urn:microsoft.com/office/officeart/2005/8/layout/radial6"/>
    <dgm:cxn modelId="{D3D76BF1-16C6-4BBA-BF65-5A12BEF21449}" type="presOf" srcId="{7F6D34D2-0236-48F4-8537-C8445A98AEDE}" destId="{53A91F53-69D3-4378-AB1E-C4C2B1ACC750}" srcOrd="0" destOrd="0" presId="urn:microsoft.com/office/officeart/2005/8/layout/radial6"/>
    <dgm:cxn modelId="{8049D9EE-C50B-42F9-B504-88742621EFF8}" type="presOf" srcId="{610FEC30-66CF-4E2B-B084-BCF889A50406}" destId="{31BB7956-C278-4560-91E5-9A4CA0EE848A}" srcOrd="0" destOrd="0" presId="urn:microsoft.com/office/officeart/2005/8/layout/radial6"/>
    <dgm:cxn modelId="{DB44D3C8-A1F2-4139-B072-748D9A556898}" srcId="{37A6F313-3FAB-41BA-8437-B94D083B3504}" destId="{D22810D0-3B3E-493A-8572-5C2AEFA2DA8B}" srcOrd="3" destOrd="0" parTransId="{D042860F-02ED-45F2-9FCB-F671CBEC14F8}" sibTransId="{E00F08D4-6A3C-4FCE-BBC4-350FA83B74FF}"/>
    <dgm:cxn modelId="{D3FD9C93-1ECD-4BD5-B388-4DD8AC784749}" type="presOf" srcId="{6999D3E3-4CA3-4F05-A66C-C3980C719AB9}" destId="{90D4629F-99E5-4BA7-AF30-68A1AB77F472}" srcOrd="0" destOrd="0" presId="urn:microsoft.com/office/officeart/2005/8/layout/radial6"/>
    <dgm:cxn modelId="{94AF83A5-A86A-4EFC-BB8C-3F30DA118191}" type="presOf" srcId="{446C7DAE-1F04-460A-B05C-4999C056D0F0}" destId="{B7BF5DCD-1652-4A0E-ABF2-BE838CBBB0F0}" srcOrd="0" destOrd="0" presId="urn:microsoft.com/office/officeart/2005/8/layout/radial6"/>
    <dgm:cxn modelId="{E573A937-E9EB-4766-A981-E65DE265428E}" type="presOf" srcId="{6D9C8B20-2C32-4A70-B787-245F5E7CA659}" destId="{CE3AFBF7-BD3B-4A65-B3DA-3E61F2EE4BD2}" srcOrd="0" destOrd="0" presId="urn:microsoft.com/office/officeart/2005/8/layout/radial6"/>
    <dgm:cxn modelId="{3DC031BB-13DB-4FD0-85CE-357611D5873D}" type="presOf" srcId="{13302648-4C6D-416B-B7C0-7C1A284EDF08}" destId="{42BD7368-1E29-4B49-A35B-B0A1785D2D01}" srcOrd="0" destOrd="0" presId="urn:microsoft.com/office/officeart/2005/8/layout/radial6"/>
    <dgm:cxn modelId="{DCDC6521-24A4-48BC-B987-FAEE97C3E01E}" srcId="{37A6F313-3FAB-41BA-8437-B94D083B3504}" destId="{610FEC30-66CF-4E2B-B084-BCF889A50406}" srcOrd="2" destOrd="0" parTransId="{E6387507-4340-4AF9-A513-278B2149C854}" sibTransId="{446C7DAE-1F04-460A-B05C-4999C056D0F0}"/>
    <dgm:cxn modelId="{523B94E4-4052-4F82-90BC-4A0833B967AA}" srcId="{37A6F313-3FAB-41BA-8437-B94D083B3504}" destId="{7F6D34D2-0236-48F4-8537-C8445A98AEDE}" srcOrd="0" destOrd="0" parTransId="{41EACFE3-E461-4414-91C3-4F38A516282F}" sibTransId="{A8A2E0DE-996A-45EB-9780-3A69C7988D22}"/>
    <dgm:cxn modelId="{6CD9D9CF-C493-4EF1-94C5-CB77301D335D}" type="presOf" srcId="{D22810D0-3B3E-493A-8572-5C2AEFA2DA8B}" destId="{098CE20A-1211-4F83-9D6E-729971C5AE3C}" srcOrd="0" destOrd="0" presId="urn:microsoft.com/office/officeart/2005/8/layout/radial6"/>
    <dgm:cxn modelId="{FC5EAB03-8A90-46A8-8A64-7D3524CDF473}" srcId="{6999D3E3-4CA3-4F05-A66C-C3980C719AB9}" destId="{37A6F313-3FAB-41BA-8437-B94D083B3504}" srcOrd="0" destOrd="0" parTransId="{69523FFF-450A-4652-9017-90714F661BEE}" sibTransId="{2EBF90AF-5638-4FD1-8F51-8628FF69AB9B}"/>
    <dgm:cxn modelId="{8FB65C63-CF8D-461D-ACF5-E982BD5B7B2D}" type="presParOf" srcId="{90D4629F-99E5-4BA7-AF30-68A1AB77F472}" destId="{82500B10-CEB8-4F7E-BFF7-72F9B63CCF16}" srcOrd="0" destOrd="0" presId="urn:microsoft.com/office/officeart/2005/8/layout/radial6"/>
    <dgm:cxn modelId="{08905026-AC0A-4522-8032-C302EB3EBCC1}" type="presParOf" srcId="{90D4629F-99E5-4BA7-AF30-68A1AB77F472}" destId="{53A91F53-69D3-4378-AB1E-C4C2B1ACC750}" srcOrd="1" destOrd="0" presId="urn:microsoft.com/office/officeart/2005/8/layout/radial6"/>
    <dgm:cxn modelId="{076A0E28-2CC8-4AAB-8687-7CFF3ED92DD8}" type="presParOf" srcId="{90D4629F-99E5-4BA7-AF30-68A1AB77F472}" destId="{14EB2453-B2FD-45EC-8A7D-9AE5EE63F554}" srcOrd="2" destOrd="0" presId="urn:microsoft.com/office/officeart/2005/8/layout/radial6"/>
    <dgm:cxn modelId="{B48FFAEA-1EDF-4835-9AC9-CBC0F3EDC83F}" type="presParOf" srcId="{90D4629F-99E5-4BA7-AF30-68A1AB77F472}" destId="{3B13D874-6F7B-489E-9E07-DC3FBE9F7F71}" srcOrd="3" destOrd="0" presId="urn:microsoft.com/office/officeart/2005/8/layout/radial6"/>
    <dgm:cxn modelId="{A5AAAFC3-2130-446E-9A93-863476DE3B09}" type="presParOf" srcId="{90D4629F-99E5-4BA7-AF30-68A1AB77F472}" destId="{42BD7368-1E29-4B49-A35B-B0A1785D2D01}" srcOrd="4" destOrd="0" presId="urn:microsoft.com/office/officeart/2005/8/layout/radial6"/>
    <dgm:cxn modelId="{B766638B-69AD-421F-95C0-9A321C149404}" type="presParOf" srcId="{90D4629F-99E5-4BA7-AF30-68A1AB77F472}" destId="{20DCAB0F-666F-4514-952C-926A5E9FE2DC}" srcOrd="5" destOrd="0" presId="urn:microsoft.com/office/officeart/2005/8/layout/radial6"/>
    <dgm:cxn modelId="{00EE0202-58FE-42AA-9E2C-9712CB7034EF}" type="presParOf" srcId="{90D4629F-99E5-4BA7-AF30-68A1AB77F472}" destId="{CE3AFBF7-BD3B-4A65-B3DA-3E61F2EE4BD2}" srcOrd="6" destOrd="0" presId="urn:microsoft.com/office/officeart/2005/8/layout/radial6"/>
    <dgm:cxn modelId="{F14244F0-58BF-4A03-AFDF-AB2555B5B257}" type="presParOf" srcId="{90D4629F-99E5-4BA7-AF30-68A1AB77F472}" destId="{31BB7956-C278-4560-91E5-9A4CA0EE848A}" srcOrd="7" destOrd="0" presId="urn:microsoft.com/office/officeart/2005/8/layout/radial6"/>
    <dgm:cxn modelId="{FA3EACBF-EBC3-40F1-9EC8-82CEEB5799A1}" type="presParOf" srcId="{90D4629F-99E5-4BA7-AF30-68A1AB77F472}" destId="{BFDFD144-A427-4067-AC34-CD1F16FD5D38}" srcOrd="8" destOrd="0" presId="urn:microsoft.com/office/officeart/2005/8/layout/radial6"/>
    <dgm:cxn modelId="{00724632-352F-413F-AB82-BAFAC6692A5D}" type="presParOf" srcId="{90D4629F-99E5-4BA7-AF30-68A1AB77F472}" destId="{B7BF5DCD-1652-4A0E-ABF2-BE838CBBB0F0}" srcOrd="9" destOrd="0" presId="urn:microsoft.com/office/officeart/2005/8/layout/radial6"/>
    <dgm:cxn modelId="{21CBE814-95CF-48FB-B79A-29AF2B7FF3A1}" type="presParOf" srcId="{90D4629F-99E5-4BA7-AF30-68A1AB77F472}" destId="{098CE20A-1211-4F83-9D6E-729971C5AE3C}" srcOrd="10" destOrd="0" presId="urn:microsoft.com/office/officeart/2005/8/layout/radial6"/>
    <dgm:cxn modelId="{8BB2DF70-7FB5-4D30-84D0-F069416D7FC9}" type="presParOf" srcId="{90D4629F-99E5-4BA7-AF30-68A1AB77F472}" destId="{C37429E1-B0A0-434C-902E-4EED3390E528}" srcOrd="11" destOrd="0" presId="urn:microsoft.com/office/officeart/2005/8/layout/radial6"/>
    <dgm:cxn modelId="{26DE4A78-16D3-4CBE-90E3-DDC7B053F0B3}" type="presParOf" srcId="{90D4629F-99E5-4BA7-AF30-68A1AB77F472}" destId="{9A42BFB9-6D98-4C84-A899-0C07894499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0" y="0"/>
          <a:ext cx="1039231" cy="10392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519615" y="0"/>
          <a:ext cx="2108766" cy="10392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Центральная диспетчерская служба (круглосуточная)                                                                                                    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274-66-66, 274-24-20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615" y="0"/>
        <a:ext cx="2108766" cy="493634"/>
      </dsp:txXfrm>
    </dsp:sp>
    <dsp:sp modelId="{D8A56E4B-C8D5-436F-B7A0-E8B498D36C55}">
      <dsp:nvSpPr>
        <dsp:cNvPr id="0" name=""/>
        <dsp:cNvSpPr/>
      </dsp:nvSpPr>
      <dsp:spPr>
        <a:xfrm>
          <a:off x="272798" y="493634"/>
          <a:ext cx="493634" cy="4936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AD261-44A8-48A7-BED2-FD092170B588}">
      <dsp:nvSpPr>
        <dsp:cNvPr id="0" name=""/>
        <dsp:cNvSpPr/>
      </dsp:nvSpPr>
      <dsp:spPr>
        <a:xfrm>
          <a:off x="519615" y="493634"/>
          <a:ext cx="2108766" cy="493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Справочно-информационная служба (</a:t>
          </a:r>
          <a:r>
            <a:rPr lang="en-US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-центр)</a:t>
          </a:r>
          <a:r>
            <a:rPr lang="en-US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3 777 444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615" y="493634"/>
        <a:ext cx="2108766" cy="493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BFB9-6D98-4C84-A899-0C0789449931}">
      <dsp:nvSpPr>
        <dsp:cNvPr id="0" name=""/>
        <dsp:cNvSpPr/>
      </dsp:nvSpPr>
      <dsp:spPr>
        <a:xfrm>
          <a:off x="647127" y="203097"/>
          <a:ext cx="2428894" cy="2428894"/>
        </a:xfrm>
        <a:prstGeom prst="blockArc">
          <a:avLst>
            <a:gd name="adj1" fmla="val 10332975"/>
            <a:gd name="adj2" fmla="val 1800672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5DCD-1652-4A0E-ABF2-BE838CBBB0F0}">
      <dsp:nvSpPr>
        <dsp:cNvPr id="0" name=""/>
        <dsp:cNvSpPr/>
      </dsp:nvSpPr>
      <dsp:spPr>
        <a:xfrm>
          <a:off x="647127" y="524420"/>
          <a:ext cx="2428894" cy="2428894"/>
        </a:xfrm>
        <a:prstGeom prst="blockArc">
          <a:avLst>
            <a:gd name="adj1" fmla="val 3593273"/>
            <a:gd name="adj2" fmla="val 1126702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AFBF7-BD3B-4A65-B3DA-3E61F2EE4BD2}">
      <dsp:nvSpPr>
        <dsp:cNvPr id="0" name=""/>
        <dsp:cNvSpPr/>
      </dsp:nvSpPr>
      <dsp:spPr>
        <a:xfrm>
          <a:off x="1884618" y="553289"/>
          <a:ext cx="2428894" cy="2428894"/>
        </a:xfrm>
        <a:prstGeom prst="blockArc">
          <a:avLst>
            <a:gd name="adj1" fmla="val 21048387"/>
            <a:gd name="adj2" fmla="val 736709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3D874-6F7B-489E-9E07-DC3FBE9F7F71}">
      <dsp:nvSpPr>
        <dsp:cNvPr id="0" name=""/>
        <dsp:cNvSpPr/>
      </dsp:nvSpPr>
      <dsp:spPr>
        <a:xfrm>
          <a:off x="1884618" y="174229"/>
          <a:ext cx="2428894" cy="2428894"/>
        </a:xfrm>
        <a:prstGeom prst="blockArc">
          <a:avLst>
            <a:gd name="adj1" fmla="val 14232910"/>
            <a:gd name="adj2" fmla="val 551613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00B10-CEB8-4F7E-BFF7-72F9B63CCF16}">
      <dsp:nvSpPr>
        <dsp:cNvPr id="0" name=""/>
        <dsp:cNvSpPr/>
      </dsp:nvSpPr>
      <dsp:spPr>
        <a:xfrm>
          <a:off x="1448894" y="1019108"/>
          <a:ext cx="2015647" cy="1118195"/>
        </a:xfrm>
        <a:prstGeom prst="diamond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Центры по обслуживанию потребителей (ЦОП) </a:t>
          </a:r>
          <a:endParaRPr lang="ru-RU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2806" y="1298657"/>
        <a:ext cx="1007823" cy="559097"/>
      </dsp:txXfrm>
    </dsp:sp>
    <dsp:sp modelId="{53A91F53-69D3-4378-AB1E-C4C2B1ACC750}">
      <dsp:nvSpPr>
        <dsp:cNvPr id="0" name=""/>
        <dsp:cNvSpPr/>
      </dsp:nvSpPr>
      <dsp:spPr>
        <a:xfrm>
          <a:off x="1781232" y="0"/>
          <a:ext cx="1350972" cy="78273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ЦОП «</a:t>
          </a:r>
          <a:r>
            <a:rPr lang="kk-KZ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ул.Жарокова</a:t>
          </a: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196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9077" y="114629"/>
        <a:ext cx="955282" cy="553478"/>
      </dsp:txXfrm>
    </dsp:sp>
    <dsp:sp modelId="{42BD7368-1E29-4B49-A35B-B0A1785D2D01}">
      <dsp:nvSpPr>
        <dsp:cNvPr id="0" name=""/>
        <dsp:cNvSpPr/>
      </dsp:nvSpPr>
      <dsp:spPr>
        <a:xfrm>
          <a:off x="3571026" y="1186838"/>
          <a:ext cx="1398139" cy="78273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ЦОП «</a:t>
          </a:r>
          <a:r>
            <a:rPr lang="kk-KZ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Шығыс</a:t>
          </a: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ул.Ботаническая</a:t>
          </a: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29а 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5779" y="1301467"/>
        <a:ext cx="988633" cy="553478"/>
      </dsp:txXfrm>
    </dsp:sp>
    <dsp:sp modelId="{31BB7956-C278-4560-91E5-9A4CA0EE848A}">
      <dsp:nvSpPr>
        <dsp:cNvPr id="0" name=""/>
        <dsp:cNvSpPr/>
      </dsp:nvSpPr>
      <dsp:spPr>
        <a:xfrm>
          <a:off x="1801520" y="2373676"/>
          <a:ext cx="1310395" cy="78273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ЦОП «</a:t>
          </a:r>
          <a:r>
            <a:rPr lang="kk-KZ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Батыс</a:t>
          </a: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мкр.«Жетысу-3», 37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3423" y="2488305"/>
        <a:ext cx="926589" cy="553478"/>
      </dsp:txXfrm>
    </dsp:sp>
    <dsp:sp modelId="{098CE20A-1211-4F83-9D6E-729971C5AE3C}">
      <dsp:nvSpPr>
        <dsp:cNvPr id="0" name=""/>
        <dsp:cNvSpPr/>
      </dsp:nvSpPr>
      <dsp:spPr>
        <a:xfrm>
          <a:off x="52129" y="1186838"/>
          <a:ext cx="1268213" cy="78273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ЦОП «</a:t>
          </a:r>
          <a:r>
            <a:rPr lang="kk-KZ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Алатау</a:t>
          </a: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ул.Чуланова</a:t>
          </a: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109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854" y="1301467"/>
        <a:ext cx="896763" cy="55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9204F-02B3-42A5-80E2-B0E653DEB64E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FF49E-DFF6-4035-8A78-061AB1E21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88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8772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805C892A-AB74-46C2-9AC2-A33CEEADB936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40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F5CD3646-8027-41FE-8D03-BC4276A4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63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8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3118-6B9C-4B4B-AE8E-C5622C69E516}" type="datetime1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35A3-EAA2-4A5C-9A6F-7FACB64C995B}" type="datetime1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B5D5-F2A8-42B8-938A-3723AE822506}" type="datetime1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2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2D2F-F6BF-4C91-89DF-CD1F14811C81}" type="datetime1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F42D-B1D0-4E64-B982-689E6F69ADB9}" type="datetime1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93F72-E72D-4727-9536-F7F25D1F783F}" type="datetime1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EA39E-BC91-40FF-84CC-E6786E38D964}" type="datetime1">
              <a:rPr lang="en-GB" smtClean="0"/>
              <a:t>24/07/2023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1E1B-8243-4876-ADBD-8381E287F72C}" type="datetime1">
              <a:rPr lang="en-GB" smtClean="0"/>
              <a:t>24/07/2023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242E-1E8A-4DB4-A61A-480D872C2E4A}" type="datetime1">
              <a:rPr lang="en-GB" smtClean="0"/>
              <a:t>24/07/2023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ED30-848C-494C-942A-24474CB06CF2}" type="datetime1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A4B7-A248-4FD0-9AF6-D2B741AAF3DE}" type="datetime1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FE2B0-CAE1-4D7C-835B-32EBA113140E}" type="datetime1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diagramDrawing" Target="../diagrams/drawing1.xml"/><Relationship Id="rId18" Type="http://schemas.openxmlformats.org/officeDocument/2006/relationships/diagramQuickStyle" Target="../diagrams/quickStyle2.xml"/><Relationship Id="rId3" Type="http://schemas.openxmlformats.org/officeDocument/2006/relationships/image" Target="../media/image3.emf"/><Relationship Id="rId7" Type="http://schemas.openxmlformats.org/officeDocument/2006/relationships/image" Target="../media/image17.jpeg"/><Relationship Id="rId12" Type="http://schemas.openxmlformats.org/officeDocument/2006/relationships/diagramColors" Target="../diagrams/colors1.xml"/><Relationship Id="rId17" Type="http://schemas.openxmlformats.org/officeDocument/2006/relationships/diagramLayout" Target="../diagrams/layout2.xml"/><Relationship Id="rId2" Type="http://schemas.openxmlformats.org/officeDocument/2006/relationships/image" Target="../media/image2.jpeg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5.jpeg"/><Relationship Id="rId15" Type="http://schemas.openxmlformats.org/officeDocument/2006/relationships/image" Target="../media/image20.jpeg"/><Relationship Id="rId10" Type="http://schemas.openxmlformats.org/officeDocument/2006/relationships/diagramLayout" Target="../diagrams/layout1.xml"/><Relationship Id="rId19" Type="http://schemas.openxmlformats.org/officeDocument/2006/relationships/diagramColors" Target="../diagrams/colors2.xml"/><Relationship Id="rId4" Type="http://schemas.openxmlformats.org/officeDocument/2006/relationships/hyperlink" Target="http://www.almatysu.kz/" TargetMode="External"/><Relationship Id="rId9" Type="http://schemas.openxmlformats.org/officeDocument/2006/relationships/diagramData" Target="../diagrams/data1.xml"/><Relationship Id="rId1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emf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045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3" y="42897"/>
            <a:ext cx="557232" cy="40465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93447"/>
              </p:ext>
            </p:extLst>
          </p:nvPr>
        </p:nvGraphicFramePr>
        <p:xfrm>
          <a:off x="322704" y="708372"/>
          <a:ext cx="11712987" cy="4941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9727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8644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8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72000" marR="72000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смета на</a:t>
                      </a:r>
                      <a:r>
                        <a:rPr lang="ru-RU" sz="8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72000" marR="72000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72000" marR="72000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72000" marR="72000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72000" marR="72000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13 498 748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7 297 247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1463"/>
                  </a:ext>
                </a:extLst>
              </a:tr>
              <a:tr h="263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Прибыль, убыток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837 851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352 190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912206"/>
                  </a:ext>
                </a:extLst>
              </a:tr>
              <a:tr h="42159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доходов</a:t>
                      </a:r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 том числе: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13 528 544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5 945 057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-56,1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</a:t>
                      </a:r>
                      <a:r>
                        <a:rPr lang="ru-RU" sz="800" dirty="0" smtClean="0">
                          <a:latin typeface="Arial" charset="0"/>
                        </a:rPr>
                        <a:t>новой тарифной политики «Тариф в обмен на инвестиции» Предприятию утверждены повышенные тарифы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на услуги водоснабжения </a:t>
                      </a:r>
                      <a:r>
                        <a:rPr lang="ru-RU" sz="800" dirty="0" smtClean="0">
                          <a:latin typeface="Arial" charset="0"/>
                        </a:rPr>
                        <a:t>с 1 июля 2023 года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906802"/>
                  </a:ext>
                </a:extLst>
              </a:tr>
              <a:tr h="226092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1 полугодие 2023  года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5 963 403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5 945 057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88606"/>
                  </a:ext>
                </a:extLst>
              </a:tr>
              <a:tr h="266007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2 полугодие </a:t>
                      </a:r>
                      <a:r>
                        <a:rPr lang="ru-RU" sz="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года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7 565 141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187295"/>
                  </a:ext>
                </a:extLst>
              </a:tr>
              <a:tr h="419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услуг, тыс.м3</a:t>
                      </a: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87 144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объемов 1 и 3 групп потребителей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817698"/>
                  </a:ext>
                </a:extLst>
              </a:tr>
              <a:tr h="507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(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тенге/м3 </a:t>
                      </a:r>
                      <a:r>
                        <a:rPr lang="ru-RU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НДС)</a:t>
                      </a: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68,22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</a:t>
                      </a:r>
                      <a:r>
                        <a:rPr lang="ru-RU" sz="800" dirty="0" smtClean="0">
                          <a:latin typeface="Arial" charset="0"/>
                        </a:rPr>
                        <a:t>новой тарифной политики «Тариф в обмен на инвестиции»</a:t>
                      </a:r>
                      <a:r>
                        <a:rPr lang="ru-RU" sz="800" baseline="0" dirty="0" smtClean="0">
                          <a:latin typeface="Arial" charset="0"/>
                        </a:rPr>
                        <a:t> </a:t>
                      </a:r>
                      <a:r>
                        <a:rPr lang="ru-RU" sz="800" dirty="0" smtClean="0">
                          <a:latin typeface="Arial" charset="0"/>
                        </a:rPr>
                        <a:t>Предприятию утверждены повышенные тарифы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на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услуги водоснабжения </a:t>
                      </a:r>
                      <a:r>
                        <a:rPr lang="ru-RU" sz="800" dirty="0" smtClean="0">
                          <a:latin typeface="Arial" charset="0"/>
                        </a:rPr>
                        <a:t>с 1 июля 2023 года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371546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1 полугодие 2023 года, тенге/м3 без НДС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69,23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- 1,5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86286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2 полугодие 2023 года, тенге/м3 без НДС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88,09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408475"/>
                  </a:ext>
                </a:extLst>
              </a:tr>
              <a:tr h="263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Справочно</a:t>
                      </a:r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039366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Среднемесячная заработная плата, тенге</a:t>
                      </a:r>
                      <a:endParaRPr lang="ru-RU" sz="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167 880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197 215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утвержденной ТС до 1 июля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 на оплату труда учтены исходя из среднемесячной зарплаты  134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 1 июля – 202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средняя на год – 168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300627"/>
                  </a:ext>
                </a:extLst>
              </a:tr>
              <a:tr h="473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Производственный персонал, тенге</a:t>
                      </a:r>
                      <a:endParaRPr lang="ru-RU" sz="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163 321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194 864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19,3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утвержденной ТС до 1 июля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 на оплату труда учтены исходя из среднемесячной зарплаты  130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 1 июля – 196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средняя на год – 163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572480"/>
                  </a:ext>
                </a:extLst>
              </a:tr>
              <a:tr h="5621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Административный персонал, тенге</a:t>
                      </a:r>
                      <a:endParaRPr lang="ru-RU" sz="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284 898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278 404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-2,3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утвержденной ТС до 1 июля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 на оплату труда учтены исходя из среднемесячной зарплаты  228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 1 июля – 341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средняя на год – 285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80165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" y="133444"/>
            <a:ext cx="1219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по услугам водоснабжения за </a:t>
            </a:r>
            <a:r>
              <a:rPr lang="en-US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2023 года,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тыс.тенге</a:t>
            </a:r>
            <a:r>
              <a:rPr 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9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370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26" y="39890"/>
            <a:ext cx="632491" cy="45930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528909"/>
              </p:ext>
            </p:extLst>
          </p:nvPr>
        </p:nvGraphicFramePr>
        <p:xfrm>
          <a:off x="423226" y="590353"/>
          <a:ext cx="11425873" cy="6224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3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632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8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смета на год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Затраты на производство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914 859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3 052 284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Материальные затраты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802 192</a:t>
                      </a:r>
                      <a:endParaRPr lang="ru-RU" sz="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439 164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Сырье и материалы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2 736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фактической потребности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ГСМ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77 380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60 824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цен,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увеличение производственной потребности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Топливо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9 595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5 372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-44,0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фактической потребности, рост цен на газ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712 481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371 875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фактическому расходу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 на оплату труда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2 164 346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1 430 301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-33,9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утвержденной ТС до 1 июля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 на оплату труда учтены исходя из среднемесячной зарплаты 130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 1 июля – 196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фактическая среднемесячная зарплата сложилась в размере 198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6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286 870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650 114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22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Ремонт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181 034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фактически заключенным договорам</a:t>
                      </a:r>
                      <a:endParaRPr lang="ru-RU" sz="800" dirty="0"/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затраты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650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351 671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охраны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2 634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3 295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 на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услуги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труда и техника безопасности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32 725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31 542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667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Коммунальные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услуги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7 391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6 908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тарифов на коммунальные услуги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Обязательные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виды страхования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27 399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расходов на заработную плату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окружающей среды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137 985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148 081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фактическим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экологическим показателям и рост МРП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на оформление квитанций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57 688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33 393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5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затраты, всего, в </a:t>
                      </a:r>
                      <a:r>
                        <a:rPr kumimoji="0" lang="ru-RU" sz="800" b="1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т.ч</a:t>
                      </a:r>
                      <a:r>
                        <a:rPr kumimoji="0" lang="ru-RU" sz="8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114 828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109 296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225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</a:t>
                      </a:r>
                      <a:r>
                        <a:rPr kumimoji="0" lang="ru-RU" sz="8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связи, почтовые расходы</a:t>
                      </a:r>
                      <a:endParaRPr kumimoji="0" lang="ru-RU" sz="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3 708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225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командировочные расходы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-66,0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фактической потребности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225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подготовка кадров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Завершение во 2 полугодии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225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оплата проезда персонала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2 988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-47,6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872612"/>
                  </a:ext>
                </a:extLst>
              </a:tr>
              <a:tr h="258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обязательные </a:t>
                      </a:r>
                      <a:r>
                        <a:rPr kumimoji="0" lang="ru-RU" sz="8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проф.пенсионные</a:t>
                      </a:r>
                      <a:r>
                        <a:rPr kumimoji="0" lang="ru-RU" sz="8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взносы</a:t>
                      </a:r>
                      <a:endParaRPr kumimoji="0" lang="ru-RU" sz="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16 857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15 205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расходов на заработную плату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  <a:tr h="225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содержание и обслуживание </a:t>
                      </a:r>
                      <a:r>
                        <a:rPr kumimoji="0" lang="ru-RU" sz="8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техсредств</a:t>
                      </a:r>
                      <a:endParaRPr kumimoji="0" lang="ru-RU" sz="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21 855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19 959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фактической потребности</a:t>
                      </a:r>
                      <a:endParaRPr lang="ru-RU" sz="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606801"/>
                  </a:ext>
                </a:extLst>
              </a:tr>
              <a:tr h="335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материалы, запасные части, инструменты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61 208</a:t>
                      </a: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66 554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 и потребности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65008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" y="131044"/>
            <a:ext cx="12191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  <a:r>
              <a:rPr lang="ru-RU" altLang="ru-RU" sz="12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по </a:t>
            </a:r>
            <a:r>
              <a:rPr lang="ru-RU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услугам водоотведения за </a:t>
            </a:r>
            <a:r>
              <a:rPr lang="en-US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2023 года, </a:t>
            </a:r>
            <a:r>
              <a:rPr lang="ru-RU" altLang="ru-RU" sz="12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тыс.тенге</a:t>
            </a:r>
            <a:endParaRPr lang="ru-RU" altLang="ru-RU" sz="12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49099" y="6581001"/>
            <a:ext cx="429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10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89018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0403" y="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  <a:r>
              <a:rPr lang="ru-RU" altLang="ru-RU" sz="12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по </a:t>
            </a:r>
            <a:r>
              <a:rPr lang="ru-RU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услугам водоотведения за </a:t>
            </a:r>
            <a:r>
              <a:rPr lang="en-US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2023 года, </a:t>
            </a:r>
            <a:r>
              <a:rPr lang="ru-RU" altLang="ru-RU" sz="12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тыс.тенге</a:t>
            </a:r>
            <a:endParaRPr lang="ru-RU" altLang="ru-RU" sz="12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75" y="84153"/>
            <a:ext cx="612054" cy="44446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17987"/>
              </p:ext>
            </p:extLst>
          </p:nvPr>
        </p:nvGraphicFramePr>
        <p:xfrm>
          <a:off x="324196" y="673171"/>
          <a:ext cx="11529752" cy="4220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34848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3920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смета на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-100,0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услуг во 2 полугодии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189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</a:t>
                      </a:r>
                      <a:r>
                        <a:rPr lang="ru-RU" sz="8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затраты</a:t>
                      </a:r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услуг во 2 полугодии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38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900" b="1" baseline="0" dirty="0">
                          <a:latin typeface="Arial" pitchFamily="34" charset="0"/>
                          <a:cs typeface="Arial" pitchFamily="34" charset="0"/>
                        </a:rPr>
                        <a:t> периода всего, в </a:t>
                      </a:r>
                      <a:r>
                        <a:rPr lang="ru-RU" sz="900" b="1" baseline="0" dirty="0" err="1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900" b="1" baseline="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 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388 177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-32,6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21921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Общие и административные расходы: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575 808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  <a:r>
                        <a:rPr lang="ru-RU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151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-32,6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165233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Заработная плата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101 367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43 297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-57,3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Оптимизация численности административного персонала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20199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Социальный налог, </a:t>
                      </a:r>
                      <a:r>
                        <a:rPr lang="ru-RU" sz="850" b="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соц.отчисления</a:t>
                      </a:r>
                      <a:r>
                        <a:rPr lang="ru-RU" sz="85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ОСМС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8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4 894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-58,2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Оптимизация численности административного персонала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296947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Налоги и платежи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436 104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323 042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налога на имущество в связи с передачей  на баланс объектов </a:t>
                      </a: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Прочие расходы, всего, в </a:t>
                      </a:r>
                      <a:r>
                        <a:rPr lang="ru-RU" sz="850" b="0" kern="120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т.ч</a:t>
                      </a:r>
                      <a:r>
                        <a:rPr lang="ru-RU" sz="85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26 629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16 918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194705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8 453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6 447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-23,7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НМА</a:t>
                      </a: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19821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  <a:endParaRPr lang="ru-RU" sz="8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dirty="0">
                          <a:latin typeface="Arial" pitchFamily="34" charset="0"/>
                          <a:cs typeface="Arial" pitchFamily="34" charset="0"/>
                        </a:rPr>
                        <a:t>Содержание и обслуживание </a:t>
                      </a:r>
                      <a:r>
                        <a:rPr lang="ru-RU" sz="850" b="0" dirty="0" err="1">
                          <a:latin typeface="Arial" pitchFamily="34" charset="0"/>
                          <a:cs typeface="Arial" pitchFamily="34" charset="0"/>
                        </a:rPr>
                        <a:t>тех.средств</a:t>
                      </a:r>
                      <a:endParaRPr lang="ru-RU" sz="8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1 378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1 237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-10,2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потребность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176790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dirty="0">
                          <a:latin typeface="Arial" pitchFamily="34" charset="0"/>
                          <a:cs typeface="Arial" pitchFamily="34" charset="0"/>
                        </a:rPr>
                        <a:t>Коммунальные услуги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1 528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тарифов на электроэнергию и ее транспортировку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12211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dirty="0">
                          <a:latin typeface="Arial" pitchFamily="34" charset="0"/>
                          <a:cs typeface="Arial" pitchFamily="34" charset="0"/>
                        </a:rPr>
                        <a:t>Услуги сторонних организаций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8 505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4 198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133937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dirty="0">
                          <a:latin typeface="Arial" pitchFamily="34" charset="0"/>
                          <a:cs typeface="Arial" pitchFamily="34" charset="0"/>
                        </a:rPr>
                        <a:t>Командировочные</a:t>
                      </a:r>
                      <a:r>
                        <a:rPr lang="ru-RU" sz="850" b="0" baseline="0" dirty="0">
                          <a:latin typeface="Arial" pitchFamily="34" charset="0"/>
                          <a:cs typeface="Arial" pitchFamily="34" charset="0"/>
                        </a:rPr>
                        <a:t> расходы</a:t>
                      </a:r>
                      <a:endParaRPr lang="ru-RU" sz="8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-86,8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фактической потребности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145761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dirty="0">
                          <a:latin typeface="Arial" pitchFamily="34" charset="0"/>
                          <a:cs typeface="Arial" pitchFamily="34" charset="0"/>
                        </a:rPr>
                        <a:t>Услуги связи,</a:t>
                      </a:r>
                      <a:r>
                        <a:rPr lang="ru-RU" sz="850" b="0" baseline="0" dirty="0">
                          <a:latin typeface="Arial" pitchFamily="34" charset="0"/>
                          <a:cs typeface="Arial" pitchFamily="34" charset="0"/>
                        </a:rPr>
                        <a:t> почтовые, периодическая печать</a:t>
                      </a:r>
                      <a:endParaRPr lang="ru-RU" sz="8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1 905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Увеличение почтовых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132647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dirty="0">
                          <a:latin typeface="Arial" pitchFamily="34" charset="0"/>
                          <a:cs typeface="Arial" pitchFamily="34" charset="0"/>
                        </a:rPr>
                        <a:t>Обязательное страхование персонала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1 251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фактической заработной плате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177722">
                <a:tc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0" dirty="0">
                          <a:latin typeface="Arial" pitchFamily="34" charset="0"/>
                          <a:cs typeface="Arial" pitchFamily="34" charset="0"/>
                        </a:rPr>
                        <a:t>Материалы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3 041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1 521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В пределах тарифной сметы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  <a:tr h="2155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-43,5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67527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853948" y="6581001"/>
            <a:ext cx="4239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11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89018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0403" y="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  <a:r>
              <a:rPr lang="ru-RU" altLang="ru-RU" sz="12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по </a:t>
            </a:r>
            <a:r>
              <a:rPr lang="ru-RU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услугам водоотведения за </a:t>
            </a:r>
            <a:r>
              <a:rPr lang="en-US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12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2023 года, </a:t>
            </a:r>
            <a:r>
              <a:rPr lang="ru-RU" altLang="ru-RU" sz="12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тыс.тенге</a:t>
            </a:r>
            <a:endParaRPr lang="ru-RU" altLang="ru-RU" sz="12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75" y="84153"/>
            <a:ext cx="612054" cy="44446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037178"/>
              </p:ext>
            </p:extLst>
          </p:nvPr>
        </p:nvGraphicFramePr>
        <p:xfrm>
          <a:off x="564174" y="673171"/>
          <a:ext cx="11056324" cy="501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43348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7612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смета на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4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5 490 713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3 440</a:t>
                      </a:r>
                      <a:r>
                        <a:rPr lang="ru-RU" sz="9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461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-37,3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1463"/>
                  </a:ext>
                </a:extLst>
              </a:tr>
              <a:tr h="349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Прибыль, убыток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567 449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-1 034 202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912206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доходов, </a:t>
                      </a:r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5 838 648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2 406 259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-58,8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рамках </a:t>
                      </a:r>
                      <a:r>
                        <a:rPr lang="ru-RU" sz="900" dirty="0" smtClean="0">
                          <a:latin typeface="Arial" charset="0"/>
                        </a:rPr>
                        <a:t>новой тарифной политики «Тариф в обмен на </a:t>
                      </a:r>
                    </a:p>
                    <a:p>
                      <a:pPr algn="l" rtl="0" fontAlgn="b"/>
                      <a:r>
                        <a:rPr lang="ru-RU" sz="900" dirty="0" smtClean="0">
                          <a:latin typeface="Arial" charset="0"/>
                        </a:rPr>
                        <a:t> инвестиции»  Предприятию утверждены повышенные</a:t>
                      </a:r>
                    </a:p>
                    <a:p>
                      <a:pPr algn="l" rtl="0" fontAlgn="b"/>
                      <a:r>
                        <a:rPr lang="ru-RU" sz="900" dirty="0" smtClean="0">
                          <a:latin typeface="Arial" charset="0"/>
                        </a:rPr>
                        <a:t> тарифы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на услуги водоотведения </a:t>
                      </a:r>
                      <a:r>
                        <a:rPr lang="ru-RU" sz="900" dirty="0" smtClean="0">
                          <a:latin typeface="Arial" charset="0"/>
                        </a:rPr>
                        <a:t>с 1 июля 2023 года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906802"/>
                  </a:ext>
                </a:extLst>
              </a:tr>
              <a:tr h="192355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1 полугодие 2023  года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2 456 274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2 406 259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810659"/>
                  </a:ext>
                </a:extLst>
              </a:tr>
              <a:tr h="224444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2 полугодие </a:t>
                      </a:r>
                      <a:r>
                        <a:rPr lang="ru-RU" sz="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года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3 382 374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620655"/>
                  </a:ext>
                </a:extLst>
              </a:tr>
              <a:tr h="4252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оказанных услуг, тыс.м3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68 130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-48,9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объемов 1 и 3 групп потребителей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107632"/>
                  </a:ext>
                </a:extLst>
              </a:tr>
              <a:tr h="432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(</a:t>
                      </a: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тенге/м3 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НДС)</a:t>
                      </a:r>
                    </a:p>
                  </a:txBody>
                  <a:tcPr marL="35995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43,80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35,32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-19,4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 smtClean="0"/>
                        <a:t>    </a:t>
                      </a: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рамках </a:t>
                      </a:r>
                      <a:r>
                        <a:rPr lang="ru-RU" sz="900" dirty="0" smtClean="0">
                          <a:latin typeface="Arial" charset="0"/>
                        </a:rPr>
                        <a:t>новой тарифной политики «Тариф в обмен на </a:t>
                      </a:r>
                    </a:p>
                    <a:p>
                      <a:pPr algn="l" rtl="0" fontAlgn="b"/>
                      <a:r>
                        <a:rPr lang="ru-RU" sz="900" dirty="0" smtClean="0">
                          <a:latin typeface="Arial" charset="0"/>
                        </a:rPr>
                        <a:t>   инвестиции»  Предприятию утверждены повышенные</a:t>
                      </a:r>
                    </a:p>
                    <a:p>
                      <a:pPr algn="l" rtl="0" fontAlgn="b"/>
                      <a:r>
                        <a:rPr lang="ru-RU" sz="900" dirty="0" smtClean="0">
                          <a:latin typeface="Arial" charset="0"/>
                        </a:rPr>
                        <a:t>   тарифы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на услуги водоотведения </a:t>
                      </a:r>
                      <a:r>
                        <a:rPr lang="ru-RU" sz="900" dirty="0" smtClean="0">
                          <a:latin typeface="Arial" charset="0"/>
                        </a:rPr>
                        <a:t>с 1 июля 2023 года</a:t>
                      </a: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116090"/>
                  </a:ext>
                </a:extLst>
              </a:tr>
              <a:tr h="2660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1 полугодие 2023 года, тенге/м3</a:t>
                      </a:r>
                      <a:r>
                        <a:rPr lang="ru-RU" sz="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без НДС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36,85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35,32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-4,2</a:t>
                      </a: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0" dirty="0"/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55503"/>
                  </a:ext>
                </a:extLst>
              </a:tr>
              <a:tr h="197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2 полугодие 2023 года, тенге/м3 без НДС</a:t>
                      </a:r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50,74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65373"/>
                  </a:ext>
                </a:extLst>
              </a:tr>
              <a:tr h="282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Справочно</a:t>
                      </a:r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410629"/>
                  </a:ext>
                </a:extLst>
              </a:tr>
              <a:tr h="439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Среднемесячная заработная плата, тенге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166 962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200 389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В утвержденной ТС до 1 июля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 на оплату труда учтены исходя из среднемесячной зарплаты  133 </a:t>
                      </a:r>
                      <a:r>
                        <a:rPr lang="ru-RU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 1 июля – 201 </a:t>
                      </a:r>
                      <a:r>
                        <a:rPr lang="ru-RU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средняя на год – 167 </a:t>
                      </a:r>
                      <a:r>
                        <a:rPr lang="ru-RU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</a:t>
                      </a: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519162"/>
                  </a:ext>
                </a:extLst>
              </a:tr>
              <a:tr h="4787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Производственный персонал, тенге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163 321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198 530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В утвержденной ТС до 1 июля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 на оплату труда учтены исходя из среднемесячной зарплаты  130 </a:t>
                      </a:r>
                      <a:r>
                        <a:rPr lang="ru-RU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 1 июля – 196 </a:t>
                      </a:r>
                      <a:r>
                        <a:rPr lang="ru-RU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средняя на год – 163 </a:t>
                      </a:r>
                      <a:r>
                        <a:rPr lang="ru-RU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</a:t>
                      </a: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069900"/>
                  </a:ext>
                </a:extLst>
              </a:tr>
              <a:tr h="376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Административный персонал, тенге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898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r>
                        <a:rPr lang="ru-RU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404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-2,3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В утвержденной ТС до 1 июля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 на оплату труда учтены исходя из среднемесячной зарплаты  228 </a:t>
                      </a:r>
                      <a:r>
                        <a:rPr lang="ru-RU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 1 июля – 341 </a:t>
                      </a:r>
                      <a:r>
                        <a:rPr lang="ru-RU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средняя на год – 285 </a:t>
                      </a:r>
                      <a:r>
                        <a:rPr lang="ru-RU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</a:t>
                      </a:r>
                      <a:endParaRPr lang="ru-RU" sz="9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52411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826240" y="6581001"/>
            <a:ext cx="365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</a:t>
            </a:r>
            <a:r>
              <a:rPr lang="en-US" alt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2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34" y="4776868"/>
            <a:ext cx="2235017" cy="1341991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1999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 соблюдении показателей качества и надежности услуг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 достижении показателей эффективности деятельности 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91" y="255807"/>
            <a:ext cx="945000" cy="6862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948032" y="1429999"/>
            <a:ext cx="8960051" cy="48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000" dirty="0" smtClean="0">
                <a:latin typeface="Arial" panose="020B0604020202020204" pitchFamily="34" charset="0"/>
              </a:rPr>
              <a:t>● </a:t>
            </a:r>
            <a:r>
              <a:rPr lang="ru-RU" altLang="ru-RU" sz="1200" dirty="0">
                <a:latin typeface="Arial" panose="020B0604020202020204" pitchFamily="34" charset="0"/>
              </a:rPr>
              <a:t>Качество воды </a:t>
            </a:r>
            <a:r>
              <a:rPr lang="ru-RU" altLang="ru-RU" sz="1200" b="0" dirty="0">
                <a:latin typeface="Arial" panose="020B0604020202020204" pitchFamily="34" charset="0"/>
              </a:rPr>
              <a:t>по всем показателям соответствует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требованиям </a:t>
            </a:r>
            <a:r>
              <a:rPr lang="ru-RU" altLang="ru-RU" sz="1200" b="0" dirty="0">
                <a:latin typeface="Arial" panose="020B0604020202020204" pitchFamily="34" charset="0"/>
              </a:rPr>
              <a:t>санитарных норм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Процесс </a:t>
            </a:r>
            <a:r>
              <a:rPr lang="ru-RU" altLang="ru-RU" sz="1200" b="0" dirty="0">
                <a:latin typeface="Arial" panose="020B0604020202020204" pitchFamily="34" charset="0"/>
              </a:rPr>
              <a:t>контроля качества воды осуществляется лабораторией Предприятия.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В </a:t>
            </a:r>
            <a:r>
              <a:rPr lang="ru-RU" altLang="ru-RU" sz="1200" b="0" dirty="0">
                <a:latin typeface="Arial" panose="020B0604020202020204" pitchFamily="34" charset="0"/>
              </a:rPr>
              <a:t>процессе обеззараживания воды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используется безопасный </a:t>
            </a:r>
            <a:r>
              <a:rPr lang="ru-RU" altLang="ru-RU" sz="1200" b="0" dirty="0">
                <a:latin typeface="Arial" panose="020B0604020202020204" pitchFamily="34" charset="0"/>
              </a:rPr>
              <a:t>и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нетоксичный гипохлорит натрия.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● </a:t>
            </a:r>
            <a:r>
              <a:rPr lang="ru-RU" altLang="ru-RU" sz="1200" dirty="0">
                <a:latin typeface="Arial" panose="020B0604020202020204" pitchFamily="34" charset="0"/>
              </a:rPr>
              <a:t>Качество очистки сточных вод на канализационных очистных сооружениях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Все сточные </a:t>
            </a:r>
            <a:r>
              <a:rPr lang="ru-RU" altLang="ru-RU" sz="1200" b="0" dirty="0">
                <a:latin typeface="Arial" panose="020B0604020202020204" pitchFamily="34" charset="0"/>
              </a:rPr>
              <a:t>воды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принимаемые Предприятием </a:t>
            </a:r>
            <a:r>
              <a:rPr lang="ru-RU" altLang="ru-RU" sz="1200" b="0" dirty="0">
                <a:latin typeface="Arial" panose="020B0604020202020204" pitchFamily="34" charset="0"/>
              </a:rPr>
              <a:t>проходят полную биологическую очистку. Качество очистки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контролируется </a:t>
            </a:r>
            <a:r>
              <a:rPr lang="ru-RU" altLang="ru-RU" sz="1200" b="0" dirty="0">
                <a:latin typeface="Arial" panose="020B0604020202020204" pitchFamily="34" charset="0"/>
              </a:rPr>
              <a:t>испытательной лабораторией Предприятия.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Ежедневно </a:t>
            </a:r>
            <a:r>
              <a:rPr lang="ru-RU" altLang="ru-RU" sz="1200" b="0" dirty="0">
                <a:latin typeface="Arial" panose="020B0604020202020204" pitchFamily="34" charset="0"/>
              </a:rPr>
              <a:t>выполняются анализы сточных вод, поступающих на станцию аэрации, по химическим и бактериологическим показателям на всех этапах очистки.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Ежеквартально </a:t>
            </a:r>
            <a:r>
              <a:rPr lang="ru-RU" altLang="ru-RU" sz="1200" b="0" dirty="0">
                <a:latin typeface="Arial" panose="020B0604020202020204" pitchFamily="34" charset="0"/>
              </a:rPr>
              <a:t>проводится мониторинг очищенных сточных вод в накопителях и водохранилищах.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● </a:t>
            </a:r>
            <a:r>
              <a:rPr lang="ru-RU" altLang="ru-RU" sz="1200" dirty="0">
                <a:latin typeface="Arial" panose="020B0604020202020204" pitchFamily="34" charset="0"/>
              </a:rPr>
              <a:t>В целях повышения качества обслуживания потребителей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Функционируют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4 </a:t>
            </a:r>
            <a:r>
              <a:rPr lang="ru-RU" altLang="ru-RU" sz="1200" b="0" dirty="0">
                <a:latin typeface="Arial" panose="020B0604020202020204" pitchFamily="34" charset="0"/>
              </a:rPr>
              <a:t>центра обслуживания потребителей.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Для </a:t>
            </a:r>
            <a:r>
              <a:rPr lang="ru-RU" altLang="ru-RU" sz="1200" b="0" dirty="0">
                <a:latin typeface="Arial" panose="020B0604020202020204" pitchFamily="34" charset="0"/>
              </a:rPr>
              <a:t>удобства потребителей работает Мобильное приложение личного кабинета потребителя, в котором  предусмотрены следующие функции: передача показаний индивидуальных приборов учета (ИПУ); заявка на опломбировку и распломбировку ИПУ; </a:t>
            </a:r>
            <a:r>
              <a:rPr lang="ru-RU" altLang="ru-RU" sz="1200" b="0" dirty="0" err="1">
                <a:latin typeface="Arial" panose="020B0604020202020204" pitchFamily="34" charset="0"/>
              </a:rPr>
              <a:t>межповерочный</a:t>
            </a:r>
            <a:r>
              <a:rPr lang="ru-RU" altLang="ru-RU" sz="1200" b="0" dirty="0">
                <a:latin typeface="Arial" panose="020B0604020202020204" pitchFamily="34" charset="0"/>
              </a:rPr>
              <a:t> интервал; расшифровка начислений; расшифровка оплаты.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Рассылаются СМС уведомления о наличии задолженности с указанием суммы долга, оплаты и другие данные.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sz="120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sz="1200" dirty="0" smtClean="0">
                <a:latin typeface="Arial" panose="020B0604020202020204" pitchFamily="34" charset="0"/>
              </a:rPr>
              <a:t>Тарифы </a:t>
            </a:r>
            <a:r>
              <a:rPr lang="ru-RU" sz="1200" dirty="0">
                <a:latin typeface="Arial" panose="020B0604020202020204" pitchFamily="34" charset="0"/>
              </a:rPr>
              <a:t>Предприятию утверждены на пятилетний период с применением затратного метода, при котором показатели качества и надежности услуг, эффективности деятельности субъекту естественной монополии не утверждаются.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pic>
        <p:nvPicPr>
          <p:cNvPr id="10" name="Picture 4" descr="Качество воды: что влияет на него? | Акватория💧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6" y="1453671"/>
            <a:ext cx="2235017" cy="13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darwin-pumps.ru/images/use10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3" y="3115269"/>
            <a:ext cx="2235017" cy="13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809614" y="6581001"/>
            <a:ext cx="3823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13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2000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Основные финансово-экономические показатели деятельности 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(отчет о прибылях и убытках) за 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2023 года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22214"/>
              </p:ext>
            </p:extLst>
          </p:nvPr>
        </p:nvGraphicFramePr>
        <p:xfrm>
          <a:off x="510079" y="1705026"/>
          <a:ext cx="11267706" cy="360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83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7854033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2441590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пп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 </a:t>
                      </a:r>
                      <a:r>
                        <a:rPr lang="en-US" altLang="ru-RU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</a:t>
                      </a:r>
                      <a:r>
                        <a:rPr lang="ru-RU" altLang="ru-RU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полугодие </a:t>
                      </a:r>
                      <a:br>
                        <a:rPr lang="ru-RU" altLang="ru-RU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altLang="ru-RU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года</a:t>
                      </a:r>
                      <a:endParaRPr lang="en-US" sz="12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оперативно)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Доход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от реализации услуг водоснабжения и водоотведения (выручка)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8 351 316</a:t>
                      </a: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Себестоимость реализованных услуг 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9 383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263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2004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1100" b="0" i="0" baseline="0" dirty="0">
                          <a:latin typeface="Arial" pitchFamily="34" charset="0"/>
                          <a:cs typeface="Arial" pitchFamily="34" charset="0"/>
                        </a:rPr>
                        <a:t> по реализации 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893 143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Административные расходы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657 560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Прочие расходы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255 799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1 387 026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71194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Финансовый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результат (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убыток)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- 1 451 423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837324" y="6571798"/>
            <a:ext cx="354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14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2000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Объемы предоставленных услуг водоснабжения и водоотведения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за 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2023 года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05" y="255807"/>
            <a:ext cx="945000" cy="686250"/>
          </a:xfrm>
          <a:prstGeom prst="rect">
            <a:avLst/>
          </a:prstGeom>
        </p:spPr>
      </p:pic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574876"/>
              </p:ext>
            </p:extLst>
          </p:nvPr>
        </p:nvGraphicFramePr>
        <p:xfrm>
          <a:off x="805296" y="1257278"/>
          <a:ext cx="10981111" cy="5430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727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6446469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363287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1105592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812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Группа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Наименование потребителей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Утвержденная тарифная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смета на год,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Фактический объем 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услуг,</a:t>
                      </a: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Отклонение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,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%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65680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водоснабжения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87 144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-49,3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304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физические лица, относящиеся к категории населения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86 912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43 567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-49,9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3503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just" fontAlgn="ctr">
                        <a:buFontTx/>
                        <a:buChar char="-"/>
                      </a:pPr>
                      <a:r>
                        <a:rPr lang="ru-RU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предприятия</a:t>
                      </a: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 тепловой энергии, в пределах объемов утвержденных нормативных технических потерь;                                                                 </a:t>
                      </a:r>
                      <a:endParaRPr lang="ru-RU" sz="105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just" fontAlgn="ctr">
                        <a:buFontTx/>
                        <a:buNone/>
                      </a:pPr>
                      <a:r>
                        <a:rPr lang="ru-RU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05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</a:t>
                      </a: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предоставляющие регулируемые услуги в сфере водоснабжения и (или) водоотведения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48 349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24 069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-50,2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32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36 757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19 508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-46,9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2506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водоотведения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68 130</a:t>
                      </a:r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-48,9</a:t>
                      </a:r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33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физические лица, относящиеся к категории населения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88 048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44 645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-49,3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4017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Tx/>
                        <a:buChar char="-"/>
                      </a:pPr>
                      <a:r>
                        <a:rPr lang="ru-RU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предприятия</a:t>
                      </a: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 тепловой энергии, в пределах объемов утвержденных нормативных технических потерь;                                                                </a:t>
                      </a:r>
                      <a:endParaRPr lang="ru-RU" sz="105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r>
                        <a:rPr lang="ru-RU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</a:t>
                      </a:r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предоставляющие регулируемые услуги в сфере водоснабжения и (или) водоотведения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6 867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3 372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-50,9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457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38 397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20 112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-47,6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844596" y="6581001"/>
            <a:ext cx="4055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15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275980"/>
            <a:ext cx="121920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                Проводимая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работа с потребителями услуг водоснабжения и водоотведения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39242"/>
            <a:ext cx="945000" cy="686250"/>
          </a:xfrm>
          <a:prstGeom prst="rect">
            <a:avLst/>
          </a:prstGeom>
        </p:spPr>
      </p:pic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333013" y="6361831"/>
            <a:ext cx="1164444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Вопросы </a:t>
            </a:r>
            <a:r>
              <a:rPr lang="ru-RU" altLang="ru-RU" sz="1400" dirty="0">
                <a:latin typeface="Arial" panose="020B0604020202020204" pitchFamily="34" charset="0"/>
              </a:rPr>
              <a:t>деятельности </a:t>
            </a:r>
            <a:r>
              <a:rPr lang="ru-RU" altLang="ru-RU" sz="1400" dirty="0" smtClean="0">
                <a:latin typeface="Arial" panose="020B0604020202020204" pitchFamily="34" charset="0"/>
              </a:rPr>
              <a:t>Предприятия освещаются </a:t>
            </a:r>
            <a:r>
              <a:rPr lang="ru-RU" altLang="ru-RU" sz="1400" dirty="0">
                <a:latin typeface="Arial" panose="020B0604020202020204" pitchFamily="34" charset="0"/>
              </a:rPr>
              <a:t>в средствах массовой </a:t>
            </a:r>
            <a:r>
              <a:rPr lang="ru-RU" altLang="ru-RU" sz="1400" dirty="0" smtClean="0">
                <a:latin typeface="Arial" panose="020B0604020202020204" pitchFamily="34" charset="0"/>
              </a:rPr>
              <a:t>информации и </a:t>
            </a:r>
            <a:r>
              <a:rPr lang="ru-RU" altLang="ru-RU" sz="1400" dirty="0">
                <a:latin typeface="Arial" panose="020B0604020202020204" pitchFamily="34" charset="0"/>
              </a:rPr>
              <a:t>на веб-сайте Предприятия</a:t>
            </a:r>
            <a:r>
              <a:rPr lang="en-US" altLang="ru-RU" sz="1400" dirty="0">
                <a:latin typeface="Arial" panose="020B0604020202020204" pitchFamily="34" charset="0"/>
              </a:rPr>
              <a:t> </a:t>
            </a:r>
            <a:r>
              <a:rPr lang="en-US" altLang="ru-RU" sz="1400" i="1" u="sng" dirty="0" smtClean="0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www.almatysu.kz</a:t>
            </a:r>
            <a:endParaRPr lang="en-US" altLang="ru-RU" sz="1500" i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dirty="0">
              <a:latin typeface="Arial" panose="020B0604020202020204" pitchFamily="34" charset="0"/>
            </a:endParaRPr>
          </a:p>
        </p:txBody>
      </p:sp>
      <p:sp>
        <p:nvSpPr>
          <p:cNvPr id="2" name="AutoShape 2" descr="Crm, mockup or man in a telemarketing call center helping, talking or networking online via microphone. Contact support, consultant or insurance agent in communication at customer services or s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4" name="Группа 8"/>
          <p:cNvGrpSpPr>
            <a:grpSpLocks/>
          </p:cNvGrpSpPr>
          <p:nvPr/>
        </p:nvGrpSpPr>
        <p:grpSpPr bwMode="auto">
          <a:xfrm>
            <a:off x="9179487" y="5414089"/>
            <a:ext cx="2199714" cy="703326"/>
            <a:chOff x="6401824" y="3616037"/>
            <a:chExt cx="3371468" cy="666279"/>
          </a:xfrm>
          <a:solidFill>
            <a:schemeClr val="bg1">
              <a:lumMod val="85000"/>
            </a:schemeClr>
          </a:solidFill>
        </p:grpSpPr>
        <p:pic>
          <p:nvPicPr>
            <p:cNvPr id="25" name="Picture 10" descr="ÐÐ°ÑÑÐ¸Ð½ÐºÐ¸ Ð¿Ð¾ Ð·Ð°Ð¿ÑÐ¾ÑÑ ÑÐµÐ»ÐµÑÐ¾Ð½ Ð´Ð¾Ð²ÐµÑÐ¸Ñ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24" y="3616037"/>
              <a:ext cx="1088566" cy="6662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Прямоугольник 7"/>
            <p:cNvSpPr>
              <a:spLocks noChangeArrowheads="1"/>
            </p:cNvSpPr>
            <p:nvPr/>
          </p:nvSpPr>
          <p:spPr bwMode="auto">
            <a:xfrm>
              <a:off x="7646113" y="3760442"/>
              <a:ext cx="2127179" cy="3774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64C95"/>
                  </a:solidFill>
                  <a:latin typeface="Arial" panose="020B0604020202020204" pitchFamily="34" charset="0"/>
                </a:rPr>
                <a:t>245-95-28</a:t>
              </a:r>
              <a:r>
                <a:rPr lang="ru-RU" altLang="ru-RU" sz="2000" dirty="0">
                  <a:solidFill>
                    <a:srgbClr val="064C95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376" y="1356917"/>
            <a:ext cx="2157337" cy="165589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1105" y="1418086"/>
            <a:ext cx="2126991" cy="1632601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324" y="5202238"/>
            <a:ext cx="1204810" cy="1063889"/>
          </a:xfrm>
          <a:prstGeom prst="rect">
            <a:avLst/>
          </a:prstGeom>
        </p:spPr>
      </p:pic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798688036"/>
              </p:ext>
            </p:extLst>
          </p:nvPr>
        </p:nvGraphicFramePr>
        <p:xfrm>
          <a:off x="626894" y="5210957"/>
          <a:ext cx="2628382" cy="103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4376" y="3155671"/>
            <a:ext cx="2120900" cy="16303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5"/>
          <a:srcRect l="27975" r="815"/>
          <a:stretch/>
        </p:blipFill>
        <p:spPr>
          <a:xfrm>
            <a:off x="9171105" y="3207657"/>
            <a:ext cx="2118609" cy="163036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13174040"/>
              </p:ext>
            </p:extLst>
          </p:nvPr>
        </p:nvGraphicFramePr>
        <p:xfrm>
          <a:off x="3606800" y="1418086"/>
          <a:ext cx="4978400" cy="315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1812385" y="6581196"/>
            <a:ext cx="37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88330" y="292544"/>
            <a:ext cx="1070367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0" y="255807"/>
            <a:ext cx="945000" cy="6862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3446321"/>
            <a:ext cx="12192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Мобильное приложение личного кабинета потребителя</a:t>
            </a:r>
          </a:p>
        </p:txBody>
      </p:sp>
      <p:grpSp>
        <p:nvGrpSpPr>
          <p:cNvPr id="9" name="Группа 7"/>
          <p:cNvGrpSpPr>
            <a:grpSpLocks/>
          </p:cNvGrpSpPr>
          <p:nvPr/>
        </p:nvGrpSpPr>
        <p:grpSpPr bwMode="auto">
          <a:xfrm>
            <a:off x="2172624" y="4006360"/>
            <a:ext cx="1296988" cy="2271712"/>
            <a:chOff x="2267744" y="586145"/>
            <a:chExt cx="1635125" cy="3144837"/>
          </a:xfrm>
        </p:grpSpPr>
        <p:grpSp>
          <p:nvGrpSpPr>
            <p:cNvPr id="10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12" name="Рисунок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20"/>
          <p:cNvGrpSpPr>
            <a:grpSpLocks/>
          </p:cNvGrpSpPr>
          <p:nvPr/>
        </p:nvGrpSpPr>
        <p:grpSpPr bwMode="auto">
          <a:xfrm>
            <a:off x="3372440" y="3996575"/>
            <a:ext cx="1311309" cy="2303169"/>
            <a:chOff x="3414270" y="937749"/>
            <a:chExt cx="1304309" cy="2246199"/>
          </a:xfrm>
        </p:grpSpPr>
        <p:pic>
          <p:nvPicPr>
            <p:cNvPr id="15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17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" name="Группа 17"/>
          <p:cNvGrpSpPr>
            <a:grpSpLocks/>
          </p:cNvGrpSpPr>
          <p:nvPr/>
        </p:nvGrpSpPr>
        <p:grpSpPr bwMode="auto">
          <a:xfrm>
            <a:off x="4633753" y="4002527"/>
            <a:ext cx="1304925" cy="2295525"/>
            <a:chOff x="7046482" y="514796"/>
            <a:chExt cx="1304309" cy="2246199"/>
          </a:xfrm>
        </p:grpSpPr>
        <p:pic>
          <p:nvPicPr>
            <p:cNvPr id="20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22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26" name="Группа 21"/>
          <p:cNvGrpSpPr>
            <a:grpSpLocks/>
          </p:cNvGrpSpPr>
          <p:nvPr/>
        </p:nvGrpSpPr>
        <p:grpSpPr bwMode="auto">
          <a:xfrm>
            <a:off x="5934779" y="4006360"/>
            <a:ext cx="1265211" cy="2297137"/>
            <a:chOff x="4788024" y="3792543"/>
            <a:chExt cx="1304309" cy="2246199"/>
          </a:xfrm>
        </p:grpSpPr>
        <p:pic>
          <p:nvPicPr>
            <p:cNvPr id="27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Рисунок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Группа 24"/>
          <p:cNvGrpSpPr>
            <a:grpSpLocks/>
          </p:cNvGrpSpPr>
          <p:nvPr/>
        </p:nvGrpSpPr>
        <p:grpSpPr bwMode="auto">
          <a:xfrm>
            <a:off x="3503937" y="1806520"/>
            <a:ext cx="2328193" cy="1469975"/>
            <a:chOff x="155575" y="950491"/>
            <a:chExt cx="3336305" cy="1821284"/>
          </a:xfrm>
        </p:grpSpPr>
        <p:pic>
          <p:nvPicPr>
            <p:cNvPr id="30" name="Picture 2" descr="SMS оповещ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50491"/>
              <a:ext cx="3336305" cy="182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1465584" y="1837072"/>
              <a:ext cx="1174531" cy="743077"/>
            </a:xfrm>
            <a:prstGeom prst="rect">
              <a:avLst/>
            </a:prstGeom>
            <a:solidFill>
              <a:srgbClr val="E5E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600" dirty="0">
                  <a:solidFill>
                    <a:schemeClr val="tx1"/>
                  </a:solidFill>
                </a:rPr>
                <a:t>Уважаемый потребитель, у Вас имеется задолженность перед ГКП «Алматы Су» в сумме ….. тенге </a:t>
              </a:r>
            </a:p>
          </p:txBody>
        </p:sp>
      </p:grpSp>
      <p:sp>
        <p:nvSpPr>
          <p:cNvPr id="32" name="Прямоугольник 21"/>
          <p:cNvSpPr>
            <a:spLocks noChangeArrowheads="1"/>
          </p:cNvSpPr>
          <p:nvPr/>
        </p:nvSpPr>
        <p:spPr bwMode="auto">
          <a:xfrm>
            <a:off x="6567384" y="2183113"/>
            <a:ext cx="30971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С 2019 года работает проект - СМС уведомление о наличии задолженности, в котором указывается сумма долга, оплаты и другие данные</a:t>
            </a:r>
            <a:r>
              <a:rPr lang="ru-RU" altLang="ru-RU" sz="1100" dirty="0" smtClean="0">
                <a:latin typeface="Arial" panose="020B0604020202020204" pitchFamily="34" charset="0"/>
              </a:rPr>
              <a:t>.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33" name="Прямоугольник 21"/>
          <p:cNvSpPr>
            <a:spLocks noChangeArrowheads="1"/>
          </p:cNvSpPr>
          <p:nvPr/>
        </p:nvSpPr>
        <p:spPr bwMode="auto">
          <a:xfrm>
            <a:off x="7351504" y="4077392"/>
            <a:ext cx="2939125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В </a:t>
            </a:r>
            <a:r>
              <a:rPr lang="ru-RU" altLang="ru-RU" sz="1100" dirty="0">
                <a:latin typeface="Arial" panose="020B0604020202020204" pitchFamily="34" charset="0"/>
              </a:rPr>
              <a:t>мобильном </a:t>
            </a:r>
            <a:r>
              <a:rPr lang="ru-RU" altLang="ru-RU" sz="1100" dirty="0" smtClean="0">
                <a:latin typeface="Arial" panose="020B0604020202020204" pitchFamily="34" charset="0"/>
              </a:rPr>
              <a:t>приложении предусмотрены </a:t>
            </a:r>
            <a:r>
              <a:rPr lang="ru-RU" altLang="ru-RU" sz="1100" dirty="0">
                <a:latin typeface="Arial" panose="020B0604020202020204" pitchFamily="34" charset="0"/>
              </a:rPr>
              <a:t>следующие функции: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100" dirty="0">
                <a:latin typeface="Arial" panose="020B0604020202020204" pitchFamily="34" charset="0"/>
              </a:rPr>
              <a:t>передача показаний </a:t>
            </a:r>
            <a:r>
              <a:rPr lang="ru-RU" altLang="ru-RU" sz="1100" dirty="0" smtClean="0">
                <a:latin typeface="Arial" panose="020B0604020202020204" pitchFamily="34" charset="0"/>
              </a:rPr>
              <a:t>ИПУ;</a:t>
            </a:r>
            <a:endParaRPr lang="ru-RU" altLang="ru-RU" sz="1100" dirty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ru-RU" altLang="ru-RU" sz="1100" dirty="0" smtClean="0">
                <a:latin typeface="Arial" panose="020B0604020202020204" pitchFamily="34" charset="0"/>
              </a:rPr>
              <a:t>заявка </a:t>
            </a:r>
            <a:r>
              <a:rPr lang="ru-RU" altLang="ru-RU" sz="1100" dirty="0">
                <a:latin typeface="Arial" panose="020B0604020202020204" pitchFamily="34" charset="0"/>
              </a:rPr>
              <a:t>на опломбировку </a:t>
            </a:r>
            <a:r>
              <a:rPr lang="ru-RU" altLang="ru-RU" sz="1100" dirty="0" smtClean="0">
                <a:latin typeface="Arial" panose="020B0604020202020204" pitchFamily="34" charset="0"/>
              </a:rPr>
              <a:t>ИПУ;</a:t>
            </a:r>
            <a:endParaRPr lang="ru-RU" altLang="ru-RU" sz="1100" dirty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ru-RU" altLang="ru-RU" sz="1100" dirty="0" smtClean="0">
                <a:latin typeface="Arial" panose="020B0604020202020204" pitchFamily="34" charset="0"/>
              </a:rPr>
              <a:t>заявка </a:t>
            </a:r>
            <a:r>
              <a:rPr lang="ru-RU" altLang="ru-RU" sz="1100" dirty="0">
                <a:latin typeface="Arial" panose="020B0604020202020204" pitchFamily="34" charset="0"/>
              </a:rPr>
              <a:t>на </a:t>
            </a:r>
            <a:r>
              <a:rPr lang="ru-RU" altLang="ru-RU" sz="1100" dirty="0" err="1">
                <a:latin typeface="Arial" panose="020B0604020202020204" pitchFamily="34" charset="0"/>
              </a:rPr>
              <a:t>распломбировку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smtClean="0">
                <a:latin typeface="Arial" panose="020B0604020202020204" pitchFamily="34" charset="0"/>
              </a:rPr>
              <a:t>ИПУ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100" dirty="0" smtClean="0">
                <a:latin typeface="Arial" panose="020B0604020202020204" pitchFamily="34" charset="0"/>
              </a:rPr>
              <a:t>реестр действующих ИПУ;</a:t>
            </a:r>
            <a:endParaRPr lang="ru-RU" altLang="ru-RU" sz="1100" dirty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ru-RU" altLang="ru-RU" sz="1100" dirty="0" smtClean="0">
                <a:latin typeface="Arial" panose="020B0604020202020204" pitchFamily="34" charset="0"/>
              </a:rPr>
              <a:t>расшифровка начислений;</a:t>
            </a:r>
            <a:endParaRPr lang="ru-RU" altLang="ru-RU" sz="1100" dirty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ru-RU" altLang="ru-RU" sz="1100" dirty="0" smtClean="0">
                <a:latin typeface="Arial" panose="020B0604020202020204" pitchFamily="34" charset="0"/>
              </a:rPr>
              <a:t>расшифровка оплаты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smtClean="0">
                <a:latin typeface="Arial" panose="020B0604020202020204" pitchFamily="34" charset="0"/>
              </a:rPr>
              <a:t>и </a:t>
            </a:r>
            <a:r>
              <a:rPr lang="ru-RU" altLang="ru-RU" sz="1100" dirty="0">
                <a:latin typeface="Arial" panose="020B0604020202020204" pitchFamily="34" charset="0"/>
              </a:rPr>
              <a:t>др. документы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274341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СМС уведомление о наличии задолженности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820698" y="6571798"/>
            <a:ext cx="371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17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74825" y="36830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Перспективы деятельности и тарифов на услуги водоснабжения и водоотведения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94825"/>
            <a:ext cx="945000" cy="68625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88621" y="1197864"/>
            <a:ext cx="11612594" cy="5582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  <a:buNone/>
              <a:defRPr/>
            </a:pPr>
            <a:r>
              <a:rPr lang="ru-RU" sz="1800" dirty="0" smtClean="0">
                <a:latin typeface="Arial" charset="0"/>
              </a:rPr>
              <a:t>	</a:t>
            </a:r>
            <a:r>
              <a:rPr lang="ru-RU" sz="1400" dirty="0" smtClean="0">
                <a:latin typeface="Arial" charset="0"/>
              </a:rPr>
              <a:t>В </a:t>
            </a:r>
            <a:r>
              <a:rPr lang="ru-RU" sz="1400" dirty="0">
                <a:latin typeface="Arial" charset="0"/>
              </a:rPr>
              <a:t>рамках новой тарифной политики «Тариф в обмен на инвестиции» </a:t>
            </a:r>
            <a:r>
              <a:rPr lang="ru-RU" sz="1400" dirty="0" smtClean="0">
                <a:latin typeface="Arial" charset="0"/>
              </a:rPr>
              <a:t>Предприятию утверждены </a:t>
            </a:r>
            <a:r>
              <a:rPr lang="ru-RU" sz="1400" dirty="0">
                <a:latin typeface="Arial" charset="0"/>
              </a:rPr>
              <a:t>тарифы </a:t>
            </a:r>
            <a:r>
              <a:rPr lang="ru-RU" sz="1400" b="1" dirty="0" smtClean="0">
                <a:solidFill>
                  <a:srgbClr val="336699"/>
                </a:solidFill>
                <a:latin typeface="Arial" charset="0"/>
              </a:rPr>
              <a:t>на услуги водоснабжения и водоотведения </a:t>
            </a:r>
            <a:r>
              <a:rPr lang="ru-RU" sz="1400" dirty="0" smtClean="0">
                <a:latin typeface="Arial" charset="0"/>
              </a:rPr>
              <a:t>с 1 июля 2023 года и на 2024 год, </a:t>
            </a:r>
            <a:r>
              <a:rPr lang="ru-RU" sz="1400" dirty="0">
                <a:latin typeface="Arial" charset="0"/>
              </a:rPr>
              <a:t>дифференцированные </a:t>
            </a:r>
            <a:r>
              <a:rPr lang="ru-RU" sz="1400" dirty="0" smtClean="0">
                <a:latin typeface="Arial" charset="0"/>
              </a:rPr>
              <a:t>по трем  </a:t>
            </a:r>
            <a:r>
              <a:rPr lang="ru-RU" sz="1400" dirty="0">
                <a:latin typeface="Arial" charset="0"/>
              </a:rPr>
              <a:t>группам </a:t>
            </a:r>
            <a:r>
              <a:rPr lang="ru-RU" sz="1400" dirty="0" smtClean="0">
                <a:latin typeface="Arial" charset="0"/>
              </a:rPr>
              <a:t>потребителей </a:t>
            </a:r>
            <a:r>
              <a:rPr lang="ru-RU" altLang="ru-RU" sz="1400" dirty="0" smtClean="0">
                <a:latin typeface="Arial" charset="0"/>
              </a:rPr>
              <a:t>(1 группа - население, </a:t>
            </a:r>
            <a:r>
              <a:rPr lang="ru-RU" altLang="ru-RU" sz="1400" dirty="0">
                <a:latin typeface="Arial" charset="0"/>
              </a:rPr>
              <a:t>теплоснабжающие предприятия и организации, предоставляющие услуги водоснабжения и(или) </a:t>
            </a:r>
            <a:r>
              <a:rPr lang="ru-RU" altLang="ru-RU" sz="1400" dirty="0" smtClean="0">
                <a:latin typeface="Arial" charset="0"/>
              </a:rPr>
              <a:t>водоотведения; 2 группа - прочие потребители; 3 группа - бюджетные организации). </a:t>
            </a:r>
            <a:endParaRPr lang="ru-RU" sz="1400" dirty="0" smtClean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>
              <a:buNone/>
            </a:pPr>
            <a:endParaRPr lang="ru-RU" sz="1800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altLang="ru-RU" sz="1800" dirty="0" smtClean="0">
                <a:latin typeface="Arial" charset="0"/>
              </a:rPr>
              <a:t>	</a:t>
            </a:r>
            <a:endParaRPr lang="en-US" altLang="ru-RU" sz="1200" b="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1200" dirty="0" smtClean="0">
                <a:latin typeface="Arial" panose="020B0604020202020204" pitchFamily="34" charset="0"/>
              </a:rPr>
              <a:t>	</a:t>
            </a:r>
            <a:endParaRPr lang="en-US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200" dirty="0">
                <a:latin typeface="Arial" panose="020B0604020202020204" pitchFamily="34" charset="0"/>
              </a:rPr>
              <a:t>	</a:t>
            </a:r>
            <a:r>
              <a:rPr lang="ru-RU" altLang="ru-RU" sz="1400" dirty="0">
                <a:latin typeface="Arial" charset="0"/>
              </a:rPr>
              <a:t>Предприятию </a:t>
            </a:r>
            <a:r>
              <a:rPr lang="ru-RU" altLang="ru-RU" sz="1400" dirty="0" smtClean="0">
                <a:latin typeface="Arial" charset="0"/>
              </a:rPr>
              <a:t>утверждены 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Инвестиционные программы на 2023–2024 годы </a:t>
            </a:r>
            <a:r>
              <a:rPr lang="ru-RU" altLang="ru-RU" sz="1400" dirty="0" smtClean="0">
                <a:latin typeface="Arial" charset="0"/>
              </a:rPr>
              <a:t>с учетом дополнительных мероприятий в целях снижения износа сетей: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400" b="1" dirty="0" smtClean="0">
                <a:latin typeface="Arial" charset="0"/>
              </a:rPr>
              <a:t>                  </a:t>
            </a:r>
            <a:r>
              <a:rPr lang="ru-RU" altLang="ru-RU" sz="1400" b="1" dirty="0" smtClean="0">
                <a:solidFill>
                  <a:srgbClr val="006CB6"/>
                </a:solidFill>
                <a:latin typeface="Arial" charset="0"/>
              </a:rPr>
              <a:t>2023 год</a:t>
            </a: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400" dirty="0">
                <a:latin typeface="Arial" charset="0"/>
              </a:rPr>
              <a:t>на услуги водоснабжения – </a:t>
            </a:r>
            <a:r>
              <a:rPr lang="ru-RU" altLang="ru-RU" sz="1400" dirty="0" smtClean="0">
                <a:latin typeface="Arial" charset="0"/>
              </a:rPr>
              <a:t>4 </a:t>
            </a:r>
            <a:r>
              <a:rPr lang="ru-RU" altLang="ru-RU" sz="1400" dirty="0">
                <a:latin typeface="Arial" charset="0"/>
              </a:rPr>
              <a:t>381 млн. </a:t>
            </a:r>
            <a:r>
              <a:rPr lang="ru-RU" altLang="ru-RU" sz="1400" dirty="0" smtClean="0">
                <a:latin typeface="Arial" charset="0"/>
              </a:rPr>
              <a:t>тенге, </a:t>
            </a:r>
            <a:r>
              <a:rPr lang="ru-RU" altLang="ru-RU" sz="1400" dirty="0">
                <a:latin typeface="Arial" charset="0"/>
              </a:rPr>
              <a:t>в том числе дополнительные </a:t>
            </a:r>
            <a:r>
              <a:rPr lang="ru-RU" altLang="ru-RU" sz="1400" dirty="0" smtClean="0">
                <a:latin typeface="Arial" charset="0"/>
              </a:rPr>
              <a:t>мероприятия 1 </a:t>
            </a:r>
            <a:r>
              <a:rPr lang="ru-RU" altLang="ru-RU" sz="1400" dirty="0">
                <a:latin typeface="Arial" charset="0"/>
              </a:rPr>
              <a:t>448 млн. </a:t>
            </a:r>
            <a:r>
              <a:rPr lang="ru-RU" altLang="ru-RU" sz="1400" dirty="0" smtClean="0">
                <a:latin typeface="Arial" charset="0"/>
              </a:rPr>
              <a:t>тенге.</a:t>
            </a: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400" dirty="0" smtClean="0">
                <a:latin typeface="Arial" charset="0"/>
              </a:rPr>
              <a:t>на </a:t>
            </a:r>
            <a:r>
              <a:rPr lang="ru-RU" altLang="ru-RU" sz="1400" dirty="0">
                <a:latin typeface="Arial" charset="0"/>
              </a:rPr>
              <a:t>услуги водоотведения – </a:t>
            </a:r>
            <a:r>
              <a:rPr lang="ru-RU" altLang="ru-RU" sz="1400" dirty="0" smtClean="0">
                <a:latin typeface="Arial" charset="0"/>
              </a:rPr>
              <a:t>1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smtClean="0">
                <a:latin typeface="Arial" charset="0"/>
              </a:rPr>
              <a:t>845</a:t>
            </a:r>
            <a:r>
              <a:rPr lang="ru-RU" altLang="ru-RU" sz="1400" dirty="0">
                <a:latin typeface="Arial" charset="0"/>
              </a:rPr>
              <a:t> млн. </a:t>
            </a:r>
            <a:r>
              <a:rPr lang="ru-RU" altLang="ru-RU" sz="1400" dirty="0" smtClean="0">
                <a:latin typeface="Arial" charset="0"/>
              </a:rPr>
              <a:t>тенге, </a:t>
            </a:r>
            <a:r>
              <a:rPr lang="ru-RU" altLang="ru-RU" sz="1400" dirty="0">
                <a:latin typeface="Arial" charset="0"/>
              </a:rPr>
              <a:t>в том числе дополнительные мероприятия </a:t>
            </a:r>
            <a:r>
              <a:rPr lang="ru-RU" altLang="ru-RU" sz="1400" dirty="0" smtClean="0">
                <a:latin typeface="Arial" charset="0"/>
              </a:rPr>
              <a:t>1 </a:t>
            </a:r>
            <a:r>
              <a:rPr lang="ru-RU" altLang="ru-RU" sz="1400" dirty="0">
                <a:latin typeface="Arial" charset="0"/>
              </a:rPr>
              <a:t>269 млн. </a:t>
            </a:r>
            <a:r>
              <a:rPr lang="ru-RU" altLang="ru-RU" sz="1400" dirty="0" smtClean="0">
                <a:latin typeface="Arial" charset="0"/>
              </a:rPr>
              <a:t>тенге.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altLang="ru-RU" sz="1400" b="1" dirty="0">
                <a:latin typeface="Arial" charset="0"/>
              </a:rPr>
              <a:t> </a:t>
            </a:r>
            <a:r>
              <a:rPr lang="ru-RU" altLang="ru-RU" sz="1400" b="1" dirty="0" smtClean="0">
                <a:latin typeface="Arial" charset="0"/>
              </a:rPr>
              <a:t>                 </a:t>
            </a:r>
            <a:r>
              <a:rPr lang="ru-RU" altLang="ru-RU" sz="1400" b="1" dirty="0" smtClean="0">
                <a:solidFill>
                  <a:srgbClr val="006CB6"/>
                </a:solidFill>
                <a:latin typeface="Arial" charset="0"/>
              </a:rPr>
              <a:t>2024 год</a:t>
            </a: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400" dirty="0">
                <a:latin typeface="Arial" charset="0"/>
              </a:rPr>
              <a:t>на услуги водоснабжения – </a:t>
            </a:r>
            <a:r>
              <a:rPr lang="ru-RU" altLang="ru-RU" sz="1400" dirty="0" smtClean="0">
                <a:latin typeface="Arial" charset="0"/>
              </a:rPr>
              <a:t>4 875 млн</a:t>
            </a:r>
            <a:r>
              <a:rPr lang="ru-RU" altLang="ru-RU" sz="1400" dirty="0">
                <a:latin typeface="Arial" charset="0"/>
              </a:rPr>
              <a:t>. тенге, в том числе дополнительные мероприятия </a:t>
            </a:r>
            <a:r>
              <a:rPr lang="ru-RU" altLang="ru-RU" sz="1400" dirty="0" smtClean="0">
                <a:latin typeface="Arial" charset="0"/>
              </a:rPr>
              <a:t>2 440 </a:t>
            </a:r>
            <a:r>
              <a:rPr lang="ru-RU" altLang="ru-RU" sz="1400" dirty="0">
                <a:latin typeface="Arial" charset="0"/>
              </a:rPr>
              <a:t>млн. тенге.</a:t>
            </a: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400" dirty="0">
                <a:latin typeface="Arial" charset="0"/>
              </a:rPr>
              <a:t>на услуги водоотведения – </a:t>
            </a:r>
            <a:r>
              <a:rPr lang="ru-RU" altLang="ru-RU" sz="1400" dirty="0" smtClean="0">
                <a:latin typeface="Arial" charset="0"/>
              </a:rPr>
              <a:t>18 239 млн</a:t>
            </a:r>
            <a:r>
              <a:rPr lang="ru-RU" altLang="ru-RU" sz="1400" dirty="0">
                <a:latin typeface="Arial" charset="0"/>
              </a:rPr>
              <a:t>. тенге, в том числе дополнительные мероприятия 17 616 млн. </a:t>
            </a:r>
            <a:r>
              <a:rPr lang="ru-RU" altLang="ru-RU" sz="1400" dirty="0" smtClean="0">
                <a:latin typeface="Arial" charset="0"/>
              </a:rPr>
              <a:t>тенге (16 </a:t>
            </a:r>
            <a:r>
              <a:rPr lang="ru-RU" altLang="ru-RU" sz="1400" dirty="0">
                <a:latin typeface="Arial" charset="0"/>
              </a:rPr>
              <a:t>000 </a:t>
            </a:r>
            <a:r>
              <a:rPr lang="ru-RU" altLang="ru-RU" sz="1400" dirty="0" err="1">
                <a:latin typeface="Arial" charset="0"/>
              </a:rPr>
              <a:t>млн.тенге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smtClean="0">
                <a:latin typeface="Arial" charset="0"/>
              </a:rPr>
              <a:t/>
            </a:r>
            <a:br>
              <a:rPr lang="ru-RU" altLang="ru-RU" sz="1400" dirty="0" smtClean="0">
                <a:latin typeface="Arial" charset="0"/>
              </a:rPr>
            </a:br>
            <a:r>
              <a:rPr lang="ru-RU" altLang="ru-RU" sz="1400" dirty="0" smtClean="0">
                <a:latin typeface="Arial" charset="0"/>
              </a:rPr>
              <a:t>из </a:t>
            </a:r>
            <a:r>
              <a:rPr lang="ru-RU" altLang="ru-RU" sz="1400" dirty="0">
                <a:latin typeface="Arial" charset="0"/>
              </a:rPr>
              <a:t>бюджетных </a:t>
            </a:r>
            <a:r>
              <a:rPr lang="ru-RU" altLang="ru-RU" sz="1400" dirty="0" smtClean="0">
                <a:latin typeface="Arial" charset="0"/>
              </a:rPr>
              <a:t>средств).</a:t>
            </a:r>
            <a:endParaRPr lang="ru-RU" altLang="ru-RU" sz="1400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altLang="ru-RU" sz="1800" dirty="0" smtClean="0">
                <a:latin typeface="Arial" charset="0"/>
              </a:rPr>
              <a:t> </a:t>
            </a:r>
            <a:r>
              <a:rPr lang="ru-RU" altLang="ru-RU" sz="1800" dirty="0">
                <a:latin typeface="Arial" charset="0"/>
              </a:rPr>
              <a:t/>
            </a:r>
            <a:br>
              <a:rPr lang="ru-RU" altLang="ru-RU" sz="1800" dirty="0">
                <a:latin typeface="Arial" charset="0"/>
              </a:rPr>
            </a:br>
            <a:endParaRPr lang="ru-RU" altLang="ru-RU" sz="1200" b="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78097" y="2308516"/>
          <a:ext cx="11235805" cy="1397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0421">
                  <a:extLst>
                    <a:ext uri="{9D8B030D-6E8A-4147-A177-3AD203B41FA5}">
                      <a16:colId xmlns:a16="http://schemas.microsoft.com/office/drawing/2014/main" val="2626216435"/>
                    </a:ext>
                  </a:extLst>
                </a:gridCol>
                <a:gridCol w="1093457">
                  <a:extLst>
                    <a:ext uri="{9D8B030D-6E8A-4147-A177-3AD203B41FA5}">
                      <a16:colId xmlns:a16="http://schemas.microsoft.com/office/drawing/2014/main" val="3693428946"/>
                    </a:ext>
                  </a:extLst>
                </a:gridCol>
                <a:gridCol w="1218274">
                  <a:extLst>
                    <a:ext uri="{9D8B030D-6E8A-4147-A177-3AD203B41FA5}">
                      <a16:colId xmlns:a16="http://schemas.microsoft.com/office/drawing/2014/main" val="2113097649"/>
                    </a:ext>
                  </a:extLst>
                </a:gridCol>
                <a:gridCol w="1022736">
                  <a:extLst>
                    <a:ext uri="{9D8B030D-6E8A-4147-A177-3AD203B41FA5}">
                      <a16:colId xmlns:a16="http://schemas.microsoft.com/office/drawing/2014/main" val="1005992145"/>
                    </a:ext>
                  </a:extLst>
                </a:gridCol>
                <a:gridCol w="1312748">
                  <a:extLst>
                    <a:ext uri="{9D8B030D-6E8A-4147-A177-3AD203B41FA5}">
                      <a16:colId xmlns:a16="http://schemas.microsoft.com/office/drawing/2014/main" val="1064972195"/>
                    </a:ext>
                  </a:extLst>
                </a:gridCol>
                <a:gridCol w="1312748">
                  <a:extLst>
                    <a:ext uri="{9D8B030D-6E8A-4147-A177-3AD203B41FA5}">
                      <a16:colId xmlns:a16="http://schemas.microsoft.com/office/drawing/2014/main" val="54545767"/>
                    </a:ext>
                  </a:extLst>
                </a:gridCol>
                <a:gridCol w="1252329">
                  <a:extLst>
                    <a:ext uri="{9D8B030D-6E8A-4147-A177-3AD203B41FA5}">
                      <a16:colId xmlns:a16="http://schemas.microsoft.com/office/drawing/2014/main" val="3177859596"/>
                    </a:ext>
                  </a:extLst>
                </a:gridCol>
                <a:gridCol w="1152361">
                  <a:extLst>
                    <a:ext uri="{9D8B030D-6E8A-4147-A177-3AD203B41FA5}">
                      <a16:colId xmlns:a16="http://schemas.microsoft.com/office/drawing/2014/main" val="1136315765"/>
                    </a:ext>
                  </a:extLst>
                </a:gridCol>
                <a:gridCol w="1100731">
                  <a:extLst>
                    <a:ext uri="{9D8B030D-6E8A-4147-A177-3AD203B41FA5}">
                      <a16:colId xmlns:a16="http://schemas.microsoft.com/office/drawing/2014/main" val="3968963110"/>
                    </a:ext>
                  </a:extLst>
                </a:gridCol>
              </a:tblGrid>
              <a:tr h="22843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</a:t>
                      </a:r>
                      <a:endParaRPr lang="kk-KZ" sz="11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потребителей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kk-KZ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водоснабжения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услуги водоотведения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1126"/>
                  </a:ext>
                </a:extLst>
              </a:tr>
              <a:tr h="228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июля 2023 года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июля 2023 года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119015"/>
                  </a:ext>
                </a:extLst>
              </a:tr>
              <a:tr h="401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без НДС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с НДС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без НДС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с НДС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без НДС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с НДС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без НДС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с НДС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79317"/>
                  </a:ext>
                </a:extLst>
              </a:tr>
              <a:tr h="1794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группа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49,29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55,20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54,22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60,73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26,57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29,76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29,23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32,74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143118"/>
                  </a:ext>
                </a:extLst>
              </a:tr>
              <a:tr h="1794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группа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243,65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272,89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282,06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315,91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119,48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133,82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120,46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100288"/>
                  </a:ext>
                </a:extLst>
              </a:tr>
              <a:tr h="1794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kk-KZ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группа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165,63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185,51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182,19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204,05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72,54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81,24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89,36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35777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1837324" y="6571798"/>
            <a:ext cx="354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18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 anchor="ctr"/>
          <a:lstStyle/>
          <a:p>
            <a:pPr algn="ctr">
              <a:spcBef>
                <a:spcPts val="0"/>
              </a:spcBef>
              <a:buNone/>
            </a:pP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Отчет</a:t>
            </a:r>
            <a:endParaRPr lang="ru-RU" altLang="ru-RU" sz="24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об исполнении утвержденных тарифных смет,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об исполнении утвержденных инвестиционных программ 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на услуги водоснабжения и водоотведения</a:t>
            </a:r>
            <a:r>
              <a:rPr lang="en-US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по 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итогам </a:t>
            </a:r>
            <a:r>
              <a:rPr lang="en-US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полугодия 2023 года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Государственного коммунального предприятия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на праве хозяйственного </a:t>
            </a:r>
            <a:r>
              <a:rPr lang="ru-RU" altLang="ru-RU" sz="2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ведения «Алматы 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Су</a:t>
            </a:r>
            <a:r>
              <a:rPr lang="en-US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»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Управления энергетики и водоснабжения города Алматы </a:t>
            </a:r>
          </a:p>
        </p:txBody>
      </p:sp>
    </p:spTree>
    <p:extLst>
      <p:ext uri="{BB962C8B-B14F-4D97-AF65-F5344CB8AC3E}">
        <p14:creationId xmlns:p14="http://schemas.microsoft.com/office/powerpoint/2010/main" val="22549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448" y="1607514"/>
            <a:ext cx="2272856" cy="165052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752" y="3667690"/>
            <a:ext cx="12138248" cy="1470025"/>
          </a:xfrm>
        </p:spPr>
        <p:txBody>
          <a:bodyPr anchor="ctr">
            <a:normAutofit/>
          </a:bodyPr>
          <a:lstStyle/>
          <a:p>
            <a:r>
              <a:rPr lang="kk-KZ" sz="28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СПАСИБО ЗА ВНИМАНИЕ!</a:t>
            </a:r>
            <a:endParaRPr lang="ru-RU" sz="28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0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Общая информация о ГКП «Алматы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Су»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sp>
        <p:nvSpPr>
          <p:cNvPr id="7" name="Rectangle 23"/>
          <p:cNvSpPr/>
          <p:nvPr/>
        </p:nvSpPr>
        <p:spPr>
          <a:xfrm>
            <a:off x="395591" y="1197864"/>
            <a:ext cx="11400817" cy="5038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Государственное коммунальное предприятие на праве хозяйственного ведения 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«Алматы Су»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Управления энергетики и водоснабжения города Алматы оказывает услуги в сфере 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водоснабжения и водоотведения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города Алматы и населенных пунктов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Алматинской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области.</a:t>
            </a:r>
          </a:p>
          <a:p>
            <a:pPr algn="just"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Целью деятельности 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является осуществление деятельности в сфере жизнеобеспечения населенных пунктов, содержание, эксплуатация и техническое обслуживание объектов водоснабжения и водоотведения, а также обеспечение безопасности водохозяйственных систем и сооружений, находящихся в государственной собственности по городу Алматы и населенных пунктов </a:t>
            </a:r>
            <a:r>
              <a:rPr lang="ru-RU" alt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Алматинской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области.</a:t>
            </a:r>
          </a:p>
          <a:p>
            <a:pPr algn="just"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Приказом Комитета по регулированию естественных монополий, защите конкуренции и прав потребителей Министерства национальной экономики Республики Казахстан от 30 ноября 2017 года №296-ОД Предприятие включено в республиканский раздел Государственного регистра субъектов естественных монополий в сфере водоснабжения и водоотведения.</a:t>
            </a:r>
          </a:p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2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77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5" y="158530"/>
            <a:ext cx="945000" cy="68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01600"/>
            <a:ext cx="1219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Информация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 системах водоснабжения и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водоотведения</a:t>
            </a:r>
            <a:r>
              <a:rPr lang="ru-RU" sz="2000" dirty="0">
                <a:solidFill>
                  <a:srgbClr val="006CB6"/>
                </a:solidFill>
                <a:latin typeface="CorbelK" panose="02000503000000020004" pitchFamily="50" charset="0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251149"/>
              </p:ext>
            </p:extLst>
          </p:nvPr>
        </p:nvGraphicFramePr>
        <p:xfrm>
          <a:off x="4911365" y="1349375"/>
          <a:ext cx="6943382" cy="5148783"/>
        </p:xfrm>
        <a:graphic>
          <a:graphicData uri="http://schemas.openxmlformats.org/drawingml/2006/table">
            <a:tbl>
              <a:tblPr/>
              <a:tblGrid>
                <a:gridCol w="24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1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603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726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kern="12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Система водоснабжения</a:t>
                      </a:r>
                      <a:endParaRPr lang="ru-RU" sz="2000" b="1" kern="1200" dirty="0">
                        <a:solidFill>
                          <a:srgbClr val="336699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3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 подземных источников:</a:t>
                      </a:r>
                      <a:r>
                        <a:rPr lang="ru-RU" sz="1200" b="0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Талгарское,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Алма-Атинское месторождения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069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поверхностных источников:</a:t>
                      </a:r>
                      <a:r>
                        <a:rPr lang="ru-RU" sz="1200" b="0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Головные очистные сооружения (р.Б.Алматинка),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фильтровальные станции «Медеу», «Аксай»,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«Карагайлы»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1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водопроводных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71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Водопроводные колодцы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321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Запорно-регулирующая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арматура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35 408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704635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Насосные станции </a:t>
                      </a: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подъемов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569">
                <a:tc>
                  <a:txBody>
                    <a:bodyPr/>
                    <a:lstStyle/>
                    <a:p>
                      <a:pPr algn="ctr" fontAlgn="auto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16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kern="12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Система водоотведения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13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Канализационные очистные сооружения: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механическая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биологическая очистка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канализационных сетей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Канализационные колодцы, камеры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72 052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08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Насосные станции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Отводящие каналы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Накопитель Сорбулак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Накопители правобережного Сорбулакского канала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 fontAlgn="auto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0597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79" y="1885561"/>
            <a:ext cx="2273962" cy="1535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Подающие эрлифты DSC05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0440" y="4493856"/>
            <a:ext cx="2273961" cy="1509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5" y="1885561"/>
            <a:ext cx="20748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8615" y="4493857"/>
            <a:ext cx="2074861" cy="150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3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6293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Исполнение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Инвестиционной программы 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услуге водоснабжения за 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2023 года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42" y="255807"/>
            <a:ext cx="945000" cy="68625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54160"/>
              </p:ext>
            </p:extLst>
          </p:nvPr>
        </p:nvGraphicFramePr>
        <p:xfrm>
          <a:off x="251521" y="1397818"/>
          <a:ext cx="11501208" cy="5129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7187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3169154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948794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791284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770076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913038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1251373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1058853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2021449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3360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50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регулируемых услуг и обслуживаемая территория/Наименование мероприятий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 натуральных показателях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(сумма договора)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170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501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предоставляемых услуг по водоснабжению по г. Алматы и Алматинской области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r>
                        <a:rPr lang="kk-KZ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87 144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381 152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748 103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633 049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738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насосных агрегатов, запорно-регулирующей арматуры, трансформаторный подстанции, силовых трансформаторов и прочего оборудования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145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273 025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-243 120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результатам проведения государственных закупок, проведение повторных конкурсов</a:t>
                      </a: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46377"/>
                  </a:ext>
                </a:extLst>
              </a:tr>
              <a:tr h="251035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п.м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46 007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229 883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248 675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- 2 981 208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процедура государственных закупок</a:t>
                      </a: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134537"/>
                  </a:ext>
                </a:extLst>
              </a:tr>
              <a:tr h="373148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авторский надзор над реконструкцией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433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технический надзор проводит </a:t>
                      </a:r>
                      <a:b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ГКП «Алматы Су», э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кономия по процедуре государственных закупок</a:t>
                      </a: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181127"/>
                  </a:ext>
                </a:extLst>
              </a:tr>
              <a:tr h="405371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и реконструкция насосных станций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- 117 000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48847"/>
                  </a:ext>
                </a:extLst>
              </a:tr>
              <a:tr h="374413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проектно-сметной документации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85 174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1 331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- 83 843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повторные процедуры государственных закупок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87715"/>
                  </a:ext>
                </a:extLst>
              </a:tr>
              <a:tr h="405371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56 147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83 105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26 958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повторные процедуры государственных закупок</a:t>
                      </a: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030905"/>
                  </a:ext>
                </a:extLst>
              </a:tr>
              <a:tr h="405371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систем управления производственным процессом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472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- 42 472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процедура государственных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закупок</a:t>
                      </a: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34367"/>
                  </a:ext>
                </a:extLst>
              </a:tr>
              <a:tr h="405371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специальной техники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452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101 521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- 145 931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повторные процедуры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государственных закупок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19640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4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4443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Исполнение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Инвестиционной программы </a:t>
            </a:r>
            <a:endParaRPr lang="ru-RU" altLang="ru-RU" sz="2000" b="1" dirty="0" smtClean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по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услуге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водоотведения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за 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2023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года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3" y="255248"/>
            <a:ext cx="945000" cy="68625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523009"/>
              </p:ext>
            </p:extLst>
          </p:nvPr>
        </p:nvGraphicFramePr>
        <p:xfrm>
          <a:off x="296633" y="1442294"/>
          <a:ext cx="11731243" cy="5058194"/>
        </p:xfrm>
        <a:graphic>
          <a:graphicData uri="http://schemas.openxmlformats.org/drawingml/2006/table">
            <a:tbl>
              <a:tblPr/>
              <a:tblGrid>
                <a:gridCol w="394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5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5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0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5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8315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п/п</a:t>
                      </a:r>
                    </a:p>
                  </a:txBody>
                  <a:tcPr marL="0" marR="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регулируемых услуг и обслуживаемая территория/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мероприятий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изм.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в натуральных показателях 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(сумма 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договора)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Причины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отклонения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45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предоставляемых услуг по водоотведению по г. Алматы и Алматинской области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</a:t>
                      </a:r>
                      <a:r>
                        <a:rPr lang="kk-KZ" sz="1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312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68 130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845 260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68 799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</a:t>
                      </a:r>
                      <a:r>
                        <a:rPr lang="kk-KZ" sz="1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776 461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558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Реконструкция канализационных сетей 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2 055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675</a:t>
                      </a:r>
                      <a:endParaRPr lang="en-US" sz="10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002 350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6 437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995 913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процедура государственных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закупок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15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Капитальный ремонт производственного здания 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43 694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- 43</a:t>
                      </a:r>
                      <a:r>
                        <a:rPr lang="kk-KZ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694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380465"/>
                  </a:ext>
                </a:extLst>
              </a:tr>
              <a:tr h="667862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Технический и авторский надзор над реконструкцией канализационных сетей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услуга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886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- 45</a:t>
                      </a:r>
                      <a:r>
                        <a:rPr lang="kk-KZ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886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технический надзор проводит </a:t>
                      </a:r>
                      <a:b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ГКП «Алматы Су», э</a:t>
                      </a: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кономия по процедуре государственных закупок</a:t>
                      </a:r>
                    </a:p>
                  </a:txBody>
                  <a:tcPr marL="72000" marR="7200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425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Разработка проектно-сметной документации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проект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117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362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45 245</a:t>
                      </a:r>
                      <a:endParaRPr lang="en-US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процедура государственных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закупок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848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Приобретение основных средств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ед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736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213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- 736</a:t>
                      </a:r>
                      <a:r>
                        <a:rPr lang="kk-KZ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213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повторные процедуры государственных закупок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5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761111"/>
              </p:ext>
            </p:extLst>
          </p:nvPr>
        </p:nvGraphicFramePr>
        <p:xfrm>
          <a:off x="276107" y="1337469"/>
          <a:ext cx="11519994" cy="4797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322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6236790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150819">
                  <a:extLst>
                    <a:ext uri="{9D8B030D-6E8A-4147-A177-3AD203B41FA5}">
                      <a16:colId xmlns:a16="http://schemas.microsoft.com/office/drawing/2014/main" val="404133409"/>
                    </a:ext>
                  </a:extLst>
                </a:gridCol>
                <a:gridCol w="1150819">
                  <a:extLst>
                    <a:ext uri="{9D8B030D-6E8A-4147-A177-3AD203B41FA5}">
                      <a16:colId xmlns:a16="http://schemas.microsoft.com/office/drawing/2014/main" val="1902010790"/>
                    </a:ext>
                  </a:extLst>
                </a:gridCol>
                <a:gridCol w="1150819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1080425">
                  <a:extLst>
                    <a:ext uri="{9D8B030D-6E8A-4147-A177-3AD203B41FA5}">
                      <a16:colId xmlns:a16="http://schemas.microsoft.com/office/drawing/2014/main" val="2969006118"/>
                    </a:ext>
                  </a:extLst>
                </a:gridCol>
              </a:tblGrid>
              <a:tr h="6180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потребителей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Действующие тарифы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1 полугодии 2023 года</a:t>
                      </a: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Тарифы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июля 2023 года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435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196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водоснабжения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2264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лица, относящиеся к категории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55,20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807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тепловой энергии, в пределах объемов утвержденных нормативных технических потерь;</a:t>
                      </a:r>
                    </a:p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предоставляющие регулируемые услуги в сфере водоснабжения и (или) водоотведения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53,02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59,38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1929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содержащиеся за счет бюджетных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161,31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165,63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185,51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28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потребители, не входящие в первую и вторую группы потребителей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243,65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272,89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697591"/>
                  </a:ext>
                </a:extLst>
              </a:tr>
              <a:tr h="2757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водоотведения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852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лица, относящиеся к категории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29,76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902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тепловой энергии, в пределах объемов утвержденных нормативных технических потерь;</a:t>
                      </a:r>
                    </a:p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предоставляющие регулируемые услуги в сфере водоснабжения и (или) водоотведения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2734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содержащиеся за счет бюджетных </a:t>
                      </a: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средств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63,08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70,65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72,54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81,24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  <a:tr h="331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потребители, не входящие в первую и вторую группы потребителей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119,48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133,82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86169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Тарифы на услуги водоснабжения и водоотведения</a:t>
            </a:r>
            <a:r>
              <a:rPr lang="ru-RU" sz="2000" dirty="0">
                <a:solidFill>
                  <a:srgbClr val="006CB6"/>
                </a:solidFill>
                <a:latin typeface="CorbelK" panose="02000503000000020004" pitchFamily="50" charset="0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577" y="6274197"/>
            <a:ext cx="111585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Примечание: В рамках Новой тарифной политики «Тариф в обмен на инвестиции» с 1 июля 2023 года введены новые тарифы, </a:t>
            </a:r>
            <a:r>
              <a:rPr lang="ru-RU" sz="900" dirty="0">
                <a:latin typeface="Arial" charset="0"/>
              </a:rPr>
              <a:t>дифференцированные по трем  группам потребителей </a:t>
            </a:r>
            <a:r>
              <a:rPr lang="ru-RU" sz="900" dirty="0" smtClean="0">
                <a:latin typeface="Arial" charset="0"/>
              </a:rPr>
              <a:t/>
            </a:r>
            <a:br>
              <a:rPr lang="ru-RU" sz="900" dirty="0" smtClean="0">
                <a:latin typeface="Arial" charset="0"/>
              </a:rPr>
            </a:br>
            <a:r>
              <a:rPr lang="ru-RU" altLang="ru-RU" sz="900" dirty="0" smtClean="0">
                <a:latin typeface="Arial" charset="0"/>
              </a:rPr>
              <a:t>(</a:t>
            </a:r>
            <a:r>
              <a:rPr lang="ru-RU" altLang="ru-RU" sz="900" dirty="0">
                <a:latin typeface="Arial" charset="0"/>
              </a:rPr>
              <a:t>1 группа - население, теплоснабжающие предприятия и организации, предоставляющие услуги водоснабжения и(или) водоотведения; 2 группа - прочие потребители; 3 группа -бюджетные организации). </a:t>
            </a:r>
            <a:endParaRPr lang="ru-RU" sz="900" dirty="0">
              <a:latin typeface="Arial" charset="0"/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6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92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  <a:endParaRPr lang="ru-RU" altLang="ru-RU" sz="1400" b="1" dirty="0" smtClean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</a:t>
            </a:r>
            <a:r>
              <a:rPr lang="en-US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полугодие 2023 года, </a:t>
            </a:r>
            <a:r>
              <a:rPr lang="ru-RU" altLang="ru-RU" sz="14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тыс.тенге</a:t>
            </a:r>
            <a:endParaRPr lang="ru-RU" alt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09" y="80377"/>
            <a:ext cx="717291" cy="52089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50874"/>
              </p:ext>
            </p:extLst>
          </p:nvPr>
        </p:nvGraphicFramePr>
        <p:xfrm>
          <a:off x="340822" y="783792"/>
          <a:ext cx="11546377" cy="589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37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165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aseline="0" dirty="0" smtClean="0"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смета на год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91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Затраты на производство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12 962 494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7 069 573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</a:t>
                      </a:r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91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Материальные затраты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3 445 041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1 668 094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-51,6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91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Сырье и материалы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139 328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88 913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91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ГСМ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191 259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152 344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цен, увеличение производственной потребности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919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Топливо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7 866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7 767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цен, по фактической потребности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2277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Энергия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3 106 588</a:t>
                      </a:r>
                      <a:endParaRPr lang="ru-RU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1 419 070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62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 на оплату труда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4 945 203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2 887 680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утвержденной ТС до 1 июля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 на оплату труда учтены исходя из среднемесячной зарплаты  130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 1 июля – 196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фактическая среднемесячная зарплата сложилась в размере 195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66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030 060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1 523 820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тарифной сметы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91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Ремонт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350 525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242 522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фактически заключенным договорам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91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8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затраты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1 191 665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747 457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919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охраны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21 741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14 866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 на услуги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919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труда и техника безопасности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63 922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53 126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-16,9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919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Плата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за использование природных ресурсов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4 635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919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на добычу подземных вод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434 008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ставок и МРП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775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Коммунальные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услуги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540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25 484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тарифов на коммунальные услуги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919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Обязательные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виды страхования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65 598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41 207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расходов на заработную плату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3801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окружающей среды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2 016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фактическим экологическим показателям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рост МРП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1919">
                <a:tc>
                  <a:txBody>
                    <a:bodyPr/>
                    <a:lstStyle/>
                    <a:p>
                      <a:pPr algn="ctr"/>
                      <a:r>
                        <a:rPr lang="ru-RU" sz="8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на оформление квитанций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82 554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-38,7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1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затраты, всего, в </a:t>
                      </a:r>
                      <a:r>
                        <a:rPr kumimoji="0" lang="ru-RU" sz="800" b="1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т.ч</a:t>
                      </a:r>
                      <a:r>
                        <a:rPr kumimoji="0" lang="ru-RU" sz="8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424 004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285 925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221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</a:t>
                      </a:r>
                      <a:r>
                        <a:rPr kumimoji="0" lang="ru-RU" sz="8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связи, почтовые расходы</a:t>
                      </a:r>
                      <a:endParaRPr kumimoji="0" lang="ru-RU" sz="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15 175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12 128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221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командировочные расходы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необходимость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221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подготовка кадров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221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5.9.4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содержание проходного канала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3 302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услуги проводится Управлением активов </a:t>
                      </a:r>
                      <a:r>
                        <a:rPr lang="ru-RU" sz="8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г.Алматы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7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045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3" y="42897"/>
            <a:ext cx="557232" cy="40465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520709"/>
              </p:ext>
            </p:extLst>
          </p:nvPr>
        </p:nvGraphicFramePr>
        <p:xfrm>
          <a:off x="115078" y="623894"/>
          <a:ext cx="11961844" cy="524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8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81231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29336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8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смета на</a:t>
                      </a:r>
                      <a:r>
                        <a:rPr lang="ru-RU" sz="8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</a:t>
                      </a:r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5.9.5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услуги подачи воды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63 128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30 534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-51,6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В пределах тарифной сметы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80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5.9.6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затраты по контрактам на недропользование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12 046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Получение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разрешения на специальное водопользование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582178"/>
                  </a:ext>
                </a:extLst>
              </a:tr>
              <a:tr h="199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оплата проезда</a:t>
                      </a:r>
                      <a:r>
                        <a:rPr kumimoji="0" lang="ru-RU" sz="8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персонала</a:t>
                      </a:r>
                      <a:endParaRPr kumimoji="0" lang="ru-RU" sz="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15 890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7 675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В пределах тарифной сметы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4304"/>
                  </a:ext>
                </a:extLst>
              </a:tr>
              <a:tr h="199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5.9.8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обязательные </a:t>
                      </a:r>
                      <a:r>
                        <a:rPr kumimoji="0" lang="ru-RU" sz="8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проф.пенсионные</a:t>
                      </a:r>
                      <a:r>
                        <a:rPr kumimoji="0" lang="ru-RU" sz="8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взносы</a:t>
                      </a:r>
                      <a:endParaRPr kumimoji="0" lang="ru-RU" sz="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18 541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15 052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Увеличение расходов на заработную плату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5.9.9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содержание и обслуживание </a:t>
                      </a:r>
                      <a:r>
                        <a:rPr kumimoji="0" lang="ru-RU" sz="8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техсредств</a:t>
                      </a:r>
                      <a:endParaRPr kumimoji="0" lang="ru-RU" sz="8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82 794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55 644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По фактической потребности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5.9.10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8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материалы, запасные части, инструменты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204 211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162 142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Рост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цен и потребности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5.9.11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3 480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-75,0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Завершение работ во 2 полугодии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98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</a:t>
                      </a:r>
                      <a:r>
                        <a:rPr lang="ru-RU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затраты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800" b="1" baseline="0" dirty="0">
                          <a:latin typeface="Arial" pitchFamily="34" charset="0"/>
                          <a:cs typeface="Arial" pitchFamily="34" charset="0"/>
                        </a:rPr>
                        <a:t> периода всего, в </a:t>
                      </a:r>
                      <a:r>
                        <a:rPr lang="ru-RU" sz="800" b="1" baseline="0" dirty="0" err="1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800" b="1" baseline="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536 254</a:t>
                      </a:r>
                      <a:endParaRPr lang="ru-RU" sz="8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227 674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-57,5</a:t>
                      </a:r>
                      <a:endParaRPr lang="ru-RU" sz="8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Общие и административные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расходы: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536 060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227 555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-57,6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Заработная плата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302 048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107 041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-64,6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Оптимизация численности административного персонала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Социальный</a:t>
                      </a:r>
                      <a:r>
                        <a:rPr lang="ru-RU" sz="800" baseline="0" dirty="0">
                          <a:latin typeface="Arial" pitchFamily="34" charset="0"/>
                          <a:cs typeface="Arial" pitchFamily="34" charset="0"/>
                        </a:rPr>
                        <a:t> налог, </a:t>
                      </a:r>
                      <a:r>
                        <a:rPr lang="ru-RU" sz="800" baseline="0" dirty="0" err="1">
                          <a:latin typeface="Arial" pitchFamily="34" charset="0"/>
                          <a:cs typeface="Arial" pitchFamily="34" charset="0"/>
                        </a:rPr>
                        <a:t>соц.отчисления</a:t>
                      </a:r>
                      <a:r>
                        <a:rPr lang="ru-RU" sz="800" baseline="0" dirty="0">
                          <a:latin typeface="Arial" pitchFamily="34" charset="0"/>
                          <a:cs typeface="Arial" pitchFamily="34" charset="0"/>
                        </a:rPr>
                        <a:t>, ОСМС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34 886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12 098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-65,3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21336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Налоги и платежи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125 340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66 589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-46,9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Увеличение налога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имущество в связи с передачей на баланс объектов</a:t>
                      </a:r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Прочие расходы, всего, в </a:t>
                      </a:r>
                      <a:r>
                        <a:rPr lang="ru-RU" sz="800" dirty="0" err="1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73 786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41 827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-43,3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25 359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15 939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-37,1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Модернизация НМА</a:t>
                      </a: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Содержание и обслуживание </a:t>
                      </a:r>
                      <a:r>
                        <a:rPr lang="ru-RU" sz="800" dirty="0" err="1">
                          <a:latin typeface="Arial" pitchFamily="34" charset="0"/>
                          <a:cs typeface="Arial" pitchFamily="34" charset="0"/>
                        </a:rPr>
                        <a:t>тех.средств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4 022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-23,9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Производственная потребность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Коммунальные услуги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4 563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-18,3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Рост тарифов на коммунальные услуги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Услуги сторонних организаций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22 977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10 381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-54,8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Рост цен на услуги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Командировочные</a:t>
                      </a:r>
                      <a:r>
                        <a:rPr lang="ru-RU" sz="800" baseline="0" dirty="0">
                          <a:latin typeface="Arial" pitchFamily="34" charset="0"/>
                          <a:cs typeface="Arial" pitchFamily="34" charset="0"/>
                        </a:rPr>
                        <a:t> расходы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1 324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-86,1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По фактической потребности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Услуги связи,</a:t>
                      </a:r>
                      <a:r>
                        <a:rPr lang="ru-RU" sz="800" baseline="0" dirty="0">
                          <a:latin typeface="Arial" pitchFamily="34" charset="0"/>
                          <a:cs typeface="Arial" pitchFamily="34" charset="0"/>
                        </a:rPr>
                        <a:t> почтовые, периодическая печать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274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2 883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-32,5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Увеличение почтовых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Обязательное страхование персонала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3 752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-49,5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пределах тарифной сметы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Материалы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7 515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3 758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-50,0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  <a:tr h="199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194</a:t>
                      </a:r>
                      <a:endParaRPr lang="ru-RU" sz="8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6752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" y="133444"/>
            <a:ext cx="1219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по услугам водоснабжения за </a:t>
            </a:r>
            <a:r>
              <a:rPr lang="en-US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полугодие 2023 года, </a:t>
            </a:r>
            <a:r>
              <a:rPr lang="ru-RU" altLang="ru-RU" sz="11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тыс.тенге</a:t>
            </a:r>
            <a:r>
              <a:rPr 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8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1" dirty="0">
            <a:solidFill>
              <a:srgbClr val="336699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4189</Words>
  <Application>Microsoft Office PowerPoint</Application>
  <PresentationFormat>Широкоэкранный</PresentationFormat>
  <Paragraphs>1189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CorbelK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Tkachev</dc:creator>
  <cp:lastModifiedBy>Полякова Ирина Алексеевна</cp:lastModifiedBy>
  <cp:revision>151</cp:revision>
  <cp:lastPrinted>2023-07-24T02:59:05Z</cp:lastPrinted>
  <dcterms:created xsi:type="dcterms:W3CDTF">2016-12-05T10:13:35Z</dcterms:created>
  <dcterms:modified xsi:type="dcterms:W3CDTF">2023-07-24T06:00:55Z</dcterms:modified>
</cp:coreProperties>
</file>