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1"/>
  </p:notesMasterIdLst>
  <p:handoutMasterIdLst>
    <p:handoutMasterId r:id="rId32"/>
  </p:handoutMasterIdLst>
  <p:sldIdLst>
    <p:sldId id="256" r:id="rId3"/>
    <p:sldId id="264" r:id="rId4"/>
    <p:sldId id="311" r:id="rId5"/>
    <p:sldId id="289" r:id="rId6"/>
    <p:sldId id="313" r:id="rId7"/>
    <p:sldId id="314" r:id="rId8"/>
    <p:sldId id="315" r:id="rId9"/>
    <p:sldId id="312" r:id="rId10"/>
    <p:sldId id="308" r:id="rId11"/>
    <p:sldId id="293" r:id="rId12"/>
    <p:sldId id="295" r:id="rId13"/>
    <p:sldId id="310" r:id="rId14"/>
    <p:sldId id="296" r:id="rId15"/>
    <p:sldId id="309" r:id="rId16"/>
    <p:sldId id="278" r:id="rId17"/>
    <p:sldId id="307" r:id="rId18"/>
    <p:sldId id="280" r:id="rId19"/>
    <p:sldId id="317" r:id="rId20"/>
    <p:sldId id="306" r:id="rId21"/>
    <p:sldId id="318" r:id="rId22"/>
    <p:sldId id="305" r:id="rId23"/>
    <p:sldId id="284" r:id="rId24"/>
    <p:sldId id="303" r:id="rId25"/>
    <p:sldId id="319" r:id="rId26"/>
    <p:sldId id="320" r:id="rId27"/>
    <p:sldId id="316" r:id="rId28"/>
    <p:sldId id="301" r:id="rId29"/>
    <p:sldId id="286" r:id="rId30"/>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754" userDrawn="1">
          <p15:clr>
            <a:srgbClr val="A4A3A4"/>
          </p15:clr>
        </p15:guide>
        <p15:guide id="4" pos="1118" userDrawn="1">
          <p15:clr>
            <a:srgbClr val="A4A3A4"/>
          </p15:clr>
        </p15:guide>
        <p15:guide id="5" orient="horz" pos="232" userDrawn="1">
          <p15:clr>
            <a:srgbClr val="A4A3A4"/>
          </p15:clr>
        </p15:guide>
        <p15:guide id="6" orient="horz" pos="618" userDrawn="1">
          <p15:clr>
            <a:srgbClr val="A4A3A4"/>
          </p15:clr>
        </p15:guide>
        <p15:guide id="7" pos="7106" userDrawn="1">
          <p15:clr>
            <a:srgbClr val="A4A3A4"/>
          </p15:clr>
        </p15:guide>
        <p15:guide id="9" orient="horz" pos="3974" userDrawn="1">
          <p15:clr>
            <a:srgbClr val="A4A3A4"/>
          </p15:clr>
        </p15:guide>
        <p15:guide id="10" orient="horz" pos="1071" userDrawn="1">
          <p15:clr>
            <a:srgbClr val="A4A3A4"/>
          </p15:clr>
        </p15:guide>
        <p15:guide id="11" pos="4384" userDrawn="1">
          <p15:clr>
            <a:srgbClr val="A4A3A4"/>
          </p15:clr>
        </p15:guide>
        <p15:guide id="12" orient="horz" pos="12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BE3"/>
    <a:srgbClr val="CFD5DD"/>
    <a:srgbClr val="D1D7DF"/>
    <a:srgbClr val="D3D9E1"/>
    <a:srgbClr val="153357"/>
    <a:srgbClr val="E0F1F8"/>
    <a:srgbClr val="2583AD"/>
    <a:srgbClr val="005696"/>
    <a:srgbClr val="FFFFFF"/>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74" autoAdjust="0"/>
    <p:restoredTop sz="95731" autoAdjust="0"/>
  </p:normalViewPr>
  <p:slideViewPr>
    <p:cSldViewPr snapToGrid="0" showGuides="1">
      <p:cViewPr>
        <p:scale>
          <a:sx n="100" d="100"/>
          <a:sy n="100" d="100"/>
        </p:scale>
        <p:origin x="-2526" y="-372"/>
      </p:cViewPr>
      <p:guideLst>
        <p:guide orient="horz" pos="2160"/>
        <p:guide pos="3840"/>
        <p:guide orient="horz" pos="754"/>
        <p:guide pos="1118"/>
        <p:guide orient="horz" pos="232"/>
        <p:guide orient="horz" pos="618"/>
        <p:guide pos="7106"/>
        <p:guide orient="horz" pos="3974"/>
        <p:guide orient="horz" pos="1071"/>
        <p:guide pos="4384"/>
        <p:guide orient="horz" pos="12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am-rv\Desktop\2024%20&#1075;%20&#1086;&#1090;%2014.07.2025%20&#107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ru-RU" sz="1600" b="1" dirty="0" smtClean="0"/>
              <a:t>Жеке </a:t>
            </a:r>
            <a:r>
              <a:rPr lang="ru-RU" sz="1600" b="1" dirty="0" err="1" smtClean="0"/>
              <a:t>тұлғаларды</a:t>
            </a:r>
            <a:r>
              <a:rPr lang="ru-RU" sz="1600" b="1" dirty="0" smtClean="0"/>
              <a:t> </a:t>
            </a:r>
            <a:r>
              <a:rPr lang="ru-RU" sz="1600" b="1" dirty="0" err="1" smtClean="0"/>
              <a:t>есепке</a:t>
            </a:r>
            <a:r>
              <a:rPr lang="ru-RU" sz="1600" b="1" dirty="0" smtClean="0"/>
              <a:t> </a:t>
            </a:r>
            <a:r>
              <a:rPr lang="ru-RU" sz="1600" b="1" dirty="0" err="1" smtClean="0"/>
              <a:t>алу</a:t>
            </a:r>
            <a:r>
              <a:rPr lang="ru-RU" sz="1600" b="1" dirty="0" smtClean="0"/>
              <a:t> </a:t>
            </a:r>
            <a:r>
              <a:rPr lang="ru-RU" sz="1600" b="1" dirty="0" err="1" smtClean="0"/>
              <a:t>аспаптарымен</a:t>
            </a:r>
            <a:r>
              <a:rPr lang="ru-RU" sz="1600" b="1" dirty="0" smtClean="0"/>
              <a:t> </a:t>
            </a:r>
            <a:r>
              <a:rPr lang="ru-RU" sz="1600" b="1" dirty="0" err="1" smtClean="0"/>
              <a:t>жарақтандыру</a:t>
            </a:r>
            <a:r>
              <a:rPr lang="ru-RU" sz="1600" b="1" dirty="0" smtClean="0"/>
              <a:t> (%)</a:t>
            </a:r>
            <a:endParaRPr lang="ru-RU"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title>
    <c:autoTitleDeleted val="0"/>
    <c:plotArea>
      <c:layout/>
      <c:lineChart>
        <c:grouping val="standard"/>
        <c:varyColors val="0"/>
        <c:ser>
          <c:idx val="0"/>
          <c:order val="0"/>
          <c:tx>
            <c:strRef>
              <c:f>оснащ!$B$32</c:f>
              <c:strCache>
                <c:ptCount val="1"/>
                <c:pt idx="0">
                  <c:v>МЖД</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оснащ!$C$31:$I$31</c:f>
              <c:numCache>
                <c:formatCode>m/d/yyyy</c:formatCode>
                <c:ptCount val="7"/>
                <c:pt idx="0">
                  <c:v>45658</c:v>
                </c:pt>
                <c:pt idx="1">
                  <c:v>45689</c:v>
                </c:pt>
                <c:pt idx="2">
                  <c:v>45717</c:v>
                </c:pt>
                <c:pt idx="3">
                  <c:v>45748</c:v>
                </c:pt>
                <c:pt idx="4">
                  <c:v>45778</c:v>
                </c:pt>
                <c:pt idx="5">
                  <c:v>45809</c:v>
                </c:pt>
                <c:pt idx="6">
                  <c:v>45839</c:v>
                </c:pt>
              </c:numCache>
            </c:numRef>
          </c:cat>
          <c:val>
            <c:numRef>
              <c:f>оснащ!$C$32:$I$32</c:f>
              <c:numCache>
                <c:formatCode>0.0%</c:formatCode>
                <c:ptCount val="7"/>
                <c:pt idx="0">
                  <c:v>0.71299999999999997</c:v>
                </c:pt>
                <c:pt idx="1">
                  <c:v>0.72299999999999998</c:v>
                </c:pt>
                <c:pt idx="2">
                  <c:v>0.73399999999999999</c:v>
                </c:pt>
                <c:pt idx="3">
                  <c:v>0.74</c:v>
                </c:pt>
                <c:pt idx="4">
                  <c:v>0.74</c:v>
                </c:pt>
                <c:pt idx="5">
                  <c:v>0.752</c:v>
                </c:pt>
                <c:pt idx="6" formatCode="0.00%">
                  <c:v>0.76219999999999999</c:v>
                </c:pt>
              </c:numCache>
            </c:numRef>
          </c:val>
          <c:smooth val="0"/>
          <c:extLst>
            <c:ext xmlns:c16="http://schemas.microsoft.com/office/drawing/2014/chart" uri="{C3380CC4-5D6E-409C-BE32-E72D297353CC}">
              <c16:uniqueId val="{00000000-2591-4422-A426-36030AB86253}"/>
            </c:ext>
          </c:extLst>
        </c:ser>
        <c:ser>
          <c:idx val="1"/>
          <c:order val="1"/>
          <c:tx>
            <c:strRef>
              <c:f>оснащ!$B$33</c:f>
              <c:strCache>
                <c:ptCount val="1"/>
                <c:pt idx="0">
                  <c:v>ИЖС</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оснащ!$C$31:$I$31</c:f>
              <c:numCache>
                <c:formatCode>m/d/yyyy</c:formatCode>
                <c:ptCount val="7"/>
                <c:pt idx="0">
                  <c:v>45658</c:v>
                </c:pt>
                <c:pt idx="1">
                  <c:v>45689</c:v>
                </c:pt>
                <c:pt idx="2">
                  <c:v>45717</c:v>
                </c:pt>
                <c:pt idx="3">
                  <c:v>45748</c:v>
                </c:pt>
                <c:pt idx="4">
                  <c:v>45778</c:v>
                </c:pt>
                <c:pt idx="5">
                  <c:v>45809</c:v>
                </c:pt>
                <c:pt idx="6">
                  <c:v>45839</c:v>
                </c:pt>
              </c:numCache>
            </c:numRef>
          </c:cat>
          <c:val>
            <c:numRef>
              <c:f>оснащ!$C$33:$I$33</c:f>
              <c:numCache>
                <c:formatCode>0.0%</c:formatCode>
                <c:ptCount val="7"/>
                <c:pt idx="0">
                  <c:v>0.626</c:v>
                </c:pt>
                <c:pt idx="1">
                  <c:v>0.65200000000000002</c:v>
                </c:pt>
                <c:pt idx="2">
                  <c:v>0.67200000000000004</c:v>
                </c:pt>
                <c:pt idx="3">
                  <c:v>0.69</c:v>
                </c:pt>
                <c:pt idx="4">
                  <c:v>0.70499999999999996</c:v>
                </c:pt>
                <c:pt idx="5">
                  <c:v>0.72799999999999998</c:v>
                </c:pt>
                <c:pt idx="6" formatCode="0.00%">
                  <c:v>0.74560000000000004</c:v>
                </c:pt>
              </c:numCache>
            </c:numRef>
          </c:val>
          <c:smooth val="0"/>
          <c:extLst>
            <c:ext xmlns:c16="http://schemas.microsoft.com/office/drawing/2014/chart" uri="{C3380CC4-5D6E-409C-BE32-E72D297353CC}">
              <c16:uniqueId val="{00000001-2591-4422-A426-36030AB86253}"/>
            </c:ext>
          </c:extLst>
        </c:ser>
        <c:ser>
          <c:idx val="2"/>
          <c:order val="2"/>
          <c:tx>
            <c:strRef>
              <c:f>оснащ!$B$34</c:f>
              <c:strCache>
                <c:ptCount val="1"/>
                <c:pt idx="0">
                  <c:v>Итого</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оснащ!$C$31:$I$31</c:f>
              <c:numCache>
                <c:formatCode>m/d/yyyy</c:formatCode>
                <c:ptCount val="7"/>
                <c:pt idx="0">
                  <c:v>45658</c:v>
                </c:pt>
                <c:pt idx="1">
                  <c:v>45689</c:v>
                </c:pt>
                <c:pt idx="2">
                  <c:v>45717</c:v>
                </c:pt>
                <c:pt idx="3">
                  <c:v>45748</c:v>
                </c:pt>
                <c:pt idx="4">
                  <c:v>45778</c:v>
                </c:pt>
                <c:pt idx="5">
                  <c:v>45809</c:v>
                </c:pt>
                <c:pt idx="6">
                  <c:v>45839</c:v>
                </c:pt>
              </c:numCache>
            </c:numRef>
          </c:cat>
          <c:val>
            <c:numRef>
              <c:f>оснащ!$C$34:$I$34</c:f>
              <c:numCache>
                <c:formatCode>0.0%</c:formatCode>
                <c:ptCount val="7"/>
                <c:pt idx="0">
                  <c:v>0.66949999999999998</c:v>
                </c:pt>
                <c:pt idx="1">
                  <c:v>0.6875</c:v>
                </c:pt>
                <c:pt idx="2">
                  <c:v>0.70300000000000007</c:v>
                </c:pt>
                <c:pt idx="3">
                  <c:v>0.71499999999999997</c:v>
                </c:pt>
                <c:pt idx="4">
                  <c:v>0.72249999999999992</c:v>
                </c:pt>
                <c:pt idx="5">
                  <c:v>0.74</c:v>
                </c:pt>
                <c:pt idx="6">
                  <c:v>0.75390000000000001</c:v>
                </c:pt>
              </c:numCache>
            </c:numRef>
          </c:val>
          <c:smooth val="0"/>
          <c:extLst>
            <c:ext xmlns:c16="http://schemas.microsoft.com/office/drawing/2014/chart" uri="{C3380CC4-5D6E-409C-BE32-E72D297353CC}">
              <c16:uniqueId val="{00000002-2591-4422-A426-36030AB86253}"/>
            </c:ext>
          </c:extLst>
        </c:ser>
        <c:dLbls>
          <c:dLblPos val="ctr"/>
          <c:showLegendKey val="0"/>
          <c:showVal val="1"/>
          <c:showCatName val="0"/>
          <c:showSerName val="0"/>
          <c:showPercent val="0"/>
          <c:showBubbleSize val="0"/>
        </c:dLbls>
        <c:smooth val="0"/>
        <c:axId val="235410575"/>
        <c:axId val="235415151"/>
      </c:lineChart>
      <c:dateAx>
        <c:axId val="235410575"/>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235415151"/>
        <c:crosses val="autoZero"/>
        <c:auto val="1"/>
        <c:lblOffset val="100"/>
        <c:baseTimeUnit val="months"/>
      </c:dateAx>
      <c:valAx>
        <c:axId val="235415151"/>
        <c:scaling>
          <c:orientation val="minMax"/>
          <c:min val="0.65000000000000013"/>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23541057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jpg"/><Relationship Id="rId4" Type="http://schemas.openxmlformats.org/officeDocument/2006/relationships/image" Target="../media/image26.jpg"/></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jpg"/><Relationship Id="rId4"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jpg"/><Relationship Id="rId4" Type="http://schemas.openxmlformats.org/officeDocument/2006/relationships/image" Target="../media/image2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jp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2FF4B-B2F6-461E-AB88-79BE87C29667}" type="doc">
      <dgm:prSet loTypeId="urn:microsoft.com/office/officeart/2005/8/layout/vList4" loCatId="picture" qsTypeId="urn:microsoft.com/office/officeart/2005/8/quickstyle/simple3" qsCatId="simple" csTypeId="urn:microsoft.com/office/officeart/2005/8/colors/accent1_2" csCatId="accent1" phldr="1"/>
      <dgm:spPr/>
      <dgm:t>
        <a:bodyPr/>
        <a:lstStyle/>
        <a:p>
          <a:endParaRPr lang="ru-RU"/>
        </a:p>
      </dgm:t>
    </dgm:pt>
    <dgm:pt modelId="{E832EB7C-4F7F-4C47-B7FD-163828F6C1B8}">
      <dgm:prSet phldrT="[Текст]" custT="1"/>
      <dgm:spPr>
        <a:solidFill>
          <a:srgbClr val="CFD5DD"/>
        </a:solidFill>
      </dgm:spPr>
      <dgm:t>
        <a:bodyPr lIns="72000"/>
        <a:lstStyle/>
        <a:p>
          <a:pPr>
            <a:lnSpc>
              <a:spcPct val="100000"/>
            </a:lnSpc>
            <a:spcAft>
              <a:spcPts val="0"/>
            </a:spcAft>
          </a:pPr>
          <a:r>
            <a:rPr lang="ru-RU" sz="1100" dirty="0" err="1">
              <a:latin typeface="Arial" panose="020B0604020202020204" pitchFamily="34" charset="0"/>
              <a:cs typeface="Arial" panose="020B0604020202020204" pitchFamily="34" charset="0"/>
            </a:rPr>
            <a:t>Тұтынушыларға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қызмет</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көрсету</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орталықтарында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орналасқан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кәсіпорындардың</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кассаларында</a:t>
          </a:r>
          <a:r>
            <a:rPr lang="ru-RU" sz="1100" dirty="0">
              <a:latin typeface="Arial" panose="020B0604020202020204" pitchFamily="34" charset="0"/>
              <a:cs typeface="Arial" panose="020B0604020202020204" pitchFamily="34" charset="0"/>
            </a:rPr>
            <a:t>:</a:t>
          </a:r>
        </a:p>
        <a:p>
          <a:pPr>
            <a:lnSpc>
              <a:spcPct val="100000"/>
            </a:lnSpc>
            <a:spcAft>
              <a:spcPts val="0"/>
            </a:spcAft>
          </a:pPr>
          <a:r>
            <a:rPr lang="ru-RU" sz="1100" dirty="0">
              <a:latin typeface="Arial" panose="020B0604020202020204" pitchFamily="34" charset="0"/>
              <a:ea typeface="Calibri" panose="020F0502020204030204" pitchFamily="34" charset="0"/>
              <a:cs typeface="Arial" panose="020B0604020202020204" pitchFamily="34" charset="0"/>
            </a:rPr>
            <a:t>- Жарокова,196 к-</a:t>
          </a:r>
          <a:r>
            <a:rPr lang="ru-RU" sz="1100" dirty="0" err="1">
              <a:latin typeface="Arial" panose="020B0604020202020204" pitchFamily="34" charset="0"/>
              <a:ea typeface="Calibri" panose="020F0502020204030204" pitchFamily="34" charset="0"/>
              <a:cs typeface="Arial" panose="020B0604020202020204" pitchFamily="34" charset="0"/>
            </a:rPr>
            <a:t>сі</a:t>
          </a:r>
          <a:r>
            <a:rPr lang="ru-RU" sz="1100" dirty="0">
              <a:latin typeface="Arial" panose="020B0604020202020204" pitchFamily="34" charset="0"/>
              <a:ea typeface="Calibri" panose="020F0502020204030204" pitchFamily="34" charset="0"/>
              <a:cs typeface="Arial" panose="020B0604020202020204" pitchFamily="34" charset="0"/>
            </a:rPr>
            <a:t>;</a:t>
          </a:r>
        </a:p>
        <a:p>
          <a:pPr>
            <a:lnSpc>
              <a:spcPct val="100000"/>
            </a:lnSpc>
            <a:spcAft>
              <a:spcPts val="0"/>
            </a:spcAft>
          </a:pPr>
          <a:r>
            <a:rPr lang="ru-RU" sz="1100" dirty="0">
              <a:latin typeface="Arial" panose="020B0604020202020204" pitchFamily="34" charset="0"/>
              <a:ea typeface="Calibri" panose="020F0502020204030204" pitchFamily="34" charset="0"/>
              <a:cs typeface="Arial" panose="020B0604020202020204" pitchFamily="34" charset="0"/>
            </a:rPr>
            <a:t>- мкр.Жетысу-3, 37 </a:t>
          </a:r>
          <a:r>
            <a:rPr lang="ru-RU" sz="1100" dirty="0" err="1">
              <a:latin typeface="Arial" panose="020B0604020202020204" pitchFamily="34" charset="0"/>
              <a:ea typeface="Calibri" panose="020F0502020204030204" pitchFamily="34" charset="0"/>
              <a:cs typeface="Arial" panose="020B0604020202020204" pitchFamily="34" charset="0"/>
            </a:rPr>
            <a:t>үй</a:t>
          </a:r>
          <a:r>
            <a:rPr lang="ru-RU" sz="1100" dirty="0">
              <a:latin typeface="Arial" panose="020B0604020202020204" pitchFamily="34" charset="0"/>
              <a:ea typeface="Calibri" panose="020F0502020204030204" pitchFamily="34" charset="0"/>
              <a:cs typeface="Arial" panose="020B0604020202020204" pitchFamily="34" charset="0"/>
            </a:rPr>
            <a:t>;</a:t>
          </a:r>
        </a:p>
        <a:p>
          <a:pPr>
            <a:lnSpc>
              <a:spcPct val="100000"/>
            </a:lnSpc>
            <a:spcAft>
              <a:spcPts val="0"/>
            </a:spcAft>
          </a:pPr>
          <a:r>
            <a:rPr lang="ru-RU" sz="1100" dirty="0">
              <a:latin typeface="Arial" panose="020B0604020202020204" pitchFamily="34" charset="0"/>
              <a:ea typeface="Calibri" panose="020F0502020204030204" pitchFamily="34" charset="0"/>
              <a:cs typeface="Arial" panose="020B0604020202020204" pitchFamily="34" charset="0"/>
            </a:rPr>
            <a:t>- Ботаническая к-</a:t>
          </a:r>
          <a:r>
            <a:rPr lang="ru-RU" sz="1100" dirty="0" err="1">
              <a:latin typeface="Arial" panose="020B0604020202020204" pitchFamily="34" charset="0"/>
              <a:ea typeface="Calibri" panose="020F0502020204030204" pitchFamily="34" charset="0"/>
              <a:cs typeface="Arial" panose="020B0604020202020204" pitchFamily="34" charset="0"/>
            </a:rPr>
            <a:t>сі</a:t>
          </a:r>
          <a:r>
            <a:rPr lang="ru-RU" sz="1100" dirty="0">
              <a:latin typeface="Arial" panose="020B0604020202020204" pitchFamily="34" charset="0"/>
              <a:ea typeface="Calibri" panose="020F0502020204030204" pitchFamily="34" charset="0"/>
              <a:cs typeface="Arial" panose="020B0604020202020204" pitchFamily="34" charset="0"/>
            </a:rPr>
            <a:t>, 29А;</a:t>
          </a:r>
        </a:p>
        <a:p>
          <a:pPr>
            <a:lnSpc>
              <a:spcPct val="100000"/>
            </a:lnSpc>
            <a:spcAft>
              <a:spcPts val="0"/>
            </a:spcAft>
          </a:pPr>
          <a:r>
            <a:rPr lang="ru-RU" sz="1100" dirty="0">
              <a:latin typeface="Arial" panose="020B0604020202020204" pitchFamily="34" charset="0"/>
              <a:ea typeface="Calibri" panose="020F0502020204030204" pitchFamily="34" charset="0"/>
              <a:cs typeface="Arial" panose="020B0604020202020204" pitchFamily="34" charset="0"/>
            </a:rPr>
            <a:t>- </a:t>
          </a:r>
          <a:r>
            <a:rPr lang="ru-RU" sz="1100" dirty="0" err="1">
              <a:latin typeface="Arial" panose="020B0604020202020204" pitchFamily="34" charset="0"/>
              <a:ea typeface="Calibri" panose="020F0502020204030204" pitchFamily="34" charset="0"/>
              <a:cs typeface="Arial" panose="020B0604020202020204" pitchFamily="34" charset="0"/>
            </a:rPr>
            <a:t>Чуланова</a:t>
          </a:r>
          <a:r>
            <a:rPr lang="ru-RU" sz="1100" dirty="0">
              <a:latin typeface="Arial" panose="020B0604020202020204" pitchFamily="34" charset="0"/>
              <a:ea typeface="Calibri" panose="020F0502020204030204" pitchFamily="34" charset="0"/>
              <a:cs typeface="Arial" panose="020B0604020202020204" pitchFamily="34" charset="0"/>
            </a:rPr>
            <a:t> к-</a:t>
          </a:r>
          <a:r>
            <a:rPr lang="ru-RU" sz="1100" dirty="0" err="1">
              <a:latin typeface="Arial" panose="020B0604020202020204" pitchFamily="34" charset="0"/>
              <a:ea typeface="Calibri" panose="020F0502020204030204" pitchFamily="34" charset="0"/>
              <a:cs typeface="Arial" panose="020B0604020202020204" pitchFamily="34" charset="0"/>
            </a:rPr>
            <a:t>сі</a:t>
          </a:r>
          <a:r>
            <a:rPr lang="ru-RU" sz="1100" dirty="0">
              <a:latin typeface="Arial" panose="020B0604020202020204" pitchFamily="34" charset="0"/>
              <a:ea typeface="Calibri" panose="020F0502020204030204" pitchFamily="34" charset="0"/>
              <a:cs typeface="Arial" panose="020B0604020202020204" pitchFamily="34" charset="0"/>
            </a:rPr>
            <a:t>, 109.</a:t>
          </a:r>
          <a:endParaRPr lang="ru-RU" sz="1100" dirty="0">
            <a:latin typeface="Calibri Light (Заголовки)"/>
          </a:endParaRPr>
        </a:p>
      </dgm:t>
    </dgm:pt>
    <dgm:pt modelId="{81AC8A27-6282-4B94-B92A-0860FA563874}" type="parTrans" cxnId="{F4B6A6CE-6AC6-4E16-9475-1D253FD518F9}">
      <dgm:prSet/>
      <dgm:spPr/>
      <dgm:t>
        <a:bodyPr/>
        <a:lstStyle/>
        <a:p>
          <a:endParaRPr lang="ru-RU"/>
        </a:p>
      </dgm:t>
    </dgm:pt>
    <dgm:pt modelId="{AFA92AA4-66FC-4545-8FA6-869823623064}" type="sibTrans" cxnId="{F4B6A6CE-6AC6-4E16-9475-1D253FD518F9}">
      <dgm:prSet/>
      <dgm:spPr/>
      <dgm:t>
        <a:bodyPr/>
        <a:lstStyle/>
        <a:p>
          <a:endParaRPr lang="ru-RU"/>
        </a:p>
      </dgm:t>
    </dgm:pt>
    <dgm:pt modelId="{3109E303-7EA2-4C05-8E83-07410538A4BF}">
      <dgm:prSet phldrT="[Текст]" custT="1"/>
      <dgm:spPr>
        <a:solidFill>
          <a:srgbClr val="D1D7DF"/>
        </a:solidFill>
      </dgm:spPr>
      <dgm:t>
        <a:bodyPr lIns="72000"/>
        <a:lstStyle/>
        <a:p>
          <a:r>
            <a:rPr lang="ru-RU" sz="1100" dirty="0" err="1">
              <a:latin typeface="Arial" panose="020B0604020202020204" pitchFamily="34" charset="0"/>
              <a:cs typeface="Arial" panose="020B0604020202020204" pitchFamily="34" charset="0"/>
            </a:rPr>
            <a:t>Кәсіпорынның</a:t>
          </a:r>
          <a:r>
            <a:rPr lang="ru-RU" sz="1100" dirty="0">
              <a:latin typeface="Arial" panose="020B0604020202020204" pitchFamily="34" charset="0"/>
              <a:cs typeface="Arial" panose="020B0604020202020204" pitchFamily="34" charset="0"/>
            </a:rPr>
            <a:t> веб-</a:t>
          </a:r>
          <a:r>
            <a:rPr lang="ru-RU" sz="1100" dirty="0" err="1">
              <a:latin typeface="Arial" panose="020B0604020202020204" pitchFamily="34" charset="0"/>
              <a:cs typeface="Arial" panose="020B0604020202020204" pitchFamily="34" charset="0"/>
            </a:rPr>
            <a:t>порталына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кіру</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және</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жеке</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шот</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арқылы</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тіркелу</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және</a:t>
          </a:r>
          <a:r>
            <a:rPr lang="ru-RU" sz="1100" dirty="0">
              <a:latin typeface="Arial" panose="020B0604020202020204" pitchFamily="34" charset="0"/>
              <a:cs typeface="Arial" panose="020B0604020202020204" pitchFamily="34" charset="0"/>
            </a:rPr>
            <a:t> аутентификация </a:t>
          </a:r>
          <a:r>
            <a:rPr lang="ru-RU" sz="1100" dirty="0" err="1">
              <a:latin typeface="Arial" panose="020B0604020202020204" pitchFamily="34" charset="0"/>
              <a:cs typeface="Arial" panose="020B0604020202020204" pitchFamily="34" charset="0"/>
            </a:rPr>
            <a:t>үшін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бірнеше</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сұрақтарға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жауап</a:t>
          </a:r>
          <a:r>
            <a:rPr lang="ru-RU" sz="1100" dirty="0">
              <a:latin typeface="Arial" panose="020B0604020202020204" pitchFamily="34" charset="0"/>
              <a:cs typeface="Arial" panose="020B0604020202020204" pitchFamily="34" charset="0"/>
            </a:rPr>
            <a:t> беру </a:t>
          </a:r>
          <a:r>
            <a:rPr lang="ru-RU" sz="1100" dirty="0" err="1">
              <a:latin typeface="Arial" panose="020B0604020202020204" pitchFamily="34" charset="0"/>
              <a:cs typeface="Arial" panose="020B0604020202020204" pitchFamily="34" charset="0"/>
            </a:rPr>
            <a:t>арқылы</a:t>
          </a:r>
          <a:endParaRPr lang="ru-RU" sz="1100" dirty="0">
            <a:latin typeface="Calibri Light (Заголовки)"/>
          </a:endParaRPr>
        </a:p>
      </dgm:t>
    </dgm:pt>
    <dgm:pt modelId="{DF3B9C39-8C50-4C5F-BDC3-1773EEA5EB4C}" type="parTrans" cxnId="{04A53A52-80B5-448C-B3A4-9B52DE7E5A14}">
      <dgm:prSet/>
      <dgm:spPr/>
      <dgm:t>
        <a:bodyPr/>
        <a:lstStyle/>
        <a:p>
          <a:endParaRPr lang="ru-RU"/>
        </a:p>
      </dgm:t>
    </dgm:pt>
    <dgm:pt modelId="{566CA373-9BF8-4A22-BC9F-827EA9D76C25}" type="sibTrans" cxnId="{04A53A52-80B5-448C-B3A4-9B52DE7E5A14}">
      <dgm:prSet/>
      <dgm:spPr/>
      <dgm:t>
        <a:bodyPr/>
        <a:lstStyle/>
        <a:p>
          <a:endParaRPr lang="ru-RU"/>
        </a:p>
      </dgm:t>
    </dgm:pt>
    <dgm:pt modelId="{559E2024-A46D-4125-9947-22C92CA8EB8A}">
      <dgm:prSet phldrT="[Текст]" custT="1"/>
      <dgm:spPr>
        <a:solidFill>
          <a:srgbClr val="CFD5DD"/>
        </a:solidFill>
      </dgm:spPr>
      <dgm:t>
        <a:bodyPr lIns="72000"/>
        <a:lstStyle/>
        <a:p>
          <a:r>
            <a:rPr lang="ru-RU" sz="1100" dirty="0">
              <a:latin typeface="Arial" panose="020B0604020202020204" pitchFamily="34" charset="0"/>
              <a:cs typeface="Arial" panose="020B0604020202020204" pitchFamily="34" charset="0"/>
            </a:rPr>
            <a:t>"</a:t>
          </a:r>
          <a:r>
            <a:rPr lang="ru-RU" sz="1100" dirty="0" err="1">
              <a:latin typeface="Arial" panose="020B0604020202020204" pitchFamily="34" charset="0"/>
              <a:cs typeface="Arial" panose="020B0604020202020204" pitchFamily="34" charset="0"/>
            </a:rPr>
            <a:t>Алсеко</a:t>
          </a:r>
          <a:r>
            <a:rPr lang="ru-RU" sz="1100" dirty="0">
              <a:latin typeface="Arial" panose="020B0604020202020204" pitchFamily="34" charset="0"/>
              <a:cs typeface="Arial" panose="020B0604020202020204" pitchFamily="34" charset="0"/>
            </a:rPr>
            <a:t>" АҚ </a:t>
          </a:r>
          <a:r>
            <a:rPr lang="ru-RU" sz="1100" dirty="0" err="1">
              <a:latin typeface="Arial" panose="020B0604020202020204" pitchFamily="34" charset="0"/>
              <a:cs typeface="Arial" panose="020B0604020202020204" pitchFamily="34" charset="0"/>
            </a:rPr>
            <a:t>абоненттік</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бөлімінде</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Байзакова</a:t>
          </a:r>
          <a:r>
            <a:rPr lang="ru-RU" sz="1100" dirty="0">
              <a:latin typeface="Arial" panose="020B0604020202020204" pitchFamily="34" charset="0"/>
              <a:cs typeface="Arial" panose="020B0604020202020204" pitchFamily="34" charset="0"/>
            </a:rPr>
            <a:t> к-</a:t>
          </a:r>
          <a:r>
            <a:rPr lang="ru-RU" sz="1100" dirty="0" err="1">
              <a:latin typeface="Arial" panose="020B0604020202020204" pitchFamily="34" charset="0"/>
              <a:cs typeface="Arial" panose="020B0604020202020204" pitchFamily="34" charset="0"/>
            </a:rPr>
            <a:t>сі</a:t>
          </a:r>
          <a:r>
            <a:rPr lang="ru-RU" sz="1100" dirty="0">
              <a:latin typeface="Arial" panose="020B0604020202020204" pitchFamily="34" charset="0"/>
              <a:cs typeface="Arial" panose="020B0604020202020204" pitchFamily="34" charset="0"/>
            </a:rPr>
            <a:t>, 221 
</a:t>
          </a:r>
          <a:r>
            <a:rPr lang="ru-RU" sz="1100" dirty="0" err="1">
              <a:latin typeface="Arial" panose="020B0604020202020204" pitchFamily="34" charset="0"/>
              <a:cs typeface="Arial" panose="020B0604020202020204" pitchFamily="34" charset="0"/>
            </a:rPr>
            <a:t>мекен-жайы</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бойынша</a:t>
          </a:r>
          <a:endParaRPr lang="ru-RU" sz="1100" dirty="0">
            <a:latin typeface="Calibri Light (Заголовки)"/>
          </a:endParaRPr>
        </a:p>
      </dgm:t>
    </dgm:pt>
    <dgm:pt modelId="{928FDA75-4686-4958-AE0D-7E30DD1F5557}" type="parTrans" cxnId="{0CDEB01F-F6C6-4E05-8457-06001B027645}">
      <dgm:prSet/>
      <dgm:spPr/>
      <dgm:t>
        <a:bodyPr/>
        <a:lstStyle/>
        <a:p>
          <a:endParaRPr lang="ru-RU"/>
        </a:p>
      </dgm:t>
    </dgm:pt>
    <dgm:pt modelId="{D34B6A34-4BAA-4067-B6F0-0F6E47B6CC10}" type="sibTrans" cxnId="{0CDEB01F-F6C6-4E05-8457-06001B027645}">
      <dgm:prSet/>
      <dgm:spPr/>
      <dgm:t>
        <a:bodyPr/>
        <a:lstStyle/>
        <a:p>
          <a:endParaRPr lang="ru-RU"/>
        </a:p>
      </dgm:t>
    </dgm:pt>
    <dgm:pt modelId="{56B9DB82-BC0A-49CB-913B-008E4443C5AE}">
      <dgm:prSet phldrT="[Текст]" custT="1"/>
      <dgm:spPr>
        <a:solidFill>
          <a:srgbClr val="CFD5DD"/>
        </a:solidFill>
      </dgm:spPr>
      <dgm:t>
        <a:bodyPr lIns="72000" rIns="36000"/>
        <a:lstStyle/>
        <a:p>
          <a:r>
            <a:rPr lang="ru-RU" sz="1100" dirty="0">
              <a:latin typeface="Arial" panose="020B0604020202020204" pitchFamily="34" charset="0"/>
              <a:cs typeface="Arial" panose="020B0604020202020204" pitchFamily="34" charset="0"/>
            </a:rPr>
            <a:t>Ай </a:t>
          </a:r>
          <a:r>
            <a:rPr lang="ru-RU" sz="1100" dirty="0" err="1">
              <a:latin typeface="Arial" panose="020B0604020202020204" pitchFamily="34" charset="0"/>
              <a:cs typeface="Arial" panose="020B0604020202020204" pitchFamily="34" charset="0"/>
            </a:rPr>
            <a:t>сайын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абоненттердің</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шот-фактуралары</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Мемлекеттік</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кірістер</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комитетінің</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серверіне</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автоматты</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түрде</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түсіріледі</a:t>
          </a:r>
          <a:r>
            <a:rPr lang="ru-RU" sz="1100" dirty="0">
              <a:latin typeface="Arial" panose="020B0604020202020204" pitchFamily="34" charset="0"/>
              <a:cs typeface="Arial" panose="020B0604020202020204" pitchFamily="34" charset="0"/>
            </a:rPr>
            <a:t>. Комитет </a:t>
          </a:r>
          <a:r>
            <a:rPr lang="ru-RU" sz="1100" dirty="0" err="1">
              <a:latin typeface="Arial" panose="020B0604020202020204" pitchFamily="34" charset="0"/>
              <a:cs typeface="Arial" panose="020B0604020202020204" pitchFamily="34" charset="0"/>
            </a:rPr>
            <a:t>сайтында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уәкілетті</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Тұтынушылар</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шот-фактураның</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электрондық</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нұсқасын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алу</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мүмкіндігіне</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ие</a:t>
          </a:r>
          <a:r>
            <a:rPr lang="ru-RU" sz="1100" dirty="0">
              <a:latin typeface="Arial" panose="020B0604020202020204" pitchFamily="34" charset="0"/>
              <a:cs typeface="Arial" panose="020B0604020202020204" pitchFamily="34" charset="0"/>
            </a:rPr>
            <a:t> </a:t>
          </a:r>
          <a:r>
            <a:rPr lang="ru-RU" sz="1100" b="1" dirty="0">
              <a:latin typeface="Arial" panose="020B0604020202020204" pitchFamily="34" charset="0"/>
              <a:cs typeface="Arial" panose="020B0604020202020204" pitchFamily="34" charset="0"/>
            </a:rPr>
            <a:t>МАҢЫЗДЫ</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Бұл</a:t>
          </a:r>
          <a:r>
            <a:rPr lang="ru-RU" sz="1100" dirty="0">
              <a:latin typeface="Arial" panose="020B0604020202020204" pitchFamily="34" charset="0"/>
              <a:cs typeface="Arial" panose="020B0604020202020204" pitchFamily="34" charset="0"/>
            </a:rPr>
            <a:t> опция ҚҚС </a:t>
          </a:r>
          <a:r>
            <a:rPr lang="ru-RU" sz="1100" dirty="0" err="1">
              <a:latin typeface="Arial" panose="020B0604020202020204" pitchFamily="34" charset="0"/>
              <a:cs typeface="Arial" panose="020B0604020202020204" pitchFamily="34" charset="0"/>
            </a:rPr>
            <a:t>төлеушілер</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үшін</a:t>
          </a:r>
          <a:endParaRPr lang="ru-RU" sz="1100" dirty="0">
            <a:latin typeface="Calibri Light (Заголовки)"/>
          </a:endParaRPr>
        </a:p>
      </dgm:t>
    </dgm:pt>
    <dgm:pt modelId="{F8A23539-6915-4ABF-9F65-6335DE969CC7}" type="parTrans" cxnId="{5FC8DA64-F4DC-4C43-A3E9-412BE62313AB}">
      <dgm:prSet/>
      <dgm:spPr/>
      <dgm:t>
        <a:bodyPr/>
        <a:lstStyle/>
        <a:p>
          <a:endParaRPr lang="ru-RU"/>
        </a:p>
      </dgm:t>
    </dgm:pt>
    <dgm:pt modelId="{9135629E-4FD1-442C-9B2C-65617D418D02}" type="sibTrans" cxnId="{5FC8DA64-F4DC-4C43-A3E9-412BE62313AB}">
      <dgm:prSet/>
      <dgm:spPr/>
      <dgm:t>
        <a:bodyPr/>
        <a:lstStyle/>
        <a:p>
          <a:endParaRPr lang="ru-RU"/>
        </a:p>
      </dgm:t>
    </dgm:pt>
    <dgm:pt modelId="{5862B67E-DB1E-4DD6-98BB-929738C974BD}" type="pres">
      <dgm:prSet presAssocID="{9E02FF4B-B2F6-461E-AB88-79BE87C29667}" presName="linear" presStyleCnt="0">
        <dgm:presLayoutVars>
          <dgm:dir/>
          <dgm:resizeHandles val="exact"/>
        </dgm:presLayoutVars>
      </dgm:prSet>
      <dgm:spPr/>
      <dgm:t>
        <a:bodyPr/>
        <a:lstStyle/>
        <a:p>
          <a:endParaRPr lang="ru-RU"/>
        </a:p>
      </dgm:t>
    </dgm:pt>
    <dgm:pt modelId="{E095054E-2409-4DA2-B620-7677BA6B3656}" type="pres">
      <dgm:prSet presAssocID="{E832EB7C-4F7F-4C47-B7FD-163828F6C1B8}" presName="comp" presStyleCnt="0"/>
      <dgm:spPr/>
    </dgm:pt>
    <dgm:pt modelId="{41B9892B-1C49-43E1-81F4-5C88758DAC01}" type="pres">
      <dgm:prSet presAssocID="{E832EB7C-4F7F-4C47-B7FD-163828F6C1B8}" presName="box" presStyleLbl="node1" presStyleIdx="0" presStyleCnt="4" custLinFactNeighborX="0"/>
      <dgm:spPr/>
      <dgm:t>
        <a:bodyPr/>
        <a:lstStyle/>
        <a:p>
          <a:endParaRPr lang="ru-RU"/>
        </a:p>
      </dgm:t>
    </dgm:pt>
    <dgm:pt modelId="{D1A9EAE4-861E-41A2-8687-0F34AEAEBDCF}" type="pres">
      <dgm:prSet presAssocID="{E832EB7C-4F7F-4C47-B7FD-163828F6C1B8}"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AE3E8139-4ED9-48BB-9A70-D16F4D42D771}" type="pres">
      <dgm:prSet presAssocID="{E832EB7C-4F7F-4C47-B7FD-163828F6C1B8}" presName="text" presStyleLbl="node1" presStyleIdx="0" presStyleCnt="4">
        <dgm:presLayoutVars>
          <dgm:bulletEnabled val="1"/>
        </dgm:presLayoutVars>
      </dgm:prSet>
      <dgm:spPr/>
      <dgm:t>
        <a:bodyPr/>
        <a:lstStyle/>
        <a:p>
          <a:endParaRPr lang="ru-RU"/>
        </a:p>
      </dgm:t>
    </dgm:pt>
    <dgm:pt modelId="{349C9FD6-1CB2-4F18-B2A9-AAC02937B21A}" type="pres">
      <dgm:prSet presAssocID="{AFA92AA4-66FC-4545-8FA6-869823623064}" presName="spacer" presStyleCnt="0"/>
      <dgm:spPr/>
    </dgm:pt>
    <dgm:pt modelId="{7156FA67-5C1A-479C-9387-8A106507EA9E}" type="pres">
      <dgm:prSet presAssocID="{3109E303-7EA2-4C05-8E83-07410538A4BF}" presName="comp" presStyleCnt="0"/>
      <dgm:spPr/>
    </dgm:pt>
    <dgm:pt modelId="{F15B3588-B8FE-43FC-A382-D817283E0DBC}" type="pres">
      <dgm:prSet presAssocID="{3109E303-7EA2-4C05-8E83-07410538A4BF}" presName="box" presStyleLbl="node1" presStyleIdx="1" presStyleCnt="4"/>
      <dgm:spPr/>
      <dgm:t>
        <a:bodyPr/>
        <a:lstStyle/>
        <a:p>
          <a:endParaRPr lang="ru-RU"/>
        </a:p>
      </dgm:t>
    </dgm:pt>
    <dgm:pt modelId="{28F3C7C3-407E-4556-A6CA-EB997B064CE7}" type="pres">
      <dgm:prSet presAssocID="{3109E303-7EA2-4C05-8E83-07410538A4BF}"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3BB50C68-13DA-4A0C-8039-BE75D85E9537}" type="pres">
      <dgm:prSet presAssocID="{3109E303-7EA2-4C05-8E83-07410538A4BF}" presName="text" presStyleLbl="node1" presStyleIdx="1" presStyleCnt="4">
        <dgm:presLayoutVars>
          <dgm:bulletEnabled val="1"/>
        </dgm:presLayoutVars>
      </dgm:prSet>
      <dgm:spPr/>
      <dgm:t>
        <a:bodyPr/>
        <a:lstStyle/>
        <a:p>
          <a:endParaRPr lang="ru-RU"/>
        </a:p>
      </dgm:t>
    </dgm:pt>
    <dgm:pt modelId="{10071CE5-CFC9-4CF9-AE56-A2CE346C9365}" type="pres">
      <dgm:prSet presAssocID="{566CA373-9BF8-4A22-BC9F-827EA9D76C25}" presName="spacer" presStyleCnt="0"/>
      <dgm:spPr/>
    </dgm:pt>
    <dgm:pt modelId="{0A5EB710-592A-4D77-A295-1CA95E1F565A}" type="pres">
      <dgm:prSet presAssocID="{559E2024-A46D-4125-9947-22C92CA8EB8A}" presName="comp" presStyleCnt="0"/>
      <dgm:spPr/>
    </dgm:pt>
    <dgm:pt modelId="{E1CEF890-6E09-4DD0-9D65-6DBC0B509FFB}" type="pres">
      <dgm:prSet presAssocID="{559E2024-A46D-4125-9947-22C92CA8EB8A}" presName="box" presStyleLbl="node1" presStyleIdx="2" presStyleCnt="4"/>
      <dgm:spPr/>
      <dgm:t>
        <a:bodyPr/>
        <a:lstStyle/>
        <a:p>
          <a:endParaRPr lang="ru-RU"/>
        </a:p>
      </dgm:t>
    </dgm:pt>
    <dgm:pt modelId="{58EAC527-C2DF-43CB-80FB-C27EE7F85A69}" type="pres">
      <dgm:prSet presAssocID="{559E2024-A46D-4125-9947-22C92CA8EB8A}"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3B696A29-1759-49F6-9843-0E155C969068}" type="pres">
      <dgm:prSet presAssocID="{559E2024-A46D-4125-9947-22C92CA8EB8A}" presName="text" presStyleLbl="node1" presStyleIdx="2" presStyleCnt="4">
        <dgm:presLayoutVars>
          <dgm:bulletEnabled val="1"/>
        </dgm:presLayoutVars>
      </dgm:prSet>
      <dgm:spPr/>
      <dgm:t>
        <a:bodyPr/>
        <a:lstStyle/>
        <a:p>
          <a:endParaRPr lang="ru-RU"/>
        </a:p>
      </dgm:t>
    </dgm:pt>
    <dgm:pt modelId="{6BE05D98-2C06-4259-A5A4-67136C436966}" type="pres">
      <dgm:prSet presAssocID="{D34B6A34-4BAA-4067-B6F0-0F6E47B6CC10}" presName="spacer" presStyleCnt="0"/>
      <dgm:spPr/>
    </dgm:pt>
    <dgm:pt modelId="{BD8E8054-8411-4DAA-8271-5A272348A7B8}" type="pres">
      <dgm:prSet presAssocID="{56B9DB82-BC0A-49CB-913B-008E4443C5AE}" presName="comp" presStyleCnt="0"/>
      <dgm:spPr/>
    </dgm:pt>
    <dgm:pt modelId="{0ECB5801-3433-40F5-8DD2-EC0B463F1482}" type="pres">
      <dgm:prSet presAssocID="{56B9DB82-BC0A-49CB-913B-008E4443C5AE}" presName="box" presStyleLbl="node1" presStyleIdx="3" presStyleCnt="4"/>
      <dgm:spPr/>
      <dgm:t>
        <a:bodyPr/>
        <a:lstStyle/>
        <a:p>
          <a:endParaRPr lang="ru-RU"/>
        </a:p>
      </dgm:t>
    </dgm:pt>
    <dgm:pt modelId="{107E10A1-49CF-477D-9737-0D5E67BF6AB4}" type="pres">
      <dgm:prSet presAssocID="{56B9DB82-BC0A-49CB-913B-008E4443C5AE}"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dgm:spPr>
    </dgm:pt>
    <dgm:pt modelId="{D3825390-2FC3-4D2D-A0FD-73B8C5516736}" type="pres">
      <dgm:prSet presAssocID="{56B9DB82-BC0A-49CB-913B-008E4443C5AE}" presName="text" presStyleLbl="node1" presStyleIdx="3" presStyleCnt="4">
        <dgm:presLayoutVars>
          <dgm:bulletEnabled val="1"/>
        </dgm:presLayoutVars>
      </dgm:prSet>
      <dgm:spPr/>
      <dgm:t>
        <a:bodyPr/>
        <a:lstStyle/>
        <a:p>
          <a:endParaRPr lang="ru-RU"/>
        </a:p>
      </dgm:t>
    </dgm:pt>
  </dgm:ptLst>
  <dgm:cxnLst>
    <dgm:cxn modelId="{65EC0AE6-17B7-4080-BB9C-8A88E29C6E3A}" type="presOf" srcId="{559E2024-A46D-4125-9947-22C92CA8EB8A}" destId="{E1CEF890-6E09-4DD0-9D65-6DBC0B509FFB}" srcOrd="0" destOrd="0" presId="urn:microsoft.com/office/officeart/2005/8/layout/vList4"/>
    <dgm:cxn modelId="{FC2DB02A-22AA-43B3-A90B-AE7368E501CE}" type="presOf" srcId="{559E2024-A46D-4125-9947-22C92CA8EB8A}" destId="{3B696A29-1759-49F6-9843-0E155C969068}" srcOrd="1" destOrd="0" presId="urn:microsoft.com/office/officeart/2005/8/layout/vList4"/>
    <dgm:cxn modelId="{5FC8DA64-F4DC-4C43-A3E9-412BE62313AB}" srcId="{9E02FF4B-B2F6-461E-AB88-79BE87C29667}" destId="{56B9DB82-BC0A-49CB-913B-008E4443C5AE}" srcOrd="3" destOrd="0" parTransId="{F8A23539-6915-4ABF-9F65-6335DE969CC7}" sibTransId="{9135629E-4FD1-442C-9B2C-65617D418D02}"/>
    <dgm:cxn modelId="{19B3EC30-E6EA-4ECD-851D-4233AC465650}" type="presOf" srcId="{56B9DB82-BC0A-49CB-913B-008E4443C5AE}" destId="{D3825390-2FC3-4D2D-A0FD-73B8C5516736}" srcOrd="1" destOrd="0" presId="urn:microsoft.com/office/officeart/2005/8/layout/vList4"/>
    <dgm:cxn modelId="{CE5F0BB5-60B6-4689-B3F2-E2088C5D22EE}" type="presOf" srcId="{3109E303-7EA2-4C05-8E83-07410538A4BF}" destId="{3BB50C68-13DA-4A0C-8039-BE75D85E9537}" srcOrd="1" destOrd="0" presId="urn:microsoft.com/office/officeart/2005/8/layout/vList4"/>
    <dgm:cxn modelId="{5E55F662-A6E4-47F8-BA23-A1E30279CC69}" type="presOf" srcId="{9E02FF4B-B2F6-461E-AB88-79BE87C29667}" destId="{5862B67E-DB1E-4DD6-98BB-929738C974BD}" srcOrd="0" destOrd="0" presId="urn:microsoft.com/office/officeart/2005/8/layout/vList4"/>
    <dgm:cxn modelId="{02447145-85B0-4750-9629-BD0AC093FFA8}" type="presOf" srcId="{E832EB7C-4F7F-4C47-B7FD-163828F6C1B8}" destId="{AE3E8139-4ED9-48BB-9A70-D16F4D42D771}" srcOrd="1" destOrd="0" presId="urn:microsoft.com/office/officeart/2005/8/layout/vList4"/>
    <dgm:cxn modelId="{E1F7B39F-7ED2-4415-9742-605F74987E34}" type="presOf" srcId="{3109E303-7EA2-4C05-8E83-07410538A4BF}" destId="{F15B3588-B8FE-43FC-A382-D817283E0DBC}" srcOrd="0" destOrd="0" presId="urn:microsoft.com/office/officeart/2005/8/layout/vList4"/>
    <dgm:cxn modelId="{EFD5ED09-A4CF-4AA3-A2DB-9A5E666D7D18}" type="presOf" srcId="{E832EB7C-4F7F-4C47-B7FD-163828F6C1B8}" destId="{41B9892B-1C49-43E1-81F4-5C88758DAC01}" srcOrd="0" destOrd="0" presId="urn:microsoft.com/office/officeart/2005/8/layout/vList4"/>
    <dgm:cxn modelId="{F4B6A6CE-6AC6-4E16-9475-1D253FD518F9}" srcId="{9E02FF4B-B2F6-461E-AB88-79BE87C29667}" destId="{E832EB7C-4F7F-4C47-B7FD-163828F6C1B8}" srcOrd="0" destOrd="0" parTransId="{81AC8A27-6282-4B94-B92A-0860FA563874}" sibTransId="{AFA92AA4-66FC-4545-8FA6-869823623064}"/>
    <dgm:cxn modelId="{D2DB36FD-C04A-4075-B09E-C6E9856D172B}" type="presOf" srcId="{56B9DB82-BC0A-49CB-913B-008E4443C5AE}" destId="{0ECB5801-3433-40F5-8DD2-EC0B463F1482}" srcOrd="0" destOrd="0" presId="urn:microsoft.com/office/officeart/2005/8/layout/vList4"/>
    <dgm:cxn modelId="{04A53A52-80B5-448C-B3A4-9B52DE7E5A14}" srcId="{9E02FF4B-B2F6-461E-AB88-79BE87C29667}" destId="{3109E303-7EA2-4C05-8E83-07410538A4BF}" srcOrd="1" destOrd="0" parTransId="{DF3B9C39-8C50-4C5F-BDC3-1773EEA5EB4C}" sibTransId="{566CA373-9BF8-4A22-BC9F-827EA9D76C25}"/>
    <dgm:cxn modelId="{0CDEB01F-F6C6-4E05-8457-06001B027645}" srcId="{9E02FF4B-B2F6-461E-AB88-79BE87C29667}" destId="{559E2024-A46D-4125-9947-22C92CA8EB8A}" srcOrd="2" destOrd="0" parTransId="{928FDA75-4686-4958-AE0D-7E30DD1F5557}" sibTransId="{D34B6A34-4BAA-4067-B6F0-0F6E47B6CC10}"/>
    <dgm:cxn modelId="{2459B622-D730-43C6-9A23-22C48B6BDDC3}" type="presParOf" srcId="{5862B67E-DB1E-4DD6-98BB-929738C974BD}" destId="{E095054E-2409-4DA2-B620-7677BA6B3656}" srcOrd="0" destOrd="0" presId="urn:microsoft.com/office/officeart/2005/8/layout/vList4"/>
    <dgm:cxn modelId="{1D73A163-5D1B-49B3-B76C-38025B81BAE4}" type="presParOf" srcId="{E095054E-2409-4DA2-B620-7677BA6B3656}" destId="{41B9892B-1C49-43E1-81F4-5C88758DAC01}" srcOrd="0" destOrd="0" presId="urn:microsoft.com/office/officeart/2005/8/layout/vList4"/>
    <dgm:cxn modelId="{9D215376-5630-4827-97FA-D2C0728D81D0}" type="presParOf" srcId="{E095054E-2409-4DA2-B620-7677BA6B3656}" destId="{D1A9EAE4-861E-41A2-8687-0F34AEAEBDCF}" srcOrd="1" destOrd="0" presId="urn:microsoft.com/office/officeart/2005/8/layout/vList4"/>
    <dgm:cxn modelId="{6EB476C8-2725-4263-8C69-6217F763A5E7}" type="presParOf" srcId="{E095054E-2409-4DA2-B620-7677BA6B3656}" destId="{AE3E8139-4ED9-48BB-9A70-D16F4D42D771}" srcOrd="2" destOrd="0" presId="urn:microsoft.com/office/officeart/2005/8/layout/vList4"/>
    <dgm:cxn modelId="{97AFB950-E6D1-4108-8B9E-E0382230E355}" type="presParOf" srcId="{5862B67E-DB1E-4DD6-98BB-929738C974BD}" destId="{349C9FD6-1CB2-4F18-B2A9-AAC02937B21A}" srcOrd="1" destOrd="0" presId="urn:microsoft.com/office/officeart/2005/8/layout/vList4"/>
    <dgm:cxn modelId="{79EACCE6-EF84-40EB-8C3D-6DA32FCF160E}" type="presParOf" srcId="{5862B67E-DB1E-4DD6-98BB-929738C974BD}" destId="{7156FA67-5C1A-479C-9387-8A106507EA9E}" srcOrd="2" destOrd="0" presId="urn:microsoft.com/office/officeart/2005/8/layout/vList4"/>
    <dgm:cxn modelId="{37E463D4-8E2E-4648-AFC0-AFF05A4426BC}" type="presParOf" srcId="{7156FA67-5C1A-479C-9387-8A106507EA9E}" destId="{F15B3588-B8FE-43FC-A382-D817283E0DBC}" srcOrd="0" destOrd="0" presId="urn:microsoft.com/office/officeart/2005/8/layout/vList4"/>
    <dgm:cxn modelId="{94444E7C-2ACC-4715-BDA5-79F9816FF321}" type="presParOf" srcId="{7156FA67-5C1A-479C-9387-8A106507EA9E}" destId="{28F3C7C3-407E-4556-A6CA-EB997B064CE7}" srcOrd="1" destOrd="0" presId="urn:microsoft.com/office/officeart/2005/8/layout/vList4"/>
    <dgm:cxn modelId="{1EE3E77A-40BC-4976-B0F4-934CAB5B74B0}" type="presParOf" srcId="{7156FA67-5C1A-479C-9387-8A106507EA9E}" destId="{3BB50C68-13DA-4A0C-8039-BE75D85E9537}" srcOrd="2" destOrd="0" presId="urn:microsoft.com/office/officeart/2005/8/layout/vList4"/>
    <dgm:cxn modelId="{29595F18-03FF-46F7-930F-704AFADC66D9}" type="presParOf" srcId="{5862B67E-DB1E-4DD6-98BB-929738C974BD}" destId="{10071CE5-CFC9-4CF9-AE56-A2CE346C9365}" srcOrd="3" destOrd="0" presId="urn:microsoft.com/office/officeart/2005/8/layout/vList4"/>
    <dgm:cxn modelId="{C76C9B0C-977A-461B-8550-460788667F4B}" type="presParOf" srcId="{5862B67E-DB1E-4DD6-98BB-929738C974BD}" destId="{0A5EB710-592A-4D77-A295-1CA95E1F565A}" srcOrd="4" destOrd="0" presId="urn:microsoft.com/office/officeart/2005/8/layout/vList4"/>
    <dgm:cxn modelId="{C7324831-CB9F-481B-B8A5-D6E1DA9BBECD}" type="presParOf" srcId="{0A5EB710-592A-4D77-A295-1CA95E1F565A}" destId="{E1CEF890-6E09-4DD0-9D65-6DBC0B509FFB}" srcOrd="0" destOrd="0" presId="urn:microsoft.com/office/officeart/2005/8/layout/vList4"/>
    <dgm:cxn modelId="{166BF55C-97A3-4BCE-BCE5-73F51921019F}" type="presParOf" srcId="{0A5EB710-592A-4D77-A295-1CA95E1F565A}" destId="{58EAC527-C2DF-43CB-80FB-C27EE7F85A69}" srcOrd="1" destOrd="0" presId="urn:microsoft.com/office/officeart/2005/8/layout/vList4"/>
    <dgm:cxn modelId="{D9190B70-5897-48B4-84CC-516A511A2357}" type="presParOf" srcId="{0A5EB710-592A-4D77-A295-1CA95E1F565A}" destId="{3B696A29-1759-49F6-9843-0E155C969068}" srcOrd="2" destOrd="0" presId="urn:microsoft.com/office/officeart/2005/8/layout/vList4"/>
    <dgm:cxn modelId="{7BFFCD01-B478-4B73-A2E7-A9D15892D312}" type="presParOf" srcId="{5862B67E-DB1E-4DD6-98BB-929738C974BD}" destId="{6BE05D98-2C06-4259-A5A4-67136C436966}" srcOrd="5" destOrd="0" presId="urn:microsoft.com/office/officeart/2005/8/layout/vList4"/>
    <dgm:cxn modelId="{D6EA0885-9ED0-4E2F-8BE4-6592C4406870}" type="presParOf" srcId="{5862B67E-DB1E-4DD6-98BB-929738C974BD}" destId="{BD8E8054-8411-4DAA-8271-5A272348A7B8}" srcOrd="6" destOrd="0" presId="urn:microsoft.com/office/officeart/2005/8/layout/vList4"/>
    <dgm:cxn modelId="{A861C4AA-E7B8-48A1-B5DF-249363DCA0E1}" type="presParOf" srcId="{BD8E8054-8411-4DAA-8271-5A272348A7B8}" destId="{0ECB5801-3433-40F5-8DD2-EC0B463F1482}" srcOrd="0" destOrd="0" presId="urn:microsoft.com/office/officeart/2005/8/layout/vList4"/>
    <dgm:cxn modelId="{B64EC8F6-7CDF-4132-8580-3CACF51599C3}" type="presParOf" srcId="{BD8E8054-8411-4DAA-8271-5A272348A7B8}" destId="{107E10A1-49CF-477D-9737-0D5E67BF6AB4}" srcOrd="1" destOrd="0" presId="urn:microsoft.com/office/officeart/2005/8/layout/vList4"/>
    <dgm:cxn modelId="{7EC8AA4A-EC28-4B05-9ECB-6FF025246B27}" type="presParOf" srcId="{BD8E8054-8411-4DAA-8271-5A272348A7B8}" destId="{D3825390-2FC3-4D2D-A0FD-73B8C5516736}" srcOrd="2" destOrd="0" presId="urn:microsoft.com/office/officeart/2005/8/layout/vList4"/>
  </dgm:cxnLst>
  <dgm:bg/>
  <dgm:whole>
    <a:ln w="762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02FF4B-B2F6-461E-AB88-79BE87C29667}" type="doc">
      <dgm:prSet loTypeId="urn:microsoft.com/office/officeart/2005/8/layout/vList4" loCatId="picture" qsTypeId="urn:microsoft.com/office/officeart/2005/8/quickstyle/simple3" qsCatId="simple" csTypeId="urn:microsoft.com/office/officeart/2005/8/colors/accent1_2" csCatId="accent1" phldr="1"/>
      <dgm:spPr/>
      <dgm:t>
        <a:bodyPr/>
        <a:lstStyle/>
        <a:p>
          <a:endParaRPr lang="ru-RU"/>
        </a:p>
      </dgm:t>
    </dgm:pt>
    <dgm:pt modelId="{E832EB7C-4F7F-4C47-B7FD-163828F6C1B8}">
      <dgm:prSet phldrT="[Текст]" custT="1"/>
      <dgm:spPr>
        <a:solidFill>
          <a:srgbClr val="D3D9E1"/>
        </a:solidFill>
      </dgm:spPr>
      <dgm:t>
        <a:bodyPr lIns="72000"/>
        <a:lstStyle/>
        <a:p>
          <a:pPr>
            <a:lnSpc>
              <a:spcPct val="100000"/>
            </a:lnSpc>
            <a:spcAft>
              <a:spcPts val="0"/>
            </a:spcAft>
          </a:pPr>
          <a:r>
            <a:rPr lang="ru-RU" sz="1100" dirty="0" err="1">
              <a:latin typeface="Arial" panose="020B0604020202020204" pitchFamily="34" charset="0"/>
              <a:cs typeface="Arial" panose="020B0604020202020204" pitchFamily="34" charset="0"/>
            </a:rPr>
            <a:t>Тұтынушыларға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қызмет</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көрсету</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орталықтарында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орналасқан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кәсіпорындардың</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кассаларында</a:t>
          </a:r>
          <a:r>
            <a:rPr lang="ru-RU" sz="1100" dirty="0">
              <a:latin typeface="Arial" panose="020B0604020202020204" pitchFamily="34" charset="0"/>
              <a:cs typeface="Arial" panose="020B0604020202020204" pitchFamily="34" charset="0"/>
            </a:rPr>
            <a:t>:</a:t>
          </a:r>
        </a:p>
        <a:p>
          <a:pPr>
            <a:lnSpc>
              <a:spcPct val="100000"/>
            </a:lnSpc>
            <a:spcAft>
              <a:spcPts val="0"/>
            </a:spcAft>
          </a:pPr>
          <a:r>
            <a:rPr lang="ru-RU" sz="1100" dirty="0">
              <a:latin typeface="Arial" panose="020B0604020202020204" pitchFamily="34" charset="0"/>
              <a:ea typeface="Calibri" panose="020F0502020204030204" pitchFamily="34" charset="0"/>
              <a:cs typeface="Arial" panose="020B0604020202020204" pitchFamily="34" charset="0"/>
            </a:rPr>
            <a:t>- Жарокова,196 к-</a:t>
          </a:r>
          <a:r>
            <a:rPr lang="ru-RU" sz="1100" dirty="0" err="1">
              <a:latin typeface="Arial" panose="020B0604020202020204" pitchFamily="34" charset="0"/>
              <a:ea typeface="Calibri" panose="020F0502020204030204" pitchFamily="34" charset="0"/>
              <a:cs typeface="Arial" panose="020B0604020202020204" pitchFamily="34" charset="0"/>
            </a:rPr>
            <a:t>сі</a:t>
          </a:r>
          <a:r>
            <a:rPr lang="ru-RU" sz="1100" dirty="0">
              <a:latin typeface="Arial" panose="020B0604020202020204" pitchFamily="34" charset="0"/>
              <a:ea typeface="Calibri" panose="020F0502020204030204" pitchFamily="34" charset="0"/>
              <a:cs typeface="Arial" panose="020B0604020202020204" pitchFamily="34" charset="0"/>
            </a:rPr>
            <a:t>;</a:t>
          </a:r>
        </a:p>
        <a:p>
          <a:pPr>
            <a:lnSpc>
              <a:spcPct val="100000"/>
            </a:lnSpc>
            <a:spcAft>
              <a:spcPts val="0"/>
            </a:spcAft>
          </a:pPr>
          <a:r>
            <a:rPr lang="ru-RU" sz="1100" dirty="0">
              <a:latin typeface="Arial" panose="020B0604020202020204" pitchFamily="34" charset="0"/>
              <a:ea typeface="Calibri" panose="020F0502020204030204" pitchFamily="34" charset="0"/>
              <a:cs typeface="Arial" panose="020B0604020202020204" pitchFamily="34" charset="0"/>
            </a:rPr>
            <a:t>- мкр.Жетысу-3, 37 </a:t>
          </a:r>
          <a:r>
            <a:rPr lang="ru-RU" sz="1100" dirty="0" err="1">
              <a:latin typeface="Arial" panose="020B0604020202020204" pitchFamily="34" charset="0"/>
              <a:ea typeface="Calibri" panose="020F0502020204030204" pitchFamily="34" charset="0"/>
              <a:cs typeface="Arial" panose="020B0604020202020204" pitchFamily="34" charset="0"/>
            </a:rPr>
            <a:t>үй</a:t>
          </a:r>
          <a:r>
            <a:rPr lang="ru-RU" sz="1100" dirty="0">
              <a:latin typeface="Arial" panose="020B0604020202020204" pitchFamily="34" charset="0"/>
              <a:ea typeface="Calibri" panose="020F0502020204030204" pitchFamily="34" charset="0"/>
              <a:cs typeface="Arial" panose="020B0604020202020204" pitchFamily="34" charset="0"/>
            </a:rPr>
            <a:t>;</a:t>
          </a:r>
        </a:p>
        <a:p>
          <a:pPr>
            <a:lnSpc>
              <a:spcPct val="100000"/>
            </a:lnSpc>
            <a:spcAft>
              <a:spcPts val="0"/>
            </a:spcAft>
          </a:pPr>
          <a:r>
            <a:rPr lang="ru-RU" sz="1100" dirty="0">
              <a:latin typeface="Arial" panose="020B0604020202020204" pitchFamily="34" charset="0"/>
              <a:ea typeface="Calibri" panose="020F0502020204030204" pitchFamily="34" charset="0"/>
              <a:cs typeface="Arial" panose="020B0604020202020204" pitchFamily="34" charset="0"/>
            </a:rPr>
            <a:t>- Ботаническая к-</a:t>
          </a:r>
          <a:r>
            <a:rPr lang="ru-RU" sz="1100" dirty="0" err="1">
              <a:latin typeface="Arial" panose="020B0604020202020204" pitchFamily="34" charset="0"/>
              <a:ea typeface="Calibri" panose="020F0502020204030204" pitchFamily="34" charset="0"/>
              <a:cs typeface="Arial" panose="020B0604020202020204" pitchFamily="34" charset="0"/>
            </a:rPr>
            <a:t>сі</a:t>
          </a:r>
          <a:r>
            <a:rPr lang="ru-RU" sz="1100" dirty="0">
              <a:latin typeface="Arial" panose="020B0604020202020204" pitchFamily="34" charset="0"/>
              <a:ea typeface="Calibri" panose="020F0502020204030204" pitchFamily="34" charset="0"/>
              <a:cs typeface="Arial" panose="020B0604020202020204" pitchFamily="34" charset="0"/>
            </a:rPr>
            <a:t>, 29А;</a:t>
          </a:r>
        </a:p>
        <a:p>
          <a:pPr>
            <a:lnSpc>
              <a:spcPct val="100000"/>
            </a:lnSpc>
            <a:spcAft>
              <a:spcPts val="0"/>
            </a:spcAft>
          </a:pPr>
          <a:r>
            <a:rPr lang="ru-RU" sz="1100" dirty="0">
              <a:latin typeface="Arial" panose="020B0604020202020204" pitchFamily="34" charset="0"/>
              <a:ea typeface="Calibri" panose="020F0502020204030204" pitchFamily="34" charset="0"/>
              <a:cs typeface="Arial" panose="020B0604020202020204" pitchFamily="34" charset="0"/>
            </a:rPr>
            <a:t>- </a:t>
          </a:r>
          <a:r>
            <a:rPr lang="ru-RU" sz="1100" dirty="0" err="1">
              <a:latin typeface="Arial" panose="020B0604020202020204" pitchFamily="34" charset="0"/>
              <a:ea typeface="Calibri" panose="020F0502020204030204" pitchFamily="34" charset="0"/>
              <a:cs typeface="Arial" panose="020B0604020202020204" pitchFamily="34" charset="0"/>
            </a:rPr>
            <a:t>Чуланова</a:t>
          </a:r>
          <a:r>
            <a:rPr lang="ru-RU" sz="1100" dirty="0">
              <a:latin typeface="Arial" panose="020B0604020202020204" pitchFamily="34" charset="0"/>
              <a:ea typeface="Calibri" panose="020F0502020204030204" pitchFamily="34" charset="0"/>
              <a:cs typeface="Arial" panose="020B0604020202020204" pitchFamily="34" charset="0"/>
            </a:rPr>
            <a:t> к-</a:t>
          </a:r>
          <a:r>
            <a:rPr lang="ru-RU" sz="1100" dirty="0" err="1">
              <a:latin typeface="Arial" panose="020B0604020202020204" pitchFamily="34" charset="0"/>
              <a:ea typeface="Calibri" panose="020F0502020204030204" pitchFamily="34" charset="0"/>
              <a:cs typeface="Arial" panose="020B0604020202020204" pitchFamily="34" charset="0"/>
            </a:rPr>
            <a:t>сі</a:t>
          </a:r>
          <a:r>
            <a:rPr lang="ru-RU" sz="1100" dirty="0">
              <a:latin typeface="Arial" panose="020B0604020202020204" pitchFamily="34" charset="0"/>
              <a:ea typeface="Calibri" panose="020F0502020204030204" pitchFamily="34" charset="0"/>
              <a:cs typeface="Arial" panose="020B0604020202020204" pitchFamily="34" charset="0"/>
            </a:rPr>
            <a:t>, 109.</a:t>
          </a:r>
          <a:endParaRPr lang="ru-RU" sz="1100" dirty="0">
            <a:latin typeface="Arial" panose="020B0604020202020204" pitchFamily="34" charset="0"/>
            <a:cs typeface="Arial" panose="020B0604020202020204" pitchFamily="34" charset="0"/>
          </a:endParaRPr>
        </a:p>
      </dgm:t>
    </dgm:pt>
    <dgm:pt modelId="{81AC8A27-6282-4B94-B92A-0860FA563874}" type="parTrans" cxnId="{F4B6A6CE-6AC6-4E16-9475-1D253FD518F9}">
      <dgm:prSet/>
      <dgm:spPr/>
      <dgm:t>
        <a:bodyPr/>
        <a:lstStyle/>
        <a:p>
          <a:endParaRPr lang="ru-RU"/>
        </a:p>
      </dgm:t>
    </dgm:pt>
    <dgm:pt modelId="{AFA92AA4-66FC-4545-8FA6-869823623064}" type="sibTrans" cxnId="{F4B6A6CE-6AC6-4E16-9475-1D253FD518F9}">
      <dgm:prSet/>
      <dgm:spPr/>
      <dgm:t>
        <a:bodyPr/>
        <a:lstStyle/>
        <a:p>
          <a:endParaRPr lang="ru-RU"/>
        </a:p>
      </dgm:t>
    </dgm:pt>
    <dgm:pt modelId="{AD016894-18D4-48CC-954D-BE124D3AB4D6}">
      <dgm:prSet phldrT="[Текст]" custT="1"/>
      <dgm:spPr>
        <a:solidFill>
          <a:srgbClr val="D1D7DF"/>
        </a:solidFill>
      </dgm:spPr>
      <dgm:t>
        <a:bodyPr lIns="72000"/>
        <a:lstStyle/>
        <a:p>
          <a:r>
            <a:rPr lang="ru-RU" sz="1100" dirty="0" err="1">
              <a:latin typeface="Arial" panose="020B0604020202020204" pitchFamily="34" charset="0"/>
              <a:cs typeface="Arial" panose="020B0604020202020204" pitchFamily="34" charset="0"/>
            </a:rPr>
            <a:t>Тұтынушыларға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қызмет</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көрсету</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орталықтарында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орналасқан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кәсіпорындардың</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төлем</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терминалдары</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арқылы</a:t>
          </a:r>
          <a:r>
            <a:rPr lang="ru-RU" sz="1100" dirty="0">
              <a:latin typeface="Arial" panose="020B0604020202020204" pitchFamily="34" charset="0"/>
              <a:cs typeface="Arial" panose="020B0604020202020204" pitchFamily="34" charset="0"/>
            </a:rPr>
            <a:t>.</a:t>
          </a:r>
        </a:p>
      </dgm:t>
    </dgm:pt>
    <dgm:pt modelId="{E13BE0B6-B6C0-4DAB-B872-37B4F01639B7}" type="parTrans" cxnId="{10DCEBCC-0D6A-4C76-B4F3-192901A741A2}">
      <dgm:prSet/>
      <dgm:spPr/>
      <dgm:t>
        <a:bodyPr/>
        <a:lstStyle/>
        <a:p>
          <a:endParaRPr lang="ru-RU"/>
        </a:p>
      </dgm:t>
    </dgm:pt>
    <dgm:pt modelId="{653467B4-88F2-49EC-882E-675602DEA81E}" type="sibTrans" cxnId="{10DCEBCC-0D6A-4C76-B4F3-192901A741A2}">
      <dgm:prSet/>
      <dgm:spPr/>
      <dgm:t>
        <a:bodyPr/>
        <a:lstStyle/>
        <a:p>
          <a:endParaRPr lang="ru-RU"/>
        </a:p>
      </dgm:t>
    </dgm:pt>
    <dgm:pt modelId="{3109E303-7EA2-4C05-8E83-07410538A4BF}">
      <dgm:prSet phldrT="[Текст]" custT="1"/>
      <dgm:spPr>
        <a:solidFill>
          <a:srgbClr val="D1D7DF"/>
        </a:solidFill>
      </dgm:spPr>
      <dgm:t>
        <a:bodyPr lIns="72000"/>
        <a:lstStyle/>
        <a:p>
          <a:r>
            <a:rPr lang="ru-RU" sz="1100" dirty="0" err="1">
              <a:latin typeface="Arial" panose="020B0604020202020204" pitchFamily="34" charset="0"/>
              <a:cs typeface="Arial" panose="020B0604020202020204" pitchFamily="34" charset="0"/>
            </a:rPr>
            <a:t>Екінші</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деңгейдегі</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банктердің</a:t>
          </a:r>
          <a:r>
            <a:rPr lang="ru-RU" sz="1100" dirty="0">
              <a:latin typeface="Arial" panose="020B0604020202020204" pitchFamily="34" charset="0"/>
              <a:cs typeface="Arial" panose="020B0604020202020204" pitchFamily="34" charset="0"/>
            </a:rPr>
            <a:t> интернет-</a:t>
          </a:r>
          <a:r>
            <a:rPr lang="ru-RU" sz="1100" dirty="0" err="1">
              <a:latin typeface="Arial" panose="020B0604020202020204" pitchFamily="34" charset="0"/>
              <a:cs typeface="Arial" panose="020B0604020202020204" pitchFamily="34" charset="0"/>
            </a:rPr>
            <a:t>банкингі</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арқылы</a:t>
          </a:r>
          <a:r>
            <a:rPr lang="ru-RU" sz="1100" dirty="0">
              <a:latin typeface="Arial" panose="020B0604020202020204" pitchFamily="34" charset="0"/>
              <a:cs typeface="Arial" panose="020B0604020202020204" pitchFamily="34" charset="0"/>
            </a:rPr>
            <a:t>. Интернет-банкинг </a:t>
          </a:r>
          <a:r>
            <a:rPr lang="ru-RU" sz="1100" dirty="0" err="1">
              <a:latin typeface="Arial" panose="020B0604020202020204" pitchFamily="34" charset="0"/>
              <a:cs typeface="Arial" panose="020B0604020202020204" pitchFamily="34" charset="0"/>
            </a:rPr>
            <a:t>Пайдаланушыларға</a:t>
          </a:r>
          <a:r>
            <a:rPr lang="ru-RU" sz="1100" dirty="0">
              <a:latin typeface="Arial" panose="020B0604020202020204" pitchFamily="34" charset="0"/>
              <a:cs typeface="Arial" panose="020B0604020202020204" pitchFamily="34" charset="0"/>
            </a:rPr>
            <a:t> Интернет </a:t>
          </a:r>
          <a:r>
            <a:rPr lang="ru-RU" sz="1100" dirty="0" err="1">
              <a:latin typeface="Arial" panose="020B0604020202020204" pitchFamily="34" charset="0"/>
              <a:cs typeface="Arial" panose="020B0604020202020204" pitchFamily="34" charset="0"/>
            </a:rPr>
            <a:t>байланысы</a:t>
          </a:r>
          <a:r>
            <a:rPr lang="ru-RU" sz="1100" dirty="0">
              <a:latin typeface="Arial" panose="020B0604020202020204" pitchFamily="34" charset="0"/>
              <a:cs typeface="Arial" panose="020B0604020202020204" pitchFamily="34" charset="0"/>
            </a:rPr>
            <a:t> бар </a:t>
          </a:r>
          <a:r>
            <a:rPr lang="ru-RU" sz="1100" dirty="0" err="1">
              <a:latin typeface="Arial" panose="020B0604020202020204" pitchFamily="34" charset="0"/>
              <a:cs typeface="Arial" panose="020B0604020202020204" pitchFamily="34" charset="0"/>
            </a:rPr>
            <a:t>кез</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келген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компьютерден</a:t>
          </a:r>
          <a:r>
            <a:rPr lang="ru-RU" sz="1100" dirty="0">
              <a:latin typeface="Arial" panose="020B0604020202020204" pitchFamily="34" charset="0"/>
              <a:cs typeface="Arial" panose="020B0604020202020204" pitchFamily="34" charset="0"/>
            </a:rPr>
            <a:t>/</a:t>
          </a:r>
          <a:r>
            <a:rPr lang="ru-RU" sz="1100" dirty="0" err="1">
              <a:latin typeface="Arial" panose="020B0604020202020204" pitchFamily="34" charset="0"/>
              <a:cs typeface="Arial" panose="020B0604020202020204" pitchFamily="34" charset="0"/>
            </a:rPr>
            <a:t>смартфоннан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әлемнің</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кез</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келген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жерінде</a:t>
          </a:r>
          <a:r>
            <a:rPr lang="ru-RU" sz="1100" dirty="0">
              <a:latin typeface="Arial" panose="020B0604020202020204" pitchFamily="34" charset="0"/>
              <a:cs typeface="Arial" panose="020B0604020202020204" pitchFamily="34" charset="0"/>
            </a:rPr>
            <a:t> банков-</a:t>
          </a:r>
          <a:r>
            <a:rPr lang="en-US" sz="1100" dirty="0">
              <a:latin typeface="Arial" panose="020B0604020202020204" pitchFamily="34" charset="0"/>
              <a:cs typeface="Arial" panose="020B0604020202020204" pitchFamily="34" charset="0"/>
            </a:rPr>
            <a:t>line </a:t>
          </a:r>
          <a:r>
            <a:rPr lang="ru-RU" sz="1100" dirty="0" err="1">
              <a:latin typeface="Arial" panose="020B0604020202020204" pitchFamily="34" charset="0"/>
              <a:cs typeface="Arial" panose="020B0604020202020204" pitchFamily="34" charset="0"/>
            </a:rPr>
            <a:t>режимінде</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банктік</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шоттарды</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басқаруға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мүмкіндік</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береді</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Сіз</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аптасына</a:t>
          </a:r>
          <a:r>
            <a:rPr lang="ru-RU" sz="1100" dirty="0">
              <a:latin typeface="Arial" panose="020B0604020202020204" pitchFamily="34" charset="0"/>
              <a:cs typeface="Arial" panose="020B0604020202020204" pitchFamily="34" charset="0"/>
            </a:rPr>
            <a:t> 7 </a:t>
          </a:r>
          <a:r>
            <a:rPr lang="ru-RU" sz="1100" dirty="0" err="1">
              <a:latin typeface="Arial" panose="020B0604020202020204" pitchFamily="34" charset="0"/>
              <a:cs typeface="Arial" panose="020B0604020202020204" pitchFamily="34" charset="0"/>
            </a:rPr>
            <a:t>күн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тәулігіне</a:t>
          </a:r>
          <a:r>
            <a:rPr lang="ru-RU" sz="1100" dirty="0">
              <a:latin typeface="Arial" panose="020B0604020202020204" pitchFamily="34" charset="0"/>
              <a:cs typeface="Arial" panose="020B0604020202020204" pitchFamily="34" charset="0"/>
            </a:rPr>
            <a:t> 24 </a:t>
          </a:r>
          <a:r>
            <a:rPr lang="ru-RU" sz="1100" dirty="0" err="1">
              <a:latin typeface="Arial" panose="020B0604020202020204" pitchFamily="34" charset="0"/>
              <a:cs typeface="Arial" panose="020B0604020202020204" pitchFamily="34" charset="0"/>
            </a:rPr>
            <a:t>сағат</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түбіртек</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операцияларын</a:t>
          </a:r>
          <a:r>
            <a:rPr lang="ru-RU" sz="1100" dirty="0">
              <a:latin typeface="Arial" panose="020B0604020202020204" pitchFamily="34" charset="0"/>
              <a:cs typeface="Arial" panose="020B0604020202020204" pitchFamily="34" charset="0"/>
            </a:rPr>
            <a:t> тез </a:t>
          </a:r>
          <a:r>
            <a:rPr lang="ru-RU" sz="1100" dirty="0" err="1">
              <a:latin typeface="Arial" panose="020B0604020202020204" pitchFamily="34" charset="0"/>
              <a:cs typeface="Arial" panose="020B0604020202020204" pitchFamily="34" charset="0"/>
            </a:rPr>
            <a:t>және</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оңай</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жасай</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аласыз</a:t>
          </a:r>
          <a:r>
            <a:rPr lang="ru-RU" sz="1100" dirty="0">
              <a:latin typeface="Arial" panose="020B0604020202020204" pitchFamily="34" charset="0"/>
              <a:cs typeface="Arial" panose="020B0604020202020204" pitchFamily="34" charset="0"/>
            </a:rPr>
            <a:t>.</a:t>
          </a:r>
        </a:p>
      </dgm:t>
    </dgm:pt>
    <dgm:pt modelId="{DF3B9C39-8C50-4C5F-BDC3-1773EEA5EB4C}" type="parTrans" cxnId="{04A53A52-80B5-448C-B3A4-9B52DE7E5A14}">
      <dgm:prSet/>
      <dgm:spPr/>
      <dgm:t>
        <a:bodyPr/>
        <a:lstStyle/>
        <a:p>
          <a:endParaRPr lang="ru-RU"/>
        </a:p>
      </dgm:t>
    </dgm:pt>
    <dgm:pt modelId="{566CA373-9BF8-4A22-BC9F-827EA9D76C25}" type="sibTrans" cxnId="{04A53A52-80B5-448C-B3A4-9B52DE7E5A14}">
      <dgm:prSet/>
      <dgm:spPr/>
      <dgm:t>
        <a:bodyPr/>
        <a:lstStyle/>
        <a:p>
          <a:endParaRPr lang="ru-RU"/>
        </a:p>
      </dgm:t>
    </dgm:pt>
    <dgm:pt modelId="{2A71F15F-0C46-44B0-A567-E6D513EA8576}">
      <dgm:prSet phldrT="[Текст]" custT="1"/>
      <dgm:spPr>
        <a:solidFill>
          <a:srgbClr val="CFD5DD"/>
        </a:solidFill>
      </dgm:spPr>
      <dgm:t>
        <a:bodyPr lIns="72000"/>
        <a:lstStyle/>
        <a:p>
          <a:r>
            <a:rPr lang="ru-RU" sz="1100" dirty="0" err="1">
              <a:latin typeface="Arial" panose="020B0604020202020204" pitchFamily="34" charset="0"/>
              <a:cs typeface="Arial" panose="020B0604020202020204" pitchFamily="34" charset="0"/>
            </a:rPr>
            <a:t>Тұрғын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емес</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үй-жайларды</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тұтынушылар</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үшін</a:t>
          </a:r>
          <a:r>
            <a:rPr lang="ru-RU"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Kaspi</a:t>
          </a:r>
          <a:r>
            <a:rPr lang="en-US" sz="1100" dirty="0">
              <a:latin typeface="Arial" panose="020B0604020202020204" pitchFamily="34" charset="0"/>
              <a:cs typeface="Arial" panose="020B0604020202020204" pitchFamily="34" charset="0"/>
            </a:rPr>
            <a:t> Bank </a:t>
          </a:r>
          <a:r>
            <a:rPr lang="ru-RU" sz="1100" dirty="0" err="1">
              <a:latin typeface="Arial" panose="020B0604020202020204" pitchFamily="34" charset="0"/>
              <a:cs typeface="Arial" panose="020B0604020202020204" pitchFamily="34" charset="0"/>
            </a:rPr>
            <a:t>мобильді</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қосымшасы</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және</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ресми</a:t>
          </a:r>
          <a:r>
            <a:rPr lang="ru-RU" sz="1100" dirty="0">
              <a:latin typeface="Arial" panose="020B0604020202020204" pitchFamily="34" charset="0"/>
              <a:cs typeface="Arial" panose="020B0604020202020204" pitchFamily="34" charset="0"/>
            </a:rPr>
            <a:t> сайты </a:t>
          </a:r>
          <a:r>
            <a:rPr lang="ru-RU" sz="1100" dirty="0" err="1">
              <a:latin typeface="Arial" panose="020B0604020202020204" pitchFamily="34" charset="0"/>
              <a:cs typeface="Arial" panose="020B0604020202020204" pitchFamily="34" charset="0"/>
            </a:rPr>
            <a:t>арқылы</a:t>
          </a:r>
          <a:r>
            <a:rPr lang="ru-RU" sz="1100" dirty="0">
              <a:latin typeface="Arial" panose="020B0604020202020204" pitchFamily="34" charset="0"/>
              <a:cs typeface="Arial" panose="020B0604020202020204" pitchFamily="34" charset="0"/>
            </a:rPr>
            <a:t>.</a:t>
          </a:r>
        </a:p>
      </dgm:t>
    </dgm:pt>
    <dgm:pt modelId="{B931DC05-9779-4460-8151-B246A905F6AB}" type="parTrans" cxnId="{A556D1EA-019D-49F5-A807-2A2EA0A08BDD}">
      <dgm:prSet/>
      <dgm:spPr/>
      <dgm:t>
        <a:bodyPr/>
        <a:lstStyle/>
        <a:p>
          <a:endParaRPr lang="ru-RU"/>
        </a:p>
      </dgm:t>
    </dgm:pt>
    <dgm:pt modelId="{733F236C-AC38-4903-8878-ED2B34F13E98}" type="sibTrans" cxnId="{A556D1EA-019D-49F5-A807-2A2EA0A08BDD}">
      <dgm:prSet/>
      <dgm:spPr/>
      <dgm:t>
        <a:bodyPr/>
        <a:lstStyle/>
        <a:p>
          <a:endParaRPr lang="ru-RU"/>
        </a:p>
      </dgm:t>
    </dgm:pt>
    <dgm:pt modelId="{3E641E12-8D3D-41C4-A430-4315DC8AFC58}" type="pres">
      <dgm:prSet presAssocID="{9E02FF4B-B2F6-461E-AB88-79BE87C29667}" presName="linear" presStyleCnt="0">
        <dgm:presLayoutVars>
          <dgm:dir/>
          <dgm:resizeHandles val="exact"/>
        </dgm:presLayoutVars>
      </dgm:prSet>
      <dgm:spPr/>
      <dgm:t>
        <a:bodyPr/>
        <a:lstStyle/>
        <a:p>
          <a:endParaRPr lang="ru-RU"/>
        </a:p>
      </dgm:t>
    </dgm:pt>
    <dgm:pt modelId="{FAA80118-630E-4F7F-A893-72B96AB25ADA}" type="pres">
      <dgm:prSet presAssocID="{E832EB7C-4F7F-4C47-B7FD-163828F6C1B8}" presName="comp" presStyleCnt="0"/>
      <dgm:spPr/>
    </dgm:pt>
    <dgm:pt modelId="{6CFF7A14-3E5B-4B52-A7DF-3B77A45E2372}" type="pres">
      <dgm:prSet presAssocID="{E832EB7C-4F7F-4C47-B7FD-163828F6C1B8}" presName="box" presStyleLbl="node1" presStyleIdx="0" presStyleCnt="4"/>
      <dgm:spPr/>
      <dgm:t>
        <a:bodyPr/>
        <a:lstStyle/>
        <a:p>
          <a:endParaRPr lang="ru-RU"/>
        </a:p>
      </dgm:t>
    </dgm:pt>
    <dgm:pt modelId="{DFED7F8B-F74C-476B-9877-B3EBF8CB746C}" type="pres">
      <dgm:prSet presAssocID="{E832EB7C-4F7F-4C47-B7FD-163828F6C1B8}"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pt>
    <dgm:pt modelId="{9C7F9431-770D-434A-9358-BC3754841B3B}" type="pres">
      <dgm:prSet presAssocID="{E832EB7C-4F7F-4C47-B7FD-163828F6C1B8}" presName="text" presStyleLbl="node1" presStyleIdx="0" presStyleCnt="4">
        <dgm:presLayoutVars>
          <dgm:bulletEnabled val="1"/>
        </dgm:presLayoutVars>
      </dgm:prSet>
      <dgm:spPr/>
      <dgm:t>
        <a:bodyPr/>
        <a:lstStyle/>
        <a:p>
          <a:endParaRPr lang="ru-RU"/>
        </a:p>
      </dgm:t>
    </dgm:pt>
    <dgm:pt modelId="{BC93E41F-EC68-4BF4-B571-0F38ED7776A0}" type="pres">
      <dgm:prSet presAssocID="{AFA92AA4-66FC-4545-8FA6-869823623064}" presName="spacer" presStyleCnt="0"/>
      <dgm:spPr/>
    </dgm:pt>
    <dgm:pt modelId="{6628808A-5F90-4F47-9B6A-55911EEBD04F}" type="pres">
      <dgm:prSet presAssocID="{AD016894-18D4-48CC-954D-BE124D3AB4D6}" presName="comp" presStyleCnt="0"/>
      <dgm:spPr/>
    </dgm:pt>
    <dgm:pt modelId="{F0CB05EC-7B99-4999-AF94-DFF35F924831}" type="pres">
      <dgm:prSet presAssocID="{AD016894-18D4-48CC-954D-BE124D3AB4D6}" presName="box" presStyleLbl="node1" presStyleIdx="1" presStyleCnt="4"/>
      <dgm:spPr/>
      <dgm:t>
        <a:bodyPr/>
        <a:lstStyle/>
        <a:p>
          <a:endParaRPr lang="ru-RU"/>
        </a:p>
      </dgm:t>
    </dgm:pt>
    <dgm:pt modelId="{378A245F-0B9C-43C6-A500-00980E397449}" type="pres">
      <dgm:prSet presAssocID="{AD016894-18D4-48CC-954D-BE124D3AB4D6}"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dgm:spPr>
    </dgm:pt>
    <dgm:pt modelId="{C0AE542F-CB24-4144-B8EA-6372B6658FA3}" type="pres">
      <dgm:prSet presAssocID="{AD016894-18D4-48CC-954D-BE124D3AB4D6}" presName="text" presStyleLbl="node1" presStyleIdx="1" presStyleCnt="4">
        <dgm:presLayoutVars>
          <dgm:bulletEnabled val="1"/>
        </dgm:presLayoutVars>
      </dgm:prSet>
      <dgm:spPr/>
      <dgm:t>
        <a:bodyPr/>
        <a:lstStyle/>
        <a:p>
          <a:endParaRPr lang="ru-RU"/>
        </a:p>
      </dgm:t>
    </dgm:pt>
    <dgm:pt modelId="{C8AEC519-D63A-4FDC-91BF-767CE10868C6}" type="pres">
      <dgm:prSet presAssocID="{653467B4-88F2-49EC-882E-675602DEA81E}" presName="spacer" presStyleCnt="0"/>
      <dgm:spPr/>
    </dgm:pt>
    <dgm:pt modelId="{26AFDE02-1E34-417C-A769-E9990E154B3B}" type="pres">
      <dgm:prSet presAssocID="{3109E303-7EA2-4C05-8E83-07410538A4BF}" presName="comp" presStyleCnt="0"/>
      <dgm:spPr/>
    </dgm:pt>
    <dgm:pt modelId="{364AA088-2352-4CDE-83D3-DCFC1C1003DD}" type="pres">
      <dgm:prSet presAssocID="{3109E303-7EA2-4C05-8E83-07410538A4BF}" presName="box" presStyleLbl="node1" presStyleIdx="2" presStyleCnt="4"/>
      <dgm:spPr/>
      <dgm:t>
        <a:bodyPr/>
        <a:lstStyle/>
        <a:p>
          <a:endParaRPr lang="ru-RU"/>
        </a:p>
      </dgm:t>
    </dgm:pt>
    <dgm:pt modelId="{D4A13F95-ACE6-4E9F-903A-65FDA482E324}" type="pres">
      <dgm:prSet presAssocID="{3109E303-7EA2-4C05-8E83-07410538A4BF}"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dgm:spPr>
    </dgm:pt>
    <dgm:pt modelId="{3D8469BC-8BAE-4B42-AA97-226A4E06583D}" type="pres">
      <dgm:prSet presAssocID="{3109E303-7EA2-4C05-8E83-07410538A4BF}" presName="text" presStyleLbl="node1" presStyleIdx="2" presStyleCnt="4">
        <dgm:presLayoutVars>
          <dgm:bulletEnabled val="1"/>
        </dgm:presLayoutVars>
      </dgm:prSet>
      <dgm:spPr/>
      <dgm:t>
        <a:bodyPr/>
        <a:lstStyle/>
        <a:p>
          <a:endParaRPr lang="ru-RU"/>
        </a:p>
      </dgm:t>
    </dgm:pt>
    <dgm:pt modelId="{26930A50-B2E4-4668-BB3E-DDE65CC5EFCB}" type="pres">
      <dgm:prSet presAssocID="{566CA373-9BF8-4A22-BC9F-827EA9D76C25}" presName="spacer" presStyleCnt="0"/>
      <dgm:spPr/>
    </dgm:pt>
    <dgm:pt modelId="{CEA08C22-C249-49CD-8803-F85023879DA3}" type="pres">
      <dgm:prSet presAssocID="{2A71F15F-0C46-44B0-A567-E6D513EA8576}" presName="comp" presStyleCnt="0"/>
      <dgm:spPr/>
    </dgm:pt>
    <dgm:pt modelId="{386B4B29-692A-4295-A8FC-D6FD57C427EF}" type="pres">
      <dgm:prSet presAssocID="{2A71F15F-0C46-44B0-A567-E6D513EA8576}" presName="box" presStyleLbl="node1" presStyleIdx="3" presStyleCnt="4" custLinFactNeighborY="252"/>
      <dgm:spPr/>
      <dgm:t>
        <a:bodyPr/>
        <a:lstStyle/>
        <a:p>
          <a:endParaRPr lang="ru-RU"/>
        </a:p>
      </dgm:t>
    </dgm:pt>
    <dgm:pt modelId="{C68BEBDD-2383-4DC4-AE27-E37B33C6D910}" type="pres">
      <dgm:prSet presAssocID="{2A71F15F-0C46-44B0-A567-E6D513EA8576}"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dgm:spPr>
    </dgm:pt>
    <dgm:pt modelId="{34FFB36A-1DE5-4A0B-BC99-0602ABF9764F}" type="pres">
      <dgm:prSet presAssocID="{2A71F15F-0C46-44B0-A567-E6D513EA8576}" presName="text" presStyleLbl="node1" presStyleIdx="3" presStyleCnt="4">
        <dgm:presLayoutVars>
          <dgm:bulletEnabled val="1"/>
        </dgm:presLayoutVars>
      </dgm:prSet>
      <dgm:spPr/>
      <dgm:t>
        <a:bodyPr/>
        <a:lstStyle/>
        <a:p>
          <a:endParaRPr lang="ru-RU"/>
        </a:p>
      </dgm:t>
    </dgm:pt>
  </dgm:ptLst>
  <dgm:cxnLst>
    <dgm:cxn modelId="{A556D1EA-019D-49F5-A807-2A2EA0A08BDD}" srcId="{9E02FF4B-B2F6-461E-AB88-79BE87C29667}" destId="{2A71F15F-0C46-44B0-A567-E6D513EA8576}" srcOrd="3" destOrd="0" parTransId="{B931DC05-9779-4460-8151-B246A905F6AB}" sibTransId="{733F236C-AC38-4903-8878-ED2B34F13E98}"/>
    <dgm:cxn modelId="{A7574230-C29C-47EE-B0CB-8B3D58C39F37}" type="presOf" srcId="{E832EB7C-4F7F-4C47-B7FD-163828F6C1B8}" destId="{9C7F9431-770D-434A-9358-BC3754841B3B}" srcOrd="1" destOrd="0" presId="urn:microsoft.com/office/officeart/2005/8/layout/vList4"/>
    <dgm:cxn modelId="{73F35273-B4D2-4EBA-A124-3888C8E9CE51}" type="presOf" srcId="{2A71F15F-0C46-44B0-A567-E6D513EA8576}" destId="{34FFB36A-1DE5-4A0B-BC99-0602ABF9764F}" srcOrd="1" destOrd="0" presId="urn:microsoft.com/office/officeart/2005/8/layout/vList4"/>
    <dgm:cxn modelId="{4C5C25E8-C4D1-46C3-86B7-11E31E05A07E}" type="presOf" srcId="{2A71F15F-0C46-44B0-A567-E6D513EA8576}" destId="{386B4B29-692A-4295-A8FC-D6FD57C427EF}" srcOrd="0" destOrd="0" presId="urn:microsoft.com/office/officeart/2005/8/layout/vList4"/>
    <dgm:cxn modelId="{FDC3BD7B-45AC-4CCE-971A-A35DB146CBEC}" type="presOf" srcId="{E832EB7C-4F7F-4C47-B7FD-163828F6C1B8}" destId="{6CFF7A14-3E5B-4B52-A7DF-3B77A45E2372}" srcOrd="0" destOrd="0" presId="urn:microsoft.com/office/officeart/2005/8/layout/vList4"/>
    <dgm:cxn modelId="{10DCEBCC-0D6A-4C76-B4F3-192901A741A2}" srcId="{9E02FF4B-B2F6-461E-AB88-79BE87C29667}" destId="{AD016894-18D4-48CC-954D-BE124D3AB4D6}" srcOrd="1" destOrd="0" parTransId="{E13BE0B6-B6C0-4DAB-B872-37B4F01639B7}" sibTransId="{653467B4-88F2-49EC-882E-675602DEA81E}"/>
    <dgm:cxn modelId="{AF0EE710-2D4B-4844-8E8F-595841B0FB89}" type="presOf" srcId="{3109E303-7EA2-4C05-8E83-07410538A4BF}" destId="{3D8469BC-8BAE-4B42-AA97-226A4E06583D}" srcOrd="1" destOrd="0" presId="urn:microsoft.com/office/officeart/2005/8/layout/vList4"/>
    <dgm:cxn modelId="{F4B6A6CE-6AC6-4E16-9475-1D253FD518F9}" srcId="{9E02FF4B-B2F6-461E-AB88-79BE87C29667}" destId="{E832EB7C-4F7F-4C47-B7FD-163828F6C1B8}" srcOrd="0" destOrd="0" parTransId="{81AC8A27-6282-4B94-B92A-0860FA563874}" sibTransId="{AFA92AA4-66FC-4545-8FA6-869823623064}"/>
    <dgm:cxn modelId="{5284B8E1-FAE1-46BD-8536-48765D405E21}" type="presOf" srcId="{9E02FF4B-B2F6-461E-AB88-79BE87C29667}" destId="{3E641E12-8D3D-41C4-A430-4315DC8AFC58}" srcOrd="0" destOrd="0" presId="urn:microsoft.com/office/officeart/2005/8/layout/vList4"/>
    <dgm:cxn modelId="{48760947-A224-4C53-9D4F-AB9724D7FD97}" type="presOf" srcId="{AD016894-18D4-48CC-954D-BE124D3AB4D6}" destId="{C0AE542F-CB24-4144-B8EA-6372B6658FA3}" srcOrd="1" destOrd="0" presId="urn:microsoft.com/office/officeart/2005/8/layout/vList4"/>
    <dgm:cxn modelId="{04A53A52-80B5-448C-B3A4-9B52DE7E5A14}" srcId="{9E02FF4B-B2F6-461E-AB88-79BE87C29667}" destId="{3109E303-7EA2-4C05-8E83-07410538A4BF}" srcOrd="2" destOrd="0" parTransId="{DF3B9C39-8C50-4C5F-BDC3-1773EEA5EB4C}" sibTransId="{566CA373-9BF8-4A22-BC9F-827EA9D76C25}"/>
    <dgm:cxn modelId="{D55F5C80-8F24-4791-B594-1AAD9962D7A9}" type="presOf" srcId="{3109E303-7EA2-4C05-8E83-07410538A4BF}" destId="{364AA088-2352-4CDE-83D3-DCFC1C1003DD}" srcOrd="0" destOrd="0" presId="urn:microsoft.com/office/officeart/2005/8/layout/vList4"/>
    <dgm:cxn modelId="{010ABAFC-8E8C-4695-8E5E-22634C771BED}" type="presOf" srcId="{AD016894-18D4-48CC-954D-BE124D3AB4D6}" destId="{F0CB05EC-7B99-4999-AF94-DFF35F924831}" srcOrd="0" destOrd="0" presId="urn:microsoft.com/office/officeart/2005/8/layout/vList4"/>
    <dgm:cxn modelId="{2034BBEF-14CC-4CE8-82C9-5D769AEC8FE4}" type="presParOf" srcId="{3E641E12-8D3D-41C4-A430-4315DC8AFC58}" destId="{FAA80118-630E-4F7F-A893-72B96AB25ADA}" srcOrd="0" destOrd="0" presId="urn:microsoft.com/office/officeart/2005/8/layout/vList4"/>
    <dgm:cxn modelId="{7913D108-B29D-46DF-A1CA-A571590920EB}" type="presParOf" srcId="{FAA80118-630E-4F7F-A893-72B96AB25ADA}" destId="{6CFF7A14-3E5B-4B52-A7DF-3B77A45E2372}" srcOrd="0" destOrd="0" presId="urn:microsoft.com/office/officeart/2005/8/layout/vList4"/>
    <dgm:cxn modelId="{97B6E534-9C1F-440B-B9F0-057D0858E8E5}" type="presParOf" srcId="{FAA80118-630E-4F7F-A893-72B96AB25ADA}" destId="{DFED7F8B-F74C-476B-9877-B3EBF8CB746C}" srcOrd="1" destOrd="0" presId="urn:microsoft.com/office/officeart/2005/8/layout/vList4"/>
    <dgm:cxn modelId="{577B95FE-20F2-4AE1-AF62-8558860A2226}" type="presParOf" srcId="{FAA80118-630E-4F7F-A893-72B96AB25ADA}" destId="{9C7F9431-770D-434A-9358-BC3754841B3B}" srcOrd="2" destOrd="0" presId="urn:microsoft.com/office/officeart/2005/8/layout/vList4"/>
    <dgm:cxn modelId="{CAF5A4F1-D99F-4F48-9640-5EAC4C1CC8E2}" type="presParOf" srcId="{3E641E12-8D3D-41C4-A430-4315DC8AFC58}" destId="{BC93E41F-EC68-4BF4-B571-0F38ED7776A0}" srcOrd="1" destOrd="0" presId="urn:microsoft.com/office/officeart/2005/8/layout/vList4"/>
    <dgm:cxn modelId="{1F95AF85-61CA-4F6D-83BB-4B0802F8C399}" type="presParOf" srcId="{3E641E12-8D3D-41C4-A430-4315DC8AFC58}" destId="{6628808A-5F90-4F47-9B6A-55911EEBD04F}" srcOrd="2" destOrd="0" presId="urn:microsoft.com/office/officeart/2005/8/layout/vList4"/>
    <dgm:cxn modelId="{45673695-B6A1-43A2-894D-CB36CD9C90F1}" type="presParOf" srcId="{6628808A-5F90-4F47-9B6A-55911EEBD04F}" destId="{F0CB05EC-7B99-4999-AF94-DFF35F924831}" srcOrd="0" destOrd="0" presId="urn:microsoft.com/office/officeart/2005/8/layout/vList4"/>
    <dgm:cxn modelId="{27D31665-755C-4EB7-B202-86F683FECEF5}" type="presParOf" srcId="{6628808A-5F90-4F47-9B6A-55911EEBD04F}" destId="{378A245F-0B9C-43C6-A500-00980E397449}" srcOrd="1" destOrd="0" presId="urn:microsoft.com/office/officeart/2005/8/layout/vList4"/>
    <dgm:cxn modelId="{AEDC979C-D834-4A40-AD73-4421173A037C}" type="presParOf" srcId="{6628808A-5F90-4F47-9B6A-55911EEBD04F}" destId="{C0AE542F-CB24-4144-B8EA-6372B6658FA3}" srcOrd="2" destOrd="0" presId="urn:microsoft.com/office/officeart/2005/8/layout/vList4"/>
    <dgm:cxn modelId="{4B1FA6DC-09EB-4F62-B908-80A6C9EC0716}" type="presParOf" srcId="{3E641E12-8D3D-41C4-A430-4315DC8AFC58}" destId="{C8AEC519-D63A-4FDC-91BF-767CE10868C6}" srcOrd="3" destOrd="0" presId="urn:microsoft.com/office/officeart/2005/8/layout/vList4"/>
    <dgm:cxn modelId="{38EB3963-56F2-4A9C-8991-094C71F579BA}" type="presParOf" srcId="{3E641E12-8D3D-41C4-A430-4315DC8AFC58}" destId="{26AFDE02-1E34-417C-A769-E9990E154B3B}" srcOrd="4" destOrd="0" presId="urn:microsoft.com/office/officeart/2005/8/layout/vList4"/>
    <dgm:cxn modelId="{F50CCCED-0A46-4A05-AB86-2DC10C9B9AD5}" type="presParOf" srcId="{26AFDE02-1E34-417C-A769-E9990E154B3B}" destId="{364AA088-2352-4CDE-83D3-DCFC1C1003DD}" srcOrd="0" destOrd="0" presId="urn:microsoft.com/office/officeart/2005/8/layout/vList4"/>
    <dgm:cxn modelId="{5DB37032-7EA5-439B-87A9-FA1D7E457F45}" type="presParOf" srcId="{26AFDE02-1E34-417C-A769-E9990E154B3B}" destId="{D4A13F95-ACE6-4E9F-903A-65FDA482E324}" srcOrd="1" destOrd="0" presId="urn:microsoft.com/office/officeart/2005/8/layout/vList4"/>
    <dgm:cxn modelId="{35F60839-E37F-4EAB-B559-778F4A4425F5}" type="presParOf" srcId="{26AFDE02-1E34-417C-A769-E9990E154B3B}" destId="{3D8469BC-8BAE-4B42-AA97-226A4E06583D}" srcOrd="2" destOrd="0" presId="urn:microsoft.com/office/officeart/2005/8/layout/vList4"/>
    <dgm:cxn modelId="{EDAA0B11-10AB-4E11-86D7-882E95333362}" type="presParOf" srcId="{3E641E12-8D3D-41C4-A430-4315DC8AFC58}" destId="{26930A50-B2E4-4668-BB3E-DDE65CC5EFCB}" srcOrd="5" destOrd="0" presId="urn:microsoft.com/office/officeart/2005/8/layout/vList4"/>
    <dgm:cxn modelId="{04AE0AA6-A00A-4F1F-8533-FF6276406373}" type="presParOf" srcId="{3E641E12-8D3D-41C4-A430-4315DC8AFC58}" destId="{CEA08C22-C249-49CD-8803-F85023879DA3}" srcOrd="6" destOrd="0" presId="urn:microsoft.com/office/officeart/2005/8/layout/vList4"/>
    <dgm:cxn modelId="{507E2FDB-717F-4F6B-93FF-2F3FD15677DC}" type="presParOf" srcId="{CEA08C22-C249-49CD-8803-F85023879DA3}" destId="{386B4B29-692A-4295-A8FC-D6FD57C427EF}" srcOrd="0" destOrd="0" presId="urn:microsoft.com/office/officeart/2005/8/layout/vList4"/>
    <dgm:cxn modelId="{C13D6ADD-E23F-4D9F-9860-F68CBFF8F0A5}" type="presParOf" srcId="{CEA08C22-C249-49CD-8803-F85023879DA3}" destId="{C68BEBDD-2383-4DC4-AE27-E37B33C6D910}" srcOrd="1" destOrd="0" presId="urn:microsoft.com/office/officeart/2005/8/layout/vList4"/>
    <dgm:cxn modelId="{2F164EC3-DC72-4A86-B9F9-0AFB03037BE3}" type="presParOf" srcId="{CEA08C22-C249-49CD-8803-F85023879DA3}" destId="{34FFB36A-1DE5-4A0B-BC99-0602ABF9764F}" srcOrd="2" destOrd="0" presId="urn:microsoft.com/office/officeart/2005/8/layout/vList4"/>
  </dgm:cxnLst>
  <dgm:bg/>
  <dgm:whole>
    <a:ln w="76200">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65E6F-DB48-496B-AC68-643905DFB64E}"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ru-RU"/>
        </a:p>
      </dgm:t>
    </dgm:pt>
    <dgm:pt modelId="{DCA23BC7-6E55-4C37-9093-742E49AC3974}">
      <dgm:prSet custT="1"/>
      <dgm:spPr/>
      <dgm:t>
        <a:bodyPr/>
        <a:lstStyle/>
        <a:p>
          <a:pPr rtl="0">
            <a:lnSpc>
              <a:spcPct val="100000"/>
            </a:lnSpc>
          </a:pPr>
          <a:r>
            <a:rPr lang="ru-RU" sz="900" i="1" dirty="0" err="1">
              <a:latin typeface="Arial" panose="020B0604020202020204" pitchFamily="34" charset="0"/>
              <a:cs typeface="Arial" panose="020B0604020202020204" pitchFamily="34" charset="0"/>
            </a:rPr>
            <a:t>Орталық</a:t>
          </a:r>
          <a:r>
            <a:rPr lang="ru-RU" sz="900" i="1" dirty="0">
              <a:latin typeface="Arial" panose="020B0604020202020204" pitchFamily="34" charset="0"/>
              <a:cs typeface="Arial" panose="020B0604020202020204" pitchFamily="34" charset="0"/>
            </a:rPr>
            <a:t> </a:t>
          </a:r>
          <a:r>
            <a:rPr lang="ru-RU" sz="900" i="1" dirty="0" err="1">
              <a:latin typeface="Arial" panose="020B0604020202020204" pitchFamily="34" charset="0"/>
              <a:cs typeface="Arial" panose="020B0604020202020204" pitchFamily="34" charset="0"/>
            </a:rPr>
            <a:t>диспетчерлік</a:t>
          </a:r>
          <a:r>
            <a:rPr lang="ru-RU" sz="900" i="1" dirty="0">
              <a:latin typeface="Arial" panose="020B0604020202020204" pitchFamily="34" charset="0"/>
              <a:cs typeface="Arial" panose="020B0604020202020204" pitchFamily="34" charset="0"/>
            </a:rPr>
            <a:t> </a:t>
          </a:r>
          <a:r>
            <a:rPr lang="ru-RU" sz="900" i="1" dirty="0" err="1">
              <a:latin typeface="Arial" panose="020B0604020202020204" pitchFamily="34" charset="0"/>
              <a:cs typeface="Arial" panose="020B0604020202020204" pitchFamily="34" charset="0"/>
            </a:rPr>
            <a:t>қызмет</a:t>
          </a:r>
          <a:r>
            <a:rPr lang="ru-RU" sz="900" i="1" dirty="0">
              <a:latin typeface="Arial" panose="020B0604020202020204" pitchFamily="34" charset="0"/>
              <a:cs typeface="Arial" panose="020B0604020202020204" pitchFamily="34" charset="0"/>
            </a:rPr>
            <a:t> </a:t>
          </a:r>
          <a:r>
            <a:rPr lang="ru-RU" sz="1050" b="1" i="1" dirty="0">
              <a:latin typeface="Arial" panose="020B0604020202020204" pitchFamily="34" charset="0"/>
              <a:cs typeface="Arial" panose="020B0604020202020204" pitchFamily="34" charset="0"/>
            </a:rPr>
            <a:t>ОДҚ</a:t>
          </a:r>
          <a:r>
            <a:rPr lang="ru-RU" sz="900" i="1" dirty="0">
              <a:latin typeface="Arial" panose="020B0604020202020204" pitchFamily="34" charset="0"/>
              <a:cs typeface="Arial" panose="020B0604020202020204" pitchFamily="34" charset="0"/>
            </a:rPr>
            <a:t/>
          </a:r>
          <a:br>
            <a:rPr lang="ru-RU" sz="900" i="1" dirty="0">
              <a:latin typeface="Arial" panose="020B0604020202020204" pitchFamily="34" charset="0"/>
              <a:cs typeface="Arial" panose="020B0604020202020204" pitchFamily="34" charset="0"/>
            </a:rPr>
          </a:br>
          <a:r>
            <a:rPr lang="ru-RU" sz="900" i="1"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a:t>
          </a:r>
          <a:r>
            <a:rPr lang="ru-RU" sz="900" i="1" dirty="0" err="1">
              <a:latin typeface="Arial" panose="020B0604020202020204" pitchFamily="34" charset="0"/>
              <a:cs typeface="Arial" panose="020B0604020202020204" pitchFamily="34" charset="0"/>
            </a:rPr>
            <a:t>тәулік</a:t>
          </a:r>
          <a:r>
            <a:rPr lang="ru-RU" sz="900" i="1" dirty="0">
              <a:latin typeface="Arial" panose="020B0604020202020204" pitchFamily="34" charset="0"/>
              <a:cs typeface="Arial" panose="020B0604020202020204" pitchFamily="34" charset="0"/>
            </a:rPr>
            <a:t> </a:t>
          </a:r>
          <a:r>
            <a:rPr lang="ru-RU" sz="900" i="1" dirty="0" err="1">
              <a:latin typeface="Arial" panose="020B0604020202020204" pitchFamily="34" charset="0"/>
              <a:cs typeface="Arial" panose="020B0604020202020204" pitchFamily="34" charset="0"/>
            </a:rPr>
            <a:t>бойы</a:t>
          </a:r>
          <a:r>
            <a:rPr lang="en-US" sz="900" i="1" dirty="0">
              <a:latin typeface="Arial" panose="020B0604020202020204" pitchFamily="34" charset="0"/>
              <a:cs typeface="Arial" panose="020B0604020202020204" pitchFamily="34" charset="0"/>
            </a:rPr>
            <a:t>)</a:t>
          </a:r>
          <a:r>
            <a:rPr lang="ru-RU" sz="900" i="1" dirty="0">
              <a:latin typeface="Arial" panose="020B0604020202020204" pitchFamily="34" charset="0"/>
              <a:cs typeface="Arial" panose="020B0604020202020204" pitchFamily="34" charset="0"/>
            </a:rPr>
            <a:t>                                                                                                    </a:t>
          </a:r>
          <a:r>
            <a:rPr lang="ru-RU" sz="1200" b="1" i="1" dirty="0">
              <a:solidFill>
                <a:srgbClr val="336699"/>
              </a:solidFill>
              <a:latin typeface="Arial" panose="020B0604020202020204" pitchFamily="34" charset="0"/>
              <a:cs typeface="Arial" panose="020B0604020202020204" pitchFamily="34" charset="0"/>
            </a:rPr>
            <a:t>274-66-66, 274-24-20</a:t>
          </a:r>
        </a:p>
        <a:p>
          <a:pPr rtl="0">
            <a:lnSpc>
              <a:spcPct val="100000"/>
            </a:lnSpc>
          </a:pPr>
          <a:r>
            <a:rPr lang="ru-RU" sz="900" i="1" dirty="0" err="1">
              <a:latin typeface="Arial" panose="020B0604020202020204" pitchFamily="34" charset="0"/>
              <a:cs typeface="Arial" panose="020B0604020202020204" pitchFamily="34" charset="0"/>
            </a:rPr>
            <a:t>Анықтамалық-ақпараттық</a:t>
          </a:r>
          <a:r>
            <a:rPr lang="ru-RU" sz="900" i="1" dirty="0">
              <a:latin typeface="Arial" panose="020B0604020202020204" pitchFamily="34" charset="0"/>
              <a:cs typeface="Arial" panose="020B0604020202020204" pitchFamily="34" charset="0"/>
            </a:rPr>
            <a:t> </a:t>
          </a:r>
          <a:r>
            <a:rPr lang="ru-RU" sz="900" i="1" dirty="0" err="1">
              <a:latin typeface="Arial" panose="020B0604020202020204" pitchFamily="34" charset="0"/>
              <a:cs typeface="Arial" panose="020B0604020202020204" pitchFamily="34" charset="0"/>
            </a:rPr>
            <a:t>қызмет</a:t>
          </a:r>
          <a:r>
            <a:rPr lang="ru-RU" sz="900" i="1" dirty="0">
              <a:latin typeface="Arial" panose="020B0604020202020204" pitchFamily="34" charset="0"/>
              <a:cs typeface="Arial" panose="020B0604020202020204" pitchFamily="34" charset="0"/>
            </a:rPr>
            <a:t> </a:t>
          </a:r>
          <a:r>
            <a:rPr lang="en-US" sz="1050" b="1" i="1" dirty="0">
              <a:latin typeface="Arial" panose="020B0604020202020204" pitchFamily="34" charset="0"/>
              <a:cs typeface="Arial" panose="020B0604020202020204" pitchFamily="34" charset="0"/>
            </a:rPr>
            <a:t>Call</a:t>
          </a:r>
          <a:r>
            <a:rPr lang="ru-RU" sz="1050" b="1" i="1" dirty="0">
              <a:latin typeface="Arial" panose="020B0604020202020204" pitchFamily="34" charset="0"/>
              <a:cs typeface="Arial" panose="020B0604020202020204" pitchFamily="34" charset="0"/>
            </a:rPr>
            <a:t>-</a:t>
          </a:r>
          <a:r>
            <a:rPr lang="ru-RU" sz="1050" b="1" i="1" dirty="0" err="1">
              <a:latin typeface="Arial" panose="020B0604020202020204" pitchFamily="34" charset="0"/>
              <a:cs typeface="Arial" panose="020B0604020202020204" pitchFamily="34" charset="0"/>
            </a:rPr>
            <a:t>орталық</a:t>
          </a:r>
          <a:r>
            <a:rPr lang="en-US" sz="1200" i="1" dirty="0">
              <a:latin typeface="Arial" panose="020B0604020202020204" pitchFamily="34" charset="0"/>
              <a:cs typeface="Arial" panose="020B0604020202020204" pitchFamily="34" charset="0"/>
            </a:rPr>
            <a:t>           </a:t>
          </a:r>
          <a:r>
            <a:rPr lang="ru-RU" sz="1200" i="1" dirty="0">
              <a:latin typeface="Arial" panose="020B0604020202020204" pitchFamily="34" charset="0"/>
              <a:cs typeface="Arial" panose="020B0604020202020204" pitchFamily="34" charset="0"/>
            </a:rPr>
            <a:t>                                                                                                            </a:t>
          </a:r>
          <a:r>
            <a:rPr lang="ru-RU" sz="1200" b="1" i="1" dirty="0">
              <a:solidFill>
                <a:srgbClr val="336699"/>
              </a:solidFill>
              <a:latin typeface="Arial" panose="020B0604020202020204" pitchFamily="34" charset="0"/>
              <a:cs typeface="Arial" panose="020B0604020202020204" pitchFamily="34" charset="0"/>
            </a:rPr>
            <a:t>3 777 444 </a:t>
          </a:r>
          <a:endParaRPr lang="ru-RU" sz="1200" b="1" dirty="0">
            <a:solidFill>
              <a:srgbClr val="336699"/>
            </a:solidFill>
            <a:latin typeface="Arial" panose="020B0604020202020204" pitchFamily="34" charset="0"/>
            <a:cs typeface="Arial" panose="020B0604020202020204" pitchFamily="34" charset="0"/>
          </a:endParaRPr>
        </a:p>
      </dgm:t>
    </dgm:pt>
    <dgm:pt modelId="{4404E201-699E-4909-88E1-AE3608684800}" type="parTrans" cxnId="{FCF9C7B7-FF65-4C18-B61A-E32A851109FF}">
      <dgm:prSet/>
      <dgm:spPr/>
      <dgm:t>
        <a:bodyPr/>
        <a:lstStyle/>
        <a:p>
          <a:endParaRPr lang="ru-RU"/>
        </a:p>
      </dgm:t>
    </dgm:pt>
    <dgm:pt modelId="{8D41D6F1-9D23-47F8-8D10-982EF373FAD0}" type="sibTrans" cxnId="{FCF9C7B7-FF65-4C18-B61A-E32A851109FF}">
      <dgm:prSet/>
      <dgm:spPr/>
      <dgm:t>
        <a:bodyPr/>
        <a:lstStyle/>
        <a:p>
          <a:endParaRPr lang="ru-RU"/>
        </a:p>
      </dgm:t>
    </dgm:pt>
    <dgm:pt modelId="{0E8280F5-0D89-4B0B-B21B-EDAD3191BA97}" type="pres">
      <dgm:prSet presAssocID="{9B165E6F-DB48-496B-AC68-643905DFB64E}" presName="Name0" presStyleCnt="0">
        <dgm:presLayoutVars>
          <dgm:chMax val="7"/>
          <dgm:dir/>
          <dgm:animLvl val="lvl"/>
          <dgm:resizeHandles val="exact"/>
        </dgm:presLayoutVars>
      </dgm:prSet>
      <dgm:spPr/>
      <dgm:t>
        <a:bodyPr/>
        <a:lstStyle/>
        <a:p>
          <a:endParaRPr lang="ru-RU"/>
        </a:p>
      </dgm:t>
    </dgm:pt>
    <dgm:pt modelId="{91155AD9-C4D7-4AC3-BD36-CB0B3C154F25}" type="pres">
      <dgm:prSet presAssocID="{DCA23BC7-6E55-4C37-9093-742E49AC3974}" presName="circle1" presStyleLbl="node1" presStyleIdx="0" presStyleCnt="1" custScaleX="82311" custScaleY="102892" custLinFactNeighborX="4895" custLinFactNeighborY="6066"/>
      <dgm:spPr>
        <a:solidFill>
          <a:srgbClr val="D5DBE3"/>
        </a:solidFill>
        <a:ln>
          <a:solidFill>
            <a:srgbClr val="006CB6"/>
          </a:solidFill>
        </a:ln>
      </dgm:spPr>
      <dgm:t>
        <a:bodyPr/>
        <a:lstStyle/>
        <a:p>
          <a:endParaRPr lang="ru-RU"/>
        </a:p>
      </dgm:t>
    </dgm:pt>
    <dgm:pt modelId="{A6FB45DD-0A9D-4310-AFA9-99DAAC5F5B1D}" type="pres">
      <dgm:prSet presAssocID="{DCA23BC7-6E55-4C37-9093-742E49AC3974}" presName="space" presStyleCnt="0"/>
      <dgm:spPr/>
    </dgm:pt>
    <dgm:pt modelId="{4702DD6D-A14C-4244-BACF-0954A6BD8E3C}" type="pres">
      <dgm:prSet presAssocID="{DCA23BC7-6E55-4C37-9093-742E49AC3974}" presName="rect1" presStyleLbl="alignAcc1" presStyleIdx="0" presStyleCnt="1" custScaleX="100000" custScaleY="100000" custLinFactNeighborX="-1366" custLinFactNeighborY="-2723"/>
      <dgm:spPr/>
      <dgm:t>
        <a:bodyPr/>
        <a:lstStyle/>
        <a:p>
          <a:endParaRPr lang="ru-RU"/>
        </a:p>
      </dgm:t>
    </dgm:pt>
    <dgm:pt modelId="{1EDE8360-44D0-4746-A105-77393EA5971F}" type="pres">
      <dgm:prSet presAssocID="{DCA23BC7-6E55-4C37-9093-742E49AC3974}" presName="rect1ParTxNoCh" presStyleLbl="alignAcc1" presStyleIdx="0" presStyleCnt="1">
        <dgm:presLayoutVars>
          <dgm:chMax val="1"/>
          <dgm:bulletEnabled val="1"/>
        </dgm:presLayoutVars>
      </dgm:prSet>
      <dgm:spPr/>
      <dgm:t>
        <a:bodyPr/>
        <a:lstStyle/>
        <a:p>
          <a:endParaRPr lang="ru-RU"/>
        </a:p>
      </dgm:t>
    </dgm:pt>
  </dgm:ptLst>
  <dgm:cxnLst>
    <dgm:cxn modelId="{FCF9C7B7-FF65-4C18-B61A-E32A851109FF}" srcId="{9B165E6F-DB48-496B-AC68-643905DFB64E}" destId="{DCA23BC7-6E55-4C37-9093-742E49AC3974}" srcOrd="0" destOrd="0" parTransId="{4404E201-699E-4909-88E1-AE3608684800}" sibTransId="{8D41D6F1-9D23-47F8-8D10-982EF373FAD0}"/>
    <dgm:cxn modelId="{62765DCC-0DCB-49D6-91C9-F715F7F643F6}" type="presOf" srcId="{DCA23BC7-6E55-4C37-9093-742E49AC3974}" destId="{1EDE8360-44D0-4746-A105-77393EA5971F}" srcOrd="1" destOrd="0" presId="urn:microsoft.com/office/officeart/2005/8/layout/target3"/>
    <dgm:cxn modelId="{89E11628-DB34-4903-9A17-4AEE954F990C}" type="presOf" srcId="{9B165E6F-DB48-496B-AC68-643905DFB64E}" destId="{0E8280F5-0D89-4B0B-B21B-EDAD3191BA97}" srcOrd="0" destOrd="0" presId="urn:microsoft.com/office/officeart/2005/8/layout/target3"/>
    <dgm:cxn modelId="{D5C5EE16-BFBB-40C0-AC12-9F7D4C03A92A}" type="presOf" srcId="{DCA23BC7-6E55-4C37-9093-742E49AC3974}" destId="{4702DD6D-A14C-4244-BACF-0954A6BD8E3C}" srcOrd="0" destOrd="0" presId="urn:microsoft.com/office/officeart/2005/8/layout/target3"/>
    <dgm:cxn modelId="{981E27E0-7F55-431F-A434-61D4945BA493}" type="presParOf" srcId="{0E8280F5-0D89-4B0B-B21B-EDAD3191BA97}" destId="{91155AD9-C4D7-4AC3-BD36-CB0B3C154F25}" srcOrd="0" destOrd="0" presId="urn:microsoft.com/office/officeart/2005/8/layout/target3"/>
    <dgm:cxn modelId="{D2306D62-D75F-4EE4-81F3-8EFFB86745E0}" type="presParOf" srcId="{0E8280F5-0D89-4B0B-B21B-EDAD3191BA97}" destId="{A6FB45DD-0A9D-4310-AFA9-99DAAC5F5B1D}" srcOrd="1" destOrd="0" presId="urn:microsoft.com/office/officeart/2005/8/layout/target3"/>
    <dgm:cxn modelId="{BC42F655-2A83-4C92-B6EA-6AF5E44C1D8D}" type="presParOf" srcId="{0E8280F5-0D89-4B0B-B21B-EDAD3191BA97}" destId="{4702DD6D-A14C-4244-BACF-0954A6BD8E3C}" srcOrd="2" destOrd="0" presId="urn:microsoft.com/office/officeart/2005/8/layout/target3"/>
    <dgm:cxn modelId="{6430CD01-22DA-4EA1-951C-7B703FB9AC73}" type="presParOf" srcId="{0E8280F5-0D89-4B0B-B21B-EDAD3191BA97}" destId="{1EDE8360-44D0-4746-A105-77393EA5971F}" srcOrd="3" destOrd="0" presId="urn:microsoft.com/office/officeart/2005/8/layout/target3"/>
  </dgm:cxnLst>
  <dgm:bg/>
  <dgm:whole>
    <a:ln w="9525" cap="flat" cmpd="sng" algn="ctr">
      <a:solidFill>
        <a:schemeClr val="bg1"/>
      </a:solidFill>
      <a:prstDash val="solid"/>
      <a:round/>
      <a:headEnd type="none" w="med" len="med"/>
      <a:tailEnd type="none" w="med" len="med"/>
    </a:ln>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99D3E3-4CA3-4F05-A66C-C3980C719AB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37A6F313-3FAB-41BA-8437-B94D083B3504}">
      <dgm:prSet custT="1"/>
      <dgm:spPr>
        <a:solidFill>
          <a:schemeClr val="tx2"/>
        </a:solidFill>
      </dgm:spPr>
      <dgm:t>
        <a:bodyPr/>
        <a:lstStyle/>
        <a:p>
          <a:pPr rtl="0"/>
          <a:r>
            <a:rPr lang="ru-RU" altLang="ru-RU" sz="1000" b="1" dirty="0" err="1">
              <a:solidFill>
                <a:schemeClr val="bg1"/>
              </a:solidFill>
              <a:latin typeface="Arial" pitchFamily="34" charset="0"/>
            </a:rPr>
            <a:t>Тұтынушыларға</a:t>
          </a:r>
          <a:r>
            <a:rPr lang="ru-RU" altLang="ru-RU" sz="1000" b="1" dirty="0">
              <a:solidFill>
                <a:schemeClr val="bg1"/>
              </a:solidFill>
              <a:latin typeface="Arial" pitchFamily="34" charset="0"/>
            </a:rPr>
            <a:t> </a:t>
          </a:r>
          <a:r>
            <a:rPr lang="ru-RU" altLang="ru-RU" sz="1000" b="1" dirty="0" err="1">
              <a:solidFill>
                <a:schemeClr val="bg1"/>
              </a:solidFill>
              <a:latin typeface="Arial" pitchFamily="34" charset="0"/>
            </a:rPr>
            <a:t>қызмет</a:t>
          </a:r>
          <a:r>
            <a:rPr lang="ru-RU" altLang="ru-RU" sz="1000" b="1" dirty="0">
              <a:solidFill>
                <a:schemeClr val="bg1"/>
              </a:solidFill>
              <a:latin typeface="Arial" pitchFamily="34" charset="0"/>
            </a:rPr>
            <a:t> </a:t>
          </a:r>
          <a:r>
            <a:rPr lang="ru-RU" altLang="ru-RU" sz="1000" b="1" dirty="0" err="1">
              <a:solidFill>
                <a:schemeClr val="bg1"/>
              </a:solidFill>
              <a:latin typeface="Arial" pitchFamily="34" charset="0"/>
            </a:rPr>
            <a:t>көрсету</a:t>
          </a:r>
          <a:r>
            <a:rPr lang="ru-RU" altLang="ru-RU" sz="1000" b="1" dirty="0">
              <a:solidFill>
                <a:schemeClr val="bg1"/>
              </a:solidFill>
              <a:latin typeface="Arial" pitchFamily="34" charset="0"/>
            </a:rPr>
            <a:t> </a:t>
          </a:r>
          <a:r>
            <a:rPr lang="ru-RU" altLang="ru-RU" sz="1000" b="1" dirty="0" err="1">
              <a:solidFill>
                <a:schemeClr val="bg1"/>
              </a:solidFill>
              <a:latin typeface="Arial" pitchFamily="34" charset="0"/>
            </a:rPr>
            <a:t>орталықтары</a:t>
          </a:r>
          <a:r>
            <a:rPr lang="ru-RU" altLang="ru-RU" sz="1000" b="1" dirty="0">
              <a:solidFill>
                <a:schemeClr val="bg1"/>
              </a:solidFill>
              <a:latin typeface="Arial" pitchFamily="34" charset="0"/>
            </a:rPr>
            <a:t> (ҚҚО)</a:t>
          </a:r>
          <a:endParaRPr lang="ru-RU" sz="1000" b="1" dirty="0">
            <a:solidFill>
              <a:schemeClr val="bg1"/>
            </a:solidFill>
            <a:latin typeface="Arial" panose="020B0604020202020204" pitchFamily="34" charset="0"/>
            <a:cs typeface="Arial" panose="020B0604020202020204" pitchFamily="34" charset="0"/>
          </a:endParaRPr>
        </a:p>
      </dgm:t>
    </dgm:pt>
    <dgm:pt modelId="{69523FFF-450A-4652-9017-90714F661BEE}" type="parTrans" cxnId="{FC5EAB03-8A90-46A8-8A64-7D3524CDF473}">
      <dgm:prSet/>
      <dgm:spPr/>
      <dgm:t>
        <a:bodyPr/>
        <a:lstStyle/>
        <a:p>
          <a:endParaRPr lang="ru-RU"/>
        </a:p>
      </dgm:t>
    </dgm:pt>
    <dgm:pt modelId="{2EBF90AF-5638-4FD1-8F51-8628FF69AB9B}" type="sibTrans" cxnId="{FC5EAB03-8A90-46A8-8A64-7D3524CDF473}">
      <dgm:prSet/>
      <dgm:spPr/>
      <dgm:t>
        <a:bodyPr/>
        <a:lstStyle/>
        <a:p>
          <a:endParaRPr lang="ru-RU"/>
        </a:p>
      </dgm:t>
    </dgm:pt>
    <dgm:pt modelId="{7F6D34D2-0236-48F4-8537-C8445A98AEDE}">
      <dgm:prSet custT="1"/>
      <dgm:spPr>
        <a:solidFill>
          <a:srgbClr val="D5DBE3"/>
        </a:solidFill>
        <a:ln>
          <a:solidFill>
            <a:srgbClr val="336699"/>
          </a:solidFill>
        </a:ln>
      </dgm:spPr>
      <dgm:t>
        <a:bodyPr/>
        <a:lstStyle/>
        <a:p>
          <a:pPr rtl="0"/>
          <a:r>
            <a:rPr lang="ru-RU" sz="900" dirty="0">
              <a:solidFill>
                <a:schemeClr val="tx1"/>
              </a:solidFill>
              <a:latin typeface="Arial" panose="020B0604020202020204" pitchFamily="34" charset="0"/>
              <a:cs typeface="Arial" panose="020B0604020202020204" pitchFamily="34" charset="0"/>
            </a:rPr>
            <a:t>1. </a:t>
          </a:r>
          <a:r>
            <a:rPr lang="ru-RU" altLang="ru-RU" sz="900" dirty="0">
              <a:solidFill>
                <a:schemeClr val="tx1"/>
              </a:solidFill>
              <a:latin typeface="Arial" pitchFamily="34" charset="0"/>
            </a:rPr>
            <a:t>ҚҚО «</a:t>
          </a:r>
          <a:r>
            <a:rPr lang="kk-KZ" altLang="ru-RU" sz="900" dirty="0">
              <a:solidFill>
                <a:schemeClr val="tx1"/>
              </a:solidFill>
              <a:latin typeface="Arial" pitchFamily="34" charset="0"/>
            </a:rPr>
            <a:t>Орталық</a:t>
          </a:r>
          <a:r>
            <a:rPr lang="ru-RU" altLang="ru-RU" sz="900" dirty="0">
              <a:solidFill>
                <a:schemeClr val="tx1"/>
              </a:solidFill>
              <a:latin typeface="Arial" pitchFamily="34" charset="0"/>
            </a:rPr>
            <a:t>», </a:t>
          </a:r>
          <a:r>
            <a:rPr lang="ru-RU" altLang="ru-RU" sz="900" dirty="0" err="1">
              <a:solidFill>
                <a:schemeClr val="tx1"/>
              </a:solidFill>
              <a:latin typeface="Arial" pitchFamily="34" charset="0"/>
            </a:rPr>
            <a:t>Жарокова</a:t>
          </a:r>
          <a:r>
            <a:rPr lang="ru-RU" altLang="ru-RU" sz="900" dirty="0">
              <a:solidFill>
                <a:schemeClr val="tx1"/>
              </a:solidFill>
              <a:latin typeface="Arial" pitchFamily="34" charset="0"/>
            </a:rPr>
            <a:t> к., 196</a:t>
          </a:r>
          <a:endParaRPr lang="ru-RU" sz="900" dirty="0">
            <a:solidFill>
              <a:schemeClr val="tx1"/>
            </a:solidFill>
            <a:latin typeface="Arial" panose="020B0604020202020204" pitchFamily="34" charset="0"/>
            <a:cs typeface="Arial" panose="020B0604020202020204" pitchFamily="34" charset="0"/>
          </a:endParaRPr>
        </a:p>
      </dgm:t>
    </dgm:pt>
    <dgm:pt modelId="{41EACFE3-E461-4414-91C3-4F38A516282F}" type="parTrans" cxnId="{523B94E4-4052-4F82-90BC-4A0833B967AA}">
      <dgm:prSet/>
      <dgm:spPr/>
      <dgm:t>
        <a:bodyPr/>
        <a:lstStyle/>
        <a:p>
          <a:endParaRPr lang="ru-RU"/>
        </a:p>
      </dgm:t>
    </dgm:pt>
    <dgm:pt modelId="{A8A2E0DE-996A-45EB-9780-3A69C7988D22}" type="sibTrans" cxnId="{523B94E4-4052-4F82-90BC-4A0833B967AA}">
      <dgm:prSet/>
      <dgm:spPr/>
      <dgm:t>
        <a:bodyPr/>
        <a:lstStyle/>
        <a:p>
          <a:endParaRPr lang="ru-RU"/>
        </a:p>
      </dgm:t>
    </dgm:pt>
    <dgm:pt modelId="{13302648-4C6D-416B-B7C0-7C1A284EDF08}">
      <dgm:prSet custT="1"/>
      <dgm:spPr>
        <a:solidFill>
          <a:srgbClr val="D5DBE3"/>
        </a:solidFill>
        <a:ln>
          <a:solidFill>
            <a:schemeClr val="accent1">
              <a:lumMod val="50000"/>
            </a:schemeClr>
          </a:solidFill>
        </a:ln>
      </dgm:spPr>
      <dgm:t>
        <a:bodyPr/>
        <a:lstStyle/>
        <a:p>
          <a:pPr rtl="0"/>
          <a:r>
            <a:rPr lang="ru-RU" sz="900" dirty="0">
              <a:solidFill>
                <a:schemeClr val="tx1"/>
              </a:solidFill>
              <a:latin typeface="Arial" panose="020B0604020202020204" pitchFamily="34" charset="0"/>
              <a:cs typeface="Arial" panose="020B0604020202020204" pitchFamily="34" charset="0"/>
            </a:rPr>
            <a:t>2. </a:t>
          </a:r>
          <a:r>
            <a:rPr lang="ru-RU" altLang="ru-RU" sz="900" dirty="0">
              <a:solidFill>
                <a:schemeClr val="tx1"/>
              </a:solidFill>
              <a:latin typeface="Arial" pitchFamily="34" charset="0"/>
            </a:rPr>
            <a:t>ҚҚО «</a:t>
          </a:r>
          <a:r>
            <a:rPr lang="kk-KZ" altLang="ru-RU" sz="900" dirty="0">
              <a:solidFill>
                <a:schemeClr val="tx1"/>
              </a:solidFill>
              <a:latin typeface="Arial" pitchFamily="34" charset="0"/>
            </a:rPr>
            <a:t>Шығыс</a:t>
          </a:r>
          <a:r>
            <a:rPr lang="ru-RU" altLang="ru-RU" sz="900" dirty="0">
              <a:solidFill>
                <a:schemeClr val="tx1"/>
              </a:solidFill>
              <a:latin typeface="Arial" pitchFamily="34" charset="0"/>
            </a:rPr>
            <a:t>», Ботаническая к., 29а </a:t>
          </a:r>
          <a:endParaRPr lang="ru-RU" sz="900" dirty="0">
            <a:solidFill>
              <a:schemeClr val="tx1"/>
            </a:solidFill>
            <a:latin typeface="Arial" panose="020B0604020202020204" pitchFamily="34" charset="0"/>
            <a:cs typeface="Arial" panose="020B0604020202020204" pitchFamily="34" charset="0"/>
          </a:endParaRPr>
        </a:p>
      </dgm:t>
    </dgm:pt>
    <dgm:pt modelId="{003B6E63-EF28-453A-96BB-9A06EEB971EB}" type="parTrans" cxnId="{8343BA55-6DA2-4F5E-8727-0120F3A12749}">
      <dgm:prSet/>
      <dgm:spPr/>
      <dgm:t>
        <a:bodyPr/>
        <a:lstStyle/>
        <a:p>
          <a:endParaRPr lang="ru-RU"/>
        </a:p>
      </dgm:t>
    </dgm:pt>
    <dgm:pt modelId="{6D9C8B20-2C32-4A70-B787-245F5E7CA659}" type="sibTrans" cxnId="{8343BA55-6DA2-4F5E-8727-0120F3A12749}">
      <dgm:prSet/>
      <dgm:spPr/>
      <dgm:t>
        <a:bodyPr/>
        <a:lstStyle/>
        <a:p>
          <a:endParaRPr lang="ru-RU"/>
        </a:p>
      </dgm:t>
    </dgm:pt>
    <dgm:pt modelId="{610FEC30-66CF-4E2B-B084-BCF889A50406}">
      <dgm:prSet custT="1"/>
      <dgm:spPr>
        <a:solidFill>
          <a:srgbClr val="D5DBE3"/>
        </a:solidFill>
        <a:ln>
          <a:solidFill>
            <a:srgbClr val="336699"/>
          </a:solidFill>
        </a:ln>
      </dgm:spPr>
      <dgm:t>
        <a:bodyPr/>
        <a:lstStyle/>
        <a:p>
          <a:pPr rtl="0"/>
          <a:r>
            <a:rPr lang="ru-RU" sz="900" dirty="0">
              <a:solidFill>
                <a:schemeClr val="tx1"/>
              </a:solidFill>
              <a:latin typeface="Arial" panose="020B0604020202020204" pitchFamily="34" charset="0"/>
              <a:cs typeface="Arial" panose="020B0604020202020204" pitchFamily="34" charset="0"/>
            </a:rPr>
            <a:t>3. </a:t>
          </a:r>
          <a:r>
            <a:rPr lang="ru-RU" altLang="ru-RU" sz="900" dirty="0">
              <a:solidFill>
                <a:schemeClr val="tx1"/>
              </a:solidFill>
              <a:latin typeface="Arial" pitchFamily="34" charset="0"/>
            </a:rPr>
            <a:t>ҚҚО «</a:t>
          </a:r>
          <a:r>
            <a:rPr lang="kk-KZ" altLang="ru-RU" sz="900" dirty="0">
              <a:solidFill>
                <a:schemeClr val="tx1"/>
              </a:solidFill>
              <a:latin typeface="Arial" pitchFamily="34" charset="0"/>
            </a:rPr>
            <a:t>Батыс</a:t>
          </a:r>
          <a:r>
            <a:rPr lang="ru-RU" altLang="ru-RU" sz="900" dirty="0">
              <a:solidFill>
                <a:schemeClr val="tx1"/>
              </a:solidFill>
              <a:latin typeface="Arial" pitchFamily="34" charset="0"/>
            </a:rPr>
            <a:t>», мкр.«Жетысу-3», 37</a:t>
          </a:r>
          <a:endParaRPr lang="ru-RU" sz="900" dirty="0">
            <a:solidFill>
              <a:schemeClr val="tx1"/>
            </a:solidFill>
            <a:latin typeface="Arial" panose="020B0604020202020204" pitchFamily="34" charset="0"/>
            <a:cs typeface="Arial" panose="020B0604020202020204" pitchFamily="34" charset="0"/>
          </a:endParaRPr>
        </a:p>
      </dgm:t>
    </dgm:pt>
    <dgm:pt modelId="{E6387507-4340-4AF9-A513-278B2149C854}" type="parTrans" cxnId="{DCDC6521-24A4-48BC-B987-FAEE97C3E01E}">
      <dgm:prSet/>
      <dgm:spPr/>
      <dgm:t>
        <a:bodyPr/>
        <a:lstStyle/>
        <a:p>
          <a:endParaRPr lang="ru-RU"/>
        </a:p>
      </dgm:t>
    </dgm:pt>
    <dgm:pt modelId="{446C7DAE-1F04-460A-B05C-4999C056D0F0}" type="sibTrans" cxnId="{DCDC6521-24A4-48BC-B987-FAEE97C3E01E}">
      <dgm:prSet/>
      <dgm:spPr/>
      <dgm:t>
        <a:bodyPr/>
        <a:lstStyle/>
        <a:p>
          <a:endParaRPr lang="ru-RU"/>
        </a:p>
      </dgm:t>
    </dgm:pt>
    <dgm:pt modelId="{D22810D0-3B3E-493A-8572-5C2AEFA2DA8B}">
      <dgm:prSet custT="1"/>
      <dgm:spPr>
        <a:solidFill>
          <a:srgbClr val="D5DBE3"/>
        </a:solidFill>
        <a:ln>
          <a:solidFill>
            <a:srgbClr val="336699"/>
          </a:solidFill>
        </a:ln>
      </dgm:spPr>
      <dgm:t>
        <a:bodyPr/>
        <a:lstStyle/>
        <a:p>
          <a:pPr rtl="0"/>
          <a:r>
            <a:rPr lang="ru-RU" sz="900" dirty="0">
              <a:solidFill>
                <a:schemeClr val="tx1"/>
              </a:solidFill>
              <a:latin typeface="Arial" panose="020B0604020202020204" pitchFamily="34" charset="0"/>
              <a:cs typeface="Arial" panose="020B0604020202020204" pitchFamily="34" charset="0"/>
            </a:rPr>
            <a:t>4. </a:t>
          </a:r>
          <a:r>
            <a:rPr lang="ru-RU" altLang="ru-RU" sz="900" dirty="0">
              <a:solidFill>
                <a:schemeClr val="tx1"/>
              </a:solidFill>
              <a:latin typeface="Arial" pitchFamily="34" charset="0"/>
            </a:rPr>
            <a:t>ҚҚО «</a:t>
          </a:r>
          <a:r>
            <a:rPr lang="kk-KZ" altLang="ru-RU" sz="900" dirty="0">
              <a:solidFill>
                <a:schemeClr val="tx1"/>
              </a:solidFill>
              <a:latin typeface="Arial" pitchFamily="34" charset="0"/>
            </a:rPr>
            <a:t>Алатау</a:t>
          </a:r>
          <a:r>
            <a:rPr lang="ru-RU" altLang="ru-RU" sz="900" dirty="0">
              <a:solidFill>
                <a:schemeClr val="tx1"/>
              </a:solidFill>
              <a:latin typeface="Arial" pitchFamily="34" charset="0"/>
            </a:rPr>
            <a:t>», </a:t>
          </a:r>
          <a:r>
            <a:rPr lang="ru-RU" altLang="ru-RU" sz="900" dirty="0" err="1">
              <a:solidFill>
                <a:schemeClr val="tx1"/>
              </a:solidFill>
              <a:latin typeface="Arial" pitchFamily="34" charset="0"/>
            </a:rPr>
            <a:t>Чуланова</a:t>
          </a:r>
          <a:r>
            <a:rPr lang="ru-RU" altLang="ru-RU" sz="900" dirty="0">
              <a:solidFill>
                <a:schemeClr val="tx1"/>
              </a:solidFill>
              <a:latin typeface="Arial" pitchFamily="34" charset="0"/>
            </a:rPr>
            <a:t> к., 109</a:t>
          </a:r>
          <a:endParaRPr lang="ru-RU" sz="900" dirty="0">
            <a:solidFill>
              <a:schemeClr val="tx1"/>
            </a:solidFill>
            <a:latin typeface="Arial" panose="020B0604020202020204" pitchFamily="34" charset="0"/>
            <a:cs typeface="Arial" panose="020B0604020202020204" pitchFamily="34" charset="0"/>
          </a:endParaRPr>
        </a:p>
      </dgm:t>
    </dgm:pt>
    <dgm:pt modelId="{D042860F-02ED-45F2-9FCB-F671CBEC14F8}" type="parTrans" cxnId="{DB44D3C8-A1F2-4139-B072-748D9A556898}">
      <dgm:prSet/>
      <dgm:spPr/>
      <dgm:t>
        <a:bodyPr/>
        <a:lstStyle/>
        <a:p>
          <a:endParaRPr lang="ru-RU"/>
        </a:p>
      </dgm:t>
    </dgm:pt>
    <dgm:pt modelId="{E00F08D4-6A3C-4FCE-BBC4-350FA83B74FF}" type="sibTrans" cxnId="{DB44D3C8-A1F2-4139-B072-748D9A556898}">
      <dgm:prSet/>
      <dgm:spPr/>
      <dgm:t>
        <a:bodyPr/>
        <a:lstStyle/>
        <a:p>
          <a:endParaRPr lang="ru-RU"/>
        </a:p>
      </dgm:t>
    </dgm:pt>
    <dgm:pt modelId="{90D4629F-99E5-4BA7-AF30-68A1AB77F472}" type="pres">
      <dgm:prSet presAssocID="{6999D3E3-4CA3-4F05-A66C-C3980C719AB9}" presName="Name0" presStyleCnt="0">
        <dgm:presLayoutVars>
          <dgm:chMax val="1"/>
          <dgm:dir/>
          <dgm:animLvl val="ctr"/>
          <dgm:resizeHandles val="exact"/>
        </dgm:presLayoutVars>
      </dgm:prSet>
      <dgm:spPr/>
      <dgm:t>
        <a:bodyPr/>
        <a:lstStyle/>
        <a:p>
          <a:endParaRPr lang="ru-RU"/>
        </a:p>
      </dgm:t>
    </dgm:pt>
    <dgm:pt modelId="{82500B10-CEB8-4F7E-BFF7-72F9B63CCF16}" type="pres">
      <dgm:prSet presAssocID="{37A6F313-3FAB-41BA-8437-B94D083B3504}" presName="centerShape" presStyleLbl="node0" presStyleIdx="0" presStyleCnt="1" custScaleX="202852" custScaleY="100530"/>
      <dgm:spPr>
        <a:prstGeom prst="diamond">
          <a:avLst/>
        </a:prstGeom>
      </dgm:spPr>
      <dgm:t>
        <a:bodyPr/>
        <a:lstStyle/>
        <a:p>
          <a:endParaRPr lang="ru-RU"/>
        </a:p>
      </dgm:t>
    </dgm:pt>
    <dgm:pt modelId="{53A91F53-69D3-4378-AB1E-C4C2B1ACC750}" type="pres">
      <dgm:prSet presAssocID="{7F6D34D2-0236-48F4-8537-C8445A98AEDE}" presName="node" presStyleLbl="node1" presStyleIdx="0" presStyleCnt="4" custScaleX="172596" custRadScaleRad="82881" custRadScaleInc="-1974">
        <dgm:presLayoutVars>
          <dgm:bulletEnabled val="1"/>
        </dgm:presLayoutVars>
      </dgm:prSet>
      <dgm:spPr/>
      <dgm:t>
        <a:bodyPr/>
        <a:lstStyle/>
        <a:p>
          <a:endParaRPr lang="ru-RU"/>
        </a:p>
      </dgm:t>
    </dgm:pt>
    <dgm:pt modelId="{14EB2453-B2FD-45EC-8A7D-9AE5EE63F554}" type="pres">
      <dgm:prSet presAssocID="{7F6D34D2-0236-48F4-8537-C8445A98AEDE}" presName="dummy" presStyleCnt="0"/>
      <dgm:spPr/>
    </dgm:pt>
    <dgm:pt modelId="{3B13D874-6F7B-489E-9E07-DC3FBE9F7F71}" type="pres">
      <dgm:prSet presAssocID="{A8A2E0DE-996A-45EB-9780-3A69C7988D22}" presName="sibTrans" presStyleLbl="sibTrans2D1" presStyleIdx="0" presStyleCnt="4"/>
      <dgm:spPr/>
      <dgm:t>
        <a:bodyPr/>
        <a:lstStyle/>
        <a:p>
          <a:endParaRPr lang="ru-RU"/>
        </a:p>
      </dgm:t>
    </dgm:pt>
    <dgm:pt modelId="{42BD7368-1E29-4B49-A35B-B0A1785D2D01}" type="pres">
      <dgm:prSet presAssocID="{13302648-4C6D-416B-B7C0-7C1A284EDF08}" presName="node" presStyleLbl="node1" presStyleIdx="1" presStyleCnt="4" custScaleX="178622" custRadScaleRad="152864">
        <dgm:presLayoutVars>
          <dgm:bulletEnabled val="1"/>
        </dgm:presLayoutVars>
      </dgm:prSet>
      <dgm:spPr/>
      <dgm:t>
        <a:bodyPr/>
        <a:lstStyle/>
        <a:p>
          <a:endParaRPr lang="ru-RU"/>
        </a:p>
      </dgm:t>
    </dgm:pt>
    <dgm:pt modelId="{20DCAB0F-666F-4514-952C-926A5E9FE2DC}" type="pres">
      <dgm:prSet presAssocID="{13302648-4C6D-416B-B7C0-7C1A284EDF08}" presName="dummy" presStyleCnt="0"/>
      <dgm:spPr/>
    </dgm:pt>
    <dgm:pt modelId="{CE3AFBF7-BD3B-4A65-B3DA-3E61F2EE4BD2}" type="pres">
      <dgm:prSet presAssocID="{6D9C8B20-2C32-4A70-B787-245F5E7CA659}" presName="sibTrans" presStyleLbl="sibTrans2D1" presStyleIdx="1" presStyleCnt="4"/>
      <dgm:spPr/>
      <dgm:t>
        <a:bodyPr/>
        <a:lstStyle/>
        <a:p>
          <a:endParaRPr lang="ru-RU"/>
        </a:p>
      </dgm:t>
    </dgm:pt>
    <dgm:pt modelId="{31BB7956-C278-4560-91E5-9A4CA0EE848A}" type="pres">
      <dgm:prSet presAssocID="{610FEC30-66CF-4E2B-B084-BCF889A50406}" presName="node" presStyleLbl="node1" presStyleIdx="2" presStyleCnt="4" custScaleX="167412" custRadScaleRad="86833" custRadScaleInc="-1603">
        <dgm:presLayoutVars>
          <dgm:bulletEnabled val="1"/>
        </dgm:presLayoutVars>
      </dgm:prSet>
      <dgm:spPr/>
      <dgm:t>
        <a:bodyPr/>
        <a:lstStyle/>
        <a:p>
          <a:endParaRPr lang="ru-RU"/>
        </a:p>
      </dgm:t>
    </dgm:pt>
    <dgm:pt modelId="{BFDFD144-A427-4067-AC34-CD1F16FD5D38}" type="pres">
      <dgm:prSet presAssocID="{610FEC30-66CF-4E2B-B084-BCF889A50406}" presName="dummy" presStyleCnt="0"/>
      <dgm:spPr/>
    </dgm:pt>
    <dgm:pt modelId="{B7BF5DCD-1652-4A0E-ABF2-BE838CBBB0F0}" type="pres">
      <dgm:prSet presAssocID="{446C7DAE-1F04-460A-B05C-4999C056D0F0}" presName="sibTrans" presStyleLbl="sibTrans2D1" presStyleIdx="2" presStyleCnt="4"/>
      <dgm:spPr/>
      <dgm:t>
        <a:bodyPr/>
        <a:lstStyle/>
        <a:p>
          <a:endParaRPr lang="ru-RU"/>
        </a:p>
      </dgm:t>
    </dgm:pt>
    <dgm:pt modelId="{098CE20A-1211-4F83-9D6E-729971C5AE3C}" type="pres">
      <dgm:prSet presAssocID="{D22810D0-3B3E-493A-8572-5C2AEFA2DA8B}" presName="node" presStyleLbl="node1" presStyleIdx="3" presStyleCnt="4" custScaleX="162023" custRadScaleRad="149248">
        <dgm:presLayoutVars>
          <dgm:bulletEnabled val="1"/>
        </dgm:presLayoutVars>
      </dgm:prSet>
      <dgm:spPr/>
      <dgm:t>
        <a:bodyPr/>
        <a:lstStyle/>
        <a:p>
          <a:endParaRPr lang="ru-RU"/>
        </a:p>
      </dgm:t>
    </dgm:pt>
    <dgm:pt modelId="{C37429E1-B0A0-434C-902E-4EED3390E528}" type="pres">
      <dgm:prSet presAssocID="{D22810D0-3B3E-493A-8572-5C2AEFA2DA8B}" presName="dummy" presStyleCnt="0"/>
      <dgm:spPr/>
    </dgm:pt>
    <dgm:pt modelId="{9A42BFB9-6D98-4C84-A899-0C0789449931}" type="pres">
      <dgm:prSet presAssocID="{E00F08D4-6A3C-4FCE-BBC4-350FA83B74FF}" presName="sibTrans" presStyleLbl="sibTrans2D1" presStyleIdx="3" presStyleCnt="4"/>
      <dgm:spPr/>
      <dgm:t>
        <a:bodyPr/>
        <a:lstStyle/>
        <a:p>
          <a:endParaRPr lang="ru-RU"/>
        </a:p>
      </dgm:t>
    </dgm:pt>
  </dgm:ptLst>
  <dgm:cxnLst>
    <dgm:cxn modelId="{0B9B47D9-9876-483B-8D1B-344D8795B39B}" type="presOf" srcId="{37A6F313-3FAB-41BA-8437-B94D083B3504}" destId="{82500B10-CEB8-4F7E-BFF7-72F9B63CCF16}" srcOrd="0" destOrd="0" presId="urn:microsoft.com/office/officeart/2005/8/layout/radial6"/>
    <dgm:cxn modelId="{53C4F779-CAFE-4932-A2F1-0EB00D01D3BF}" type="presOf" srcId="{A8A2E0DE-996A-45EB-9780-3A69C7988D22}" destId="{3B13D874-6F7B-489E-9E07-DC3FBE9F7F71}" srcOrd="0" destOrd="0" presId="urn:microsoft.com/office/officeart/2005/8/layout/radial6"/>
    <dgm:cxn modelId="{8343BA55-6DA2-4F5E-8727-0120F3A12749}" srcId="{37A6F313-3FAB-41BA-8437-B94D083B3504}" destId="{13302648-4C6D-416B-B7C0-7C1A284EDF08}" srcOrd="1" destOrd="0" parTransId="{003B6E63-EF28-453A-96BB-9A06EEB971EB}" sibTransId="{6D9C8B20-2C32-4A70-B787-245F5E7CA659}"/>
    <dgm:cxn modelId="{35DAB1AF-B7CB-4B8A-8AF9-CE83C0782B3C}" type="presOf" srcId="{E00F08D4-6A3C-4FCE-BBC4-350FA83B74FF}" destId="{9A42BFB9-6D98-4C84-A899-0C0789449931}" srcOrd="0" destOrd="0" presId="urn:microsoft.com/office/officeart/2005/8/layout/radial6"/>
    <dgm:cxn modelId="{D3D76BF1-16C6-4BBA-BF65-5A12BEF21449}" type="presOf" srcId="{7F6D34D2-0236-48F4-8537-C8445A98AEDE}" destId="{53A91F53-69D3-4378-AB1E-C4C2B1ACC750}" srcOrd="0" destOrd="0" presId="urn:microsoft.com/office/officeart/2005/8/layout/radial6"/>
    <dgm:cxn modelId="{8049D9EE-C50B-42F9-B504-88742621EFF8}" type="presOf" srcId="{610FEC30-66CF-4E2B-B084-BCF889A50406}" destId="{31BB7956-C278-4560-91E5-9A4CA0EE848A}" srcOrd="0" destOrd="0" presId="urn:microsoft.com/office/officeart/2005/8/layout/radial6"/>
    <dgm:cxn modelId="{DB44D3C8-A1F2-4139-B072-748D9A556898}" srcId="{37A6F313-3FAB-41BA-8437-B94D083B3504}" destId="{D22810D0-3B3E-493A-8572-5C2AEFA2DA8B}" srcOrd="3" destOrd="0" parTransId="{D042860F-02ED-45F2-9FCB-F671CBEC14F8}" sibTransId="{E00F08D4-6A3C-4FCE-BBC4-350FA83B74FF}"/>
    <dgm:cxn modelId="{D3FD9C93-1ECD-4BD5-B388-4DD8AC784749}" type="presOf" srcId="{6999D3E3-4CA3-4F05-A66C-C3980C719AB9}" destId="{90D4629F-99E5-4BA7-AF30-68A1AB77F472}" srcOrd="0" destOrd="0" presId="urn:microsoft.com/office/officeart/2005/8/layout/radial6"/>
    <dgm:cxn modelId="{94AF83A5-A86A-4EFC-BB8C-3F30DA118191}" type="presOf" srcId="{446C7DAE-1F04-460A-B05C-4999C056D0F0}" destId="{B7BF5DCD-1652-4A0E-ABF2-BE838CBBB0F0}" srcOrd="0" destOrd="0" presId="urn:microsoft.com/office/officeart/2005/8/layout/radial6"/>
    <dgm:cxn modelId="{E573A937-E9EB-4766-A981-E65DE265428E}" type="presOf" srcId="{6D9C8B20-2C32-4A70-B787-245F5E7CA659}" destId="{CE3AFBF7-BD3B-4A65-B3DA-3E61F2EE4BD2}" srcOrd="0" destOrd="0" presId="urn:microsoft.com/office/officeart/2005/8/layout/radial6"/>
    <dgm:cxn modelId="{3DC031BB-13DB-4FD0-85CE-357611D5873D}" type="presOf" srcId="{13302648-4C6D-416B-B7C0-7C1A284EDF08}" destId="{42BD7368-1E29-4B49-A35B-B0A1785D2D01}" srcOrd="0" destOrd="0" presId="urn:microsoft.com/office/officeart/2005/8/layout/radial6"/>
    <dgm:cxn modelId="{DCDC6521-24A4-48BC-B987-FAEE97C3E01E}" srcId="{37A6F313-3FAB-41BA-8437-B94D083B3504}" destId="{610FEC30-66CF-4E2B-B084-BCF889A50406}" srcOrd="2" destOrd="0" parTransId="{E6387507-4340-4AF9-A513-278B2149C854}" sibTransId="{446C7DAE-1F04-460A-B05C-4999C056D0F0}"/>
    <dgm:cxn modelId="{523B94E4-4052-4F82-90BC-4A0833B967AA}" srcId="{37A6F313-3FAB-41BA-8437-B94D083B3504}" destId="{7F6D34D2-0236-48F4-8537-C8445A98AEDE}" srcOrd="0" destOrd="0" parTransId="{41EACFE3-E461-4414-91C3-4F38A516282F}" sibTransId="{A8A2E0DE-996A-45EB-9780-3A69C7988D22}"/>
    <dgm:cxn modelId="{6CD9D9CF-C493-4EF1-94C5-CB77301D335D}" type="presOf" srcId="{D22810D0-3B3E-493A-8572-5C2AEFA2DA8B}" destId="{098CE20A-1211-4F83-9D6E-729971C5AE3C}" srcOrd="0" destOrd="0" presId="urn:microsoft.com/office/officeart/2005/8/layout/radial6"/>
    <dgm:cxn modelId="{FC5EAB03-8A90-46A8-8A64-7D3524CDF473}" srcId="{6999D3E3-4CA3-4F05-A66C-C3980C719AB9}" destId="{37A6F313-3FAB-41BA-8437-B94D083B3504}" srcOrd="0" destOrd="0" parTransId="{69523FFF-450A-4652-9017-90714F661BEE}" sibTransId="{2EBF90AF-5638-4FD1-8F51-8628FF69AB9B}"/>
    <dgm:cxn modelId="{8FB65C63-CF8D-461D-ACF5-E982BD5B7B2D}" type="presParOf" srcId="{90D4629F-99E5-4BA7-AF30-68A1AB77F472}" destId="{82500B10-CEB8-4F7E-BFF7-72F9B63CCF16}" srcOrd="0" destOrd="0" presId="urn:microsoft.com/office/officeart/2005/8/layout/radial6"/>
    <dgm:cxn modelId="{08905026-AC0A-4522-8032-C302EB3EBCC1}" type="presParOf" srcId="{90D4629F-99E5-4BA7-AF30-68A1AB77F472}" destId="{53A91F53-69D3-4378-AB1E-C4C2B1ACC750}" srcOrd="1" destOrd="0" presId="urn:microsoft.com/office/officeart/2005/8/layout/radial6"/>
    <dgm:cxn modelId="{076A0E28-2CC8-4AAB-8687-7CFF3ED92DD8}" type="presParOf" srcId="{90D4629F-99E5-4BA7-AF30-68A1AB77F472}" destId="{14EB2453-B2FD-45EC-8A7D-9AE5EE63F554}" srcOrd="2" destOrd="0" presId="urn:microsoft.com/office/officeart/2005/8/layout/radial6"/>
    <dgm:cxn modelId="{B48FFAEA-1EDF-4835-9AC9-CBC0F3EDC83F}" type="presParOf" srcId="{90D4629F-99E5-4BA7-AF30-68A1AB77F472}" destId="{3B13D874-6F7B-489E-9E07-DC3FBE9F7F71}" srcOrd="3" destOrd="0" presId="urn:microsoft.com/office/officeart/2005/8/layout/radial6"/>
    <dgm:cxn modelId="{A5AAAFC3-2130-446E-9A93-863476DE3B09}" type="presParOf" srcId="{90D4629F-99E5-4BA7-AF30-68A1AB77F472}" destId="{42BD7368-1E29-4B49-A35B-B0A1785D2D01}" srcOrd="4" destOrd="0" presId="urn:microsoft.com/office/officeart/2005/8/layout/radial6"/>
    <dgm:cxn modelId="{B766638B-69AD-421F-95C0-9A321C149404}" type="presParOf" srcId="{90D4629F-99E5-4BA7-AF30-68A1AB77F472}" destId="{20DCAB0F-666F-4514-952C-926A5E9FE2DC}" srcOrd="5" destOrd="0" presId="urn:microsoft.com/office/officeart/2005/8/layout/radial6"/>
    <dgm:cxn modelId="{00EE0202-58FE-42AA-9E2C-9712CB7034EF}" type="presParOf" srcId="{90D4629F-99E5-4BA7-AF30-68A1AB77F472}" destId="{CE3AFBF7-BD3B-4A65-B3DA-3E61F2EE4BD2}" srcOrd="6" destOrd="0" presId="urn:microsoft.com/office/officeart/2005/8/layout/radial6"/>
    <dgm:cxn modelId="{F14244F0-58BF-4A03-AFDF-AB2555B5B257}" type="presParOf" srcId="{90D4629F-99E5-4BA7-AF30-68A1AB77F472}" destId="{31BB7956-C278-4560-91E5-9A4CA0EE848A}" srcOrd="7" destOrd="0" presId="urn:microsoft.com/office/officeart/2005/8/layout/radial6"/>
    <dgm:cxn modelId="{FA3EACBF-EBC3-40F1-9EC8-82CEEB5799A1}" type="presParOf" srcId="{90D4629F-99E5-4BA7-AF30-68A1AB77F472}" destId="{BFDFD144-A427-4067-AC34-CD1F16FD5D38}" srcOrd="8" destOrd="0" presId="urn:microsoft.com/office/officeart/2005/8/layout/radial6"/>
    <dgm:cxn modelId="{00724632-352F-413F-AB82-BAFAC6692A5D}" type="presParOf" srcId="{90D4629F-99E5-4BA7-AF30-68A1AB77F472}" destId="{B7BF5DCD-1652-4A0E-ABF2-BE838CBBB0F0}" srcOrd="9" destOrd="0" presId="urn:microsoft.com/office/officeart/2005/8/layout/radial6"/>
    <dgm:cxn modelId="{21CBE814-95CF-48FB-B79A-29AF2B7FF3A1}" type="presParOf" srcId="{90D4629F-99E5-4BA7-AF30-68A1AB77F472}" destId="{098CE20A-1211-4F83-9D6E-729971C5AE3C}" srcOrd="10" destOrd="0" presId="urn:microsoft.com/office/officeart/2005/8/layout/radial6"/>
    <dgm:cxn modelId="{8BB2DF70-7FB5-4D30-84D0-F069416D7FC9}" type="presParOf" srcId="{90D4629F-99E5-4BA7-AF30-68A1AB77F472}" destId="{C37429E1-B0A0-434C-902E-4EED3390E528}" srcOrd="11" destOrd="0" presId="urn:microsoft.com/office/officeart/2005/8/layout/radial6"/>
    <dgm:cxn modelId="{26DE4A78-16D3-4CBE-90E3-DDC7B053F0B3}" type="presParOf" srcId="{90D4629F-99E5-4BA7-AF30-68A1AB77F472}" destId="{9A42BFB9-6D98-4C84-A899-0C0789449931}" srcOrd="12" destOrd="0" presId="urn:microsoft.com/office/officeart/2005/8/layout/radial6"/>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165E6F-DB48-496B-AC68-643905DFB64E}"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ru-RU"/>
        </a:p>
      </dgm:t>
    </dgm:pt>
    <dgm:pt modelId="{DCA23BC7-6E55-4C37-9093-742E49AC3974}">
      <dgm:prSet custT="1"/>
      <dgm:spPr>
        <a:ln>
          <a:solidFill>
            <a:srgbClr val="006CB6"/>
          </a:solidFill>
        </a:ln>
      </dgm:spPr>
      <dgm:t>
        <a:bodyPr/>
        <a:lstStyle/>
        <a:p>
          <a:pPr rtl="0"/>
          <a:r>
            <a:rPr lang="ru-RU" sz="1200" b="1" i="1" dirty="0" err="1">
              <a:latin typeface="Arial" panose="020B0604020202020204" pitchFamily="34" charset="0"/>
              <a:cs typeface="Arial" panose="020B0604020202020204" pitchFamily="34" charset="0"/>
            </a:rPr>
            <a:t>Сенім</a:t>
          </a:r>
          <a:r>
            <a:rPr lang="ru-RU" sz="1200" b="1" i="1" dirty="0">
              <a:latin typeface="Arial" panose="020B0604020202020204" pitchFamily="34" charset="0"/>
              <a:cs typeface="Arial" panose="020B0604020202020204" pitchFamily="34" charset="0"/>
            </a:rPr>
            <a:t> </a:t>
          </a:r>
          <a:r>
            <a:rPr lang="ru-RU" sz="1200" b="1" i="1" dirty="0" err="1" smtClean="0">
              <a:latin typeface="Arial" panose="020B0604020202020204" pitchFamily="34" charset="0"/>
              <a:cs typeface="Arial" panose="020B0604020202020204" pitchFamily="34" charset="0"/>
            </a:rPr>
            <a:t>нөмірі</a:t>
          </a:r>
          <a:r>
            <a:rPr lang="ru-RU" sz="1200" b="1" i="1" dirty="0" smtClean="0">
              <a:latin typeface="Arial" panose="020B0604020202020204" pitchFamily="34" charset="0"/>
              <a:cs typeface="Arial" panose="020B0604020202020204" pitchFamily="34" charset="0"/>
            </a:rPr>
            <a:t>                                                                                                     </a:t>
          </a:r>
          <a:r>
            <a:rPr lang="ru-RU" sz="1300" b="1" i="1" dirty="0">
              <a:solidFill>
                <a:srgbClr val="336699"/>
              </a:solidFill>
              <a:latin typeface="Arial" panose="020B0604020202020204" pitchFamily="34" charset="0"/>
              <a:cs typeface="Arial" panose="020B0604020202020204" pitchFamily="34" charset="0"/>
            </a:rPr>
            <a:t>245-95-28</a:t>
          </a:r>
          <a:r>
            <a:rPr lang="ru-RU" sz="1200" b="1" i="1" dirty="0">
              <a:latin typeface="Arial" panose="020B0604020202020204" pitchFamily="34" charset="0"/>
              <a:cs typeface="Arial" panose="020B0604020202020204" pitchFamily="34" charset="0"/>
            </a:rPr>
            <a:t> </a:t>
          </a:r>
          <a:endParaRPr lang="ru-RU" sz="1200" b="1" dirty="0">
            <a:latin typeface="Arial" panose="020B0604020202020204" pitchFamily="34" charset="0"/>
            <a:cs typeface="Arial" panose="020B0604020202020204" pitchFamily="34" charset="0"/>
          </a:endParaRPr>
        </a:p>
      </dgm:t>
    </dgm:pt>
    <dgm:pt modelId="{4404E201-699E-4909-88E1-AE3608684800}" type="parTrans" cxnId="{FCF9C7B7-FF65-4C18-B61A-E32A851109FF}">
      <dgm:prSet/>
      <dgm:spPr/>
      <dgm:t>
        <a:bodyPr/>
        <a:lstStyle/>
        <a:p>
          <a:endParaRPr lang="ru-RU"/>
        </a:p>
      </dgm:t>
    </dgm:pt>
    <dgm:pt modelId="{8D41D6F1-9D23-47F8-8D10-982EF373FAD0}" type="sibTrans" cxnId="{FCF9C7B7-FF65-4C18-B61A-E32A851109FF}">
      <dgm:prSet/>
      <dgm:spPr/>
      <dgm:t>
        <a:bodyPr/>
        <a:lstStyle/>
        <a:p>
          <a:endParaRPr lang="ru-RU"/>
        </a:p>
      </dgm:t>
    </dgm:pt>
    <dgm:pt modelId="{0E8280F5-0D89-4B0B-B21B-EDAD3191BA97}" type="pres">
      <dgm:prSet presAssocID="{9B165E6F-DB48-496B-AC68-643905DFB64E}" presName="Name0" presStyleCnt="0">
        <dgm:presLayoutVars>
          <dgm:chMax val="7"/>
          <dgm:dir/>
          <dgm:animLvl val="lvl"/>
          <dgm:resizeHandles val="exact"/>
        </dgm:presLayoutVars>
      </dgm:prSet>
      <dgm:spPr/>
      <dgm:t>
        <a:bodyPr/>
        <a:lstStyle/>
        <a:p>
          <a:endParaRPr lang="ru-RU"/>
        </a:p>
      </dgm:t>
    </dgm:pt>
    <dgm:pt modelId="{91155AD9-C4D7-4AC3-BD36-CB0B3C154F25}" type="pres">
      <dgm:prSet presAssocID="{DCA23BC7-6E55-4C37-9093-742E49AC3974}" presName="circle1" presStyleLbl="node1" presStyleIdx="0" presStyleCnt="1" custScaleX="177882" custLinFactNeighborX="-4006" custLinFactNeighborY="968"/>
      <dgm:spPr>
        <a:solidFill>
          <a:schemeClr val="bg1"/>
        </a:solidFill>
      </dgm:spPr>
    </dgm:pt>
    <dgm:pt modelId="{A6FB45DD-0A9D-4310-AFA9-99DAAC5F5B1D}" type="pres">
      <dgm:prSet presAssocID="{DCA23BC7-6E55-4C37-9093-742E49AC3974}" presName="space" presStyleCnt="0"/>
      <dgm:spPr/>
    </dgm:pt>
    <dgm:pt modelId="{4702DD6D-A14C-4244-BACF-0954A6BD8E3C}" type="pres">
      <dgm:prSet presAssocID="{DCA23BC7-6E55-4C37-9093-742E49AC3974}" presName="rect1" presStyleLbl="alignAcc1" presStyleIdx="0" presStyleCnt="1" custScaleX="131979" custLinFactNeighborX="-16517" custLinFactNeighborY="-769"/>
      <dgm:spPr/>
      <dgm:t>
        <a:bodyPr/>
        <a:lstStyle/>
        <a:p>
          <a:endParaRPr lang="ru-RU"/>
        </a:p>
      </dgm:t>
    </dgm:pt>
    <dgm:pt modelId="{1EDE8360-44D0-4746-A105-77393EA5971F}" type="pres">
      <dgm:prSet presAssocID="{DCA23BC7-6E55-4C37-9093-742E49AC3974}" presName="rect1ParTxNoCh" presStyleLbl="alignAcc1" presStyleIdx="0" presStyleCnt="1">
        <dgm:presLayoutVars>
          <dgm:chMax val="1"/>
          <dgm:bulletEnabled val="1"/>
        </dgm:presLayoutVars>
      </dgm:prSet>
      <dgm:spPr/>
      <dgm:t>
        <a:bodyPr/>
        <a:lstStyle/>
        <a:p>
          <a:endParaRPr lang="ru-RU"/>
        </a:p>
      </dgm:t>
    </dgm:pt>
  </dgm:ptLst>
  <dgm:cxnLst>
    <dgm:cxn modelId="{FCF9C7B7-FF65-4C18-B61A-E32A851109FF}" srcId="{9B165E6F-DB48-496B-AC68-643905DFB64E}" destId="{DCA23BC7-6E55-4C37-9093-742E49AC3974}" srcOrd="0" destOrd="0" parTransId="{4404E201-699E-4909-88E1-AE3608684800}" sibTransId="{8D41D6F1-9D23-47F8-8D10-982EF373FAD0}"/>
    <dgm:cxn modelId="{62765DCC-0DCB-49D6-91C9-F715F7F643F6}" type="presOf" srcId="{DCA23BC7-6E55-4C37-9093-742E49AC3974}" destId="{1EDE8360-44D0-4746-A105-77393EA5971F}" srcOrd="1" destOrd="0" presId="urn:microsoft.com/office/officeart/2005/8/layout/target3"/>
    <dgm:cxn modelId="{89E11628-DB34-4903-9A17-4AEE954F990C}" type="presOf" srcId="{9B165E6F-DB48-496B-AC68-643905DFB64E}" destId="{0E8280F5-0D89-4B0B-B21B-EDAD3191BA97}" srcOrd="0" destOrd="0" presId="urn:microsoft.com/office/officeart/2005/8/layout/target3"/>
    <dgm:cxn modelId="{D5C5EE16-BFBB-40C0-AC12-9F7D4C03A92A}" type="presOf" srcId="{DCA23BC7-6E55-4C37-9093-742E49AC3974}" destId="{4702DD6D-A14C-4244-BACF-0954A6BD8E3C}" srcOrd="0" destOrd="0" presId="urn:microsoft.com/office/officeart/2005/8/layout/target3"/>
    <dgm:cxn modelId="{981E27E0-7F55-431F-A434-61D4945BA493}" type="presParOf" srcId="{0E8280F5-0D89-4B0B-B21B-EDAD3191BA97}" destId="{91155AD9-C4D7-4AC3-BD36-CB0B3C154F25}" srcOrd="0" destOrd="0" presId="urn:microsoft.com/office/officeart/2005/8/layout/target3"/>
    <dgm:cxn modelId="{D2306D62-D75F-4EE4-81F3-8EFFB86745E0}" type="presParOf" srcId="{0E8280F5-0D89-4B0B-B21B-EDAD3191BA97}" destId="{A6FB45DD-0A9D-4310-AFA9-99DAAC5F5B1D}" srcOrd="1" destOrd="0" presId="urn:microsoft.com/office/officeart/2005/8/layout/target3"/>
    <dgm:cxn modelId="{BC42F655-2A83-4C92-B6EA-6AF5E44C1D8D}" type="presParOf" srcId="{0E8280F5-0D89-4B0B-B21B-EDAD3191BA97}" destId="{4702DD6D-A14C-4244-BACF-0954A6BD8E3C}" srcOrd="2" destOrd="0" presId="urn:microsoft.com/office/officeart/2005/8/layout/target3"/>
    <dgm:cxn modelId="{6430CD01-22DA-4EA1-951C-7B703FB9AC73}" type="presParOf" srcId="{0E8280F5-0D89-4B0B-B21B-EDAD3191BA97}" destId="{1EDE8360-44D0-4746-A105-77393EA5971F}" srcOrd="3" destOrd="0" presId="urn:microsoft.com/office/officeart/2005/8/layout/target3"/>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165E6F-DB48-496B-AC68-643905DFB64E}"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ru-RU"/>
        </a:p>
      </dgm:t>
    </dgm:pt>
    <dgm:pt modelId="{0E8280F5-0D89-4B0B-B21B-EDAD3191BA97}" type="pres">
      <dgm:prSet presAssocID="{9B165E6F-DB48-496B-AC68-643905DFB64E}" presName="Name0" presStyleCnt="0">
        <dgm:presLayoutVars>
          <dgm:chMax val="7"/>
          <dgm:dir/>
          <dgm:animLvl val="lvl"/>
          <dgm:resizeHandles val="exact"/>
        </dgm:presLayoutVars>
      </dgm:prSet>
      <dgm:spPr/>
      <dgm:t>
        <a:bodyPr/>
        <a:lstStyle/>
        <a:p>
          <a:endParaRPr lang="ru-RU"/>
        </a:p>
      </dgm:t>
    </dgm:pt>
  </dgm:ptLst>
  <dgm:cxnLst>
    <dgm:cxn modelId="{89E11628-DB34-4903-9A17-4AEE954F990C}" type="presOf" srcId="{9B165E6F-DB48-496B-AC68-643905DFB64E}" destId="{0E8280F5-0D89-4B0B-B21B-EDAD3191BA97}" srcOrd="0" destOrd="0" presId="urn:microsoft.com/office/officeart/2005/8/layout/target3"/>
  </dgm:cxnLst>
  <dgm:bg/>
  <dgm:whole>
    <a:ln w="9525" cap="flat" cmpd="sng" algn="ctr">
      <a:solidFill>
        <a:schemeClr val="bg1"/>
      </a:solidFill>
      <a:prstDash val="solid"/>
      <a:round/>
      <a:headEnd type="none" w="med" len="med"/>
      <a:tailEnd type="none" w="med" len="med"/>
    </a:ln>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165E6F-DB48-496B-AC68-643905DFB64E}"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ru-RU"/>
        </a:p>
      </dgm:t>
    </dgm:pt>
    <dgm:pt modelId="{0E8280F5-0D89-4B0B-B21B-EDAD3191BA97}" type="pres">
      <dgm:prSet presAssocID="{9B165E6F-DB48-496B-AC68-643905DFB64E}" presName="Name0" presStyleCnt="0">
        <dgm:presLayoutVars>
          <dgm:chMax val="7"/>
          <dgm:dir/>
          <dgm:animLvl val="lvl"/>
          <dgm:resizeHandles val="exact"/>
        </dgm:presLayoutVars>
      </dgm:prSet>
      <dgm:spPr/>
      <dgm:t>
        <a:bodyPr/>
        <a:lstStyle/>
        <a:p>
          <a:endParaRPr lang="ru-RU"/>
        </a:p>
      </dgm:t>
    </dgm:pt>
  </dgm:ptLst>
  <dgm:cxnLst>
    <dgm:cxn modelId="{89E11628-DB34-4903-9A17-4AEE954F990C}" type="presOf" srcId="{9B165E6F-DB48-496B-AC68-643905DFB64E}" destId="{0E8280F5-0D89-4B0B-B21B-EDAD3191BA97}" srcOrd="0" destOrd="0" presId="urn:microsoft.com/office/officeart/2005/8/layout/targe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9892B-1C49-43E1-81F4-5C88758DAC01}">
      <dsp:nvSpPr>
        <dsp:cNvPr id="0" name=""/>
        <dsp:cNvSpPr/>
      </dsp:nvSpPr>
      <dsp:spPr>
        <a:xfrm>
          <a:off x="0" y="0"/>
          <a:ext cx="5157099" cy="1113398"/>
        </a:xfrm>
        <a:prstGeom prst="roundRect">
          <a:avLst>
            <a:gd name="adj" fmla="val 10000"/>
          </a:avLst>
        </a:prstGeom>
        <a:solidFill>
          <a:srgbClr val="CFD5D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41910" rIns="41910" bIns="41910" numCol="1" spcCol="1270" anchor="ctr" anchorCtr="0">
          <a:noAutofit/>
        </a:bodyPr>
        <a:lstStyle/>
        <a:p>
          <a:pPr lvl="0" algn="l" defTabSz="488950">
            <a:lnSpc>
              <a:spcPct val="100000"/>
            </a:lnSpc>
            <a:spcBef>
              <a:spcPct val="0"/>
            </a:spcBef>
            <a:spcAft>
              <a:spcPts val="0"/>
            </a:spcAft>
          </a:pPr>
          <a:r>
            <a:rPr lang="ru-RU" sz="1100" kern="1200" dirty="0" err="1">
              <a:latin typeface="Arial" panose="020B0604020202020204" pitchFamily="34" charset="0"/>
              <a:cs typeface="Arial" panose="020B0604020202020204" pitchFamily="34" charset="0"/>
            </a:rPr>
            <a:t>Тұтынушыларға</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қызмет</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көрсету</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орталықтарында</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орналасқан</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кәсіпорындардың</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кассаларында</a:t>
          </a:r>
          <a:r>
            <a:rPr lang="ru-RU" sz="1100" kern="1200" dirty="0">
              <a:latin typeface="Arial" panose="020B0604020202020204" pitchFamily="34" charset="0"/>
              <a:cs typeface="Arial" panose="020B0604020202020204" pitchFamily="34" charset="0"/>
            </a:rPr>
            <a:t>:</a:t>
          </a:r>
        </a:p>
        <a:p>
          <a:pPr lvl="0" algn="l" defTabSz="488950">
            <a:lnSpc>
              <a:spcPct val="100000"/>
            </a:lnSpc>
            <a:spcBef>
              <a:spcPct val="0"/>
            </a:spcBef>
            <a:spcAft>
              <a:spcPts val="0"/>
            </a:spcAft>
          </a:pPr>
          <a:r>
            <a:rPr lang="ru-RU" sz="1100" kern="1200" dirty="0">
              <a:latin typeface="Arial" panose="020B0604020202020204" pitchFamily="34" charset="0"/>
              <a:ea typeface="Calibri" panose="020F0502020204030204" pitchFamily="34" charset="0"/>
              <a:cs typeface="Arial" panose="020B0604020202020204" pitchFamily="34" charset="0"/>
            </a:rPr>
            <a:t>- Жарокова,196 к-</a:t>
          </a:r>
          <a:r>
            <a:rPr lang="ru-RU" sz="1100" kern="1200" dirty="0" err="1">
              <a:latin typeface="Arial" panose="020B0604020202020204" pitchFamily="34" charset="0"/>
              <a:ea typeface="Calibri" panose="020F0502020204030204" pitchFamily="34" charset="0"/>
              <a:cs typeface="Arial" panose="020B0604020202020204" pitchFamily="34" charset="0"/>
            </a:rPr>
            <a:t>сі</a:t>
          </a:r>
          <a:r>
            <a:rPr lang="ru-RU" sz="1100" kern="1200" dirty="0">
              <a:latin typeface="Arial" panose="020B0604020202020204" pitchFamily="34" charset="0"/>
              <a:ea typeface="Calibri" panose="020F0502020204030204" pitchFamily="34" charset="0"/>
              <a:cs typeface="Arial" panose="020B0604020202020204" pitchFamily="34" charset="0"/>
            </a:rPr>
            <a:t>;</a:t>
          </a:r>
        </a:p>
        <a:p>
          <a:pPr lvl="0" algn="l" defTabSz="488950">
            <a:lnSpc>
              <a:spcPct val="100000"/>
            </a:lnSpc>
            <a:spcBef>
              <a:spcPct val="0"/>
            </a:spcBef>
            <a:spcAft>
              <a:spcPts val="0"/>
            </a:spcAft>
          </a:pPr>
          <a:r>
            <a:rPr lang="ru-RU" sz="1100" kern="1200" dirty="0">
              <a:latin typeface="Arial" panose="020B0604020202020204" pitchFamily="34" charset="0"/>
              <a:ea typeface="Calibri" panose="020F0502020204030204" pitchFamily="34" charset="0"/>
              <a:cs typeface="Arial" panose="020B0604020202020204" pitchFamily="34" charset="0"/>
            </a:rPr>
            <a:t>- мкр.Жетысу-3, 37 </a:t>
          </a:r>
          <a:r>
            <a:rPr lang="ru-RU" sz="1100" kern="1200" dirty="0" err="1">
              <a:latin typeface="Arial" panose="020B0604020202020204" pitchFamily="34" charset="0"/>
              <a:ea typeface="Calibri" panose="020F0502020204030204" pitchFamily="34" charset="0"/>
              <a:cs typeface="Arial" panose="020B0604020202020204" pitchFamily="34" charset="0"/>
            </a:rPr>
            <a:t>үй</a:t>
          </a:r>
          <a:r>
            <a:rPr lang="ru-RU" sz="1100" kern="1200" dirty="0">
              <a:latin typeface="Arial" panose="020B0604020202020204" pitchFamily="34" charset="0"/>
              <a:ea typeface="Calibri" panose="020F0502020204030204" pitchFamily="34" charset="0"/>
              <a:cs typeface="Arial" panose="020B0604020202020204" pitchFamily="34" charset="0"/>
            </a:rPr>
            <a:t>;</a:t>
          </a:r>
        </a:p>
        <a:p>
          <a:pPr lvl="0" algn="l" defTabSz="488950">
            <a:lnSpc>
              <a:spcPct val="100000"/>
            </a:lnSpc>
            <a:spcBef>
              <a:spcPct val="0"/>
            </a:spcBef>
            <a:spcAft>
              <a:spcPts val="0"/>
            </a:spcAft>
          </a:pPr>
          <a:r>
            <a:rPr lang="ru-RU" sz="1100" kern="1200" dirty="0">
              <a:latin typeface="Arial" panose="020B0604020202020204" pitchFamily="34" charset="0"/>
              <a:ea typeface="Calibri" panose="020F0502020204030204" pitchFamily="34" charset="0"/>
              <a:cs typeface="Arial" panose="020B0604020202020204" pitchFamily="34" charset="0"/>
            </a:rPr>
            <a:t>- Ботаническая к-</a:t>
          </a:r>
          <a:r>
            <a:rPr lang="ru-RU" sz="1100" kern="1200" dirty="0" err="1">
              <a:latin typeface="Arial" panose="020B0604020202020204" pitchFamily="34" charset="0"/>
              <a:ea typeface="Calibri" panose="020F0502020204030204" pitchFamily="34" charset="0"/>
              <a:cs typeface="Arial" panose="020B0604020202020204" pitchFamily="34" charset="0"/>
            </a:rPr>
            <a:t>сі</a:t>
          </a:r>
          <a:r>
            <a:rPr lang="ru-RU" sz="1100" kern="1200" dirty="0">
              <a:latin typeface="Arial" panose="020B0604020202020204" pitchFamily="34" charset="0"/>
              <a:ea typeface="Calibri" panose="020F0502020204030204" pitchFamily="34" charset="0"/>
              <a:cs typeface="Arial" panose="020B0604020202020204" pitchFamily="34" charset="0"/>
            </a:rPr>
            <a:t>, 29А;</a:t>
          </a:r>
        </a:p>
        <a:p>
          <a:pPr lvl="0" algn="l" defTabSz="488950">
            <a:lnSpc>
              <a:spcPct val="100000"/>
            </a:lnSpc>
            <a:spcBef>
              <a:spcPct val="0"/>
            </a:spcBef>
            <a:spcAft>
              <a:spcPts val="0"/>
            </a:spcAft>
          </a:pPr>
          <a:r>
            <a:rPr lang="ru-RU" sz="1100" kern="1200" dirty="0">
              <a:latin typeface="Arial" panose="020B0604020202020204" pitchFamily="34" charset="0"/>
              <a:ea typeface="Calibri" panose="020F0502020204030204" pitchFamily="34" charset="0"/>
              <a:cs typeface="Arial" panose="020B0604020202020204" pitchFamily="34" charset="0"/>
            </a:rPr>
            <a:t>- </a:t>
          </a:r>
          <a:r>
            <a:rPr lang="ru-RU" sz="1100" kern="1200" dirty="0" err="1">
              <a:latin typeface="Arial" panose="020B0604020202020204" pitchFamily="34" charset="0"/>
              <a:ea typeface="Calibri" panose="020F0502020204030204" pitchFamily="34" charset="0"/>
              <a:cs typeface="Arial" panose="020B0604020202020204" pitchFamily="34" charset="0"/>
            </a:rPr>
            <a:t>Чуланова</a:t>
          </a:r>
          <a:r>
            <a:rPr lang="ru-RU" sz="1100" kern="1200" dirty="0">
              <a:latin typeface="Arial" panose="020B0604020202020204" pitchFamily="34" charset="0"/>
              <a:ea typeface="Calibri" panose="020F0502020204030204" pitchFamily="34" charset="0"/>
              <a:cs typeface="Arial" panose="020B0604020202020204" pitchFamily="34" charset="0"/>
            </a:rPr>
            <a:t> к-</a:t>
          </a:r>
          <a:r>
            <a:rPr lang="ru-RU" sz="1100" kern="1200" dirty="0" err="1">
              <a:latin typeface="Arial" panose="020B0604020202020204" pitchFamily="34" charset="0"/>
              <a:ea typeface="Calibri" panose="020F0502020204030204" pitchFamily="34" charset="0"/>
              <a:cs typeface="Arial" panose="020B0604020202020204" pitchFamily="34" charset="0"/>
            </a:rPr>
            <a:t>сі</a:t>
          </a:r>
          <a:r>
            <a:rPr lang="ru-RU" sz="1100" kern="1200" dirty="0">
              <a:latin typeface="Arial" panose="020B0604020202020204" pitchFamily="34" charset="0"/>
              <a:ea typeface="Calibri" panose="020F0502020204030204" pitchFamily="34" charset="0"/>
              <a:cs typeface="Arial" panose="020B0604020202020204" pitchFamily="34" charset="0"/>
            </a:rPr>
            <a:t>, 109.</a:t>
          </a:r>
          <a:endParaRPr lang="ru-RU" sz="1100" kern="1200" dirty="0">
            <a:latin typeface="Calibri Light (Заголовки)"/>
          </a:endParaRPr>
        </a:p>
      </dsp:txBody>
      <dsp:txXfrm>
        <a:off x="1142759" y="0"/>
        <a:ext cx="4014340" cy="1113398"/>
      </dsp:txXfrm>
    </dsp:sp>
    <dsp:sp modelId="{D1A9EAE4-861E-41A2-8687-0F34AEAEBDCF}">
      <dsp:nvSpPr>
        <dsp:cNvPr id="0" name=""/>
        <dsp:cNvSpPr/>
      </dsp:nvSpPr>
      <dsp:spPr>
        <a:xfrm>
          <a:off x="111339" y="111339"/>
          <a:ext cx="1031420" cy="89071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15B3588-B8FE-43FC-A382-D817283E0DBC}">
      <dsp:nvSpPr>
        <dsp:cNvPr id="0" name=""/>
        <dsp:cNvSpPr/>
      </dsp:nvSpPr>
      <dsp:spPr>
        <a:xfrm>
          <a:off x="0" y="1224737"/>
          <a:ext cx="5157099" cy="1113398"/>
        </a:xfrm>
        <a:prstGeom prst="roundRect">
          <a:avLst>
            <a:gd name="adj" fmla="val 10000"/>
          </a:avLst>
        </a:prstGeom>
        <a:solidFill>
          <a:srgbClr val="D1D7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41910" rIns="41910" bIns="41910" numCol="1" spcCol="1270" anchor="ctr" anchorCtr="0">
          <a:noAutofit/>
        </a:bodyPr>
        <a:lstStyle/>
        <a:p>
          <a:pPr lvl="0" algn="l" defTabSz="488950">
            <a:lnSpc>
              <a:spcPct val="90000"/>
            </a:lnSpc>
            <a:spcBef>
              <a:spcPct val="0"/>
            </a:spcBef>
            <a:spcAft>
              <a:spcPct val="35000"/>
            </a:spcAft>
          </a:pPr>
          <a:r>
            <a:rPr lang="ru-RU" sz="1100" kern="1200" dirty="0" err="1">
              <a:latin typeface="Arial" panose="020B0604020202020204" pitchFamily="34" charset="0"/>
              <a:cs typeface="Arial" panose="020B0604020202020204" pitchFamily="34" charset="0"/>
            </a:rPr>
            <a:t>Кәсіпорынның</a:t>
          </a:r>
          <a:r>
            <a:rPr lang="ru-RU" sz="1100" kern="1200" dirty="0">
              <a:latin typeface="Arial" panose="020B0604020202020204" pitchFamily="34" charset="0"/>
              <a:cs typeface="Arial" panose="020B0604020202020204" pitchFamily="34" charset="0"/>
            </a:rPr>
            <a:t> веб-</a:t>
          </a:r>
          <a:r>
            <a:rPr lang="ru-RU" sz="1100" kern="1200" dirty="0" err="1">
              <a:latin typeface="Arial" panose="020B0604020202020204" pitchFamily="34" charset="0"/>
              <a:cs typeface="Arial" panose="020B0604020202020204" pitchFamily="34" charset="0"/>
            </a:rPr>
            <a:t>порталына</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кіру</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және</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жеке</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шот</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арқылы</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тіркелу</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және</a:t>
          </a:r>
          <a:r>
            <a:rPr lang="ru-RU" sz="1100" kern="1200" dirty="0">
              <a:latin typeface="Arial" panose="020B0604020202020204" pitchFamily="34" charset="0"/>
              <a:cs typeface="Arial" panose="020B0604020202020204" pitchFamily="34" charset="0"/>
            </a:rPr>
            <a:t> аутентификация </a:t>
          </a:r>
          <a:r>
            <a:rPr lang="ru-RU" sz="1100" kern="1200" dirty="0" err="1">
              <a:latin typeface="Arial" panose="020B0604020202020204" pitchFamily="34" charset="0"/>
              <a:cs typeface="Arial" panose="020B0604020202020204" pitchFamily="34" charset="0"/>
            </a:rPr>
            <a:t>үшін</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бірнеше</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сұрақтарға</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жауап</a:t>
          </a:r>
          <a:r>
            <a:rPr lang="ru-RU" sz="1100" kern="1200" dirty="0">
              <a:latin typeface="Arial" panose="020B0604020202020204" pitchFamily="34" charset="0"/>
              <a:cs typeface="Arial" panose="020B0604020202020204" pitchFamily="34" charset="0"/>
            </a:rPr>
            <a:t> беру </a:t>
          </a:r>
          <a:r>
            <a:rPr lang="ru-RU" sz="1100" kern="1200" dirty="0" err="1">
              <a:latin typeface="Arial" panose="020B0604020202020204" pitchFamily="34" charset="0"/>
              <a:cs typeface="Arial" panose="020B0604020202020204" pitchFamily="34" charset="0"/>
            </a:rPr>
            <a:t>арқылы</a:t>
          </a:r>
          <a:endParaRPr lang="ru-RU" sz="1100" kern="1200" dirty="0">
            <a:latin typeface="Calibri Light (Заголовки)"/>
          </a:endParaRPr>
        </a:p>
      </dsp:txBody>
      <dsp:txXfrm>
        <a:off x="1142759" y="1224737"/>
        <a:ext cx="4014340" cy="1113398"/>
      </dsp:txXfrm>
    </dsp:sp>
    <dsp:sp modelId="{28F3C7C3-407E-4556-A6CA-EB997B064CE7}">
      <dsp:nvSpPr>
        <dsp:cNvPr id="0" name=""/>
        <dsp:cNvSpPr/>
      </dsp:nvSpPr>
      <dsp:spPr>
        <a:xfrm>
          <a:off x="111339" y="1336077"/>
          <a:ext cx="1031420" cy="89071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1CEF890-6E09-4DD0-9D65-6DBC0B509FFB}">
      <dsp:nvSpPr>
        <dsp:cNvPr id="0" name=""/>
        <dsp:cNvSpPr/>
      </dsp:nvSpPr>
      <dsp:spPr>
        <a:xfrm>
          <a:off x="0" y="2449475"/>
          <a:ext cx="5157099" cy="1113398"/>
        </a:xfrm>
        <a:prstGeom prst="roundRect">
          <a:avLst>
            <a:gd name="adj" fmla="val 10000"/>
          </a:avLst>
        </a:prstGeom>
        <a:solidFill>
          <a:srgbClr val="CFD5D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41910" rIns="41910" bIns="41910" numCol="1" spcCol="1270" anchor="ctr" anchorCtr="0">
          <a:noAutofit/>
        </a:bodyPr>
        <a:lstStyle/>
        <a:p>
          <a:pPr lvl="0" algn="l" defTabSz="488950">
            <a:lnSpc>
              <a:spcPct val="90000"/>
            </a:lnSpc>
            <a:spcBef>
              <a:spcPct val="0"/>
            </a:spcBef>
            <a:spcAft>
              <a:spcPct val="35000"/>
            </a:spcAft>
          </a:pPr>
          <a:r>
            <a:rPr lang="ru-RU" sz="1100" kern="1200" dirty="0">
              <a:latin typeface="Arial" panose="020B0604020202020204" pitchFamily="34" charset="0"/>
              <a:cs typeface="Arial" panose="020B0604020202020204" pitchFamily="34" charset="0"/>
            </a:rPr>
            <a:t>"</a:t>
          </a:r>
          <a:r>
            <a:rPr lang="ru-RU" sz="1100" kern="1200" dirty="0" err="1">
              <a:latin typeface="Arial" panose="020B0604020202020204" pitchFamily="34" charset="0"/>
              <a:cs typeface="Arial" panose="020B0604020202020204" pitchFamily="34" charset="0"/>
            </a:rPr>
            <a:t>Алсеко</a:t>
          </a:r>
          <a:r>
            <a:rPr lang="ru-RU" sz="1100" kern="1200" dirty="0">
              <a:latin typeface="Arial" panose="020B0604020202020204" pitchFamily="34" charset="0"/>
              <a:cs typeface="Arial" panose="020B0604020202020204" pitchFamily="34" charset="0"/>
            </a:rPr>
            <a:t>" АҚ </a:t>
          </a:r>
          <a:r>
            <a:rPr lang="ru-RU" sz="1100" kern="1200" dirty="0" err="1">
              <a:latin typeface="Arial" panose="020B0604020202020204" pitchFamily="34" charset="0"/>
              <a:cs typeface="Arial" panose="020B0604020202020204" pitchFamily="34" charset="0"/>
            </a:rPr>
            <a:t>абоненттік</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бөлімінде</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Байзакова</a:t>
          </a:r>
          <a:r>
            <a:rPr lang="ru-RU" sz="1100" kern="1200" dirty="0">
              <a:latin typeface="Arial" panose="020B0604020202020204" pitchFamily="34" charset="0"/>
              <a:cs typeface="Arial" panose="020B0604020202020204" pitchFamily="34" charset="0"/>
            </a:rPr>
            <a:t> к-</a:t>
          </a:r>
          <a:r>
            <a:rPr lang="ru-RU" sz="1100" kern="1200" dirty="0" err="1">
              <a:latin typeface="Arial" panose="020B0604020202020204" pitchFamily="34" charset="0"/>
              <a:cs typeface="Arial" panose="020B0604020202020204" pitchFamily="34" charset="0"/>
            </a:rPr>
            <a:t>сі</a:t>
          </a:r>
          <a:r>
            <a:rPr lang="ru-RU" sz="1100" kern="1200" dirty="0">
              <a:latin typeface="Arial" panose="020B0604020202020204" pitchFamily="34" charset="0"/>
              <a:cs typeface="Arial" panose="020B0604020202020204" pitchFamily="34" charset="0"/>
            </a:rPr>
            <a:t>, 221 
</a:t>
          </a:r>
          <a:r>
            <a:rPr lang="ru-RU" sz="1100" kern="1200" dirty="0" err="1">
              <a:latin typeface="Arial" panose="020B0604020202020204" pitchFamily="34" charset="0"/>
              <a:cs typeface="Arial" panose="020B0604020202020204" pitchFamily="34" charset="0"/>
            </a:rPr>
            <a:t>мекен-жайы</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бойынша</a:t>
          </a:r>
          <a:endParaRPr lang="ru-RU" sz="1100" kern="1200" dirty="0">
            <a:latin typeface="Calibri Light (Заголовки)"/>
          </a:endParaRPr>
        </a:p>
      </dsp:txBody>
      <dsp:txXfrm>
        <a:off x="1142759" y="2449475"/>
        <a:ext cx="4014340" cy="1113398"/>
      </dsp:txXfrm>
    </dsp:sp>
    <dsp:sp modelId="{58EAC527-C2DF-43CB-80FB-C27EE7F85A69}">
      <dsp:nvSpPr>
        <dsp:cNvPr id="0" name=""/>
        <dsp:cNvSpPr/>
      </dsp:nvSpPr>
      <dsp:spPr>
        <a:xfrm>
          <a:off x="111339" y="2560815"/>
          <a:ext cx="1031420" cy="89071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ECB5801-3433-40F5-8DD2-EC0B463F1482}">
      <dsp:nvSpPr>
        <dsp:cNvPr id="0" name=""/>
        <dsp:cNvSpPr/>
      </dsp:nvSpPr>
      <dsp:spPr>
        <a:xfrm>
          <a:off x="0" y="3674213"/>
          <a:ext cx="5157099" cy="1113398"/>
        </a:xfrm>
        <a:prstGeom prst="roundRect">
          <a:avLst>
            <a:gd name="adj" fmla="val 10000"/>
          </a:avLst>
        </a:prstGeom>
        <a:solidFill>
          <a:srgbClr val="CFD5D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41910" rIns="36000" bIns="41910" numCol="1" spcCol="1270" anchor="ctr" anchorCtr="0">
          <a:noAutofit/>
        </a:bodyPr>
        <a:lstStyle/>
        <a:p>
          <a:pPr lvl="0" algn="l" defTabSz="488950">
            <a:lnSpc>
              <a:spcPct val="90000"/>
            </a:lnSpc>
            <a:spcBef>
              <a:spcPct val="0"/>
            </a:spcBef>
            <a:spcAft>
              <a:spcPct val="35000"/>
            </a:spcAft>
          </a:pPr>
          <a:r>
            <a:rPr lang="ru-RU" sz="1100" kern="1200" dirty="0">
              <a:latin typeface="Arial" panose="020B0604020202020204" pitchFamily="34" charset="0"/>
              <a:cs typeface="Arial" panose="020B0604020202020204" pitchFamily="34" charset="0"/>
            </a:rPr>
            <a:t>Ай </a:t>
          </a:r>
          <a:r>
            <a:rPr lang="ru-RU" sz="1100" kern="1200" dirty="0" err="1">
              <a:latin typeface="Arial" panose="020B0604020202020204" pitchFamily="34" charset="0"/>
              <a:cs typeface="Arial" panose="020B0604020202020204" pitchFamily="34" charset="0"/>
            </a:rPr>
            <a:t>сайын</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абоненттердің</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шот-фактуралары</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Мемлекеттік</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кірістер</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комитетінің</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серверіне</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автоматты</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түрде</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түсіріледі</a:t>
          </a:r>
          <a:r>
            <a:rPr lang="ru-RU" sz="1100" kern="1200" dirty="0">
              <a:latin typeface="Arial" panose="020B0604020202020204" pitchFamily="34" charset="0"/>
              <a:cs typeface="Arial" panose="020B0604020202020204" pitchFamily="34" charset="0"/>
            </a:rPr>
            <a:t>. Комитет </a:t>
          </a:r>
          <a:r>
            <a:rPr lang="ru-RU" sz="1100" kern="1200" dirty="0" err="1">
              <a:latin typeface="Arial" panose="020B0604020202020204" pitchFamily="34" charset="0"/>
              <a:cs typeface="Arial" panose="020B0604020202020204" pitchFamily="34" charset="0"/>
            </a:rPr>
            <a:t>сайтында</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уәкілетті</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Тұтынушылар</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шот-фактураның</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электрондық</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нұсқасын</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алу</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мүмкіндігіне</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ие</a:t>
          </a:r>
          <a:r>
            <a:rPr lang="ru-RU" sz="1100" kern="1200" dirty="0">
              <a:latin typeface="Arial" panose="020B0604020202020204" pitchFamily="34" charset="0"/>
              <a:cs typeface="Arial" panose="020B0604020202020204" pitchFamily="34" charset="0"/>
            </a:rPr>
            <a:t> </a:t>
          </a:r>
          <a:r>
            <a:rPr lang="ru-RU" sz="1100" b="1" kern="1200" dirty="0">
              <a:latin typeface="Arial" panose="020B0604020202020204" pitchFamily="34" charset="0"/>
              <a:cs typeface="Arial" panose="020B0604020202020204" pitchFamily="34" charset="0"/>
            </a:rPr>
            <a:t>МАҢЫЗДЫ</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Бұл</a:t>
          </a:r>
          <a:r>
            <a:rPr lang="ru-RU" sz="1100" kern="1200" dirty="0">
              <a:latin typeface="Arial" panose="020B0604020202020204" pitchFamily="34" charset="0"/>
              <a:cs typeface="Arial" panose="020B0604020202020204" pitchFamily="34" charset="0"/>
            </a:rPr>
            <a:t> опция ҚҚС </a:t>
          </a:r>
          <a:r>
            <a:rPr lang="ru-RU" sz="1100" kern="1200" dirty="0" err="1">
              <a:latin typeface="Arial" panose="020B0604020202020204" pitchFamily="34" charset="0"/>
              <a:cs typeface="Arial" panose="020B0604020202020204" pitchFamily="34" charset="0"/>
            </a:rPr>
            <a:t>төлеушілер</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үшін</a:t>
          </a:r>
          <a:endParaRPr lang="ru-RU" sz="1100" kern="1200" dirty="0">
            <a:latin typeface="Calibri Light (Заголовки)"/>
          </a:endParaRPr>
        </a:p>
      </dsp:txBody>
      <dsp:txXfrm>
        <a:off x="1142759" y="3674213"/>
        <a:ext cx="4014340" cy="1113398"/>
      </dsp:txXfrm>
    </dsp:sp>
    <dsp:sp modelId="{107E10A1-49CF-477D-9737-0D5E67BF6AB4}">
      <dsp:nvSpPr>
        <dsp:cNvPr id="0" name=""/>
        <dsp:cNvSpPr/>
      </dsp:nvSpPr>
      <dsp:spPr>
        <a:xfrm>
          <a:off x="111339" y="3785553"/>
          <a:ext cx="1031420" cy="89071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F7A14-3E5B-4B52-A7DF-3B77A45E2372}">
      <dsp:nvSpPr>
        <dsp:cNvPr id="0" name=""/>
        <dsp:cNvSpPr/>
      </dsp:nvSpPr>
      <dsp:spPr>
        <a:xfrm>
          <a:off x="0" y="0"/>
          <a:ext cx="5232400" cy="1118366"/>
        </a:xfrm>
        <a:prstGeom prst="roundRect">
          <a:avLst>
            <a:gd name="adj" fmla="val 10000"/>
          </a:avLst>
        </a:prstGeom>
        <a:solidFill>
          <a:srgbClr val="D3D9E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41910" rIns="41910" bIns="41910" numCol="1" spcCol="1270" anchor="ctr" anchorCtr="0">
          <a:noAutofit/>
        </a:bodyPr>
        <a:lstStyle/>
        <a:p>
          <a:pPr lvl="0" algn="l" defTabSz="488950">
            <a:lnSpc>
              <a:spcPct val="100000"/>
            </a:lnSpc>
            <a:spcBef>
              <a:spcPct val="0"/>
            </a:spcBef>
            <a:spcAft>
              <a:spcPts val="0"/>
            </a:spcAft>
          </a:pPr>
          <a:r>
            <a:rPr lang="ru-RU" sz="1100" kern="1200" dirty="0" err="1">
              <a:latin typeface="Arial" panose="020B0604020202020204" pitchFamily="34" charset="0"/>
              <a:cs typeface="Arial" panose="020B0604020202020204" pitchFamily="34" charset="0"/>
            </a:rPr>
            <a:t>Тұтынушыларға</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қызмет</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көрсету</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орталықтарында</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орналасқан</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кәсіпорындардың</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кассаларында</a:t>
          </a:r>
          <a:r>
            <a:rPr lang="ru-RU" sz="1100" kern="1200" dirty="0">
              <a:latin typeface="Arial" panose="020B0604020202020204" pitchFamily="34" charset="0"/>
              <a:cs typeface="Arial" panose="020B0604020202020204" pitchFamily="34" charset="0"/>
            </a:rPr>
            <a:t>:</a:t>
          </a:r>
        </a:p>
        <a:p>
          <a:pPr lvl="0" algn="l" defTabSz="488950">
            <a:lnSpc>
              <a:spcPct val="100000"/>
            </a:lnSpc>
            <a:spcBef>
              <a:spcPct val="0"/>
            </a:spcBef>
            <a:spcAft>
              <a:spcPts val="0"/>
            </a:spcAft>
          </a:pPr>
          <a:r>
            <a:rPr lang="ru-RU" sz="1100" kern="1200" dirty="0">
              <a:latin typeface="Arial" panose="020B0604020202020204" pitchFamily="34" charset="0"/>
              <a:ea typeface="Calibri" panose="020F0502020204030204" pitchFamily="34" charset="0"/>
              <a:cs typeface="Arial" panose="020B0604020202020204" pitchFamily="34" charset="0"/>
            </a:rPr>
            <a:t>- Жарокова,196 к-</a:t>
          </a:r>
          <a:r>
            <a:rPr lang="ru-RU" sz="1100" kern="1200" dirty="0" err="1">
              <a:latin typeface="Arial" panose="020B0604020202020204" pitchFamily="34" charset="0"/>
              <a:ea typeface="Calibri" panose="020F0502020204030204" pitchFamily="34" charset="0"/>
              <a:cs typeface="Arial" panose="020B0604020202020204" pitchFamily="34" charset="0"/>
            </a:rPr>
            <a:t>сі</a:t>
          </a:r>
          <a:r>
            <a:rPr lang="ru-RU" sz="1100" kern="1200" dirty="0">
              <a:latin typeface="Arial" panose="020B0604020202020204" pitchFamily="34" charset="0"/>
              <a:ea typeface="Calibri" panose="020F0502020204030204" pitchFamily="34" charset="0"/>
              <a:cs typeface="Arial" panose="020B0604020202020204" pitchFamily="34" charset="0"/>
            </a:rPr>
            <a:t>;</a:t>
          </a:r>
        </a:p>
        <a:p>
          <a:pPr lvl="0" algn="l" defTabSz="488950">
            <a:lnSpc>
              <a:spcPct val="100000"/>
            </a:lnSpc>
            <a:spcBef>
              <a:spcPct val="0"/>
            </a:spcBef>
            <a:spcAft>
              <a:spcPts val="0"/>
            </a:spcAft>
          </a:pPr>
          <a:r>
            <a:rPr lang="ru-RU" sz="1100" kern="1200" dirty="0">
              <a:latin typeface="Arial" panose="020B0604020202020204" pitchFamily="34" charset="0"/>
              <a:ea typeface="Calibri" panose="020F0502020204030204" pitchFamily="34" charset="0"/>
              <a:cs typeface="Arial" panose="020B0604020202020204" pitchFamily="34" charset="0"/>
            </a:rPr>
            <a:t>- мкр.Жетысу-3, 37 </a:t>
          </a:r>
          <a:r>
            <a:rPr lang="ru-RU" sz="1100" kern="1200" dirty="0" err="1">
              <a:latin typeface="Arial" panose="020B0604020202020204" pitchFamily="34" charset="0"/>
              <a:ea typeface="Calibri" panose="020F0502020204030204" pitchFamily="34" charset="0"/>
              <a:cs typeface="Arial" panose="020B0604020202020204" pitchFamily="34" charset="0"/>
            </a:rPr>
            <a:t>үй</a:t>
          </a:r>
          <a:r>
            <a:rPr lang="ru-RU" sz="1100" kern="1200" dirty="0">
              <a:latin typeface="Arial" panose="020B0604020202020204" pitchFamily="34" charset="0"/>
              <a:ea typeface="Calibri" panose="020F0502020204030204" pitchFamily="34" charset="0"/>
              <a:cs typeface="Arial" panose="020B0604020202020204" pitchFamily="34" charset="0"/>
            </a:rPr>
            <a:t>;</a:t>
          </a:r>
        </a:p>
        <a:p>
          <a:pPr lvl="0" algn="l" defTabSz="488950">
            <a:lnSpc>
              <a:spcPct val="100000"/>
            </a:lnSpc>
            <a:spcBef>
              <a:spcPct val="0"/>
            </a:spcBef>
            <a:spcAft>
              <a:spcPts val="0"/>
            </a:spcAft>
          </a:pPr>
          <a:r>
            <a:rPr lang="ru-RU" sz="1100" kern="1200" dirty="0">
              <a:latin typeface="Arial" panose="020B0604020202020204" pitchFamily="34" charset="0"/>
              <a:ea typeface="Calibri" panose="020F0502020204030204" pitchFamily="34" charset="0"/>
              <a:cs typeface="Arial" panose="020B0604020202020204" pitchFamily="34" charset="0"/>
            </a:rPr>
            <a:t>- Ботаническая к-</a:t>
          </a:r>
          <a:r>
            <a:rPr lang="ru-RU" sz="1100" kern="1200" dirty="0" err="1">
              <a:latin typeface="Arial" panose="020B0604020202020204" pitchFamily="34" charset="0"/>
              <a:ea typeface="Calibri" panose="020F0502020204030204" pitchFamily="34" charset="0"/>
              <a:cs typeface="Arial" panose="020B0604020202020204" pitchFamily="34" charset="0"/>
            </a:rPr>
            <a:t>сі</a:t>
          </a:r>
          <a:r>
            <a:rPr lang="ru-RU" sz="1100" kern="1200" dirty="0">
              <a:latin typeface="Arial" panose="020B0604020202020204" pitchFamily="34" charset="0"/>
              <a:ea typeface="Calibri" panose="020F0502020204030204" pitchFamily="34" charset="0"/>
              <a:cs typeface="Arial" panose="020B0604020202020204" pitchFamily="34" charset="0"/>
            </a:rPr>
            <a:t>, 29А;</a:t>
          </a:r>
        </a:p>
        <a:p>
          <a:pPr lvl="0" algn="l" defTabSz="488950">
            <a:lnSpc>
              <a:spcPct val="100000"/>
            </a:lnSpc>
            <a:spcBef>
              <a:spcPct val="0"/>
            </a:spcBef>
            <a:spcAft>
              <a:spcPts val="0"/>
            </a:spcAft>
          </a:pPr>
          <a:r>
            <a:rPr lang="ru-RU" sz="1100" kern="1200" dirty="0">
              <a:latin typeface="Arial" panose="020B0604020202020204" pitchFamily="34" charset="0"/>
              <a:ea typeface="Calibri" panose="020F0502020204030204" pitchFamily="34" charset="0"/>
              <a:cs typeface="Arial" panose="020B0604020202020204" pitchFamily="34" charset="0"/>
            </a:rPr>
            <a:t>- </a:t>
          </a:r>
          <a:r>
            <a:rPr lang="ru-RU" sz="1100" kern="1200" dirty="0" err="1">
              <a:latin typeface="Arial" panose="020B0604020202020204" pitchFamily="34" charset="0"/>
              <a:ea typeface="Calibri" panose="020F0502020204030204" pitchFamily="34" charset="0"/>
              <a:cs typeface="Arial" panose="020B0604020202020204" pitchFamily="34" charset="0"/>
            </a:rPr>
            <a:t>Чуланова</a:t>
          </a:r>
          <a:r>
            <a:rPr lang="ru-RU" sz="1100" kern="1200" dirty="0">
              <a:latin typeface="Arial" panose="020B0604020202020204" pitchFamily="34" charset="0"/>
              <a:ea typeface="Calibri" panose="020F0502020204030204" pitchFamily="34" charset="0"/>
              <a:cs typeface="Arial" panose="020B0604020202020204" pitchFamily="34" charset="0"/>
            </a:rPr>
            <a:t> к-</a:t>
          </a:r>
          <a:r>
            <a:rPr lang="ru-RU" sz="1100" kern="1200" dirty="0" err="1">
              <a:latin typeface="Arial" panose="020B0604020202020204" pitchFamily="34" charset="0"/>
              <a:ea typeface="Calibri" panose="020F0502020204030204" pitchFamily="34" charset="0"/>
              <a:cs typeface="Arial" panose="020B0604020202020204" pitchFamily="34" charset="0"/>
            </a:rPr>
            <a:t>сі</a:t>
          </a:r>
          <a:r>
            <a:rPr lang="ru-RU" sz="1100" kern="1200" dirty="0">
              <a:latin typeface="Arial" panose="020B0604020202020204" pitchFamily="34" charset="0"/>
              <a:ea typeface="Calibri" panose="020F0502020204030204" pitchFamily="34" charset="0"/>
              <a:cs typeface="Arial" panose="020B0604020202020204" pitchFamily="34" charset="0"/>
            </a:rPr>
            <a:t>, 109.</a:t>
          </a:r>
          <a:endParaRPr lang="ru-RU" sz="1100" kern="1200" dirty="0">
            <a:latin typeface="Arial" panose="020B0604020202020204" pitchFamily="34" charset="0"/>
            <a:cs typeface="Arial" panose="020B0604020202020204" pitchFamily="34" charset="0"/>
          </a:endParaRPr>
        </a:p>
      </dsp:txBody>
      <dsp:txXfrm>
        <a:off x="1158316" y="0"/>
        <a:ext cx="4074083" cy="1118366"/>
      </dsp:txXfrm>
    </dsp:sp>
    <dsp:sp modelId="{DFED7F8B-F74C-476B-9877-B3EBF8CB746C}">
      <dsp:nvSpPr>
        <dsp:cNvPr id="0" name=""/>
        <dsp:cNvSpPr/>
      </dsp:nvSpPr>
      <dsp:spPr>
        <a:xfrm>
          <a:off x="111836" y="111836"/>
          <a:ext cx="1046480" cy="89469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0CB05EC-7B99-4999-AF94-DFF35F924831}">
      <dsp:nvSpPr>
        <dsp:cNvPr id="0" name=""/>
        <dsp:cNvSpPr/>
      </dsp:nvSpPr>
      <dsp:spPr>
        <a:xfrm>
          <a:off x="0" y="1230203"/>
          <a:ext cx="5232400" cy="1118366"/>
        </a:xfrm>
        <a:prstGeom prst="roundRect">
          <a:avLst>
            <a:gd name="adj" fmla="val 10000"/>
          </a:avLst>
        </a:prstGeom>
        <a:solidFill>
          <a:srgbClr val="D1D7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41910" rIns="41910" bIns="41910" numCol="1" spcCol="1270" anchor="ctr" anchorCtr="0">
          <a:noAutofit/>
        </a:bodyPr>
        <a:lstStyle/>
        <a:p>
          <a:pPr lvl="0" algn="l" defTabSz="488950">
            <a:lnSpc>
              <a:spcPct val="90000"/>
            </a:lnSpc>
            <a:spcBef>
              <a:spcPct val="0"/>
            </a:spcBef>
            <a:spcAft>
              <a:spcPct val="35000"/>
            </a:spcAft>
          </a:pPr>
          <a:r>
            <a:rPr lang="ru-RU" sz="1100" kern="1200" dirty="0" err="1">
              <a:latin typeface="Arial" panose="020B0604020202020204" pitchFamily="34" charset="0"/>
              <a:cs typeface="Arial" panose="020B0604020202020204" pitchFamily="34" charset="0"/>
            </a:rPr>
            <a:t>Тұтынушыларға</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қызмет</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көрсету</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орталықтарында</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орналасқан</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кәсіпорындардың</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төлем</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терминалдары</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арқылы</a:t>
          </a:r>
          <a:r>
            <a:rPr lang="ru-RU" sz="1100" kern="1200" dirty="0">
              <a:latin typeface="Arial" panose="020B0604020202020204" pitchFamily="34" charset="0"/>
              <a:cs typeface="Arial" panose="020B0604020202020204" pitchFamily="34" charset="0"/>
            </a:rPr>
            <a:t>.</a:t>
          </a:r>
        </a:p>
      </dsp:txBody>
      <dsp:txXfrm>
        <a:off x="1158316" y="1230203"/>
        <a:ext cx="4074083" cy="1118366"/>
      </dsp:txXfrm>
    </dsp:sp>
    <dsp:sp modelId="{378A245F-0B9C-43C6-A500-00980E397449}">
      <dsp:nvSpPr>
        <dsp:cNvPr id="0" name=""/>
        <dsp:cNvSpPr/>
      </dsp:nvSpPr>
      <dsp:spPr>
        <a:xfrm>
          <a:off x="111836" y="1342039"/>
          <a:ext cx="1046480" cy="89469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64AA088-2352-4CDE-83D3-DCFC1C1003DD}">
      <dsp:nvSpPr>
        <dsp:cNvPr id="0" name=""/>
        <dsp:cNvSpPr/>
      </dsp:nvSpPr>
      <dsp:spPr>
        <a:xfrm>
          <a:off x="0" y="2460406"/>
          <a:ext cx="5232400" cy="1118366"/>
        </a:xfrm>
        <a:prstGeom prst="roundRect">
          <a:avLst>
            <a:gd name="adj" fmla="val 10000"/>
          </a:avLst>
        </a:prstGeom>
        <a:solidFill>
          <a:srgbClr val="D1D7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41910" rIns="41910" bIns="41910" numCol="1" spcCol="1270" anchor="ctr" anchorCtr="0">
          <a:noAutofit/>
        </a:bodyPr>
        <a:lstStyle/>
        <a:p>
          <a:pPr lvl="0" algn="l" defTabSz="488950">
            <a:lnSpc>
              <a:spcPct val="90000"/>
            </a:lnSpc>
            <a:spcBef>
              <a:spcPct val="0"/>
            </a:spcBef>
            <a:spcAft>
              <a:spcPct val="35000"/>
            </a:spcAft>
          </a:pPr>
          <a:r>
            <a:rPr lang="ru-RU" sz="1100" kern="1200" dirty="0" err="1">
              <a:latin typeface="Arial" panose="020B0604020202020204" pitchFamily="34" charset="0"/>
              <a:cs typeface="Arial" panose="020B0604020202020204" pitchFamily="34" charset="0"/>
            </a:rPr>
            <a:t>Екінші</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деңгейдегі</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банктердің</a:t>
          </a:r>
          <a:r>
            <a:rPr lang="ru-RU" sz="1100" kern="1200" dirty="0">
              <a:latin typeface="Arial" panose="020B0604020202020204" pitchFamily="34" charset="0"/>
              <a:cs typeface="Arial" panose="020B0604020202020204" pitchFamily="34" charset="0"/>
            </a:rPr>
            <a:t> интернет-</a:t>
          </a:r>
          <a:r>
            <a:rPr lang="ru-RU" sz="1100" kern="1200" dirty="0" err="1">
              <a:latin typeface="Arial" panose="020B0604020202020204" pitchFamily="34" charset="0"/>
              <a:cs typeface="Arial" panose="020B0604020202020204" pitchFamily="34" charset="0"/>
            </a:rPr>
            <a:t>банкингі</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арқылы</a:t>
          </a:r>
          <a:r>
            <a:rPr lang="ru-RU" sz="1100" kern="1200" dirty="0">
              <a:latin typeface="Arial" panose="020B0604020202020204" pitchFamily="34" charset="0"/>
              <a:cs typeface="Arial" panose="020B0604020202020204" pitchFamily="34" charset="0"/>
            </a:rPr>
            <a:t>. Интернет-банкинг </a:t>
          </a:r>
          <a:r>
            <a:rPr lang="ru-RU" sz="1100" kern="1200" dirty="0" err="1">
              <a:latin typeface="Arial" panose="020B0604020202020204" pitchFamily="34" charset="0"/>
              <a:cs typeface="Arial" panose="020B0604020202020204" pitchFamily="34" charset="0"/>
            </a:rPr>
            <a:t>Пайдаланушыларға</a:t>
          </a:r>
          <a:r>
            <a:rPr lang="ru-RU" sz="1100" kern="1200" dirty="0">
              <a:latin typeface="Arial" panose="020B0604020202020204" pitchFamily="34" charset="0"/>
              <a:cs typeface="Arial" panose="020B0604020202020204" pitchFamily="34" charset="0"/>
            </a:rPr>
            <a:t> Интернет </a:t>
          </a:r>
          <a:r>
            <a:rPr lang="ru-RU" sz="1100" kern="1200" dirty="0" err="1">
              <a:latin typeface="Arial" panose="020B0604020202020204" pitchFamily="34" charset="0"/>
              <a:cs typeface="Arial" panose="020B0604020202020204" pitchFamily="34" charset="0"/>
            </a:rPr>
            <a:t>байланысы</a:t>
          </a:r>
          <a:r>
            <a:rPr lang="ru-RU" sz="1100" kern="1200" dirty="0">
              <a:latin typeface="Arial" panose="020B0604020202020204" pitchFamily="34" charset="0"/>
              <a:cs typeface="Arial" panose="020B0604020202020204" pitchFamily="34" charset="0"/>
            </a:rPr>
            <a:t> бар </a:t>
          </a:r>
          <a:r>
            <a:rPr lang="ru-RU" sz="1100" kern="1200" dirty="0" err="1">
              <a:latin typeface="Arial" panose="020B0604020202020204" pitchFamily="34" charset="0"/>
              <a:cs typeface="Arial" panose="020B0604020202020204" pitchFamily="34" charset="0"/>
            </a:rPr>
            <a:t>кез</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келген</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компьютерден</a:t>
          </a:r>
          <a:r>
            <a:rPr lang="ru-RU" sz="1100" kern="1200" dirty="0">
              <a:latin typeface="Arial" panose="020B0604020202020204" pitchFamily="34" charset="0"/>
              <a:cs typeface="Arial" panose="020B0604020202020204" pitchFamily="34" charset="0"/>
            </a:rPr>
            <a:t>/</a:t>
          </a:r>
          <a:r>
            <a:rPr lang="ru-RU" sz="1100" kern="1200" dirty="0" err="1">
              <a:latin typeface="Arial" panose="020B0604020202020204" pitchFamily="34" charset="0"/>
              <a:cs typeface="Arial" panose="020B0604020202020204" pitchFamily="34" charset="0"/>
            </a:rPr>
            <a:t>смартфоннан</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әлемнің</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кез</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келген</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жерінде</a:t>
          </a:r>
          <a:r>
            <a:rPr lang="ru-RU" sz="1100" kern="1200" dirty="0">
              <a:latin typeface="Arial" panose="020B0604020202020204" pitchFamily="34" charset="0"/>
              <a:cs typeface="Arial" panose="020B0604020202020204" pitchFamily="34" charset="0"/>
            </a:rPr>
            <a:t> банков-</a:t>
          </a:r>
          <a:r>
            <a:rPr lang="en-US" sz="1100" kern="1200" dirty="0">
              <a:latin typeface="Arial" panose="020B0604020202020204" pitchFamily="34" charset="0"/>
              <a:cs typeface="Arial" panose="020B0604020202020204" pitchFamily="34" charset="0"/>
            </a:rPr>
            <a:t>line </a:t>
          </a:r>
          <a:r>
            <a:rPr lang="ru-RU" sz="1100" kern="1200" dirty="0" err="1">
              <a:latin typeface="Arial" panose="020B0604020202020204" pitchFamily="34" charset="0"/>
              <a:cs typeface="Arial" panose="020B0604020202020204" pitchFamily="34" charset="0"/>
            </a:rPr>
            <a:t>режимінде</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банктік</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шоттарды</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басқаруға</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мүмкіндік</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береді</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Сіз</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аптасына</a:t>
          </a:r>
          <a:r>
            <a:rPr lang="ru-RU" sz="1100" kern="1200" dirty="0">
              <a:latin typeface="Arial" panose="020B0604020202020204" pitchFamily="34" charset="0"/>
              <a:cs typeface="Arial" panose="020B0604020202020204" pitchFamily="34" charset="0"/>
            </a:rPr>
            <a:t> 7 </a:t>
          </a:r>
          <a:r>
            <a:rPr lang="ru-RU" sz="1100" kern="1200" dirty="0" err="1">
              <a:latin typeface="Arial" panose="020B0604020202020204" pitchFamily="34" charset="0"/>
              <a:cs typeface="Arial" panose="020B0604020202020204" pitchFamily="34" charset="0"/>
            </a:rPr>
            <a:t>күн</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тәулігіне</a:t>
          </a:r>
          <a:r>
            <a:rPr lang="ru-RU" sz="1100" kern="1200" dirty="0">
              <a:latin typeface="Arial" panose="020B0604020202020204" pitchFamily="34" charset="0"/>
              <a:cs typeface="Arial" panose="020B0604020202020204" pitchFamily="34" charset="0"/>
            </a:rPr>
            <a:t> 24 </a:t>
          </a:r>
          <a:r>
            <a:rPr lang="ru-RU" sz="1100" kern="1200" dirty="0" err="1">
              <a:latin typeface="Arial" panose="020B0604020202020204" pitchFamily="34" charset="0"/>
              <a:cs typeface="Arial" panose="020B0604020202020204" pitchFamily="34" charset="0"/>
            </a:rPr>
            <a:t>сағат</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түбіртек</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операцияларын</a:t>
          </a:r>
          <a:r>
            <a:rPr lang="ru-RU" sz="1100" kern="1200" dirty="0">
              <a:latin typeface="Arial" panose="020B0604020202020204" pitchFamily="34" charset="0"/>
              <a:cs typeface="Arial" panose="020B0604020202020204" pitchFamily="34" charset="0"/>
            </a:rPr>
            <a:t> тез </a:t>
          </a:r>
          <a:r>
            <a:rPr lang="ru-RU" sz="1100" kern="1200" dirty="0" err="1">
              <a:latin typeface="Arial" panose="020B0604020202020204" pitchFamily="34" charset="0"/>
              <a:cs typeface="Arial" panose="020B0604020202020204" pitchFamily="34" charset="0"/>
            </a:rPr>
            <a:t>және</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оңай</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жасай</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аласыз</a:t>
          </a:r>
          <a:r>
            <a:rPr lang="ru-RU" sz="1100" kern="1200" dirty="0">
              <a:latin typeface="Arial" panose="020B0604020202020204" pitchFamily="34" charset="0"/>
              <a:cs typeface="Arial" panose="020B0604020202020204" pitchFamily="34" charset="0"/>
            </a:rPr>
            <a:t>.</a:t>
          </a:r>
        </a:p>
      </dsp:txBody>
      <dsp:txXfrm>
        <a:off x="1158316" y="2460406"/>
        <a:ext cx="4074083" cy="1118366"/>
      </dsp:txXfrm>
    </dsp:sp>
    <dsp:sp modelId="{D4A13F95-ACE6-4E9F-903A-65FDA482E324}">
      <dsp:nvSpPr>
        <dsp:cNvPr id="0" name=""/>
        <dsp:cNvSpPr/>
      </dsp:nvSpPr>
      <dsp:spPr>
        <a:xfrm>
          <a:off x="111836" y="2572243"/>
          <a:ext cx="1046480" cy="89469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86B4B29-692A-4295-A8FC-D6FD57C427EF}">
      <dsp:nvSpPr>
        <dsp:cNvPr id="0" name=""/>
        <dsp:cNvSpPr/>
      </dsp:nvSpPr>
      <dsp:spPr>
        <a:xfrm>
          <a:off x="0" y="3693428"/>
          <a:ext cx="5232400" cy="1118366"/>
        </a:xfrm>
        <a:prstGeom prst="roundRect">
          <a:avLst>
            <a:gd name="adj" fmla="val 10000"/>
          </a:avLst>
        </a:prstGeom>
        <a:solidFill>
          <a:srgbClr val="CFD5D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000" tIns="41910" rIns="41910" bIns="41910" numCol="1" spcCol="1270" anchor="ctr" anchorCtr="0">
          <a:noAutofit/>
        </a:bodyPr>
        <a:lstStyle/>
        <a:p>
          <a:pPr lvl="0" algn="l" defTabSz="488950">
            <a:lnSpc>
              <a:spcPct val="90000"/>
            </a:lnSpc>
            <a:spcBef>
              <a:spcPct val="0"/>
            </a:spcBef>
            <a:spcAft>
              <a:spcPct val="35000"/>
            </a:spcAft>
          </a:pPr>
          <a:r>
            <a:rPr lang="ru-RU" sz="1100" kern="1200" dirty="0" err="1">
              <a:latin typeface="Arial" panose="020B0604020202020204" pitchFamily="34" charset="0"/>
              <a:cs typeface="Arial" panose="020B0604020202020204" pitchFamily="34" charset="0"/>
            </a:rPr>
            <a:t>Тұрғын</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емес</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үй-жайларды</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тұтынушылар</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үшін</a:t>
          </a:r>
          <a:r>
            <a:rPr lang="ru-RU" sz="1100" kern="1200" dirty="0">
              <a:latin typeface="Arial" panose="020B0604020202020204" pitchFamily="34" charset="0"/>
              <a:cs typeface="Arial" panose="020B0604020202020204" pitchFamily="34" charset="0"/>
            </a:rPr>
            <a:t> </a:t>
          </a:r>
          <a:r>
            <a:rPr lang="en-US" sz="1100" kern="1200" dirty="0" err="1">
              <a:latin typeface="Arial" panose="020B0604020202020204" pitchFamily="34" charset="0"/>
              <a:cs typeface="Arial" panose="020B0604020202020204" pitchFamily="34" charset="0"/>
            </a:rPr>
            <a:t>Kaspi</a:t>
          </a:r>
          <a:r>
            <a:rPr lang="en-US" sz="1100" kern="1200" dirty="0">
              <a:latin typeface="Arial" panose="020B0604020202020204" pitchFamily="34" charset="0"/>
              <a:cs typeface="Arial" panose="020B0604020202020204" pitchFamily="34" charset="0"/>
            </a:rPr>
            <a:t> Bank </a:t>
          </a:r>
          <a:r>
            <a:rPr lang="ru-RU" sz="1100" kern="1200" dirty="0" err="1">
              <a:latin typeface="Arial" panose="020B0604020202020204" pitchFamily="34" charset="0"/>
              <a:cs typeface="Arial" panose="020B0604020202020204" pitchFamily="34" charset="0"/>
            </a:rPr>
            <a:t>мобильді</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қосымшасы</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және</a:t>
          </a:r>
          <a:r>
            <a:rPr lang="ru-RU" sz="1100" kern="1200" dirty="0">
              <a:latin typeface="Arial" panose="020B0604020202020204" pitchFamily="34" charset="0"/>
              <a:cs typeface="Arial" panose="020B0604020202020204" pitchFamily="34" charset="0"/>
            </a:rPr>
            <a:t> </a:t>
          </a:r>
          <a:r>
            <a:rPr lang="ru-RU" sz="1100" kern="1200" dirty="0" err="1">
              <a:latin typeface="Arial" panose="020B0604020202020204" pitchFamily="34" charset="0"/>
              <a:cs typeface="Arial" panose="020B0604020202020204" pitchFamily="34" charset="0"/>
            </a:rPr>
            <a:t>ресми</a:t>
          </a:r>
          <a:r>
            <a:rPr lang="ru-RU" sz="1100" kern="1200" dirty="0">
              <a:latin typeface="Arial" panose="020B0604020202020204" pitchFamily="34" charset="0"/>
              <a:cs typeface="Arial" panose="020B0604020202020204" pitchFamily="34" charset="0"/>
            </a:rPr>
            <a:t> сайты </a:t>
          </a:r>
          <a:r>
            <a:rPr lang="ru-RU" sz="1100" kern="1200" dirty="0" err="1">
              <a:latin typeface="Arial" panose="020B0604020202020204" pitchFamily="34" charset="0"/>
              <a:cs typeface="Arial" panose="020B0604020202020204" pitchFamily="34" charset="0"/>
            </a:rPr>
            <a:t>арқылы</a:t>
          </a:r>
          <a:r>
            <a:rPr lang="ru-RU" sz="1100" kern="1200" dirty="0">
              <a:latin typeface="Arial" panose="020B0604020202020204" pitchFamily="34" charset="0"/>
              <a:cs typeface="Arial" panose="020B0604020202020204" pitchFamily="34" charset="0"/>
            </a:rPr>
            <a:t>.</a:t>
          </a:r>
        </a:p>
      </dsp:txBody>
      <dsp:txXfrm>
        <a:off x="1158316" y="3693428"/>
        <a:ext cx="4074083" cy="1118366"/>
      </dsp:txXfrm>
    </dsp:sp>
    <dsp:sp modelId="{C68BEBDD-2383-4DC4-AE27-E37B33C6D910}">
      <dsp:nvSpPr>
        <dsp:cNvPr id="0" name=""/>
        <dsp:cNvSpPr/>
      </dsp:nvSpPr>
      <dsp:spPr>
        <a:xfrm>
          <a:off x="111836" y="3802446"/>
          <a:ext cx="1046480" cy="894693"/>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55AD9-C4D7-4AC3-BD36-CB0B3C154F25}">
      <dsp:nvSpPr>
        <dsp:cNvPr id="0" name=""/>
        <dsp:cNvSpPr/>
      </dsp:nvSpPr>
      <dsp:spPr>
        <a:xfrm>
          <a:off x="52120" y="9803"/>
          <a:ext cx="876428" cy="1095570"/>
        </a:xfrm>
        <a:prstGeom prst="pie">
          <a:avLst>
            <a:gd name="adj1" fmla="val 5400000"/>
            <a:gd name="adj2" fmla="val 16200000"/>
          </a:avLst>
        </a:prstGeom>
        <a:solidFill>
          <a:srgbClr val="D5DBE3"/>
        </a:solidFill>
        <a:ln>
          <a:solidFill>
            <a:srgbClr val="006CB6"/>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02DD6D-A14C-4244-BACF-0954A6BD8E3C}">
      <dsp:nvSpPr>
        <dsp:cNvPr id="0" name=""/>
        <dsp:cNvSpPr/>
      </dsp:nvSpPr>
      <dsp:spPr>
        <a:xfrm>
          <a:off x="486524" y="25791"/>
          <a:ext cx="3357520" cy="106477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rtl="0">
            <a:lnSpc>
              <a:spcPct val="100000"/>
            </a:lnSpc>
            <a:spcBef>
              <a:spcPct val="0"/>
            </a:spcBef>
            <a:spcAft>
              <a:spcPct val="35000"/>
            </a:spcAft>
          </a:pPr>
          <a:r>
            <a:rPr lang="ru-RU" sz="900" i="1" kern="1200" dirty="0" err="1">
              <a:latin typeface="Arial" panose="020B0604020202020204" pitchFamily="34" charset="0"/>
              <a:cs typeface="Arial" panose="020B0604020202020204" pitchFamily="34" charset="0"/>
            </a:rPr>
            <a:t>Орталық</a:t>
          </a:r>
          <a:r>
            <a:rPr lang="ru-RU" sz="900" i="1" kern="1200" dirty="0">
              <a:latin typeface="Arial" panose="020B0604020202020204" pitchFamily="34" charset="0"/>
              <a:cs typeface="Arial" panose="020B0604020202020204" pitchFamily="34" charset="0"/>
            </a:rPr>
            <a:t> </a:t>
          </a:r>
          <a:r>
            <a:rPr lang="ru-RU" sz="900" i="1" kern="1200" dirty="0" err="1">
              <a:latin typeface="Arial" panose="020B0604020202020204" pitchFamily="34" charset="0"/>
              <a:cs typeface="Arial" panose="020B0604020202020204" pitchFamily="34" charset="0"/>
            </a:rPr>
            <a:t>диспетчерлік</a:t>
          </a:r>
          <a:r>
            <a:rPr lang="ru-RU" sz="900" i="1" kern="1200" dirty="0">
              <a:latin typeface="Arial" panose="020B0604020202020204" pitchFamily="34" charset="0"/>
              <a:cs typeface="Arial" panose="020B0604020202020204" pitchFamily="34" charset="0"/>
            </a:rPr>
            <a:t> </a:t>
          </a:r>
          <a:r>
            <a:rPr lang="ru-RU" sz="900" i="1" kern="1200" dirty="0" err="1">
              <a:latin typeface="Arial" panose="020B0604020202020204" pitchFamily="34" charset="0"/>
              <a:cs typeface="Arial" panose="020B0604020202020204" pitchFamily="34" charset="0"/>
            </a:rPr>
            <a:t>қызмет</a:t>
          </a:r>
          <a:r>
            <a:rPr lang="ru-RU" sz="900" i="1" kern="1200" dirty="0">
              <a:latin typeface="Arial" panose="020B0604020202020204" pitchFamily="34" charset="0"/>
              <a:cs typeface="Arial" panose="020B0604020202020204" pitchFamily="34" charset="0"/>
            </a:rPr>
            <a:t> </a:t>
          </a:r>
          <a:r>
            <a:rPr lang="ru-RU" sz="1050" b="1" i="1" kern="1200" dirty="0">
              <a:latin typeface="Arial" panose="020B0604020202020204" pitchFamily="34" charset="0"/>
              <a:cs typeface="Arial" panose="020B0604020202020204" pitchFamily="34" charset="0"/>
            </a:rPr>
            <a:t>ОДҚ</a:t>
          </a:r>
          <a:r>
            <a:rPr lang="ru-RU" sz="900" i="1" kern="1200" dirty="0">
              <a:latin typeface="Arial" panose="020B0604020202020204" pitchFamily="34" charset="0"/>
              <a:cs typeface="Arial" panose="020B0604020202020204" pitchFamily="34" charset="0"/>
            </a:rPr>
            <a:t/>
          </a:r>
          <a:br>
            <a:rPr lang="ru-RU" sz="900" i="1" kern="1200" dirty="0">
              <a:latin typeface="Arial" panose="020B0604020202020204" pitchFamily="34" charset="0"/>
              <a:cs typeface="Arial" panose="020B0604020202020204" pitchFamily="34" charset="0"/>
            </a:rPr>
          </a:br>
          <a:r>
            <a:rPr lang="ru-RU" sz="900" i="1" kern="1200" dirty="0">
              <a:latin typeface="Arial" panose="020B0604020202020204" pitchFamily="34" charset="0"/>
              <a:cs typeface="Arial" panose="020B0604020202020204" pitchFamily="34" charset="0"/>
            </a:rPr>
            <a:t> </a:t>
          </a:r>
          <a:r>
            <a:rPr lang="en-US" sz="900" i="1" kern="1200" dirty="0">
              <a:latin typeface="Arial" panose="020B0604020202020204" pitchFamily="34" charset="0"/>
              <a:cs typeface="Arial" panose="020B0604020202020204" pitchFamily="34" charset="0"/>
            </a:rPr>
            <a:t>(</a:t>
          </a:r>
          <a:r>
            <a:rPr lang="ru-RU" sz="900" i="1" kern="1200" dirty="0" err="1">
              <a:latin typeface="Arial" panose="020B0604020202020204" pitchFamily="34" charset="0"/>
              <a:cs typeface="Arial" panose="020B0604020202020204" pitchFamily="34" charset="0"/>
            </a:rPr>
            <a:t>тәулік</a:t>
          </a:r>
          <a:r>
            <a:rPr lang="ru-RU" sz="900" i="1" kern="1200" dirty="0">
              <a:latin typeface="Arial" panose="020B0604020202020204" pitchFamily="34" charset="0"/>
              <a:cs typeface="Arial" panose="020B0604020202020204" pitchFamily="34" charset="0"/>
            </a:rPr>
            <a:t> </a:t>
          </a:r>
          <a:r>
            <a:rPr lang="ru-RU" sz="900" i="1" kern="1200" dirty="0" err="1">
              <a:latin typeface="Arial" panose="020B0604020202020204" pitchFamily="34" charset="0"/>
              <a:cs typeface="Arial" panose="020B0604020202020204" pitchFamily="34" charset="0"/>
            </a:rPr>
            <a:t>бойы</a:t>
          </a:r>
          <a:r>
            <a:rPr lang="en-US" sz="900" i="1" kern="1200" dirty="0">
              <a:latin typeface="Arial" panose="020B0604020202020204" pitchFamily="34" charset="0"/>
              <a:cs typeface="Arial" panose="020B0604020202020204" pitchFamily="34" charset="0"/>
            </a:rPr>
            <a:t>)</a:t>
          </a:r>
          <a:r>
            <a:rPr lang="ru-RU" sz="900" i="1" kern="1200" dirty="0">
              <a:latin typeface="Arial" panose="020B0604020202020204" pitchFamily="34" charset="0"/>
              <a:cs typeface="Arial" panose="020B0604020202020204" pitchFamily="34" charset="0"/>
            </a:rPr>
            <a:t>                                                                                                    </a:t>
          </a:r>
          <a:r>
            <a:rPr lang="ru-RU" sz="1200" b="1" i="1" kern="1200" dirty="0">
              <a:solidFill>
                <a:srgbClr val="336699"/>
              </a:solidFill>
              <a:latin typeface="Arial" panose="020B0604020202020204" pitchFamily="34" charset="0"/>
              <a:cs typeface="Arial" panose="020B0604020202020204" pitchFamily="34" charset="0"/>
            </a:rPr>
            <a:t>274-66-66, 274-24-20</a:t>
          </a:r>
        </a:p>
        <a:p>
          <a:pPr lvl="0" algn="ctr" defTabSz="400050" rtl="0">
            <a:lnSpc>
              <a:spcPct val="100000"/>
            </a:lnSpc>
            <a:spcBef>
              <a:spcPct val="0"/>
            </a:spcBef>
            <a:spcAft>
              <a:spcPct val="35000"/>
            </a:spcAft>
          </a:pPr>
          <a:r>
            <a:rPr lang="ru-RU" sz="900" i="1" kern="1200" dirty="0" err="1">
              <a:latin typeface="Arial" panose="020B0604020202020204" pitchFamily="34" charset="0"/>
              <a:cs typeface="Arial" panose="020B0604020202020204" pitchFamily="34" charset="0"/>
            </a:rPr>
            <a:t>Анықтамалық-ақпараттық</a:t>
          </a:r>
          <a:r>
            <a:rPr lang="ru-RU" sz="900" i="1" kern="1200" dirty="0">
              <a:latin typeface="Arial" panose="020B0604020202020204" pitchFamily="34" charset="0"/>
              <a:cs typeface="Arial" panose="020B0604020202020204" pitchFamily="34" charset="0"/>
            </a:rPr>
            <a:t> </a:t>
          </a:r>
          <a:r>
            <a:rPr lang="ru-RU" sz="900" i="1" kern="1200" dirty="0" err="1">
              <a:latin typeface="Arial" panose="020B0604020202020204" pitchFamily="34" charset="0"/>
              <a:cs typeface="Arial" panose="020B0604020202020204" pitchFamily="34" charset="0"/>
            </a:rPr>
            <a:t>қызмет</a:t>
          </a:r>
          <a:r>
            <a:rPr lang="ru-RU" sz="900" i="1" kern="1200" dirty="0">
              <a:latin typeface="Arial" panose="020B0604020202020204" pitchFamily="34" charset="0"/>
              <a:cs typeface="Arial" panose="020B0604020202020204" pitchFamily="34" charset="0"/>
            </a:rPr>
            <a:t> </a:t>
          </a:r>
          <a:r>
            <a:rPr lang="en-US" sz="1050" b="1" i="1" kern="1200" dirty="0">
              <a:latin typeface="Arial" panose="020B0604020202020204" pitchFamily="34" charset="0"/>
              <a:cs typeface="Arial" panose="020B0604020202020204" pitchFamily="34" charset="0"/>
            </a:rPr>
            <a:t>Call</a:t>
          </a:r>
          <a:r>
            <a:rPr lang="ru-RU" sz="1050" b="1" i="1" kern="1200" dirty="0">
              <a:latin typeface="Arial" panose="020B0604020202020204" pitchFamily="34" charset="0"/>
              <a:cs typeface="Arial" panose="020B0604020202020204" pitchFamily="34" charset="0"/>
            </a:rPr>
            <a:t>-</a:t>
          </a:r>
          <a:r>
            <a:rPr lang="ru-RU" sz="1050" b="1" i="1" kern="1200" dirty="0" err="1">
              <a:latin typeface="Arial" panose="020B0604020202020204" pitchFamily="34" charset="0"/>
              <a:cs typeface="Arial" panose="020B0604020202020204" pitchFamily="34" charset="0"/>
            </a:rPr>
            <a:t>орталық</a:t>
          </a:r>
          <a:r>
            <a:rPr lang="en-US" sz="1200" i="1" kern="1200" dirty="0">
              <a:latin typeface="Arial" panose="020B0604020202020204" pitchFamily="34" charset="0"/>
              <a:cs typeface="Arial" panose="020B0604020202020204" pitchFamily="34" charset="0"/>
            </a:rPr>
            <a:t>           </a:t>
          </a:r>
          <a:r>
            <a:rPr lang="ru-RU" sz="1200" i="1" kern="1200" dirty="0">
              <a:latin typeface="Arial" panose="020B0604020202020204" pitchFamily="34" charset="0"/>
              <a:cs typeface="Arial" panose="020B0604020202020204" pitchFamily="34" charset="0"/>
            </a:rPr>
            <a:t>                                                                                                            </a:t>
          </a:r>
          <a:r>
            <a:rPr lang="ru-RU" sz="1200" b="1" i="1" kern="1200" dirty="0">
              <a:solidFill>
                <a:srgbClr val="336699"/>
              </a:solidFill>
              <a:latin typeface="Arial" panose="020B0604020202020204" pitchFamily="34" charset="0"/>
              <a:cs typeface="Arial" panose="020B0604020202020204" pitchFamily="34" charset="0"/>
            </a:rPr>
            <a:t>3 777 444 </a:t>
          </a:r>
          <a:endParaRPr lang="ru-RU" sz="1200" b="1" kern="1200" dirty="0">
            <a:solidFill>
              <a:srgbClr val="336699"/>
            </a:solidFill>
            <a:latin typeface="Arial" panose="020B0604020202020204" pitchFamily="34" charset="0"/>
            <a:cs typeface="Arial" panose="020B0604020202020204" pitchFamily="34" charset="0"/>
          </a:endParaRPr>
        </a:p>
      </dsp:txBody>
      <dsp:txXfrm>
        <a:off x="486524" y="25791"/>
        <a:ext cx="3357520" cy="10647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2BFB9-6D98-4C84-A899-0C0789449931}">
      <dsp:nvSpPr>
        <dsp:cNvPr id="0" name=""/>
        <dsp:cNvSpPr/>
      </dsp:nvSpPr>
      <dsp:spPr>
        <a:xfrm>
          <a:off x="463163" y="314388"/>
          <a:ext cx="1823407" cy="1823407"/>
        </a:xfrm>
        <a:prstGeom prst="blockArc">
          <a:avLst>
            <a:gd name="adj1" fmla="val 10957400"/>
            <a:gd name="adj2" fmla="val 17940598"/>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BF5DCD-1652-4A0E-ABF2-BE838CBBB0F0}">
      <dsp:nvSpPr>
        <dsp:cNvPr id="0" name=""/>
        <dsp:cNvSpPr/>
      </dsp:nvSpPr>
      <dsp:spPr>
        <a:xfrm>
          <a:off x="464094" y="275535"/>
          <a:ext cx="1823407" cy="1823407"/>
        </a:xfrm>
        <a:prstGeom prst="blockArc">
          <a:avLst>
            <a:gd name="adj1" fmla="val 3600912"/>
            <a:gd name="adj2" fmla="val 10807362"/>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3AFBF7-BD3B-4A65-B3DA-3E61F2EE4BD2}">
      <dsp:nvSpPr>
        <dsp:cNvPr id="0" name=""/>
        <dsp:cNvSpPr/>
      </dsp:nvSpPr>
      <dsp:spPr>
        <a:xfrm>
          <a:off x="1350453" y="273366"/>
          <a:ext cx="1823407" cy="1823407"/>
        </a:xfrm>
        <a:prstGeom prst="blockArc">
          <a:avLst>
            <a:gd name="adj1" fmla="val 1012"/>
            <a:gd name="adj2" fmla="val 7182262"/>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13D874-6F7B-489E-9E07-DC3FBE9F7F71}">
      <dsp:nvSpPr>
        <dsp:cNvPr id="0" name=""/>
        <dsp:cNvSpPr/>
      </dsp:nvSpPr>
      <dsp:spPr>
        <a:xfrm>
          <a:off x="1350863" y="300626"/>
          <a:ext cx="1823407" cy="1823407"/>
        </a:xfrm>
        <a:prstGeom prst="blockArc">
          <a:avLst>
            <a:gd name="adj1" fmla="val 14352816"/>
            <a:gd name="adj2" fmla="val 21495766"/>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500B10-CEB8-4F7E-BFF7-72F9B63CCF16}">
      <dsp:nvSpPr>
        <dsp:cNvPr id="0" name=""/>
        <dsp:cNvSpPr/>
      </dsp:nvSpPr>
      <dsp:spPr>
        <a:xfrm>
          <a:off x="962932" y="763370"/>
          <a:ext cx="1702890" cy="843923"/>
        </a:xfrm>
        <a:prstGeom prst="diamond">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ru-RU" altLang="ru-RU" sz="1000" b="1" kern="1200" dirty="0" err="1">
              <a:solidFill>
                <a:schemeClr val="bg1"/>
              </a:solidFill>
              <a:latin typeface="Arial" pitchFamily="34" charset="0"/>
            </a:rPr>
            <a:t>Тұтынушыларға</a:t>
          </a:r>
          <a:r>
            <a:rPr lang="ru-RU" altLang="ru-RU" sz="1000" b="1" kern="1200" dirty="0">
              <a:solidFill>
                <a:schemeClr val="bg1"/>
              </a:solidFill>
              <a:latin typeface="Arial" pitchFamily="34" charset="0"/>
            </a:rPr>
            <a:t> </a:t>
          </a:r>
          <a:r>
            <a:rPr lang="ru-RU" altLang="ru-RU" sz="1000" b="1" kern="1200" dirty="0" err="1">
              <a:solidFill>
                <a:schemeClr val="bg1"/>
              </a:solidFill>
              <a:latin typeface="Arial" pitchFamily="34" charset="0"/>
            </a:rPr>
            <a:t>қызмет</a:t>
          </a:r>
          <a:r>
            <a:rPr lang="ru-RU" altLang="ru-RU" sz="1000" b="1" kern="1200" dirty="0">
              <a:solidFill>
                <a:schemeClr val="bg1"/>
              </a:solidFill>
              <a:latin typeface="Arial" pitchFamily="34" charset="0"/>
            </a:rPr>
            <a:t> </a:t>
          </a:r>
          <a:r>
            <a:rPr lang="ru-RU" altLang="ru-RU" sz="1000" b="1" kern="1200" dirty="0" err="1">
              <a:solidFill>
                <a:schemeClr val="bg1"/>
              </a:solidFill>
              <a:latin typeface="Arial" pitchFamily="34" charset="0"/>
            </a:rPr>
            <a:t>көрсету</a:t>
          </a:r>
          <a:r>
            <a:rPr lang="ru-RU" altLang="ru-RU" sz="1000" b="1" kern="1200" dirty="0">
              <a:solidFill>
                <a:schemeClr val="bg1"/>
              </a:solidFill>
              <a:latin typeface="Arial" pitchFamily="34" charset="0"/>
            </a:rPr>
            <a:t> </a:t>
          </a:r>
          <a:r>
            <a:rPr lang="ru-RU" altLang="ru-RU" sz="1000" b="1" kern="1200" dirty="0" err="1">
              <a:solidFill>
                <a:schemeClr val="bg1"/>
              </a:solidFill>
              <a:latin typeface="Arial" pitchFamily="34" charset="0"/>
            </a:rPr>
            <a:t>орталықтары</a:t>
          </a:r>
          <a:r>
            <a:rPr lang="ru-RU" altLang="ru-RU" sz="1000" b="1" kern="1200" dirty="0">
              <a:solidFill>
                <a:schemeClr val="bg1"/>
              </a:solidFill>
              <a:latin typeface="Arial" pitchFamily="34" charset="0"/>
            </a:rPr>
            <a:t> (ҚҚО)</a:t>
          </a:r>
          <a:endParaRPr lang="ru-RU" sz="1000" b="1" kern="1200" dirty="0">
            <a:solidFill>
              <a:schemeClr val="bg1"/>
            </a:solidFill>
            <a:latin typeface="Arial" pitchFamily="34" charset="0"/>
            <a:cs typeface="Arial" panose="020B0604020202020204" pitchFamily="34" charset="0"/>
          </a:endParaRPr>
        </a:p>
      </dsp:txBody>
      <dsp:txXfrm>
        <a:off x="1388655" y="974351"/>
        <a:ext cx="851445" cy="421961"/>
      </dsp:txXfrm>
    </dsp:sp>
    <dsp:sp modelId="{53A91F53-69D3-4378-AB1E-C4C2B1ACC750}">
      <dsp:nvSpPr>
        <dsp:cNvPr id="0" name=""/>
        <dsp:cNvSpPr/>
      </dsp:nvSpPr>
      <dsp:spPr>
        <a:xfrm>
          <a:off x="1299634" y="153459"/>
          <a:ext cx="1014229" cy="587632"/>
        </a:xfrm>
        <a:prstGeom prst="ellipse">
          <a:avLst/>
        </a:prstGeom>
        <a:solidFill>
          <a:srgbClr val="D5DBE3"/>
        </a:solidFill>
        <a:ln w="12700" cap="flat" cmpd="sng" algn="ctr">
          <a:solidFill>
            <a:srgbClr val="3366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ru-RU" sz="900" kern="1200" dirty="0">
              <a:solidFill>
                <a:schemeClr val="tx1"/>
              </a:solidFill>
              <a:latin typeface="Arial" panose="020B0604020202020204" pitchFamily="34" charset="0"/>
              <a:cs typeface="Arial" panose="020B0604020202020204" pitchFamily="34" charset="0"/>
            </a:rPr>
            <a:t>1. </a:t>
          </a:r>
          <a:r>
            <a:rPr lang="ru-RU" altLang="ru-RU" sz="900" kern="1200" dirty="0">
              <a:solidFill>
                <a:schemeClr val="tx1"/>
              </a:solidFill>
              <a:latin typeface="Arial" panose="020B0604020202020204" pitchFamily="34" charset="0"/>
            </a:rPr>
            <a:t>ҚҚО «</a:t>
          </a:r>
          <a:r>
            <a:rPr lang="kk-KZ" altLang="ru-RU" sz="900" kern="1200" dirty="0">
              <a:solidFill>
                <a:schemeClr val="tx1"/>
              </a:solidFill>
              <a:latin typeface="Arial" panose="020B0604020202020204" pitchFamily="34" charset="0"/>
            </a:rPr>
            <a:t>Орталық</a:t>
          </a:r>
          <a:r>
            <a:rPr lang="ru-RU" altLang="ru-RU" sz="900" kern="1200" dirty="0">
              <a:solidFill>
                <a:schemeClr val="tx1"/>
              </a:solidFill>
              <a:latin typeface="Arial" panose="020B0604020202020204" pitchFamily="34" charset="0"/>
            </a:rPr>
            <a:t>», </a:t>
          </a:r>
          <a:r>
            <a:rPr lang="ru-RU" altLang="ru-RU" sz="900" kern="1200" dirty="0" err="1">
              <a:solidFill>
                <a:schemeClr val="tx1"/>
              </a:solidFill>
              <a:latin typeface="Arial" panose="020B0604020202020204" pitchFamily="34" charset="0"/>
            </a:rPr>
            <a:t>Жарокова</a:t>
          </a:r>
          <a:r>
            <a:rPr lang="ru-RU" altLang="ru-RU" sz="900" kern="1200" dirty="0">
              <a:solidFill>
                <a:schemeClr val="tx1"/>
              </a:solidFill>
              <a:latin typeface="Arial" panose="020B0604020202020204" pitchFamily="34" charset="0"/>
            </a:rPr>
            <a:t> к., 196</a:t>
          </a:r>
          <a:endParaRPr lang="ru-RU" sz="900" kern="1200" dirty="0">
            <a:solidFill>
              <a:schemeClr val="tx1"/>
            </a:solidFill>
            <a:latin typeface="Arial" panose="020B0604020202020204" pitchFamily="34" charset="0"/>
            <a:cs typeface="Arial" panose="020B0604020202020204" pitchFamily="34" charset="0"/>
          </a:endParaRPr>
        </a:p>
      </dsp:txBody>
      <dsp:txXfrm>
        <a:off x="1448164" y="239516"/>
        <a:ext cx="717169" cy="415518"/>
      </dsp:txXfrm>
    </dsp:sp>
    <dsp:sp modelId="{42BD7368-1E29-4B49-A35B-B0A1785D2D01}">
      <dsp:nvSpPr>
        <dsp:cNvPr id="0" name=""/>
        <dsp:cNvSpPr/>
      </dsp:nvSpPr>
      <dsp:spPr>
        <a:xfrm>
          <a:off x="2627885" y="891515"/>
          <a:ext cx="1049640" cy="587632"/>
        </a:xfrm>
        <a:prstGeom prst="ellipse">
          <a:avLst/>
        </a:prstGeom>
        <a:solidFill>
          <a:srgbClr val="D5DBE3"/>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ru-RU" sz="900" kern="1200" dirty="0">
              <a:solidFill>
                <a:schemeClr val="tx1"/>
              </a:solidFill>
              <a:latin typeface="Arial" panose="020B0604020202020204" pitchFamily="34" charset="0"/>
              <a:cs typeface="Arial" panose="020B0604020202020204" pitchFamily="34" charset="0"/>
            </a:rPr>
            <a:t>2. </a:t>
          </a:r>
          <a:r>
            <a:rPr lang="ru-RU" altLang="ru-RU" sz="900" kern="1200" dirty="0">
              <a:solidFill>
                <a:schemeClr val="tx1"/>
              </a:solidFill>
              <a:latin typeface="Arial" panose="020B0604020202020204" pitchFamily="34" charset="0"/>
            </a:rPr>
            <a:t>ҚҚО «</a:t>
          </a:r>
          <a:r>
            <a:rPr lang="kk-KZ" altLang="ru-RU" sz="900" kern="1200" dirty="0">
              <a:solidFill>
                <a:schemeClr val="tx1"/>
              </a:solidFill>
              <a:latin typeface="Arial" panose="020B0604020202020204" pitchFamily="34" charset="0"/>
            </a:rPr>
            <a:t>Шығыс</a:t>
          </a:r>
          <a:r>
            <a:rPr lang="ru-RU" altLang="ru-RU" sz="900" kern="1200" dirty="0">
              <a:solidFill>
                <a:schemeClr val="tx1"/>
              </a:solidFill>
              <a:latin typeface="Arial" panose="020B0604020202020204" pitchFamily="34" charset="0"/>
            </a:rPr>
            <a:t>», Ботаническая к., 29а </a:t>
          </a:r>
          <a:endParaRPr lang="ru-RU" sz="900" kern="1200" dirty="0">
            <a:solidFill>
              <a:schemeClr val="tx1"/>
            </a:solidFill>
            <a:latin typeface="Arial" panose="020B0604020202020204" pitchFamily="34" charset="0"/>
            <a:cs typeface="Arial" panose="020B0604020202020204" pitchFamily="34" charset="0"/>
          </a:endParaRPr>
        </a:p>
      </dsp:txBody>
      <dsp:txXfrm>
        <a:off x="2781601" y="977572"/>
        <a:ext cx="742208" cy="415518"/>
      </dsp:txXfrm>
    </dsp:sp>
    <dsp:sp modelId="{31BB7956-C278-4560-91E5-9A4CA0EE848A}">
      <dsp:nvSpPr>
        <dsp:cNvPr id="0" name=""/>
        <dsp:cNvSpPr/>
      </dsp:nvSpPr>
      <dsp:spPr>
        <a:xfrm>
          <a:off x="1328984" y="1664778"/>
          <a:ext cx="983766" cy="587632"/>
        </a:xfrm>
        <a:prstGeom prst="ellipse">
          <a:avLst/>
        </a:prstGeom>
        <a:solidFill>
          <a:srgbClr val="D5DBE3"/>
        </a:solidFill>
        <a:ln w="12700" cap="flat" cmpd="sng" algn="ctr">
          <a:solidFill>
            <a:srgbClr val="3366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ru-RU" sz="900" kern="1200" dirty="0">
              <a:solidFill>
                <a:schemeClr val="tx1"/>
              </a:solidFill>
              <a:latin typeface="Arial" panose="020B0604020202020204" pitchFamily="34" charset="0"/>
              <a:cs typeface="Arial" panose="020B0604020202020204" pitchFamily="34" charset="0"/>
            </a:rPr>
            <a:t>3. </a:t>
          </a:r>
          <a:r>
            <a:rPr lang="ru-RU" altLang="ru-RU" sz="900" kern="1200" dirty="0">
              <a:solidFill>
                <a:schemeClr val="tx1"/>
              </a:solidFill>
              <a:latin typeface="Arial" panose="020B0604020202020204" pitchFamily="34" charset="0"/>
            </a:rPr>
            <a:t>ҚҚО «</a:t>
          </a:r>
          <a:r>
            <a:rPr lang="kk-KZ" altLang="ru-RU" sz="900" kern="1200" dirty="0">
              <a:solidFill>
                <a:schemeClr val="tx1"/>
              </a:solidFill>
              <a:latin typeface="Arial" panose="020B0604020202020204" pitchFamily="34" charset="0"/>
            </a:rPr>
            <a:t>Батыс</a:t>
          </a:r>
          <a:r>
            <a:rPr lang="ru-RU" altLang="ru-RU" sz="900" kern="1200" dirty="0">
              <a:solidFill>
                <a:schemeClr val="tx1"/>
              </a:solidFill>
              <a:latin typeface="Arial" panose="020B0604020202020204" pitchFamily="34" charset="0"/>
            </a:rPr>
            <a:t>», мкр.«Жетысу-3», 37</a:t>
          </a:r>
          <a:endParaRPr lang="ru-RU" sz="900" kern="1200" dirty="0">
            <a:solidFill>
              <a:schemeClr val="tx1"/>
            </a:solidFill>
            <a:latin typeface="Arial" panose="020B0604020202020204" pitchFamily="34" charset="0"/>
            <a:cs typeface="Arial" panose="020B0604020202020204" pitchFamily="34" charset="0"/>
          </a:endParaRPr>
        </a:p>
      </dsp:txBody>
      <dsp:txXfrm>
        <a:off x="1473053" y="1750835"/>
        <a:ext cx="695628" cy="415518"/>
      </dsp:txXfrm>
    </dsp:sp>
    <dsp:sp modelId="{098CE20A-1211-4F83-9D6E-729971C5AE3C}">
      <dsp:nvSpPr>
        <dsp:cNvPr id="0" name=""/>
        <dsp:cNvSpPr/>
      </dsp:nvSpPr>
      <dsp:spPr>
        <a:xfrm>
          <a:off x="9202" y="891515"/>
          <a:ext cx="952099" cy="587632"/>
        </a:xfrm>
        <a:prstGeom prst="ellipse">
          <a:avLst/>
        </a:prstGeom>
        <a:solidFill>
          <a:srgbClr val="D5DBE3"/>
        </a:solidFill>
        <a:ln w="12700" cap="flat" cmpd="sng" algn="ctr">
          <a:solidFill>
            <a:srgbClr val="3366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rtl="0">
            <a:lnSpc>
              <a:spcPct val="90000"/>
            </a:lnSpc>
            <a:spcBef>
              <a:spcPct val="0"/>
            </a:spcBef>
            <a:spcAft>
              <a:spcPct val="35000"/>
            </a:spcAft>
          </a:pPr>
          <a:r>
            <a:rPr lang="ru-RU" sz="900" kern="1200" dirty="0">
              <a:solidFill>
                <a:schemeClr val="tx1"/>
              </a:solidFill>
              <a:latin typeface="Arial" panose="020B0604020202020204" pitchFamily="34" charset="0"/>
              <a:cs typeface="Arial" panose="020B0604020202020204" pitchFamily="34" charset="0"/>
            </a:rPr>
            <a:t>4. </a:t>
          </a:r>
          <a:r>
            <a:rPr lang="ru-RU" altLang="ru-RU" sz="900" kern="1200" dirty="0">
              <a:solidFill>
                <a:schemeClr val="tx1"/>
              </a:solidFill>
              <a:latin typeface="Arial" panose="020B0604020202020204" pitchFamily="34" charset="0"/>
            </a:rPr>
            <a:t>ҚҚО «</a:t>
          </a:r>
          <a:r>
            <a:rPr lang="kk-KZ" altLang="ru-RU" sz="900" kern="1200" dirty="0">
              <a:solidFill>
                <a:schemeClr val="tx1"/>
              </a:solidFill>
              <a:latin typeface="Arial" panose="020B0604020202020204" pitchFamily="34" charset="0"/>
            </a:rPr>
            <a:t>Алатау</a:t>
          </a:r>
          <a:r>
            <a:rPr lang="ru-RU" altLang="ru-RU" sz="900" kern="1200" dirty="0">
              <a:solidFill>
                <a:schemeClr val="tx1"/>
              </a:solidFill>
              <a:latin typeface="Arial" panose="020B0604020202020204" pitchFamily="34" charset="0"/>
            </a:rPr>
            <a:t>», </a:t>
          </a:r>
          <a:r>
            <a:rPr lang="ru-RU" altLang="ru-RU" sz="900" kern="1200" dirty="0" err="1">
              <a:solidFill>
                <a:schemeClr val="tx1"/>
              </a:solidFill>
              <a:latin typeface="Arial" panose="020B0604020202020204" pitchFamily="34" charset="0"/>
            </a:rPr>
            <a:t>Чуланова</a:t>
          </a:r>
          <a:r>
            <a:rPr lang="ru-RU" altLang="ru-RU" sz="900" kern="1200" dirty="0">
              <a:solidFill>
                <a:schemeClr val="tx1"/>
              </a:solidFill>
              <a:latin typeface="Arial" panose="020B0604020202020204" pitchFamily="34" charset="0"/>
            </a:rPr>
            <a:t> к., 109</a:t>
          </a:r>
          <a:endParaRPr lang="ru-RU" sz="900" kern="1200" dirty="0">
            <a:solidFill>
              <a:schemeClr val="tx1"/>
            </a:solidFill>
            <a:latin typeface="Arial" panose="020B0604020202020204" pitchFamily="34" charset="0"/>
            <a:cs typeface="Arial" panose="020B0604020202020204" pitchFamily="34" charset="0"/>
          </a:endParaRPr>
        </a:p>
      </dsp:txBody>
      <dsp:txXfrm>
        <a:off x="148634" y="977572"/>
        <a:ext cx="673235" cy="415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55AD9-C4D7-4AC3-BD36-CB0B3C154F25}">
      <dsp:nvSpPr>
        <dsp:cNvPr id="0" name=""/>
        <dsp:cNvSpPr/>
      </dsp:nvSpPr>
      <dsp:spPr>
        <a:xfrm>
          <a:off x="-424219" y="10153"/>
          <a:ext cx="1865900" cy="1048954"/>
        </a:xfrm>
        <a:prstGeom prst="pie">
          <a:avLst>
            <a:gd name="adj1" fmla="val 5400000"/>
            <a:gd name="adj2" fmla="val 16200000"/>
          </a:avLst>
        </a:prstGeom>
        <a:solidFill>
          <a:schemeClr val="bg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02DD6D-A14C-4244-BACF-0954A6BD8E3C}">
      <dsp:nvSpPr>
        <dsp:cNvPr id="0" name=""/>
        <dsp:cNvSpPr/>
      </dsp:nvSpPr>
      <dsp:spPr>
        <a:xfrm>
          <a:off x="0" y="0"/>
          <a:ext cx="2937826" cy="1048954"/>
        </a:xfrm>
        <a:prstGeom prst="rect">
          <a:avLst/>
        </a:prstGeom>
        <a:solidFill>
          <a:schemeClr val="lt1">
            <a:alpha val="90000"/>
            <a:hueOff val="0"/>
            <a:satOff val="0"/>
            <a:lumOff val="0"/>
            <a:alphaOff val="0"/>
          </a:schemeClr>
        </a:solidFill>
        <a:ln w="6350" cap="flat" cmpd="sng" algn="ctr">
          <a:solidFill>
            <a:srgbClr val="006CB6"/>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i="1" kern="1200" dirty="0" err="1">
              <a:latin typeface="Arial" panose="020B0604020202020204" pitchFamily="34" charset="0"/>
              <a:cs typeface="Arial" panose="020B0604020202020204" pitchFamily="34" charset="0"/>
            </a:rPr>
            <a:t>Сенім</a:t>
          </a:r>
          <a:r>
            <a:rPr lang="ru-RU" sz="1200" b="1" i="1" kern="1200" dirty="0">
              <a:latin typeface="Arial" panose="020B0604020202020204" pitchFamily="34" charset="0"/>
              <a:cs typeface="Arial" panose="020B0604020202020204" pitchFamily="34" charset="0"/>
            </a:rPr>
            <a:t> </a:t>
          </a:r>
          <a:r>
            <a:rPr lang="ru-RU" sz="1200" b="1" i="1" kern="1200" dirty="0" err="1" smtClean="0">
              <a:latin typeface="Arial" panose="020B0604020202020204" pitchFamily="34" charset="0"/>
              <a:cs typeface="Arial" panose="020B0604020202020204" pitchFamily="34" charset="0"/>
            </a:rPr>
            <a:t>нөмірі</a:t>
          </a:r>
          <a:r>
            <a:rPr lang="ru-RU" sz="1200" b="1" i="1" kern="1200" dirty="0" smtClean="0">
              <a:latin typeface="Arial" panose="020B0604020202020204" pitchFamily="34" charset="0"/>
              <a:cs typeface="Arial" panose="020B0604020202020204" pitchFamily="34" charset="0"/>
            </a:rPr>
            <a:t>                                                                                                     </a:t>
          </a:r>
          <a:r>
            <a:rPr lang="ru-RU" sz="1300" b="1" i="1" kern="1200" dirty="0">
              <a:solidFill>
                <a:srgbClr val="336699"/>
              </a:solidFill>
              <a:latin typeface="Arial" panose="020B0604020202020204" pitchFamily="34" charset="0"/>
              <a:cs typeface="Arial" panose="020B0604020202020204" pitchFamily="34" charset="0"/>
            </a:rPr>
            <a:t>245-95-28</a:t>
          </a:r>
          <a:r>
            <a:rPr lang="ru-RU" sz="1200" b="1" i="1" kern="1200" dirty="0">
              <a:latin typeface="Arial" panose="020B0604020202020204" pitchFamily="34" charset="0"/>
              <a:cs typeface="Arial" panose="020B0604020202020204" pitchFamily="34" charset="0"/>
            </a:rPr>
            <a:t> </a:t>
          </a:r>
          <a:endParaRPr lang="ru-RU" sz="1200" b="1" kern="1200" dirty="0">
            <a:latin typeface="Arial" panose="020B0604020202020204" pitchFamily="34" charset="0"/>
            <a:cs typeface="Arial" panose="020B0604020202020204" pitchFamily="34" charset="0"/>
          </a:endParaRPr>
        </a:p>
      </dsp:txBody>
      <dsp:txXfrm>
        <a:off x="0" y="0"/>
        <a:ext cx="2937826" cy="10489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CDAF224D-24F9-4574-ABAB-DDA8AEB90E51}" type="datetimeFigureOut">
              <a:rPr lang="ru-RU" smtClean="0"/>
              <a:t>25.07.2025</a:t>
            </a:fld>
            <a:endParaRPr lang="ru-RU"/>
          </a:p>
        </p:txBody>
      </p:sp>
      <p:sp>
        <p:nvSpPr>
          <p:cNvPr id="4" name="Нижний колонтитул 3"/>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85CEDF41-0ED1-4DF5-A8A4-8D63C35B352E}" type="slidenum">
              <a:rPr lang="ru-RU" smtClean="0"/>
              <a:t>‹#›</a:t>
            </a:fld>
            <a:endParaRPr lang="ru-RU"/>
          </a:p>
        </p:txBody>
      </p:sp>
    </p:spTree>
    <p:extLst>
      <p:ext uri="{BB962C8B-B14F-4D97-AF65-F5344CB8AC3E}">
        <p14:creationId xmlns:p14="http://schemas.microsoft.com/office/powerpoint/2010/main" val="16040218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805C892A-AB74-46C2-9AC2-A33CEEADB936}" type="datetimeFigureOut">
              <a:rPr lang="ru-RU" smtClean="0"/>
              <a:t>25.07.2025</a:t>
            </a:fld>
            <a:endParaRPr lang="ru-RU"/>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F5CD3646-8027-41FE-8D03-BC4276A46ED7}" type="slidenum">
              <a:rPr lang="ru-RU" smtClean="0"/>
              <a:t>‹#›</a:t>
            </a:fld>
            <a:endParaRPr lang="ru-RU"/>
          </a:p>
        </p:txBody>
      </p:sp>
    </p:spTree>
    <p:extLst>
      <p:ext uri="{BB962C8B-B14F-4D97-AF65-F5344CB8AC3E}">
        <p14:creationId xmlns:p14="http://schemas.microsoft.com/office/powerpoint/2010/main" val="41039635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b="1">
                <a:solidFill>
                  <a:srgbClr val="660066"/>
                </a:solidFill>
                <a:latin typeface="Times New Roman" panose="02020603050405020304" pitchFamily="18" charset="0"/>
                <a:cs typeface="Arial" panose="020B0604020202020204" pitchFamily="34" charset="0"/>
              </a:defRPr>
            </a:lvl1pPr>
            <a:lvl2pPr marL="737953" indent="-283704">
              <a:defRPr sz="2700" b="1">
                <a:solidFill>
                  <a:srgbClr val="660066"/>
                </a:solidFill>
                <a:latin typeface="Times New Roman" panose="02020603050405020304" pitchFamily="18" charset="0"/>
                <a:cs typeface="Arial" panose="020B0604020202020204" pitchFamily="34" charset="0"/>
              </a:defRPr>
            </a:lvl2pPr>
            <a:lvl3pPr marL="1136418" indent="-226329">
              <a:defRPr sz="2700" b="1">
                <a:solidFill>
                  <a:srgbClr val="660066"/>
                </a:solidFill>
                <a:latin typeface="Times New Roman" panose="02020603050405020304" pitchFamily="18" charset="0"/>
                <a:cs typeface="Arial" panose="020B0604020202020204" pitchFamily="34" charset="0"/>
              </a:defRPr>
            </a:lvl3pPr>
            <a:lvl4pPr marL="1592257" indent="-226329">
              <a:defRPr sz="2700" b="1">
                <a:solidFill>
                  <a:srgbClr val="660066"/>
                </a:solidFill>
                <a:latin typeface="Times New Roman" panose="02020603050405020304" pitchFamily="18" charset="0"/>
                <a:cs typeface="Arial" panose="020B0604020202020204" pitchFamily="34" charset="0"/>
              </a:defRPr>
            </a:lvl4pPr>
            <a:lvl5pPr marL="2046507" indent="-226329">
              <a:defRPr sz="2700" b="1">
                <a:solidFill>
                  <a:srgbClr val="660066"/>
                </a:solidFill>
                <a:latin typeface="Times New Roman" panose="02020603050405020304" pitchFamily="18" charset="0"/>
                <a:cs typeface="Arial" panose="020B0604020202020204" pitchFamily="34" charset="0"/>
              </a:defRPr>
            </a:lvl5pPr>
            <a:lvl6pPr marL="2505536" indent="-226329"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6pPr>
            <a:lvl7pPr marL="2964565" indent="-226329"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7pPr>
            <a:lvl8pPr marL="3423593" indent="-226329"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8pPr>
            <a:lvl9pPr marL="3882623" indent="-226329"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9pPr>
          </a:lstStyle>
          <a:p>
            <a:fld id="{87CBBB32-09B6-405C-BEEE-BB5BC3C81720}" type="slidenum">
              <a:rPr lang="ru-RU" altLang="ru-RU" sz="1200" b="0">
                <a:solidFill>
                  <a:schemeClr val="tx1"/>
                </a:solidFill>
                <a:latin typeface="Arial" panose="020B0604020202020204" pitchFamily="34" charset="0"/>
              </a:rPr>
              <a:pPr/>
              <a:t>2</a:t>
            </a:fld>
            <a:endParaRPr lang="ru-RU" altLang="ru-RU" sz="1200" b="0">
              <a:solidFill>
                <a:schemeClr val="tx1"/>
              </a:solidFill>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latin typeface="Arial" panose="020B0604020202020204" pitchFamily="34" charset="0"/>
            </a:endParaRPr>
          </a:p>
        </p:txBody>
      </p:sp>
    </p:spTree>
    <p:extLst>
      <p:ext uri="{BB962C8B-B14F-4D97-AF65-F5344CB8AC3E}">
        <p14:creationId xmlns:p14="http://schemas.microsoft.com/office/powerpoint/2010/main" val="1709482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a:ln/>
        </p:spPr>
      </p:sp>
      <p:sp>
        <p:nvSpPr>
          <p:cNvPr id="911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latin typeface="Arial" panose="020B0604020202020204" pitchFamily="34" charset="0"/>
            </a:endParaRPr>
          </a:p>
        </p:txBody>
      </p:sp>
      <p:sp>
        <p:nvSpPr>
          <p:cNvPr id="911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b="1">
                <a:solidFill>
                  <a:srgbClr val="660066"/>
                </a:solidFill>
                <a:latin typeface="Times New Roman" panose="02020603050405020304" pitchFamily="18" charset="0"/>
                <a:cs typeface="Arial" panose="020B0604020202020204" pitchFamily="34" charset="0"/>
              </a:defRPr>
            </a:lvl1pPr>
            <a:lvl2pPr marL="741503" indent="-282859">
              <a:defRPr sz="2700" b="1">
                <a:solidFill>
                  <a:srgbClr val="660066"/>
                </a:solidFill>
                <a:latin typeface="Times New Roman" panose="02020603050405020304" pitchFamily="18" charset="0"/>
                <a:cs typeface="Arial" panose="020B0604020202020204" pitchFamily="34" charset="0"/>
              </a:defRPr>
            </a:lvl2pPr>
            <a:lvl3pPr marL="1144214" indent="-225328">
              <a:defRPr sz="2700" b="1">
                <a:solidFill>
                  <a:srgbClr val="660066"/>
                </a:solidFill>
                <a:latin typeface="Times New Roman" panose="02020603050405020304" pitchFamily="18" charset="0"/>
                <a:cs typeface="Arial" panose="020B0604020202020204" pitchFamily="34" charset="0"/>
              </a:defRPr>
            </a:lvl3pPr>
            <a:lvl4pPr marL="1602859" indent="-225328">
              <a:defRPr sz="2700" b="1">
                <a:solidFill>
                  <a:srgbClr val="660066"/>
                </a:solidFill>
                <a:latin typeface="Times New Roman" panose="02020603050405020304" pitchFamily="18" charset="0"/>
                <a:cs typeface="Arial" panose="020B0604020202020204" pitchFamily="34" charset="0"/>
              </a:defRPr>
            </a:lvl4pPr>
            <a:lvl5pPr marL="2058308" indent="-225328">
              <a:defRPr sz="2700" b="1">
                <a:solidFill>
                  <a:srgbClr val="660066"/>
                </a:solidFill>
                <a:latin typeface="Times New Roman" panose="02020603050405020304" pitchFamily="18" charset="0"/>
                <a:cs typeface="Arial" panose="020B0604020202020204" pitchFamily="34" charset="0"/>
              </a:defRPr>
            </a:lvl5pPr>
            <a:lvl6pPr marL="2518550"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6pPr>
            <a:lvl7pPr marL="2978794"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7pPr>
            <a:lvl8pPr marL="3439036"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8pPr>
            <a:lvl9pPr marL="3899277"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9pPr>
          </a:lstStyle>
          <a:p>
            <a:fld id="{DC39BF6D-B4B0-4DCC-A760-292EBB598395}" type="slidenum">
              <a:rPr lang="ru-RU" altLang="ru-RU" sz="1200" b="0">
                <a:solidFill>
                  <a:schemeClr val="tx1"/>
                </a:solidFill>
                <a:latin typeface="Arial" panose="020B0604020202020204" pitchFamily="34" charset="0"/>
              </a:rPr>
              <a:pPr/>
              <a:t>20</a:t>
            </a:fld>
            <a:endParaRPr lang="ru-RU" altLang="ru-RU" sz="1200" b="0">
              <a:solidFill>
                <a:schemeClr val="tx1"/>
              </a:solidFill>
              <a:latin typeface="Arial" panose="020B0604020202020204" pitchFamily="34" charset="0"/>
            </a:endParaRPr>
          </a:p>
        </p:txBody>
      </p:sp>
    </p:spTree>
    <p:extLst>
      <p:ext uri="{BB962C8B-B14F-4D97-AF65-F5344CB8AC3E}">
        <p14:creationId xmlns:p14="http://schemas.microsoft.com/office/powerpoint/2010/main" val="837216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a:ln/>
        </p:spPr>
      </p:sp>
      <p:sp>
        <p:nvSpPr>
          <p:cNvPr id="911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latin typeface="Arial" panose="020B0604020202020204" pitchFamily="34" charset="0"/>
            </a:endParaRPr>
          </a:p>
        </p:txBody>
      </p:sp>
      <p:sp>
        <p:nvSpPr>
          <p:cNvPr id="911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b="1">
                <a:solidFill>
                  <a:srgbClr val="660066"/>
                </a:solidFill>
                <a:latin typeface="Times New Roman" panose="02020603050405020304" pitchFamily="18" charset="0"/>
                <a:cs typeface="Arial" panose="020B0604020202020204" pitchFamily="34" charset="0"/>
              </a:defRPr>
            </a:lvl1pPr>
            <a:lvl2pPr marL="741503" indent="-282859">
              <a:defRPr sz="2700" b="1">
                <a:solidFill>
                  <a:srgbClr val="660066"/>
                </a:solidFill>
                <a:latin typeface="Times New Roman" panose="02020603050405020304" pitchFamily="18" charset="0"/>
                <a:cs typeface="Arial" panose="020B0604020202020204" pitchFamily="34" charset="0"/>
              </a:defRPr>
            </a:lvl2pPr>
            <a:lvl3pPr marL="1144214" indent="-225328">
              <a:defRPr sz="2700" b="1">
                <a:solidFill>
                  <a:srgbClr val="660066"/>
                </a:solidFill>
                <a:latin typeface="Times New Roman" panose="02020603050405020304" pitchFamily="18" charset="0"/>
                <a:cs typeface="Arial" panose="020B0604020202020204" pitchFamily="34" charset="0"/>
              </a:defRPr>
            </a:lvl3pPr>
            <a:lvl4pPr marL="1602859" indent="-225328">
              <a:defRPr sz="2700" b="1">
                <a:solidFill>
                  <a:srgbClr val="660066"/>
                </a:solidFill>
                <a:latin typeface="Times New Roman" panose="02020603050405020304" pitchFamily="18" charset="0"/>
                <a:cs typeface="Arial" panose="020B0604020202020204" pitchFamily="34" charset="0"/>
              </a:defRPr>
            </a:lvl4pPr>
            <a:lvl5pPr marL="2058308" indent="-225328">
              <a:defRPr sz="2700" b="1">
                <a:solidFill>
                  <a:srgbClr val="660066"/>
                </a:solidFill>
                <a:latin typeface="Times New Roman" panose="02020603050405020304" pitchFamily="18" charset="0"/>
                <a:cs typeface="Arial" panose="020B0604020202020204" pitchFamily="34" charset="0"/>
              </a:defRPr>
            </a:lvl5pPr>
            <a:lvl6pPr marL="2518550"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6pPr>
            <a:lvl7pPr marL="2978794"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7pPr>
            <a:lvl8pPr marL="3439036"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8pPr>
            <a:lvl9pPr marL="3899277"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9pPr>
          </a:lstStyle>
          <a:p>
            <a:fld id="{DC39BF6D-B4B0-4DCC-A760-292EBB598395}" type="slidenum">
              <a:rPr lang="ru-RU" altLang="ru-RU" sz="1200" b="0">
                <a:solidFill>
                  <a:schemeClr val="tx1"/>
                </a:solidFill>
                <a:latin typeface="Arial" panose="020B0604020202020204" pitchFamily="34" charset="0"/>
              </a:rPr>
              <a:pPr/>
              <a:t>23</a:t>
            </a:fld>
            <a:endParaRPr lang="ru-RU" altLang="ru-RU" sz="1200" b="0">
              <a:solidFill>
                <a:schemeClr val="tx1"/>
              </a:solidFill>
              <a:latin typeface="Arial" panose="020B0604020202020204" pitchFamily="34" charset="0"/>
            </a:endParaRPr>
          </a:p>
        </p:txBody>
      </p:sp>
    </p:spTree>
    <p:extLst>
      <p:ext uri="{BB962C8B-B14F-4D97-AF65-F5344CB8AC3E}">
        <p14:creationId xmlns:p14="http://schemas.microsoft.com/office/powerpoint/2010/main" val="1154485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a:ln/>
        </p:spPr>
      </p:sp>
      <p:sp>
        <p:nvSpPr>
          <p:cNvPr id="911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latin typeface="Arial" panose="020B0604020202020204" pitchFamily="34" charset="0"/>
            </a:endParaRPr>
          </a:p>
        </p:txBody>
      </p:sp>
      <p:sp>
        <p:nvSpPr>
          <p:cNvPr id="911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b="1">
                <a:solidFill>
                  <a:srgbClr val="660066"/>
                </a:solidFill>
                <a:latin typeface="Times New Roman" panose="02020603050405020304" pitchFamily="18" charset="0"/>
                <a:cs typeface="Arial" panose="020B0604020202020204" pitchFamily="34" charset="0"/>
              </a:defRPr>
            </a:lvl1pPr>
            <a:lvl2pPr marL="741503" indent="-282859">
              <a:defRPr sz="2700" b="1">
                <a:solidFill>
                  <a:srgbClr val="660066"/>
                </a:solidFill>
                <a:latin typeface="Times New Roman" panose="02020603050405020304" pitchFamily="18" charset="0"/>
                <a:cs typeface="Arial" panose="020B0604020202020204" pitchFamily="34" charset="0"/>
              </a:defRPr>
            </a:lvl2pPr>
            <a:lvl3pPr marL="1144214" indent="-225328">
              <a:defRPr sz="2700" b="1">
                <a:solidFill>
                  <a:srgbClr val="660066"/>
                </a:solidFill>
                <a:latin typeface="Times New Roman" panose="02020603050405020304" pitchFamily="18" charset="0"/>
                <a:cs typeface="Arial" panose="020B0604020202020204" pitchFamily="34" charset="0"/>
              </a:defRPr>
            </a:lvl3pPr>
            <a:lvl4pPr marL="1602859" indent="-225328">
              <a:defRPr sz="2700" b="1">
                <a:solidFill>
                  <a:srgbClr val="660066"/>
                </a:solidFill>
                <a:latin typeface="Times New Roman" panose="02020603050405020304" pitchFamily="18" charset="0"/>
                <a:cs typeface="Arial" panose="020B0604020202020204" pitchFamily="34" charset="0"/>
              </a:defRPr>
            </a:lvl4pPr>
            <a:lvl5pPr marL="2058308" indent="-225328">
              <a:defRPr sz="2700" b="1">
                <a:solidFill>
                  <a:srgbClr val="660066"/>
                </a:solidFill>
                <a:latin typeface="Times New Roman" panose="02020603050405020304" pitchFamily="18" charset="0"/>
                <a:cs typeface="Arial" panose="020B0604020202020204" pitchFamily="34" charset="0"/>
              </a:defRPr>
            </a:lvl5pPr>
            <a:lvl6pPr marL="2518550"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6pPr>
            <a:lvl7pPr marL="2978794"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7pPr>
            <a:lvl8pPr marL="3439036"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8pPr>
            <a:lvl9pPr marL="3899277"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9pPr>
          </a:lstStyle>
          <a:p>
            <a:fld id="{DC39BF6D-B4B0-4DCC-A760-292EBB598395}" type="slidenum">
              <a:rPr lang="ru-RU" altLang="ru-RU" sz="1200" b="0">
                <a:solidFill>
                  <a:schemeClr val="tx1"/>
                </a:solidFill>
                <a:latin typeface="Arial" panose="020B0604020202020204" pitchFamily="34" charset="0"/>
              </a:rPr>
              <a:pPr/>
              <a:t>24</a:t>
            </a:fld>
            <a:endParaRPr lang="ru-RU" altLang="ru-RU" sz="1200" b="0">
              <a:solidFill>
                <a:schemeClr val="tx1"/>
              </a:solidFill>
              <a:latin typeface="Arial" panose="020B0604020202020204" pitchFamily="34" charset="0"/>
            </a:endParaRPr>
          </a:p>
        </p:txBody>
      </p:sp>
    </p:spTree>
    <p:extLst>
      <p:ext uri="{BB962C8B-B14F-4D97-AF65-F5344CB8AC3E}">
        <p14:creationId xmlns:p14="http://schemas.microsoft.com/office/powerpoint/2010/main" val="69908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a:ln/>
        </p:spPr>
      </p:sp>
      <p:sp>
        <p:nvSpPr>
          <p:cNvPr id="911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latin typeface="Arial" panose="020B0604020202020204" pitchFamily="34" charset="0"/>
            </a:endParaRPr>
          </a:p>
        </p:txBody>
      </p:sp>
      <p:sp>
        <p:nvSpPr>
          <p:cNvPr id="911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b="1">
                <a:solidFill>
                  <a:srgbClr val="660066"/>
                </a:solidFill>
                <a:latin typeface="Times New Roman" panose="02020603050405020304" pitchFamily="18" charset="0"/>
                <a:cs typeface="Arial" panose="020B0604020202020204" pitchFamily="34" charset="0"/>
              </a:defRPr>
            </a:lvl1pPr>
            <a:lvl2pPr marL="741503" indent="-282859">
              <a:defRPr sz="2700" b="1">
                <a:solidFill>
                  <a:srgbClr val="660066"/>
                </a:solidFill>
                <a:latin typeface="Times New Roman" panose="02020603050405020304" pitchFamily="18" charset="0"/>
                <a:cs typeface="Arial" panose="020B0604020202020204" pitchFamily="34" charset="0"/>
              </a:defRPr>
            </a:lvl2pPr>
            <a:lvl3pPr marL="1144214" indent="-225328">
              <a:defRPr sz="2700" b="1">
                <a:solidFill>
                  <a:srgbClr val="660066"/>
                </a:solidFill>
                <a:latin typeface="Times New Roman" panose="02020603050405020304" pitchFamily="18" charset="0"/>
                <a:cs typeface="Arial" panose="020B0604020202020204" pitchFamily="34" charset="0"/>
              </a:defRPr>
            </a:lvl3pPr>
            <a:lvl4pPr marL="1602859" indent="-225328">
              <a:defRPr sz="2700" b="1">
                <a:solidFill>
                  <a:srgbClr val="660066"/>
                </a:solidFill>
                <a:latin typeface="Times New Roman" panose="02020603050405020304" pitchFamily="18" charset="0"/>
                <a:cs typeface="Arial" panose="020B0604020202020204" pitchFamily="34" charset="0"/>
              </a:defRPr>
            </a:lvl4pPr>
            <a:lvl5pPr marL="2058308" indent="-225328">
              <a:defRPr sz="2700" b="1">
                <a:solidFill>
                  <a:srgbClr val="660066"/>
                </a:solidFill>
                <a:latin typeface="Times New Roman" panose="02020603050405020304" pitchFamily="18" charset="0"/>
                <a:cs typeface="Arial" panose="020B0604020202020204" pitchFamily="34" charset="0"/>
              </a:defRPr>
            </a:lvl5pPr>
            <a:lvl6pPr marL="2518550"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6pPr>
            <a:lvl7pPr marL="2978794"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7pPr>
            <a:lvl8pPr marL="3439036"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8pPr>
            <a:lvl9pPr marL="3899277"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9pPr>
          </a:lstStyle>
          <a:p>
            <a:fld id="{DC39BF6D-B4B0-4DCC-A760-292EBB598395}" type="slidenum">
              <a:rPr lang="ru-RU" altLang="ru-RU" sz="1200" b="0">
                <a:solidFill>
                  <a:schemeClr val="tx1"/>
                </a:solidFill>
                <a:latin typeface="Arial" panose="020B0604020202020204" pitchFamily="34" charset="0"/>
              </a:rPr>
              <a:pPr/>
              <a:t>25</a:t>
            </a:fld>
            <a:endParaRPr lang="ru-RU" altLang="ru-RU" sz="1200" b="0">
              <a:solidFill>
                <a:schemeClr val="tx1"/>
              </a:solidFill>
              <a:latin typeface="Arial" panose="020B0604020202020204" pitchFamily="34" charset="0"/>
            </a:endParaRPr>
          </a:p>
        </p:txBody>
      </p:sp>
    </p:spTree>
    <p:extLst>
      <p:ext uri="{BB962C8B-B14F-4D97-AF65-F5344CB8AC3E}">
        <p14:creationId xmlns:p14="http://schemas.microsoft.com/office/powerpoint/2010/main" val="3047243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209C5B-68FA-4E46-8DB3-025DBD1BB133}" type="slidenum">
              <a:rPr lang="ru-RU" smtClean="0"/>
              <a:pPr/>
              <a:t>3</a:t>
            </a:fld>
            <a:endParaRPr lang="ru-RU"/>
          </a:p>
        </p:txBody>
      </p:sp>
    </p:spTree>
    <p:extLst>
      <p:ext uri="{BB962C8B-B14F-4D97-AF65-F5344CB8AC3E}">
        <p14:creationId xmlns:p14="http://schemas.microsoft.com/office/powerpoint/2010/main" val="324856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a:ln/>
        </p:spPr>
      </p:sp>
      <p:sp>
        <p:nvSpPr>
          <p:cNvPr id="1741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latin typeface="Arial" panose="020B0604020202020204" pitchFamily="34" charset="0"/>
            </a:endParaRPr>
          </a:p>
        </p:txBody>
      </p:sp>
      <p:sp>
        <p:nvSpPr>
          <p:cNvPr id="1741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b="1">
                <a:solidFill>
                  <a:srgbClr val="660066"/>
                </a:solidFill>
                <a:latin typeface="Times New Roman" panose="02020603050405020304" pitchFamily="18" charset="0"/>
                <a:cs typeface="Arial" panose="020B0604020202020204" pitchFamily="34" charset="0"/>
              </a:defRPr>
            </a:lvl1pPr>
            <a:lvl2pPr marL="733629" indent="-282165">
              <a:defRPr sz="2700" b="1">
                <a:solidFill>
                  <a:srgbClr val="660066"/>
                </a:solidFill>
                <a:latin typeface="Times New Roman" panose="02020603050405020304" pitchFamily="18" charset="0"/>
                <a:cs typeface="Arial" panose="020B0604020202020204" pitchFamily="34" charset="0"/>
              </a:defRPr>
            </a:lvl2pPr>
            <a:lvl3pPr marL="1128662" indent="-225733">
              <a:defRPr sz="2700" b="1">
                <a:solidFill>
                  <a:srgbClr val="660066"/>
                </a:solidFill>
                <a:latin typeface="Times New Roman" panose="02020603050405020304" pitchFamily="18" charset="0"/>
                <a:cs typeface="Arial" panose="020B0604020202020204" pitchFamily="34" charset="0"/>
              </a:defRPr>
            </a:lvl3pPr>
            <a:lvl4pPr marL="1580126" indent="-225733">
              <a:defRPr sz="2700" b="1">
                <a:solidFill>
                  <a:srgbClr val="660066"/>
                </a:solidFill>
                <a:latin typeface="Times New Roman" panose="02020603050405020304" pitchFamily="18" charset="0"/>
                <a:cs typeface="Arial" panose="020B0604020202020204" pitchFamily="34" charset="0"/>
              </a:defRPr>
            </a:lvl4pPr>
            <a:lvl5pPr marL="2031591" indent="-225733">
              <a:defRPr sz="2700" b="1">
                <a:solidFill>
                  <a:srgbClr val="660066"/>
                </a:solidFill>
                <a:latin typeface="Times New Roman" panose="02020603050405020304" pitchFamily="18" charset="0"/>
                <a:cs typeface="Arial" panose="020B0604020202020204" pitchFamily="34" charset="0"/>
              </a:defRPr>
            </a:lvl5pPr>
            <a:lvl6pPr marL="2483054" indent="-225733"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6pPr>
            <a:lvl7pPr marL="2934520" indent="-225733"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7pPr>
            <a:lvl8pPr marL="3385985" indent="-225733"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8pPr>
            <a:lvl9pPr marL="3837449" indent="-225733"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7F5989-1780-4C86-8D39-48053CF8B816}" type="slidenum">
              <a:rPr kumimoji="0" lang="ru-RU"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ru-RU"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9139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a:ln/>
        </p:spPr>
      </p:sp>
      <p:sp>
        <p:nvSpPr>
          <p:cNvPr id="225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latin typeface="Arial" panose="020B0604020202020204" pitchFamily="34" charset="0"/>
            </a:endParaRPr>
          </a:p>
        </p:txBody>
      </p:sp>
      <p:sp>
        <p:nvSpPr>
          <p:cNvPr id="2253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b="1">
                <a:solidFill>
                  <a:srgbClr val="660066"/>
                </a:solidFill>
                <a:latin typeface="Times New Roman" panose="02020603050405020304" pitchFamily="18" charset="0"/>
                <a:cs typeface="Arial" panose="020B0604020202020204" pitchFamily="34" charset="0"/>
              </a:defRPr>
            </a:lvl1pPr>
            <a:lvl2pPr marL="735976" indent="-283068">
              <a:defRPr sz="2700" b="1">
                <a:solidFill>
                  <a:srgbClr val="660066"/>
                </a:solidFill>
                <a:latin typeface="Times New Roman" panose="02020603050405020304" pitchFamily="18" charset="0"/>
                <a:cs typeface="Arial" panose="020B0604020202020204" pitchFamily="34" charset="0"/>
              </a:defRPr>
            </a:lvl2pPr>
            <a:lvl3pPr marL="1132274" indent="-226456">
              <a:defRPr sz="2700" b="1">
                <a:solidFill>
                  <a:srgbClr val="660066"/>
                </a:solidFill>
                <a:latin typeface="Times New Roman" panose="02020603050405020304" pitchFamily="18" charset="0"/>
                <a:cs typeface="Arial" panose="020B0604020202020204" pitchFamily="34" charset="0"/>
              </a:defRPr>
            </a:lvl3pPr>
            <a:lvl4pPr marL="1585183" indent="-226456">
              <a:defRPr sz="2700" b="1">
                <a:solidFill>
                  <a:srgbClr val="660066"/>
                </a:solidFill>
                <a:latin typeface="Times New Roman" panose="02020603050405020304" pitchFamily="18" charset="0"/>
                <a:cs typeface="Arial" panose="020B0604020202020204" pitchFamily="34" charset="0"/>
              </a:defRPr>
            </a:lvl4pPr>
            <a:lvl5pPr marL="2038093" indent="-226456">
              <a:defRPr sz="2700" b="1">
                <a:solidFill>
                  <a:srgbClr val="660066"/>
                </a:solidFill>
                <a:latin typeface="Times New Roman" panose="02020603050405020304" pitchFamily="18" charset="0"/>
                <a:cs typeface="Arial" panose="020B0604020202020204" pitchFamily="34" charset="0"/>
              </a:defRPr>
            </a:lvl5pPr>
            <a:lvl6pPr marL="2491000" indent="-226456"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6pPr>
            <a:lvl7pPr marL="2943911" indent="-226456"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7pPr>
            <a:lvl8pPr marL="3396822" indent="-226456"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8pPr>
            <a:lvl9pPr marL="3849730" indent="-226456"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429741-986A-446F-84D6-EC274E5010B7}" type="slidenum">
              <a:rPr kumimoji="0" lang="ru-RU"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ru-RU" altLang="ru-RU"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591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CD3646-8027-41FE-8D03-BC4276A46ED7}" type="slidenum">
              <a:rPr lang="ru-RU" smtClean="0"/>
              <a:t>8</a:t>
            </a:fld>
            <a:endParaRPr lang="ru-RU"/>
          </a:p>
        </p:txBody>
      </p:sp>
    </p:spTree>
    <p:extLst>
      <p:ext uri="{BB962C8B-B14F-4D97-AF65-F5344CB8AC3E}">
        <p14:creationId xmlns:p14="http://schemas.microsoft.com/office/powerpoint/2010/main" val="386614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CD3646-8027-41FE-8D03-BC4276A46ED7}" type="slidenum">
              <a:rPr lang="ru-RU" smtClean="0"/>
              <a:t>9</a:t>
            </a:fld>
            <a:endParaRPr lang="ru-RU"/>
          </a:p>
        </p:txBody>
      </p:sp>
    </p:spTree>
    <p:extLst>
      <p:ext uri="{BB962C8B-B14F-4D97-AF65-F5344CB8AC3E}">
        <p14:creationId xmlns:p14="http://schemas.microsoft.com/office/powerpoint/2010/main" val="187202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CD3646-8027-41FE-8D03-BC4276A46ED7}" type="slidenum">
              <a:rPr lang="ru-RU" smtClean="0"/>
              <a:t>10</a:t>
            </a:fld>
            <a:endParaRPr lang="ru-RU"/>
          </a:p>
        </p:txBody>
      </p:sp>
    </p:spTree>
    <p:extLst>
      <p:ext uri="{BB962C8B-B14F-4D97-AF65-F5344CB8AC3E}">
        <p14:creationId xmlns:p14="http://schemas.microsoft.com/office/powerpoint/2010/main" val="686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CD3646-8027-41FE-8D03-BC4276A46ED7}" type="slidenum">
              <a:rPr lang="ru-RU" smtClean="0"/>
              <a:t>17</a:t>
            </a:fld>
            <a:endParaRPr lang="ru-RU"/>
          </a:p>
        </p:txBody>
      </p:sp>
    </p:spTree>
    <p:extLst>
      <p:ext uri="{BB962C8B-B14F-4D97-AF65-F5344CB8AC3E}">
        <p14:creationId xmlns:p14="http://schemas.microsoft.com/office/powerpoint/2010/main" val="3373035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раз слайда 1"/>
          <p:cNvSpPr>
            <a:spLocks noGrp="1" noRot="1" noChangeAspect="1" noTextEdit="1"/>
          </p:cNvSpPr>
          <p:nvPr>
            <p:ph type="sldImg"/>
          </p:nvPr>
        </p:nvSpPr>
        <p:spPr>
          <a:ln/>
        </p:spPr>
      </p:sp>
      <p:sp>
        <p:nvSpPr>
          <p:cNvPr id="911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latin typeface="Arial" panose="020B0604020202020204" pitchFamily="34" charset="0"/>
            </a:endParaRPr>
          </a:p>
        </p:txBody>
      </p:sp>
      <p:sp>
        <p:nvSpPr>
          <p:cNvPr id="911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b="1">
                <a:solidFill>
                  <a:srgbClr val="660066"/>
                </a:solidFill>
                <a:latin typeface="Times New Roman" panose="02020603050405020304" pitchFamily="18" charset="0"/>
                <a:cs typeface="Arial" panose="020B0604020202020204" pitchFamily="34" charset="0"/>
              </a:defRPr>
            </a:lvl1pPr>
            <a:lvl2pPr marL="741503" indent="-282859">
              <a:defRPr sz="2700" b="1">
                <a:solidFill>
                  <a:srgbClr val="660066"/>
                </a:solidFill>
                <a:latin typeface="Times New Roman" panose="02020603050405020304" pitchFamily="18" charset="0"/>
                <a:cs typeface="Arial" panose="020B0604020202020204" pitchFamily="34" charset="0"/>
              </a:defRPr>
            </a:lvl2pPr>
            <a:lvl3pPr marL="1144214" indent="-225328">
              <a:defRPr sz="2700" b="1">
                <a:solidFill>
                  <a:srgbClr val="660066"/>
                </a:solidFill>
                <a:latin typeface="Times New Roman" panose="02020603050405020304" pitchFamily="18" charset="0"/>
                <a:cs typeface="Arial" panose="020B0604020202020204" pitchFamily="34" charset="0"/>
              </a:defRPr>
            </a:lvl3pPr>
            <a:lvl4pPr marL="1602859" indent="-225328">
              <a:defRPr sz="2700" b="1">
                <a:solidFill>
                  <a:srgbClr val="660066"/>
                </a:solidFill>
                <a:latin typeface="Times New Roman" panose="02020603050405020304" pitchFamily="18" charset="0"/>
                <a:cs typeface="Arial" panose="020B0604020202020204" pitchFamily="34" charset="0"/>
              </a:defRPr>
            </a:lvl4pPr>
            <a:lvl5pPr marL="2058308" indent="-225328">
              <a:defRPr sz="2700" b="1">
                <a:solidFill>
                  <a:srgbClr val="660066"/>
                </a:solidFill>
                <a:latin typeface="Times New Roman" panose="02020603050405020304" pitchFamily="18" charset="0"/>
                <a:cs typeface="Arial" panose="020B0604020202020204" pitchFamily="34" charset="0"/>
              </a:defRPr>
            </a:lvl5pPr>
            <a:lvl6pPr marL="2518550"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6pPr>
            <a:lvl7pPr marL="2978794"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7pPr>
            <a:lvl8pPr marL="3439036"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8pPr>
            <a:lvl9pPr marL="3899277" indent="-225328" eaLnBrk="0" fontAlgn="base" hangingPunct="0">
              <a:spcBef>
                <a:spcPct val="0"/>
              </a:spcBef>
              <a:spcAft>
                <a:spcPct val="0"/>
              </a:spcAft>
              <a:defRPr sz="2700" b="1">
                <a:solidFill>
                  <a:srgbClr val="660066"/>
                </a:solidFill>
                <a:latin typeface="Times New Roman" panose="02020603050405020304" pitchFamily="18" charset="0"/>
                <a:cs typeface="Arial" panose="020B0604020202020204" pitchFamily="34" charset="0"/>
              </a:defRPr>
            </a:lvl9pPr>
          </a:lstStyle>
          <a:p>
            <a:fld id="{DC39BF6D-B4B0-4DCC-A760-292EBB598395}" type="slidenum">
              <a:rPr lang="ru-RU" altLang="ru-RU" sz="1200" b="0">
                <a:solidFill>
                  <a:schemeClr val="tx1"/>
                </a:solidFill>
                <a:latin typeface="Arial" panose="020B0604020202020204" pitchFamily="34" charset="0"/>
              </a:rPr>
              <a:pPr/>
              <a:t>19</a:t>
            </a:fld>
            <a:endParaRPr lang="ru-RU" altLang="ru-RU" sz="1200" b="0">
              <a:solidFill>
                <a:schemeClr val="tx1"/>
              </a:solidFill>
              <a:latin typeface="Arial" panose="020B0604020202020204" pitchFamily="34" charset="0"/>
            </a:endParaRPr>
          </a:p>
        </p:txBody>
      </p:sp>
    </p:spTree>
    <p:extLst>
      <p:ext uri="{BB962C8B-B14F-4D97-AF65-F5344CB8AC3E}">
        <p14:creationId xmlns:p14="http://schemas.microsoft.com/office/powerpoint/2010/main" val="3895040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FEE5AC-5E18-46E4-9C27-1B63F08EA003}" type="datetime1">
              <a:rPr lang="en-GB" smtClean="0"/>
              <a:t>25/07/2025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D32532-DADC-4E43-9EED-7788C45729EB}" type="slidenum">
              <a:rPr lang="en-GB" smtClean="0"/>
              <a:t>‹#›</a:t>
            </a:fld>
            <a:endParaRPr lang="en-GB"/>
          </a:p>
        </p:txBody>
      </p:sp>
    </p:spTree>
    <p:extLst>
      <p:ext uri="{BB962C8B-B14F-4D97-AF65-F5344CB8AC3E}">
        <p14:creationId xmlns:p14="http://schemas.microsoft.com/office/powerpoint/2010/main" val="98109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51AA66-FAF5-44C4-AC61-95D13C25D731}" type="datetime1">
              <a:rPr lang="en-GB" smtClean="0"/>
              <a:t>25/07/2025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3581400" cy="501650"/>
          </a:xfrm>
        </p:spPr>
        <p:txBody>
          <a:bodyPr/>
          <a:lstStyle>
            <a:lvl1pPr>
              <a:defRPr>
                <a:latin typeface="Arial" panose="020B0604020202020204" pitchFamily="34" charset="0"/>
                <a:cs typeface="Arial" panose="020B0604020202020204" pitchFamily="34" charset="0"/>
              </a:defRPr>
            </a:lvl1pPr>
          </a:lstStyle>
          <a:p>
            <a:fld id="{C1D32532-DADC-4E43-9EED-7788C45729EB}" type="slidenum">
              <a:rPr lang="en-GB" smtClean="0"/>
              <a:pPr/>
              <a:t>‹#›</a:t>
            </a:fld>
            <a:endParaRPr lang="en-GB" dirty="0"/>
          </a:p>
        </p:txBody>
      </p:sp>
    </p:spTree>
    <p:extLst>
      <p:ext uri="{BB962C8B-B14F-4D97-AF65-F5344CB8AC3E}">
        <p14:creationId xmlns:p14="http://schemas.microsoft.com/office/powerpoint/2010/main" val="103641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92ECEE-4781-44B2-BBB3-A5983663C403}" type="datetime1">
              <a:rPr lang="en-GB" smtClean="0"/>
              <a:t>25/07/2025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3581400" cy="501650"/>
          </a:xfrm>
        </p:spPr>
        <p:txBody>
          <a:bodyPr/>
          <a:lstStyle>
            <a:lvl1pPr>
              <a:defRPr>
                <a:latin typeface="Arial" panose="020B0604020202020204" pitchFamily="34" charset="0"/>
                <a:cs typeface="Arial" panose="020B0604020202020204" pitchFamily="34" charset="0"/>
              </a:defRPr>
            </a:lvl1pPr>
          </a:lstStyle>
          <a:p>
            <a:fld id="{C1D32532-DADC-4E43-9EED-7788C45729EB}" type="slidenum">
              <a:rPr lang="en-GB" smtClean="0"/>
              <a:pPr/>
              <a:t>‹#›</a:t>
            </a:fld>
            <a:endParaRPr lang="en-GB"/>
          </a:p>
        </p:txBody>
      </p:sp>
    </p:spTree>
    <p:extLst>
      <p:ext uri="{BB962C8B-B14F-4D97-AF65-F5344CB8AC3E}">
        <p14:creationId xmlns:p14="http://schemas.microsoft.com/office/powerpoint/2010/main" val="3910527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fld id="{C6DFB81B-B08F-4CBA-B0B3-C7753FCD0D7E}" type="datetime1">
              <a:rPr lang="en-GB" smtClean="0"/>
              <a:t>25/07/2025</a:t>
            </a:fld>
            <a:endParaRPr lang="ru-RU"/>
          </a:p>
        </p:txBody>
      </p:sp>
      <p:sp>
        <p:nvSpPr>
          <p:cNvPr id="5" name="Нижний колонтитул 4"/>
          <p:cNvSpPr>
            <a:spLocks noGrp="1"/>
          </p:cNvSpPr>
          <p:nvPr>
            <p:ph type="ftr" sz="quarter" idx="11"/>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a:spcBef>
                <a:spcPts val="400"/>
              </a:spcBef>
              <a:buClr>
                <a:srgbClr val="660066"/>
              </a:buClr>
              <a:buSzPct val="68000"/>
              <a:buFont typeface="Wingdings 3" panose="05040102010807070707" pitchFamily="18" charset="2"/>
              <a:buNone/>
              <a:defRPr b="1">
                <a:latin typeface="Times New Roman" panose="02020603050405020304" pitchFamily="18" charset="0"/>
              </a:defRPr>
            </a:lvl1pPr>
          </a:lstStyle>
          <a:p>
            <a:pPr>
              <a:defRPr/>
            </a:pPr>
            <a:fld id="{397BE8F5-F1BB-41B2-9BCE-DDBF0883BA0D}" type="slidenum">
              <a:rPr lang="ru-RU" altLang="ru-RU"/>
              <a:pPr>
                <a:defRPr/>
              </a:pPr>
              <a:t>‹#›</a:t>
            </a:fld>
            <a:endParaRPr lang="ru-RU" altLang="ru-RU"/>
          </a:p>
        </p:txBody>
      </p:sp>
    </p:spTree>
    <p:extLst>
      <p:ext uri="{BB962C8B-B14F-4D97-AF65-F5344CB8AC3E}">
        <p14:creationId xmlns:p14="http://schemas.microsoft.com/office/powerpoint/2010/main" val="70357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fld id="{CA17DA6F-F961-485F-A23C-94F2339D5BBE}" type="datetime1">
              <a:rPr lang="en-GB" smtClean="0"/>
              <a:t>25/07/2025</a:t>
            </a:fld>
            <a:endParaRPr lang="ru-RU"/>
          </a:p>
        </p:txBody>
      </p:sp>
      <p:sp>
        <p:nvSpPr>
          <p:cNvPr id="5" name="Нижний колонтитул 4"/>
          <p:cNvSpPr>
            <a:spLocks noGrp="1"/>
          </p:cNvSpPr>
          <p:nvPr>
            <p:ph type="ftr" sz="quarter" idx="11"/>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a:spcBef>
                <a:spcPts val="400"/>
              </a:spcBef>
              <a:buClr>
                <a:srgbClr val="660066"/>
              </a:buClr>
              <a:buSzPct val="68000"/>
              <a:buFont typeface="Wingdings 3" panose="05040102010807070707" pitchFamily="18" charset="2"/>
              <a:buNone/>
              <a:defRPr b="1">
                <a:latin typeface="Times New Roman" panose="02020603050405020304" pitchFamily="18" charset="0"/>
              </a:defRPr>
            </a:lvl1pPr>
          </a:lstStyle>
          <a:p>
            <a:pPr>
              <a:defRPr/>
            </a:pPr>
            <a:fld id="{2AE1DB11-768B-4C3B-9523-617251DCEFE1}" type="slidenum">
              <a:rPr lang="ru-RU" altLang="ru-RU"/>
              <a:pPr>
                <a:defRPr/>
              </a:pPr>
              <a:t>‹#›</a:t>
            </a:fld>
            <a:endParaRPr lang="ru-RU" altLang="ru-RU"/>
          </a:p>
        </p:txBody>
      </p:sp>
    </p:spTree>
    <p:extLst>
      <p:ext uri="{BB962C8B-B14F-4D97-AF65-F5344CB8AC3E}">
        <p14:creationId xmlns:p14="http://schemas.microsoft.com/office/powerpoint/2010/main" val="2820434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fld id="{BED2A868-9A88-4C34-8F91-8FEB125A433B}" type="datetime1">
              <a:rPr lang="en-GB" smtClean="0"/>
              <a:t>25/07/2025</a:t>
            </a:fld>
            <a:endParaRPr lang="ru-RU"/>
          </a:p>
        </p:txBody>
      </p:sp>
      <p:sp>
        <p:nvSpPr>
          <p:cNvPr id="5" name="Нижний колонтитул 4"/>
          <p:cNvSpPr>
            <a:spLocks noGrp="1"/>
          </p:cNvSpPr>
          <p:nvPr>
            <p:ph type="ftr" sz="quarter" idx="11"/>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a:spcBef>
                <a:spcPts val="400"/>
              </a:spcBef>
              <a:buClr>
                <a:srgbClr val="660066"/>
              </a:buClr>
              <a:buSzPct val="68000"/>
              <a:buFont typeface="Wingdings 3" panose="05040102010807070707" pitchFamily="18" charset="2"/>
              <a:buNone/>
              <a:defRPr b="1">
                <a:latin typeface="Times New Roman" panose="02020603050405020304" pitchFamily="18" charset="0"/>
              </a:defRPr>
            </a:lvl1pPr>
          </a:lstStyle>
          <a:p>
            <a:pPr>
              <a:defRPr/>
            </a:pPr>
            <a:fld id="{E2869EBC-16C1-45C4-9CB4-6CB041E1E2D2}" type="slidenum">
              <a:rPr lang="ru-RU" altLang="ru-RU"/>
              <a:pPr>
                <a:defRPr/>
              </a:pPr>
              <a:t>‹#›</a:t>
            </a:fld>
            <a:endParaRPr lang="ru-RU" altLang="ru-RU"/>
          </a:p>
        </p:txBody>
      </p:sp>
    </p:spTree>
    <p:extLst>
      <p:ext uri="{BB962C8B-B14F-4D97-AF65-F5344CB8AC3E}">
        <p14:creationId xmlns:p14="http://schemas.microsoft.com/office/powerpoint/2010/main" val="148813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fld id="{A9754ADD-8869-459C-A796-17C249A77A41}" type="datetime1">
              <a:rPr lang="en-GB" smtClean="0"/>
              <a:t>25/07/2025</a:t>
            </a:fld>
            <a:endParaRPr lang="ru-RU"/>
          </a:p>
        </p:txBody>
      </p:sp>
      <p:sp>
        <p:nvSpPr>
          <p:cNvPr id="6" name="Нижний колонтитул 5"/>
          <p:cNvSpPr>
            <a:spLocks noGrp="1"/>
          </p:cNvSpPr>
          <p:nvPr>
            <p:ph type="ftr" sz="quarter" idx="11"/>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endParaRPr lang="ru-RU"/>
          </a:p>
        </p:txBody>
      </p:sp>
      <p:sp>
        <p:nvSpPr>
          <p:cNvPr id="7" name="Номер слайда 6"/>
          <p:cNvSpPr>
            <a:spLocks noGrp="1"/>
          </p:cNvSpPr>
          <p:nvPr>
            <p:ph type="sldNum" sz="quarter" idx="12"/>
          </p:nvPr>
        </p:nvSpPr>
        <p:spPr/>
        <p:txBody>
          <a:bodyPr/>
          <a:lstStyle>
            <a:lvl1pPr>
              <a:spcBef>
                <a:spcPts val="400"/>
              </a:spcBef>
              <a:buClr>
                <a:srgbClr val="660066"/>
              </a:buClr>
              <a:buSzPct val="68000"/>
              <a:buFont typeface="Wingdings 3" panose="05040102010807070707" pitchFamily="18" charset="2"/>
              <a:buNone/>
              <a:defRPr b="1">
                <a:latin typeface="Times New Roman" panose="02020603050405020304" pitchFamily="18" charset="0"/>
              </a:defRPr>
            </a:lvl1pPr>
          </a:lstStyle>
          <a:p>
            <a:pPr>
              <a:defRPr/>
            </a:pPr>
            <a:fld id="{DA5ACCBF-4424-4C37-81AA-849D18FBFF4A}" type="slidenum">
              <a:rPr lang="ru-RU" altLang="ru-RU"/>
              <a:pPr>
                <a:defRPr/>
              </a:pPr>
              <a:t>‹#›</a:t>
            </a:fld>
            <a:endParaRPr lang="ru-RU" altLang="ru-RU"/>
          </a:p>
        </p:txBody>
      </p:sp>
    </p:spTree>
    <p:extLst>
      <p:ext uri="{BB962C8B-B14F-4D97-AF65-F5344CB8AC3E}">
        <p14:creationId xmlns:p14="http://schemas.microsoft.com/office/powerpoint/2010/main" val="484432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fld id="{CAA33443-488B-4EEF-9227-7D5424B8C361}" type="datetime1">
              <a:rPr lang="en-GB" smtClean="0"/>
              <a:t>25/07/2025</a:t>
            </a:fld>
            <a:endParaRPr lang="ru-RU"/>
          </a:p>
        </p:txBody>
      </p:sp>
      <p:sp>
        <p:nvSpPr>
          <p:cNvPr id="8" name="Нижний колонтитул 7"/>
          <p:cNvSpPr>
            <a:spLocks noGrp="1"/>
          </p:cNvSpPr>
          <p:nvPr>
            <p:ph type="ftr" sz="quarter" idx="11"/>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endParaRPr lang="ru-RU"/>
          </a:p>
        </p:txBody>
      </p:sp>
      <p:sp>
        <p:nvSpPr>
          <p:cNvPr id="9" name="Номер слайда 8"/>
          <p:cNvSpPr>
            <a:spLocks noGrp="1"/>
          </p:cNvSpPr>
          <p:nvPr>
            <p:ph type="sldNum" sz="quarter" idx="12"/>
          </p:nvPr>
        </p:nvSpPr>
        <p:spPr/>
        <p:txBody>
          <a:bodyPr/>
          <a:lstStyle>
            <a:lvl1pPr>
              <a:spcBef>
                <a:spcPts val="400"/>
              </a:spcBef>
              <a:buClr>
                <a:srgbClr val="660066"/>
              </a:buClr>
              <a:buSzPct val="68000"/>
              <a:buFont typeface="Wingdings 3" panose="05040102010807070707" pitchFamily="18" charset="2"/>
              <a:buNone/>
              <a:defRPr b="1">
                <a:latin typeface="Times New Roman" panose="02020603050405020304" pitchFamily="18" charset="0"/>
              </a:defRPr>
            </a:lvl1pPr>
          </a:lstStyle>
          <a:p>
            <a:pPr>
              <a:defRPr/>
            </a:pPr>
            <a:fld id="{B940D22D-7D32-4386-8412-78408739D1E2}" type="slidenum">
              <a:rPr lang="ru-RU" altLang="ru-RU"/>
              <a:pPr>
                <a:defRPr/>
              </a:pPr>
              <a:t>‹#›</a:t>
            </a:fld>
            <a:endParaRPr lang="ru-RU" altLang="ru-RU"/>
          </a:p>
        </p:txBody>
      </p:sp>
    </p:spTree>
    <p:extLst>
      <p:ext uri="{BB962C8B-B14F-4D97-AF65-F5344CB8AC3E}">
        <p14:creationId xmlns:p14="http://schemas.microsoft.com/office/powerpoint/2010/main" val="495916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fld id="{241BD452-89B1-4E1F-97F0-1AA10A0B11F1}" type="datetime1">
              <a:rPr lang="en-GB" smtClean="0"/>
              <a:t>25/07/2025</a:t>
            </a:fld>
            <a:endParaRPr lang="ru-RU"/>
          </a:p>
        </p:txBody>
      </p:sp>
      <p:sp>
        <p:nvSpPr>
          <p:cNvPr id="4" name="Нижний колонтитул 3"/>
          <p:cNvSpPr>
            <a:spLocks noGrp="1"/>
          </p:cNvSpPr>
          <p:nvPr>
            <p:ph type="ftr" sz="quarter" idx="11"/>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endParaRPr lang="ru-RU"/>
          </a:p>
        </p:txBody>
      </p:sp>
      <p:sp>
        <p:nvSpPr>
          <p:cNvPr id="5" name="Номер слайда 4"/>
          <p:cNvSpPr>
            <a:spLocks noGrp="1"/>
          </p:cNvSpPr>
          <p:nvPr>
            <p:ph type="sldNum" sz="quarter" idx="12"/>
          </p:nvPr>
        </p:nvSpPr>
        <p:spPr>
          <a:xfrm>
            <a:off x="10897984" y="6356351"/>
            <a:ext cx="1294016" cy="501649"/>
          </a:xfrm>
        </p:spPr>
        <p:txBody>
          <a:bodyPr/>
          <a:lstStyle>
            <a:lvl1pPr>
              <a:spcBef>
                <a:spcPts val="400"/>
              </a:spcBef>
              <a:buClr>
                <a:srgbClr val="660066"/>
              </a:buClr>
              <a:buSzPct val="68000"/>
              <a:buFont typeface="Wingdings 3" panose="05040102010807070707" pitchFamily="18" charset="2"/>
              <a:buNone/>
              <a:defRPr sz="1200" b="0">
                <a:latin typeface="+mj-lt"/>
              </a:defRPr>
            </a:lvl1pPr>
          </a:lstStyle>
          <a:p>
            <a:pPr>
              <a:defRPr/>
            </a:pPr>
            <a:fld id="{13333F26-9C40-4C19-9D9B-F451C6EBA1D6}" type="slidenum">
              <a:rPr lang="ru-RU" altLang="ru-RU" smtClean="0"/>
              <a:pPr>
                <a:defRPr/>
              </a:pPr>
              <a:t>‹#›</a:t>
            </a:fld>
            <a:endParaRPr lang="ru-RU" altLang="ru-RU" dirty="0"/>
          </a:p>
        </p:txBody>
      </p:sp>
    </p:spTree>
    <p:extLst>
      <p:ext uri="{BB962C8B-B14F-4D97-AF65-F5344CB8AC3E}">
        <p14:creationId xmlns:p14="http://schemas.microsoft.com/office/powerpoint/2010/main" val="225690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fld id="{428E2922-5569-4E21-A3C2-1A6C37F49057}" type="datetime1">
              <a:rPr lang="en-GB" smtClean="0"/>
              <a:t>25/07/2025</a:t>
            </a:fld>
            <a:endParaRPr lang="ru-RU"/>
          </a:p>
        </p:txBody>
      </p:sp>
      <p:sp>
        <p:nvSpPr>
          <p:cNvPr id="3" name="Нижний колонтитул 2"/>
          <p:cNvSpPr>
            <a:spLocks noGrp="1"/>
          </p:cNvSpPr>
          <p:nvPr>
            <p:ph type="ftr" sz="quarter" idx="11"/>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endParaRPr lang="ru-RU"/>
          </a:p>
        </p:txBody>
      </p:sp>
      <p:sp>
        <p:nvSpPr>
          <p:cNvPr id="4" name="Номер слайда 3"/>
          <p:cNvSpPr>
            <a:spLocks noGrp="1"/>
          </p:cNvSpPr>
          <p:nvPr>
            <p:ph type="sldNum" sz="quarter" idx="12"/>
          </p:nvPr>
        </p:nvSpPr>
        <p:spPr/>
        <p:txBody>
          <a:bodyPr/>
          <a:lstStyle>
            <a:lvl1pPr>
              <a:spcBef>
                <a:spcPts val="400"/>
              </a:spcBef>
              <a:buClr>
                <a:srgbClr val="660066"/>
              </a:buClr>
              <a:buSzPct val="68000"/>
              <a:buFont typeface="Wingdings 3" panose="05040102010807070707" pitchFamily="18" charset="2"/>
              <a:buNone/>
              <a:defRPr b="1">
                <a:latin typeface="Times New Roman" panose="02020603050405020304" pitchFamily="18" charset="0"/>
              </a:defRPr>
            </a:lvl1pPr>
          </a:lstStyle>
          <a:p>
            <a:pPr>
              <a:defRPr/>
            </a:pPr>
            <a:fld id="{74A9C929-5857-4C59-A33D-B3B5A564E4DA}" type="slidenum">
              <a:rPr lang="ru-RU" altLang="ru-RU"/>
              <a:pPr>
                <a:defRPr/>
              </a:pPr>
              <a:t>‹#›</a:t>
            </a:fld>
            <a:endParaRPr lang="ru-RU" altLang="ru-RU"/>
          </a:p>
        </p:txBody>
      </p:sp>
    </p:spTree>
    <p:extLst>
      <p:ext uri="{BB962C8B-B14F-4D97-AF65-F5344CB8AC3E}">
        <p14:creationId xmlns:p14="http://schemas.microsoft.com/office/powerpoint/2010/main" val="2102870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fld id="{90B70635-25AF-485F-A231-7E5FFF1BB725}" type="datetime1">
              <a:rPr lang="en-GB" smtClean="0"/>
              <a:t>25/07/2025</a:t>
            </a:fld>
            <a:endParaRPr lang="ru-RU"/>
          </a:p>
        </p:txBody>
      </p:sp>
      <p:sp>
        <p:nvSpPr>
          <p:cNvPr id="6" name="Нижний колонтитул 5"/>
          <p:cNvSpPr>
            <a:spLocks noGrp="1"/>
          </p:cNvSpPr>
          <p:nvPr>
            <p:ph type="ftr" sz="quarter" idx="11"/>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endParaRPr lang="ru-RU"/>
          </a:p>
        </p:txBody>
      </p:sp>
      <p:sp>
        <p:nvSpPr>
          <p:cNvPr id="7" name="Номер слайда 6"/>
          <p:cNvSpPr>
            <a:spLocks noGrp="1"/>
          </p:cNvSpPr>
          <p:nvPr>
            <p:ph type="sldNum" sz="quarter" idx="12"/>
          </p:nvPr>
        </p:nvSpPr>
        <p:spPr/>
        <p:txBody>
          <a:bodyPr/>
          <a:lstStyle>
            <a:lvl1pPr>
              <a:spcBef>
                <a:spcPts val="400"/>
              </a:spcBef>
              <a:buClr>
                <a:srgbClr val="660066"/>
              </a:buClr>
              <a:buSzPct val="68000"/>
              <a:buFont typeface="Wingdings 3" panose="05040102010807070707" pitchFamily="18" charset="2"/>
              <a:buNone/>
              <a:defRPr b="1">
                <a:latin typeface="Times New Roman" panose="02020603050405020304" pitchFamily="18" charset="0"/>
              </a:defRPr>
            </a:lvl1pPr>
          </a:lstStyle>
          <a:p>
            <a:pPr>
              <a:defRPr/>
            </a:pPr>
            <a:fld id="{D99F9DDF-0F66-4F38-8720-754AEA3BFD43}" type="slidenum">
              <a:rPr lang="ru-RU" altLang="ru-RU"/>
              <a:pPr>
                <a:defRPr/>
              </a:pPr>
              <a:t>‹#›</a:t>
            </a:fld>
            <a:endParaRPr lang="ru-RU" altLang="ru-RU"/>
          </a:p>
        </p:txBody>
      </p:sp>
    </p:spTree>
    <p:extLst>
      <p:ext uri="{BB962C8B-B14F-4D97-AF65-F5344CB8AC3E}">
        <p14:creationId xmlns:p14="http://schemas.microsoft.com/office/powerpoint/2010/main" val="53415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AC55E4-C850-49F7-BBFB-D94AC568AA88}" type="datetime1">
              <a:rPr lang="en-GB" smtClean="0"/>
              <a:t>25/07/2025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3581400" cy="501650"/>
          </a:xfrm>
        </p:spPr>
        <p:txBody>
          <a:bodyPr/>
          <a:lstStyle>
            <a:lvl1pPr>
              <a:defRPr sz="1200">
                <a:latin typeface="Arial" panose="020B0604020202020204" pitchFamily="34" charset="0"/>
                <a:cs typeface="Arial" panose="020B0604020202020204" pitchFamily="34" charset="0"/>
              </a:defRPr>
            </a:lvl1pPr>
          </a:lstStyle>
          <a:p>
            <a:fld id="{C1D32532-DADC-4E43-9EED-7788C45729EB}" type="slidenum">
              <a:rPr lang="en-GB" smtClean="0"/>
              <a:pPr/>
              <a:t>‹#›</a:t>
            </a:fld>
            <a:endParaRPr lang="en-GB" dirty="0"/>
          </a:p>
        </p:txBody>
      </p:sp>
    </p:spTree>
    <p:extLst>
      <p:ext uri="{BB962C8B-B14F-4D97-AF65-F5344CB8AC3E}">
        <p14:creationId xmlns:p14="http://schemas.microsoft.com/office/powerpoint/2010/main" val="3626453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fld id="{A864C650-7414-4BFA-A432-E997D35EC145}" type="datetime1">
              <a:rPr lang="en-GB" smtClean="0"/>
              <a:t>25/07/2025</a:t>
            </a:fld>
            <a:endParaRPr lang="ru-RU"/>
          </a:p>
        </p:txBody>
      </p:sp>
      <p:sp>
        <p:nvSpPr>
          <p:cNvPr id="6" name="Нижний колонтитул 5"/>
          <p:cNvSpPr>
            <a:spLocks noGrp="1"/>
          </p:cNvSpPr>
          <p:nvPr>
            <p:ph type="ftr" sz="quarter" idx="11"/>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endParaRPr lang="ru-RU"/>
          </a:p>
        </p:txBody>
      </p:sp>
      <p:sp>
        <p:nvSpPr>
          <p:cNvPr id="7" name="Номер слайда 6"/>
          <p:cNvSpPr>
            <a:spLocks noGrp="1"/>
          </p:cNvSpPr>
          <p:nvPr>
            <p:ph type="sldNum" sz="quarter" idx="12"/>
          </p:nvPr>
        </p:nvSpPr>
        <p:spPr/>
        <p:txBody>
          <a:bodyPr/>
          <a:lstStyle>
            <a:lvl1pPr>
              <a:spcBef>
                <a:spcPts val="400"/>
              </a:spcBef>
              <a:buClr>
                <a:srgbClr val="660066"/>
              </a:buClr>
              <a:buSzPct val="68000"/>
              <a:buFont typeface="Wingdings 3" panose="05040102010807070707" pitchFamily="18" charset="2"/>
              <a:buNone/>
              <a:defRPr b="1">
                <a:latin typeface="Times New Roman" panose="02020603050405020304" pitchFamily="18" charset="0"/>
              </a:defRPr>
            </a:lvl1pPr>
          </a:lstStyle>
          <a:p>
            <a:pPr>
              <a:defRPr/>
            </a:pPr>
            <a:fld id="{8DFC01D5-0D29-4813-831F-CFDD8006CD9F}" type="slidenum">
              <a:rPr lang="ru-RU" altLang="ru-RU"/>
              <a:pPr>
                <a:defRPr/>
              </a:pPr>
              <a:t>‹#›</a:t>
            </a:fld>
            <a:endParaRPr lang="ru-RU" altLang="ru-RU"/>
          </a:p>
        </p:txBody>
      </p:sp>
    </p:spTree>
    <p:extLst>
      <p:ext uri="{BB962C8B-B14F-4D97-AF65-F5344CB8AC3E}">
        <p14:creationId xmlns:p14="http://schemas.microsoft.com/office/powerpoint/2010/main" val="3249960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fld id="{58F21B92-1000-47A3-82A0-8C0818D4AAB7}" type="datetime1">
              <a:rPr lang="en-GB" smtClean="0"/>
              <a:t>25/07/2025</a:t>
            </a:fld>
            <a:endParaRPr lang="ru-RU"/>
          </a:p>
        </p:txBody>
      </p:sp>
      <p:sp>
        <p:nvSpPr>
          <p:cNvPr id="5" name="Нижний колонтитул 4"/>
          <p:cNvSpPr>
            <a:spLocks noGrp="1"/>
          </p:cNvSpPr>
          <p:nvPr>
            <p:ph type="ftr" sz="quarter" idx="11"/>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a:spcBef>
                <a:spcPts val="400"/>
              </a:spcBef>
              <a:buClr>
                <a:srgbClr val="660066"/>
              </a:buClr>
              <a:buSzPct val="68000"/>
              <a:buFont typeface="Wingdings 3" panose="05040102010807070707" pitchFamily="18" charset="2"/>
              <a:buNone/>
              <a:defRPr b="1">
                <a:latin typeface="Times New Roman" panose="02020603050405020304" pitchFamily="18" charset="0"/>
              </a:defRPr>
            </a:lvl1pPr>
          </a:lstStyle>
          <a:p>
            <a:pPr>
              <a:defRPr/>
            </a:pPr>
            <a:fld id="{EA4606E8-01C8-4F7D-A40C-EE93775BF314}" type="slidenum">
              <a:rPr lang="ru-RU" altLang="ru-RU"/>
              <a:pPr>
                <a:defRPr/>
              </a:pPr>
              <a:t>‹#›</a:t>
            </a:fld>
            <a:endParaRPr lang="ru-RU" altLang="ru-RU"/>
          </a:p>
        </p:txBody>
      </p:sp>
    </p:spTree>
    <p:extLst>
      <p:ext uri="{BB962C8B-B14F-4D97-AF65-F5344CB8AC3E}">
        <p14:creationId xmlns:p14="http://schemas.microsoft.com/office/powerpoint/2010/main" val="3997790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fld id="{5B062D5C-F759-4587-95C0-2421F0EBCA5E}" type="datetime1">
              <a:rPr lang="en-GB" smtClean="0"/>
              <a:t>25/07/2025</a:t>
            </a:fld>
            <a:endParaRPr lang="ru-RU"/>
          </a:p>
        </p:txBody>
      </p:sp>
      <p:sp>
        <p:nvSpPr>
          <p:cNvPr id="5" name="Нижний колонтитул 4"/>
          <p:cNvSpPr>
            <a:spLocks noGrp="1"/>
          </p:cNvSpPr>
          <p:nvPr>
            <p:ph type="ftr" sz="quarter" idx="11"/>
          </p:nvPr>
        </p:nvSpPr>
        <p:spPr/>
        <p:txBody>
          <a:bodyPr/>
          <a:lstStyle>
            <a:lvl1pPr fontAlgn="base">
              <a:spcBef>
                <a:spcPts val="400"/>
              </a:spcBef>
              <a:spcAft>
                <a:spcPct val="0"/>
              </a:spcAft>
              <a:buClr>
                <a:srgbClr val="660066"/>
              </a:buClr>
              <a:buSzPct val="68000"/>
              <a:buFont typeface="Wingdings 3" pitchFamily="18" charset="2"/>
              <a:buNone/>
              <a:defRPr b="1">
                <a:latin typeface="Times New Roman" pitchFamily="18" charset="0"/>
              </a:defRPr>
            </a:lvl1pPr>
          </a:lstStyle>
          <a:p>
            <a:pPr>
              <a:defRPr/>
            </a:pPr>
            <a:endParaRPr lang="ru-RU"/>
          </a:p>
        </p:txBody>
      </p:sp>
      <p:sp>
        <p:nvSpPr>
          <p:cNvPr id="6" name="Номер слайда 5"/>
          <p:cNvSpPr>
            <a:spLocks noGrp="1"/>
          </p:cNvSpPr>
          <p:nvPr>
            <p:ph type="sldNum" sz="quarter" idx="12"/>
          </p:nvPr>
        </p:nvSpPr>
        <p:spPr/>
        <p:txBody>
          <a:bodyPr/>
          <a:lstStyle>
            <a:lvl1pPr>
              <a:spcBef>
                <a:spcPts val="400"/>
              </a:spcBef>
              <a:buClr>
                <a:srgbClr val="660066"/>
              </a:buClr>
              <a:buSzPct val="68000"/>
              <a:buFont typeface="Wingdings 3" panose="05040102010807070707" pitchFamily="18" charset="2"/>
              <a:buNone/>
              <a:defRPr b="1">
                <a:latin typeface="Times New Roman" panose="02020603050405020304" pitchFamily="18" charset="0"/>
              </a:defRPr>
            </a:lvl1pPr>
          </a:lstStyle>
          <a:p>
            <a:pPr>
              <a:defRPr/>
            </a:pPr>
            <a:fld id="{2A9CFBD1-D1DB-4033-AA54-ADB0539E21CA}" type="slidenum">
              <a:rPr lang="ru-RU" altLang="ru-RU"/>
              <a:pPr>
                <a:defRPr/>
              </a:pPr>
              <a:t>‹#›</a:t>
            </a:fld>
            <a:endParaRPr lang="ru-RU" altLang="ru-RU"/>
          </a:p>
        </p:txBody>
      </p:sp>
    </p:spTree>
    <p:extLst>
      <p:ext uri="{BB962C8B-B14F-4D97-AF65-F5344CB8AC3E}">
        <p14:creationId xmlns:p14="http://schemas.microsoft.com/office/powerpoint/2010/main" val="375970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D8CB79-028F-4A6F-B287-A507E09693BF}" type="datetime1">
              <a:rPr lang="en-GB" smtClean="0"/>
              <a:t>25/07/2025</a:t>
            </a:fld>
            <a:endParaRPr lang="en-GB"/>
          </a:p>
        </p:txBody>
      </p:sp>
      <p:sp>
        <p:nvSpPr>
          <p:cNvPr id="5" name="Footer Placeholder 4"/>
          <p:cNvSpPr>
            <a:spLocks noGrp="1"/>
          </p:cNvSpPr>
          <p:nvPr>
            <p:ph type="ftr" sz="quarter" idx="11"/>
          </p:nvPr>
        </p:nvSpPr>
        <p:spPr/>
        <p:txBody>
          <a:bodyPr/>
          <a:lstStyle/>
          <a:p>
            <a:endParaRPr lang="en-GB"/>
          </a:p>
        </p:txBody>
      </p:sp>
      <p:sp>
        <p:nvSpPr>
          <p:cNvPr id="7" name="Slide Number Placeholder 5"/>
          <p:cNvSpPr txBox="1">
            <a:spLocks/>
          </p:cNvSpPr>
          <p:nvPr userDrawn="1"/>
        </p:nvSpPr>
        <p:spPr>
          <a:xfrm>
            <a:off x="8610600" y="6356350"/>
            <a:ext cx="3581400" cy="5016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D32532-DADC-4E43-9EED-7788C45729EB}" type="slidenum">
              <a:rPr lang="en-GB" smtClean="0"/>
              <a:pPr/>
              <a:t>‹#›</a:t>
            </a:fld>
            <a:endParaRPr lang="en-GB" dirty="0"/>
          </a:p>
        </p:txBody>
      </p:sp>
    </p:spTree>
    <p:extLst>
      <p:ext uri="{BB962C8B-B14F-4D97-AF65-F5344CB8AC3E}">
        <p14:creationId xmlns:p14="http://schemas.microsoft.com/office/powerpoint/2010/main" val="238320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9798F7-4D0C-45E4-A49A-BC68D838ADF5}" type="datetime1">
              <a:rPr lang="en-GB" smtClean="0"/>
              <a:t>25/07/2025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610600" y="6356350"/>
            <a:ext cx="3581400" cy="501650"/>
          </a:xfrm>
        </p:spPr>
        <p:txBody>
          <a:bodyPr/>
          <a:lstStyle>
            <a:lvl1pPr>
              <a:defRPr>
                <a:latin typeface="Arial" panose="020B0604020202020204" pitchFamily="34" charset="0"/>
                <a:cs typeface="Arial" panose="020B0604020202020204" pitchFamily="34" charset="0"/>
              </a:defRPr>
            </a:lvl1pPr>
          </a:lstStyle>
          <a:p>
            <a:fld id="{C1D32532-DADC-4E43-9EED-7788C45729EB}" type="slidenum">
              <a:rPr lang="en-GB" smtClean="0"/>
              <a:pPr/>
              <a:t>‹#›</a:t>
            </a:fld>
            <a:endParaRPr lang="en-GB"/>
          </a:p>
        </p:txBody>
      </p:sp>
    </p:spTree>
    <p:extLst>
      <p:ext uri="{BB962C8B-B14F-4D97-AF65-F5344CB8AC3E}">
        <p14:creationId xmlns:p14="http://schemas.microsoft.com/office/powerpoint/2010/main" val="2003068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47D45F2-D643-4DE9-A71C-02CE76380ED4}" type="datetime1">
              <a:rPr lang="en-GB" smtClean="0"/>
              <a:t>25/07/2025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610600" y="6356350"/>
            <a:ext cx="3581400" cy="501650"/>
          </a:xfrm>
        </p:spPr>
        <p:txBody>
          <a:bodyPr/>
          <a:lstStyle>
            <a:lvl1pPr>
              <a:defRPr>
                <a:latin typeface="Arial" panose="020B0604020202020204" pitchFamily="34" charset="0"/>
                <a:cs typeface="Arial" panose="020B0604020202020204" pitchFamily="34" charset="0"/>
              </a:defRPr>
            </a:lvl1pPr>
          </a:lstStyle>
          <a:p>
            <a:fld id="{C1D32532-DADC-4E43-9EED-7788C45729EB}" type="slidenum">
              <a:rPr lang="en-GB" smtClean="0"/>
              <a:pPr/>
              <a:t>‹#›</a:t>
            </a:fld>
            <a:endParaRPr lang="en-GB"/>
          </a:p>
        </p:txBody>
      </p:sp>
    </p:spTree>
    <p:extLst>
      <p:ext uri="{BB962C8B-B14F-4D97-AF65-F5344CB8AC3E}">
        <p14:creationId xmlns:p14="http://schemas.microsoft.com/office/powerpoint/2010/main" val="15361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4A916E-4B0C-4AB5-9D0E-139375354443}" type="datetime1">
              <a:rPr lang="en-GB" smtClean="0"/>
              <a:t>25/07/2025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8610600" y="6356350"/>
            <a:ext cx="3581400" cy="501650"/>
          </a:xfrm>
        </p:spPr>
        <p:txBody>
          <a:bodyPr/>
          <a:lstStyle>
            <a:lvl1pPr>
              <a:defRPr>
                <a:latin typeface="Arial" panose="020B0604020202020204" pitchFamily="34" charset="0"/>
                <a:cs typeface="Arial" panose="020B0604020202020204" pitchFamily="34" charset="0"/>
              </a:defRPr>
            </a:lvl1pPr>
          </a:lstStyle>
          <a:p>
            <a:fld id="{C1D32532-DADC-4E43-9EED-7788C45729EB}" type="slidenum">
              <a:rPr lang="en-GB" smtClean="0"/>
              <a:pPr/>
              <a:t>‹#›</a:t>
            </a:fld>
            <a:endParaRPr lang="en-GB" dirty="0"/>
          </a:p>
        </p:txBody>
      </p:sp>
    </p:spTree>
    <p:extLst>
      <p:ext uri="{BB962C8B-B14F-4D97-AF65-F5344CB8AC3E}">
        <p14:creationId xmlns:p14="http://schemas.microsoft.com/office/powerpoint/2010/main" val="286197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FC119-D063-45F0-9624-AC12D5B887EE}" type="datetime1">
              <a:rPr lang="en-GB" smtClean="0"/>
              <a:t>25/07/2025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8610600" y="6356350"/>
            <a:ext cx="3581400" cy="501650"/>
          </a:xfrm>
        </p:spPr>
        <p:txBody>
          <a:bodyPr/>
          <a:lstStyle>
            <a:lvl1pPr>
              <a:defRPr>
                <a:latin typeface="Arial" panose="020B0604020202020204" pitchFamily="34" charset="0"/>
                <a:cs typeface="Arial" panose="020B0604020202020204" pitchFamily="34" charset="0"/>
              </a:defRPr>
            </a:lvl1pPr>
          </a:lstStyle>
          <a:p>
            <a:fld id="{C1D32532-DADC-4E43-9EED-7788C45729EB}" type="slidenum">
              <a:rPr lang="en-GB" smtClean="0"/>
              <a:pPr/>
              <a:t>‹#›</a:t>
            </a:fld>
            <a:endParaRPr lang="en-GB" dirty="0"/>
          </a:p>
        </p:txBody>
      </p:sp>
    </p:spTree>
    <p:extLst>
      <p:ext uri="{BB962C8B-B14F-4D97-AF65-F5344CB8AC3E}">
        <p14:creationId xmlns:p14="http://schemas.microsoft.com/office/powerpoint/2010/main" val="53953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06BAFD-7510-4FF9-8BC3-FCABB3BA4279}" type="datetime1">
              <a:rPr lang="en-GB" smtClean="0"/>
              <a:t>25/07/2025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610600" y="6356350"/>
            <a:ext cx="3581400" cy="501650"/>
          </a:xfrm>
        </p:spPr>
        <p:txBody>
          <a:bodyPr/>
          <a:lstStyle>
            <a:lvl1pPr>
              <a:defRPr>
                <a:latin typeface="Arial" panose="020B0604020202020204" pitchFamily="34" charset="0"/>
                <a:cs typeface="Arial" panose="020B0604020202020204" pitchFamily="34" charset="0"/>
              </a:defRPr>
            </a:lvl1pPr>
          </a:lstStyle>
          <a:p>
            <a:fld id="{C1D32532-DADC-4E43-9EED-7788C45729EB}" type="slidenum">
              <a:rPr lang="en-GB" smtClean="0"/>
              <a:pPr/>
              <a:t>‹#›</a:t>
            </a:fld>
            <a:endParaRPr lang="en-GB" dirty="0"/>
          </a:p>
        </p:txBody>
      </p:sp>
    </p:spTree>
    <p:extLst>
      <p:ext uri="{BB962C8B-B14F-4D97-AF65-F5344CB8AC3E}">
        <p14:creationId xmlns:p14="http://schemas.microsoft.com/office/powerpoint/2010/main" val="260021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8BF785-5228-4B1E-AC8F-83937536F649}" type="datetime1">
              <a:rPr lang="en-GB" smtClean="0"/>
              <a:t>25/07/2025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610600" y="6356350"/>
            <a:ext cx="3581400" cy="501650"/>
          </a:xfrm>
        </p:spPr>
        <p:txBody>
          <a:bodyPr/>
          <a:lstStyle>
            <a:lvl1pPr>
              <a:defRPr>
                <a:latin typeface="Arial" panose="020B0604020202020204" pitchFamily="34" charset="0"/>
                <a:cs typeface="Arial" panose="020B0604020202020204" pitchFamily="34" charset="0"/>
              </a:defRPr>
            </a:lvl1pPr>
          </a:lstStyle>
          <a:p>
            <a:fld id="{C1D32532-DADC-4E43-9EED-7788C45729EB}" type="slidenum">
              <a:rPr lang="en-GB" smtClean="0"/>
              <a:pPr/>
              <a:t>‹#›</a:t>
            </a:fld>
            <a:endParaRPr lang="en-GB" dirty="0"/>
          </a:p>
        </p:txBody>
      </p:sp>
    </p:spTree>
    <p:extLst>
      <p:ext uri="{BB962C8B-B14F-4D97-AF65-F5344CB8AC3E}">
        <p14:creationId xmlns:p14="http://schemas.microsoft.com/office/powerpoint/2010/main" val="417134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4ACB5-8DDE-435D-979B-27BC8BD2DE7C}" type="datetime1">
              <a:rPr lang="en-GB" smtClean="0"/>
              <a:t>25/07/2025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32532-DADC-4E43-9EED-7788C45729EB}" type="slidenum">
              <a:rPr lang="en-GB" smtClean="0"/>
              <a:t>‹#›</a:t>
            </a:fld>
            <a:endParaRPr lang="en-GB"/>
          </a:p>
        </p:txBody>
      </p:sp>
    </p:spTree>
    <p:extLst>
      <p:ext uri="{BB962C8B-B14F-4D97-AF65-F5344CB8AC3E}">
        <p14:creationId xmlns:p14="http://schemas.microsoft.com/office/powerpoint/2010/main" val="3468865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cs typeface="+mn-cs"/>
              </a:defRPr>
            </a:lvl1pPr>
          </a:lstStyle>
          <a:p>
            <a:pPr>
              <a:defRPr/>
            </a:pPr>
            <a:fld id="{1B4C7A03-CD55-4330-A3ED-1002B8D2F622}" type="datetime1">
              <a:rPr lang="en-GB" smtClean="0"/>
              <a:t>25/07/2025</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8737600" y="6356351"/>
            <a:ext cx="3454400" cy="501649"/>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Arial" panose="020B0604020202020204" pitchFamily="34" charset="0"/>
                <a:cs typeface="Arial" panose="020B0604020202020204" pitchFamily="34" charset="0"/>
              </a:defRPr>
            </a:lvl1pPr>
          </a:lstStyle>
          <a:p>
            <a:pPr>
              <a:defRPr/>
            </a:pPr>
            <a:fld id="{36ED04B3-0B14-41C1-AE98-6EBA397E5993}" type="slidenum">
              <a:rPr lang="ru-RU" altLang="ru-RU" smtClean="0"/>
              <a:pPr>
                <a:defRPr/>
              </a:pPr>
              <a:t>‹#›</a:t>
            </a:fld>
            <a:endParaRPr lang="ru-RU" altLang="ru-RU" dirty="0"/>
          </a:p>
        </p:txBody>
      </p:sp>
    </p:spTree>
    <p:extLst>
      <p:ext uri="{BB962C8B-B14F-4D97-AF65-F5344CB8AC3E}">
        <p14:creationId xmlns:p14="http://schemas.microsoft.com/office/powerpoint/2010/main" val="678815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5.emf"/><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diagramQuickStyle" Target="../diagrams/quickStyle3.xml"/><Relationship Id="rId18" Type="http://schemas.openxmlformats.org/officeDocument/2006/relationships/diagramQuickStyle" Target="../diagrams/quickStyle4.xml"/><Relationship Id="rId3" Type="http://schemas.openxmlformats.org/officeDocument/2006/relationships/image" Target="../media/image15.emf"/><Relationship Id="rId21" Type="http://schemas.openxmlformats.org/officeDocument/2006/relationships/diagramData" Target="../diagrams/data5.xml"/><Relationship Id="rId7" Type="http://schemas.openxmlformats.org/officeDocument/2006/relationships/image" Target="../media/image34.jpeg"/><Relationship Id="rId12" Type="http://schemas.openxmlformats.org/officeDocument/2006/relationships/diagramLayout" Target="../diagrams/layout3.xml"/><Relationship Id="rId17" Type="http://schemas.openxmlformats.org/officeDocument/2006/relationships/diagramLayout" Target="../diagrams/layout4.xml"/><Relationship Id="rId25" Type="http://schemas.microsoft.com/office/2007/relationships/diagramDrawing" Target="../diagrams/drawing5.xml"/><Relationship Id="rId2" Type="http://schemas.openxmlformats.org/officeDocument/2006/relationships/image" Target="../media/image14.jpeg"/><Relationship Id="rId16" Type="http://schemas.openxmlformats.org/officeDocument/2006/relationships/diagramData" Target="../diagrams/data4.xml"/><Relationship Id="rId20" Type="http://schemas.microsoft.com/office/2007/relationships/diagramDrawing" Target="../diagrams/drawing4.xml"/><Relationship Id="rId1" Type="http://schemas.openxmlformats.org/officeDocument/2006/relationships/slideLayout" Target="../slideLayouts/slideLayout1.xml"/><Relationship Id="rId6" Type="http://schemas.openxmlformats.org/officeDocument/2006/relationships/image" Target="../media/image33.jpeg"/><Relationship Id="rId11" Type="http://schemas.openxmlformats.org/officeDocument/2006/relationships/diagramData" Target="../diagrams/data3.xml"/><Relationship Id="rId24" Type="http://schemas.openxmlformats.org/officeDocument/2006/relationships/diagramColors" Target="../diagrams/colors5.xml"/><Relationship Id="rId5" Type="http://schemas.openxmlformats.org/officeDocument/2006/relationships/image" Target="../media/image32.png"/><Relationship Id="rId15" Type="http://schemas.microsoft.com/office/2007/relationships/diagramDrawing" Target="../diagrams/drawing3.xml"/><Relationship Id="rId23" Type="http://schemas.openxmlformats.org/officeDocument/2006/relationships/diagramQuickStyle" Target="../diagrams/quickStyle5.xml"/><Relationship Id="rId10" Type="http://schemas.openxmlformats.org/officeDocument/2006/relationships/image" Target="../media/image37.jpeg"/><Relationship Id="rId19" Type="http://schemas.openxmlformats.org/officeDocument/2006/relationships/diagramColors" Target="../diagrams/colors4.xml"/><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diagramColors" Target="../diagrams/colors3.xml"/><Relationship Id="rId22"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diagramQuickStyle" Target="../diagrams/quickStyle7.xml"/><Relationship Id="rId3" Type="http://schemas.openxmlformats.org/officeDocument/2006/relationships/image" Target="../media/image4.png"/><Relationship Id="rId7" Type="http://schemas.openxmlformats.org/officeDocument/2006/relationships/diagramLayout" Target="../diagrams/layout6.xml"/><Relationship Id="rId12" Type="http://schemas.openxmlformats.org/officeDocument/2006/relationships/diagramLayout" Target="../diagrams/layout7.xml"/><Relationship Id="rId2" Type="http://schemas.openxmlformats.org/officeDocument/2006/relationships/notesSlide" Target="../notesSlides/notesSlide11.xml"/><Relationship Id="rId16"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diagramData" Target="../diagrams/data6.xml"/><Relationship Id="rId11" Type="http://schemas.openxmlformats.org/officeDocument/2006/relationships/diagramData" Target="../diagrams/data7.xml"/><Relationship Id="rId5" Type="http://schemas.openxmlformats.org/officeDocument/2006/relationships/image" Target="../media/image15.emf"/><Relationship Id="rId15" Type="http://schemas.microsoft.com/office/2007/relationships/diagramDrawing" Target="../diagrams/drawing7.xml"/><Relationship Id="rId10" Type="http://schemas.microsoft.com/office/2007/relationships/diagramDrawing" Target="../diagrams/drawing6.xml"/><Relationship Id="rId4" Type="http://schemas.openxmlformats.org/officeDocument/2006/relationships/image" Target="../media/image14.jpeg"/><Relationship Id="rId9" Type="http://schemas.openxmlformats.org/officeDocument/2006/relationships/diagramColors" Target="../diagrams/colors6.xml"/><Relationship Id="rId14" Type="http://schemas.openxmlformats.org/officeDocument/2006/relationships/diagramColors" Target="../diagrams/colors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6312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692696"/>
          </a:xfrm>
          <a:prstGeom prst="rect">
            <a:avLst/>
          </a:prstGeom>
        </p:spPr>
      </p:pic>
      <p:sp>
        <p:nvSpPr>
          <p:cNvPr id="13" name="Заголовок 1"/>
          <p:cNvSpPr txBox="1">
            <a:spLocks/>
          </p:cNvSpPr>
          <p:nvPr/>
        </p:nvSpPr>
        <p:spPr>
          <a:xfrm>
            <a:off x="0" y="0"/>
            <a:ext cx="12192000" cy="7042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1500" b="1" dirty="0">
                <a:solidFill>
                  <a:srgbClr val="336699"/>
                </a:solidFill>
                <a:latin typeface="Arial" panose="020B0604020202020204" pitchFamily="34" charset="0"/>
              </a:rPr>
              <a:t>2025 </a:t>
            </a:r>
            <a:r>
              <a:rPr lang="ru-RU" altLang="ru-RU" sz="1500" b="1" dirty="0" err="1">
                <a:solidFill>
                  <a:srgbClr val="336699"/>
                </a:solidFill>
                <a:latin typeface="Arial" panose="020B0604020202020204" pitchFamily="34" charset="0"/>
              </a:rPr>
              <a:t>жылғы</a:t>
            </a:r>
            <a:r>
              <a:rPr lang="ru-RU" altLang="ru-RU" sz="1500" b="1" dirty="0">
                <a:solidFill>
                  <a:srgbClr val="336699"/>
                </a:solidFill>
                <a:latin typeface="Arial" panose="020B0604020202020204" pitchFamily="34" charset="0"/>
              </a:rPr>
              <a:t> 1 </a:t>
            </a:r>
            <a:r>
              <a:rPr lang="ru-RU" altLang="ru-RU" sz="1500" b="1" dirty="0" err="1">
                <a:solidFill>
                  <a:srgbClr val="336699"/>
                </a:solidFill>
                <a:latin typeface="Arial" panose="020B0604020202020204" pitchFamily="34" charset="0"/>
              </a:rPr>
              <a:t>жартыжылдықтағы</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сумен</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жабдықтау</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қызметтері</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бойынша</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бекітілген</a:t>
            </a:r>
            <a:endParaRPr lang="ru-RU" altLang="ru-RU" sz="1500" b="1" dirty="0">
              <a:solidFill>
                <a:srgbClr val="336699"/>
              </a:solidFill>
              <a:latin typeface="Arial" panose="020B0604020202020204" pitchFamily="34" charset="0"/>
            </a:endParaRPr>
          </a:p>
          <a:p>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тарифтік</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сметаның</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бап</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бойынша</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орындалуы</a:t>
            </a:r>
            <a:endParaRPr lang="ru-RU" altLang="ru-RU" sz="1500" b="1" dirty="0">
              <a:solidFill>
                <a:srgbClr val="336699"/>
              </a:solidFill>
              <a:latin typeface="Arial" panose="020B0604020202020204" pitchFamily="34" charset="0"/>
            </a:endParaRPr>
          </a:p>
        </p:txBody>
      </p:sp>
      <p:graphicFrame>
        <p:nvGraphicFramePr>
          <p:cNvPr id="14" name="Объект 6">
            <a:extLst>
              <a:ext uri="{FF2B5EF4-FFF2-40B4-BE49-F238E27FC236}">
                <a16:creationId xmlns:a16="http://schemas.microsoft.com/office/drawing/2014/main" id="{BAEE83BB-EE72-4A03-AA44-1AC24D2DA332}"/>
              </a:ext>
            </a:extLst>
          </p:cNvPr>
          <p:cNvGraphicFramePr>
            <a:graphicFrameLocks/>
          </p:cNvGraphicFramePr>
          <p:nvPr>
            <p:extLst>
              <p:ext uri="{D42A27DB-BD31-4B8C-83A1-F6EECF244321}">
                <p14:modId xmlns:p14="http://schemas.microsoft.com/office/powerpoint/2010/main" val="1850263973"/>
              </p:ext>
            </p:extLst>
          </p:nvPr>
        </p:nvGraphicFramePr>
        <p:xfrm>
          <a:off x="321408" y="713937"/>
          <a:ext cx="11558705" cy="6119924"/>
        </p:xfrm>
        <a:graphic>
          <a:graphicData uri="http://schemas.openxmlformats.org/drawingml/2006/table">
            <a:tbl>
              <a:tblPr firstRow="1" bandRow="1">
                <a:tableStyleId>{5C22544A-7EE6-4342-B048-85BDC9FD1C3A}</a:tableStyleId>
              </a:tblPr>
              <a:tblGrid>
                <a:gridCol w="555922">
                  <a:extLst>
                    <a:ext uri="{9D8B030D-6E8A-4147-A177-3AD203B41FA5}">
                      <a16:colId xmlns:a16="http://schemas.microsoft.com/office/drawing/2014/main" val="16334035"/>
                    </a:ext>
                  </a:extLst>
                </a:gridCol>
                <a:gridCol w="3571102">
                  <a:extLst>
                    <a:ext uri="{9D8B030D-6E8A-4147-A177-3AD203B41FA5}">
                      <a16:colId xmlns:a16="http://schemas.microsoft.com/office/drawing/2014/main" val="2766981936"/>
                    </a:ext>
                  </a:extLst>
                </a:gridCol>
                <a:gridCol w="1359244">
                  <a:extLst>
                    <a:ext uri="{9D8B030D-6E8A-4147-A177-3AD203B41FA5}">
                      <a16:colId xmlns:a16="http://schemas.microsoft.com/office/drawing/2014/main" val="351484457"/>
                    </a:ext>
                  </a:extLst>
                </a:gridCol>
                <a:gridCol w="1680519">
                  <a:extLst>
                    <a:ext uri="{9D8B030D-6E8A-4147-A177-3AD203B41FA5}">
                      <a16:colId xmlns:a16="http://schemas.microsoft.com/office/drawing/2014/main" val="3434611710"/>
                    </a:ext>
                  </a:extLst>
                </a:gridCol>
                <a:gridCol w="1458097">
                  <a:extLst>
                    <a:ext uri="{9D8B030D-6E8A-4147-A177-3AD203B41FA5}">
                      <a16:colId xmlns:a16="http://schemas.microsoft.com/office/drawing/2014/main" val="2898772178"/>
                    </a:ext>
                  </a:extLst>
                </a:gridCol>
                <a:gridCol w="2933821">
                  <a:extLst>
                    <a:ext uri="{9D8B030D-6E8A-4147-A177-3AD203B41FA5}">
                      <a16:colId xmlns:a16="http://schemas.microsoft.com/office/drawing/2014/main" val="2338664714"/>
                    </a:ext>
                  </a:extLst>
                </a:gridCol>
              </a:tblGrid>
              <a:tr h="324031">
                <a:tc>
                  <a:txBody>
                    <a:bodyPr/>
                    <a:lstStyle/>
                    <a:p>
                      <a:pPr algn="ctr"/>
                      <a:r>
                        <a:rPr lang="x-none" sz="1000" dirty="0" smtClean="0">
                          <a:solidFill>
                            <a:schemeClr val="bg1"/>
                          </a:solidFill>
                          <a:latin typeface="Arial" panose="020B0604020202020204" pitchFamily="34" charset="0"/>
                          <a:cs typeface="Arial" panose="020B0604020202020204" pitchFamily="34" charset="0"/>
                        </a:rPr>
                        <a:t>№</a:t>
                      </a:r>
                      <a:endParaRPr lang="ru-RU" sz="1000" dirty="0">
                        <a:solidFill>
                          <a:schemeClr val="bg1"/>
                        </a:solidFill>
                        <a:latin typeface="Arial" panose="020B0604020202020204" pitchFamily="34" charset="0"/>
                        <a:cs typeface="Arial" panose="020B0604020202020204" pitchFamily="34" charset="0"/>
                      </a:endParaRPr>
                    </a:p>
                  </a:txBody>
                  <a:tcPr anchor="ctr">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47FA8"/>
                    </a:solidFill>
                  </a:tcPr>
                </a:tc>
                <a:tc>
                  <a:txBody>
                    <a:bodyPr/>
                    <a:lstStyle/>
                    <a:p>
                      <a:pPr algn="ctr"/>
                      <a:r>
                        <a:rPr lang="ru-RU" sz="1000" dirty="0" err="1" smtClean="0">
                          <a:solidFill>
                            <a:schemeClr val="bg1"/>
                          </a:solidFill>
                          <a:latin typeface="Arial" panose="020B0604020202020204" pitchFamily="34" charset="0"/>
                          <a:cs typeface="Arial" panose="020B0604020202020204" pitchFamily="34" charset="0"/>
                        </a:rPr>
                        <a:t>Көрсеткіштердің</a:t>
                      </a:r>
                      <a:r>
                        <a:rPr lang="ru-RU" sz="1000" dirty="0" smtClean="0">
                          <a:solidFill>
                            <a:schemeClr val="bg1"/>
                          </a:solidFill>
                          <a:latin typeface="Arial" panose="020B0604020202020204" pitchFamily="34" charset="0"/>
                          <a:cs typeface="Arial" panose="020B0604020202020204" pitchFamily="34" charset="0"/>
                        </a:rPr>
                        <a:t> </a:t>
                      </a:r>
                      <a:r>
                        <a:rPr lang="ru-RU" sz="1000" dirty="0" err="1" smtClean="0">
                          <a:solidFill>
                            <a:schemeClr val="bg1"/>
                          </a:solidFill>
                          <a:latin typeface="Arial" panose="020B0604020202020204" pitchFamily="34" charset="0"/>
                          <a:cs typeface="Arial" panose="020B0604020202020204" pitchFamily="34" charset="0"/>
                        </a:rPr>
                        <a:t>атауы</a:t>
                      </a:r>
                      <a:endParaRPr lang="ru-RU" sz="10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47FA8"/>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Бекітілген</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тарифтік</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сметада</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көзделген</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47FA8"/>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Тарифтік</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сметаның</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нақты</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қалыптасқан</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көрсеткіштері</a:t>
                      </a:r>
                      <a:r>
                        <a:rPr lang="ru-RU" sz="900" b="1" u="none" strike="noStrike" dirty="0" smtClean="0">
                          <a:solidFill>
                            <a:schemeClr val="bg1"/>
                          </a:solidFill>
                          <a:effectLst/>
                          <a:latin typeface="Arial" panose="020B0604020202020204" pitchFamily="34" charset="0"/>
                          <a:cs typeface="Arial" panose="020B0604020202020204" pitchFamily="34" charset="0"/>
                        </a:rPr>
                        <a:t>                                                         </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47FA8"/>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Ауытқу</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a:solidFill>
                            <a:schemeClr val="bg1"/>
                          </a:solidFill>
                          <a:effectLst/>
                          <a:latin typeface="Arial" panose="020B0604020202020204" pitchFamily="34" charset="0"/>
                          <a:cs typeface="Arial" panose="020B0604020202020204" pitchFamily="34" charset="0"/>
                        </a:rPr>
                        <a:t>%</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47FA8"/>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Ескерту</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47FA8"/>
                    </a:solidFill>
                  </a:tcPr>
                </a:tc>
                <a:extLst>
                  <a:ext uri="{0D108BD9-81ED-4DB2-BD59-A6C34878D82A}">
                    <a16:rowId xmlns:a16="http://schemas.microsoft.com/office/drawing/2014/main" val="1499234238"/>
                  </a:ext>
                </a:extLst>
              </a:tr>
              <a:tr h="268269">
                <a:tc>
                  <a:txBody>
                    <a:bodyPr/>
                    <a:lstStyle/>
                    <a:p>
                      <a:pPr marL="0" algn="ctr" defTabSz="914400" rtl="0" eaLnBrk="1" fontAlgn="ctr" latinLnBrk="0" hangingPunct="1"/>
                      <a:r>
                        <a:rPr lang="ru-RU" sz="900" b="1" kern="1200" dirty="0" smtClean="0">
                          <a:solidFill>
                            <a:srgbClr val="153357"/>
                          </a:solidFill>
                          <a:latin typeface="Arial" panose="020B0604020202020204" pitchFamily="34" charset="0"/>
                          <a:ea typeface="+mn-ea"/>
                          <a:cs typeface="Arial" panose="020B0604020202020204" pitchFamily="34" charset="0"/>
                        </a:rPr>
                        <a:t>5.10</a:t>
                      </a:r>
                      <a:endParaRPr lang="ru-RU" sz="900" b="1" kern="1200" dirty="0">
                        <a:solidFill>
                          <a:srgbClr val="153357"/>
                        </a:solidFill>
                        <a:latin typeface="Arial" panose="020B0604020202020204" pitchFamily="34" charset="0"/>
                        <a:ea typeface="+mn-ea"/>
                        <a:cs typeface="Arial" panose="020B0604020202020204" pitchFamily="34" charset="0"/>
                      </a:endParaRPr>
                    </a:p>
                  </a:txBody>
                  <a:tcPr marT="90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tc>
                  <a:txBody>
                    <a:bodyPr/>
                    <a:lstStyle/>
                    <a:p>
                      <a:pPr marL="0" algn="l" defTabSz="914400" rtl="0" eaLnBrk="1" fontAlgn="b" latinLnBrk="0" hangingPunct="1"/>
                      <a:r>
                        <a:rPr lang="ru-RU" sz="900" b="1" kern="1200" dirty="0" err="1" smtClean="0">
                          <a:solidFill>
                            <a:srgbClr val="153357"/>
                          </a:solidFill>
                          <a:latin typeface="Arial" panose="020B0604020202020204" pitchFamily="34" charset="0"/>
                          <a:ea typeface="+mn-ea"/>
                          <a:cs typeface="Arial" panose="020B0604020202020204" pitchFamily="34" charset="0"/>
                        </a:rPr>
                        <a:t>Басқа</a:t>
                      </a:r>
                      <a:r>
                        <a:rPr lang="ru-RU" sz="900" b="1" kern="1200" dirty="0" smtClean="0">
                          <a:solidFill>
                            <a:srgbClr val="153357"/>
                          </a:solidFill>
                          <a:latin typeface="Arial" panose="020B0604020202020204" pitchFamily="34" charset="0"/>
                          <a:ea typeface="+mn-ea"/>
                          <a:cs typeface="Arial" panose="020B0604020202020204" pitchFamily="34" charset="0"/>
                        </a:rPr>
                        <a:t> </a:t>
                      </a:r>
                      <a:r>
                        <a:rPr lang="ru-RU" sz="900" b="1" kern="1200" dirty="0" err="1" smtClean="0">
                          <a:solidFill>
                            <a:srgbClr val="153357"/>
                          </a:solidFill>
                          <a:latin typeface="Arial" panose="020B0604020202020204" pitchFamily="34" charset="0"/>
                          <a:ea typeface="+mn-ea"/>
                          <a:cs typeface="Arial" panose="020B0604020202020204" pitchFamily="34" charset="0"/>
                        </a:rPr>
                        <a:t>шығындар</a:t>
                      </a:r>
                      <a:r>
                        <a:rPr lang="ru-RU" sz="900" b="1"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барлығы</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оның</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ішінде</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tc>
                  <a:txBody>
                    <a:bodyPr/>
                    <a:lstStyle/>
                    <a:p>
                      <a:pPr marL="0" algn="r" defTabSz="914400" rtl="0" eaLnBrk="1" fontAlgn="ctr" latinLnBrk="0" hangingPunct="1"/>
                      <a:r>
                        <a:rPr lang="ru-RU" sz="900" b="1" i="0" u="none" strike="noStrike" kern="1200" dirty="0" smtClean="0">
                          <a:solidFill>
                            <a:srgbClr val="153357"/>
                          </a:solidFill>
                          <a:effectLst/>
                          <a:latin typeface="Arial" panose="020B0604020202020204" pitchFamily="34" charset="0"/>
                          <a:ea typeface="+mn-ea"/>
                          <a:cs typeface="Arial" panose="020B0604020202020204" pitchFamily="34" charset="0"/>
                        </a:rPr>
                        <a:t>605 967</a:t>
                      </a:r>
                      <a:endParaRPr lang="ru-RU" sz="900" b="1"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tc>
                  <a:txBody>
                    <a:bodyPr/>
                    <a:lstStyle/>
                    <a:p>
                      <a:pPr algn="r" fontAlgn="ctr"/>
                      <a:r>
                        <a:rPr lang="ru-RU" sz="900" b="1" i="0" u="none" strike="noStrike" dirty="0">
                          <a:solidFill>
                            <a:srgbClr val="153357"/>
                          </a:solidFill>
                          <a:effectLst/>
                          <a:latin typeface="Arial" panose="020B0604020202020204" pitchFamily="34" charset="0"/>
                          <a:cs typeface="Arial" panose="020B0604020202020204" pitchFamily="34" charset="0"/>
                        </a:rPr>
                        <a:t>363 727</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tc>
                  <a:txBody>
                    <a:bodyPr/>
                    <a:lstStyle/>
                    <a:p>
                      <a:pPr algn="r" fontAlgn="ctr"/>
                      <a:r>
                        <a:rPr lang="ru-RU" sz="900" b="1" i="0" u="none" strike="noStrike" dirty="0">
                          <a:solidFill>
                            <a:srgbClr val="153357"/>
                          </a:solidFill>
                          <a:effectLst/>
                          <a:latin typeface="Arial" panose="020B0604020202020204" pitchFamily="34" charset="0"/>
                          <a:cs typeface="Arial" panose="020B0604020202020204" pitchFamily="34" charset="0"/>
                        </a:rPr>
                        <a:t>-40,0%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tc>
                  <a:txBody>
                    <a:bodyPr/>
                    <a:lstStyle/>
                    <a:p>
                      <a:pPr marL="0" algn="r" defTabSz="914400" rtl="0" eaLnBrk="1" fontAlgn="ctr" latinLnBrk="0" hangingPunct="1"/>
                      <a:endParaRPr lang="ru-RU" sz="900" b="1"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extLst>
                  <a:ext uri="{0D108BD9-81ED-4DB2-BD59-A6C34878D82A}">
                    <a16:rowId xmlns:a16="http://schemas.microsoft.com/office/drawing/2014/main" val="3885455497"/>
                  </a:ext>
                </a:extLst>
              </a:tr>
              <a:tr h="22473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5.10.1</a:t>
                      </a:r>
                      <a:endParaRPr lang="ru-RU" sz="900" b="0" kern="1200" dirty="0">
                        <a:solidFill>
                          <a:srgbClr val="153357"/>
                        </a:solidFill>
                        <a:latin typeface="Arial" panose="020B0604020202020204" pitchFamily="34" charset="0"/>
                        <a:ea typeface="+mn-ea"/>
                        <a:cs typeface="Arial" panose="020B0604020202020204"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байланыс</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қызметтері</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пошталық</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шығындар</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22 341</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13 811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-38,2%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626830513"/>
                  </a:ext>
                </a:extLst>
              </a:tr>
              <a:tr h="22473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5.10.2</a:t>
                      </a:r>
                      <a:endParaRPr lang="ru-RU" sz="900" b="0" kern="1200" dirty="0">
                        <a:solidFill>
                          <a:srgbClr val="153357"/>
                        </a:solidFill>
                        <a:latin typeface="Arial" panose="020B0604020202020204" pitchFamily="34" charset="0"/>
                        <a:ea typeface="+mn-ea"/>
                        <a:cs typeface="Arial" panose="020B0604020202020204"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іссапар</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шығындары</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747</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374</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-50,0%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985818391"/>
                  </a:ext>
                </a:extLst>
              </a:tr>
              <a:tr h="22473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5.10.3</a:t>
                      </a:r>
                      <a:endParaRPr lang="ru-RU" sz="900" b="0" kern="1200" dirty="0">
                        <a:solidFill>
                          <a:srgbClr val="153357"/>
                        </a:solidFill>
                        <a:latin typeface="Arial" panose="020B0604020202020204" pitchFamily="34" charset="0"/>
                        <a:ea typeface="+mn-ea"/>
                        <a:cs typeface="Arial" panose="020B0604020202020204"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кадрларды</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даярлау</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3 606</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405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-88,8%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кесте</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бойынша</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екінші</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жартыжылдыққа</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жоспарланған</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835445129"/>
                  </a:ext>
                </a:extLst>
              </a:tr>
              <a:tr h="22473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5.10.4</a:t>
                      </a:r>
                      <a:endParaRPr lang="ru-RU" sz="900" b="0" kern="1200" dirty="0">
                        <a:solidFill>
                          <a:srgbClr val="153357"/>
                        </a:solidFill>
                        <a:latin typeface="Arial" panose="020B0604020202020204" pitchFamily="34" charset="0"/>
                        <a:ea typeface="+mn-ea"/>
                        <a:cs typeface="Arial" panose="020B0604020202020204"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персоналдың</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жол</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ақысын</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төлеу</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19 777</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10 724</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-45,8%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86597768"/>
                  </a:ext>
                </a:extLst>
              </a:tr>
              <a:tr h="22473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5.10.5</a:t>
                      </a:r>
                      <a:endParaRPr lang="ru-RU" sz="900" b="0" kern="1200" dirty="0">
                        <a:solidFill>
                          <a:srgbClr val="153357"/>
                        </a:solidFill>
                        <a:latin typeface="Arial" panose="020B0604020202020204" pitchFamily="34" charset="0"/>
                        <a:ea typeface="+mn-ea"/>
                        <a:cs typeface="Arial" panose="020B0604020202020204"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техникалық</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құралдарды</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ұстау</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және</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қызмет</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көрсету</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114 437</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60 157</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-48,8%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627718002"/>
                  </a:ext>
                </a:extLst>
              </a:tr>
              <a:tr h="22473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5.10.6</a:t>
                      </a:r>
                      <a:endParaRPr lang="ru-RU" sz="900" b="0" kern="1200" dirty="0">
                        <a:solidFill>
                          <a:srgbClr val="153357"/>
                        </a:solidFill>
                        <a:latin typeface="Arial" panose="020B0604020202020204" pitchFamily="34" charset="0"/>
                        <a:ea typeface="+mn-ea"/>
                        <a:cs typeface="Arial" panose="020B0604020202020204"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қосалқы</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бөлшектер</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құралдар</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шаруашылық</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кеңсе</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тауарлары</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және</a:t>
                      </a:r>
                      <a:r>
                        <a:rPr lang="ru-RU" sz="900" b="0" kern="1200" dirty="0" smtClean="0">
                          <a:solidFill>
                            <a:srgbClr val="153357"/>
                          </a:solidFill>
                          <a:latin typeface="Arial" panose="020B0604020202020204" pitchFamily="34" charset="0"/>
                          <a:ea typeface="+mn-ea"/>
                          <a:cs typeface="Arial" panose="020B0604020202020204" pitchFamily="34" charset="0"/>
                        </a:rPr>
                        <a:t> т. б.</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436 492</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275 170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-37,0%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006324271"/>
                  </a:ext>
                </a:extLst>
              </a:tr>
              <a:tr h="22473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5.10.7</a:t>
                      </a:r>
                      <a:endParaRPr lang="ru-RU" sz="900" b="0" kern="1200" dirty="0">
                        <a:solidFill>
                          <a:srgbClr val="153357"/>
                        </a:solidFill>
                        <a:latin typeface="Arial" panose="020B0604020202020204" pitchFamily="34" charset="0"/>
                        <a:ea typeface="+mn-ea"/>
                        <a:cs typeface="Arial" panose="020B0604020202020204"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зертхана</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бойынша</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шығындар</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4 299</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2 190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-49,1%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144515948"/>
                  </a:ext>
                </a:extLst>
              </a:tr>
              <a:tr h="199239">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5.10.8</a:t>
                      </a:r>
                      <a:endParaRPr lang="ru-RU" sz="900" b="0" kern="1200" dirty="0">
                        <a:solidFill>
                          <a:srgbClr val="153357"/>
                        </a:solidFill>
                        <a:latin typeface="Arial" panose="020B0604020202020204" pitchFamily="34" charset="0"/>
                        <a:ea typeface="+mn-ea"/>
                        <a:cs typeface="Arial" panose="020B0604020202020204"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экологиялық</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шығындар</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1 270</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896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-29,4%</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81843844"/>
                  </a:ext>
                </a:extLst>
              </a:tr>
              <a:tr h="224737">
                <a:tc>
                  <a:txBody>
                    <a:bodyPr/>
                    <a:lstStyle/>
                    <a:p>
                      <a:pPr marL="0" algn="ctr" defTabSz="914400" rtl="0" eaLnBrk="1" latinLnBrk="0" hangingPunct="1"/>
                      <a:r>
                        <a:rPr lang="en-US" sz="900" b="1" kern="1200" dirty="0" smtClean="0">
                          <a:solidFill>
                            <a:srgbClr val="153357"/>
                          </a:solidFill>
                          <a:latin typeface="Arial" panose="020B0604020202020204" pitchFamily="34" charset="0"/>
                          <a:ea typeface="+mn-ea"/>
                          <a:cs typeface="Arial" panose="020B0604020202020204" pitchFamily="34" charset="0"/>
                        </a:rPr>
                        <a:t>II</a:t>
                      </a:r>
                      <a:endParaRPr lang="ru-RU" sz="900" b="1"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marL="0" algn="l" defTabSz="914400" rtl="0" eaLnBrk="1" fontAlgn="b" latinLnBrk="0" hangingPunct="1"/>
                      <a:r>
                        <a:rPr lang="ru-RU" sz="900" b="1" kern="1200" dirty="0" err="1" smtClean="0">
                          <a:solidFill>
                            <a:srgbClr val="153357"/>
                          </a:solidFill>
                          <a:latin typeface="Arial" panose="020B0604020202020204" pitchFamily="34" charset="0"/>
                          <a:ea typeface="+mn-ea"/>
                          <a:cs typeface="Arial" panose="020B0604020202020204" pitchFamily="34" charset="0"/>
                        </a:rPr>
                        <a:t>Кезең</a:t>
                      </a:r>
                      <a:r>
                        <a:rPr lang="ru-RU" sz="900" b="1" kern="1200" dirty="0" smtClean="0">
                          <a:solidFill>
                            <a:srgbClr val="153357"/>
                          </a:solidFill>
                          <a:latin typeface="Arial" panose="020B0604020202020204" pitchFamily="34" charset="0"/>
                          <a:ea typeface="+mn-ea"/>
                          <a:cs typeface="Arial" panose="020B0604020202020204" pitchFamily="34" charset="0"/>
                        </a:rPr>
                        <a:t> </a:t>
                      </a:r>
                      <a:r>
                        <a:rPr lang="ru-RU" sz="900" b="1" kern="1200" dirty="0" err="1" smtClean="0">
                          <a:solidFill>
                            <a:srgbClr val="153357"/>
                          </a:solidFill>
                          <a:latin typeface="Arial" panose="020B0604020202020204" pitchFamily="34" charset="0"/>
                          <a:ea typeface="+mn-ea"/>
                          <a:cs typeface="Arial" panose="020B0604020202020204" pitchFamily="34" charset="0"/>
                        </a:rPr>
                        <a:t>шығыстары</a:t>
                      </a:r>
                      <a:r>
                        <a:rPr lang="ru-RU" sz="900" b="1"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барлығы</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оның</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ішінде</a:t>
                      </a:r>
                      <a:endParaRPr lang="ru-RU" sz="900" b="0" kern="1200" dirty="0" smtClean="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t"/>
                      <a:r>
                        <a:rPr lang="ru-RU" sz="900" b="1" i="0" u="none" strike="noStrike" dirty="0" smtClean="0">
                          <a:solidFill>
                            <a:srgbClr val="153357"/>
                          </a:solidFill>
                          <a:effectLst/>
                          <a:latin typeface="Arial" panose="020B0604020202020204" pitchFamily="34" charset="0"/>
                          <a:cs typeface="Arial" panose="020B0604020202020204" pitchFamily="34" charset="0"/>
                        </a:rPr>
                        <a:t>582 897</a:t>
                      </a:r>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ctr"/>
                      <a:r>
                        <a:rPr lang="ru-RU" sz="900" b="1" i="0" u="none" strike="noStrike" dirty="0">
                          <a:solidFill>
                            <a:srgbClr val="153357"/>
                          </a:solidFill>
                          <a:effectLst/>
                          <a:latin typeface="Arial" panose="020B0604020202020204" pitchFamily="34" charset="0"/>
                          <a:cs typeface="Arial" panose="020B0604020202020204" pitchFamily="34" charset="0"/>
                        </a:rPr>
                        <a:t>302 686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-48,1%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t"/>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extLst>
                  <a:ext uri="{0D108BD9-81ED-4DB2-BD59-A6C34878D82A}">
                    <a16:rowId xmlns:a16="http://schemas.microsoft.com/office/drawing/2014/main" val="2734766699"/>
                  </a:ext>
                </a:extLst>
              </a:tr>
              <a:tr h="224737">
                <a:tc>
                  <a:txBody>
                    <a:bodyPr/>
                    <a:lstStyle/>
                    <a:p>
                      <a:pPr algn="ctr"/>
                      <a:r>
                        <a:rPr lang="ru-RU" sz="900" b="1" dirty="0" smtClean="0">
                          <a:solidFill>
                            <a:srgbClr val="153357"/>
                          </a:solidFill>
                          <a:latin typeface="Arial" panose="020B0604020202020204" pitchFamily="34" charset="0"/>
                          <a:cs typeface="Arial" panose="020B0604020202020204" pitchFamily="34" charset="0"/>
                        </a:rPr>
                        <a:t>6</a:t>
                      </a:r>
                      <a:endParaRPr lang="ru-RU" sz="900" b="1"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l" fontAlgn="b"/>
                      <a:r>
                        <a:rPr lang="ru-RU" sz="900" b="1" i="0" u="none" strike="noStrike" dirty="0" err="1" smtClean="0">
                          <a:solidFill>
                            <a:srgbClr val="153357"/>
                          </a:solidFill>
                          <a:effectLst/>
                          <a:latin typeface="Arial" panose="020B0604020202020204" pitchFamily="34" charset="0"/>
                          <a:cs typeface="Arial" panose="020B0604020202020204" pitchFamily="34" charset="0"/>
                        </a:rPr>
                        <a:t>Жалпы</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және</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әкімшілік</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шығыстар</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барлығы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оның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ішінде</a:t>
                      </a:r>
                      <a:r>
                        <a:rPr lang="ru-RU" sz="900" b="0" i="0" u="none" strike="noStrike" dirty="0" smtClean="0">
                          <a:solidFill>
                            <a:srgbClr val="153357"/>
                          </a:solidFill>
                          <a:effectLst/>
                          <a:latin typeface="Arial" panose="020B0604020202020204" pitchFamily="34" charset="0"/>
                          <a:cs typeface="Arial" panose="020B0604020202020204" pitchFamily="34" charset="0"/>
                        </a:rPr>
                        <a:t>:</a:t>
                      </a: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t"/>
                      <a:r>
                        <a:rPr lang="ru-RU" sz="900" b="1" i="0" u="none" strike="noStrike" dirty="0" smtClean="0">
                          <a:solidFill>
                            <a:srgbClr val="153357"/>
                          </a:solidFill>
                          <a:effectLst/>
                          <a:latin typeface="Arial" panose="020B0604020202020204" pitchFamily="34" charset="0"/>
                          <a:cs typeface="Arial" panose="020B0604020202020204" pitchFamily="34" charset="0"/>
                        </a:rPr>
                        <a:t>582 657</a:t>
                      </a:r>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ctr"/>
                      <a:r>
                        <a:rPr lang="ru-RU" sz="900" b="1" i="0" u="none" strike="noStrike" dirty="0">
                          <a:solidFill>
                            <a:srgbClr val="153357"/>
                          </a:solidFill>
                          <a:effectLst/>
                          <a:latin typeface="Arial" panose="020B0604020202020204" pitchFamily="34" charset="0"/>
                          <a:cs typeface="Arial" panose="020B0604020202020204" pitchFamily="34" charset="0"/>
                        </a:rPr>
                        <a:t>302 566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-48,1%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t"/>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extLst>
                  <a:ext uri="{0D108BD9-81ED-4DB2-BD59-A6C34878D82A}">
                    <a16:rowId xmlns:a16="http://schemas.microsoft.com/office/drawing/2014/main" val="374508073"/>
                  </a:ext>
                </a:extLst>
              </a:tr>
              <a:tr h="224737">
                <a:tc>
                  <a:txBody>
                    <a:bodyPr/>
                    <a:lstStyle/>
                    <a:p>
                      <a:pPr algn="ctr"/>
                      <a:r>
                        <a:rPr lang="ru-RU" sz="900" b="0" dirty="0" smtClean="0">
                          <a:solidFill>
                            <a:srgbClr val="153357"/>
                          </a:solidFill>
                          <a:latin typeface="Arial" panose="020B0604020202020204" pitchFamily="34" charset="0"/>
                          <a:cs typeface="Arial" panose="020B0604020202020204" pitchFamily="34" charset="0"/>
                        </a:rPr>
                        <a:t>6.</a:t>
                      </a:r>
                      <a:r>
                        <a:rPr lang="en-US" sz="900" b="0" dirty="0" smtClean="0">
                          <a:solidFill>
                            <a:srgbClr val="153357"/>
                          </a:solidFill>
                          <a:latin typeface="Arial" panose="020B0604020202020204" pitchFamily="34" charset="0"/>
                          <a:cs typeface="Arial" panose="020B0604020202020204" pitchFamily="34" charset="0"/>
                        </a:rPr>
                        <a:t>1</a:t>
                      </a:r>
                      <a:endParaRPr lang="ru-RU" sz="900" b="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0" i="0" u="none" strike="noStrike" dirty="0" err="1" smtClean="0">
                          <a:solidFill>
                            <a:srgbClr val="153357"/>
                          </a:solidFill>
                          <a:effectLst/>
                          <a:latin typeface="Arial" panose="020B0604020202020204" pitchFamily="34" charset="0"/>
                          <a:cs typeface="Arial" panose="020B0604020202020204" pitchFamily="34" charset="0"/>
                        </a:rPr>
                        <a:t>Әкімшілік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қызметкерлердің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жалақысы</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304 062</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157 214</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-48,3%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76674178"/>
                  </a:ext>
                </a:extLst>
              </a:tr>
              <a:tr h="183215">
                <a:tc rowSpan="3">
                  <a:txBody>
                    <a:bodyPr/>
                    <a:lstStyle/>
                    <a:p>
                      <a:pPr algn="ctr"/>
                      <a:r>
                        <a:rPr lang="ru-RU" sz="900" b="0" dirty="0" smtClean="0">
                          <a:solidFill>
                            <a:srgbClr val="153357"/>
                          </a:solidFill>
                          <a:latin typeface="Arial" panose="020B0604020202020204" pitchFamily="34" charset="0"/>
                          <a:cs typeface="Arial" panose="020B0604020202020204" pitchFamily="34" charset="0"/>
                        </a:rPr>
                        <a:t>6.2</a:t>
                      </a:r>
                      <a:endParaRPr lang="ru-RU" sz="900" b="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0" i="0" u="none" strike="noStrike" dirty="0" err="1" smtClean="0">
                          <a:solidFill>
                            <a:srgbClr val="153357"/>
                          </a:solidFill>
                          <a:effectLst/>
                          <a:latin typeface="Arial" panose="020B0604020202020204" pitchFamily="34" charset="0"/>
                          <a:cs typeface="Arial" panose="020B0604020202020204" pitchFamily="34" charset="0"/>
                        </a:rPr>
                        <a:t>Әлеуметтік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салық</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және</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әлеуметтік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аударымдар</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29 078</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15 670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-46,1%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9645705"/>
                  </a:ext>
                </a:extLst>
              </a:tr>
              <a:tr h="216024">
                <a:tc vMerge="1">
                  <a:txBody>
                    <a:bodyPr/>
                    <a:lstStyle/>
                    <a:p>
                      <a:pPr algn="ctr"/>
                      <a:endParaRPr lang="ru-RU" sz="900" dirty="0">
                        <a:solidFill>
                          <a:schemeClr val="tx2">
                            <a:lumMod val="75000"/>
                          </a:schemeClr>
                        </a:solidFill>
                        <a:latin typeface="Arial" panose="020B0604020202020204" pitchFamily="34" charset="0"/>
                        <a:cs typeface="Arial" panose="020B0604020202020204" pitchFamily="34" charset="0"/>
                      </a:endParaRPr>
                    </a:p>
                  </a:txBody>
                  <a:tcPr anchor="ctr">
                    <a:solidFill>
                      <a:srgbClr val="EDF1FD"/>
                    </a:solidFill>
                  </a:tcPr>
                </a:tc>
                <a:tc>
                  <a:txBody>
                    <a:bodyPr/>
                    <a:lstStyle/>
                    <a:p>
                      <a:pPr algn="l"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Міндетті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әлеуметтік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медициналық</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сақтандыру</a:t>
                      </a:r>
                      <a:r>
                        <a:rPr lang="ru-RU" sz="900" b="0" i="0" u="none" strike="noStrike" baseline="0"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smtClean="0">
                          <a:solidFill>
                            <a:srgbClr val="153357"/>
                          </a:solidFill>
                          <a:effectLst/>
                          <a:latin typeface="Arial" panose="020B0604020202020204" pitchFamily="34" charset="0"/>
                          <a:cs typeface="Arial" panose="020B0604020202020204" pitchFamily="34" charset="0"/>
                        </a:rPr>
                        <a:t>(МӘМС)</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9 122</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4 173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-54,3%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87764082"/>
                  </a:ext>
                </a:extLst>
              </a:tr>
              <a:tr h="249180">
                <a:tc vMerge="1">
                  <a:txBody>
                    <a:bodyPr/>
                    <a:lstStyle/>
                    <a:p>
                      <a:pPr algn="ctr"/>
                      <a:endParaRPr lang="ru-RU" sz="900" dirty="0">
                        <a:solidFill>
                          <a:schemeClr val="tx2">
                            <a:lumMod val="75000"/>
                          </a:schemeClr>
                        </a:solidFill>
                        <a:latin typeface="Arial" panose="020B0604020202020204" pitchFamily="34" charset="0"/>
                        <a:cs typeface="Arial" panose="020B0604020202020204" pitchFamily="34" charset="0"/>
                      </a:endParaRPr>
                    </a:p>
                  </a:txBody>
                  <a:tcPr anchor="ctr">
                    <a:solidFill>
                      <a:srgbClr val="EDF1FD"/>
                    </a:solidFill>
                  </a:tcPr>
                </a:tc>
                <a:tc>
                  <a:txBody>
                    <a:bodyPr/>
                    <a:lstStyle/>
                    <a:p>
                      <a:pPr algn="l"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Жұмыс</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берушінің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міндетті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зейнетақы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жарналары</a:t>
                      </a:r>
                      <a:r>
                        <a:rPr lang="ru-RU" sz="900" b="0" i="0" u="none" strike="noStrike" dirty="0" smtClean="0">
                          <a:solidFill>
                            <a:srgbClr val="153357"/>
                          </a:solidFill>
                          <a:effectLst/>
                          <a:latin typeface="Arial" panose="020B0604020202020204" pitchFamily="34" charset="0"/>
                          <a:cs typeface="Arial" panose="020B0604020202020204" pitchFamily="34" charset="0"/>
                        </a:rPr>
                        <a:t> (ЖМЗЖ)</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7 288</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2 918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-60,0%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есептеу</a:t>
                      </a:r>
                      <a:r>
                        <a:rPr lang="ru-RU" sz="900" b="0" i="0" u="none" strike="noStrike" kern="1200" baseline="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01.01.1975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жылдан</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кейін</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туған</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қызметкерлерге</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жүргізіледі</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89228818"/>
                  </a:ext>
                </a:extLst>
              </a:tr>
              <a:tr h="218693">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6.3</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0" i="0" u="none" strike="noStrike" dirty="0" err="1" smtClean="0">
                          <a:solidFill>
                            <a:srgbClr val="153357"/>
                          </a:solidFill>
                          <a:effectLst/>
                          <a:latin typeface="Arial" panose="020B0604020202020204" pitchFamily="34" charset="0"/>
                          <a:cs typeface="Arial" panose="020B0604020202020204" pitchFamily="34" charset="0"/>
                        </a:rPr>
                        <a:t>Салықтар</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142 172</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73 274</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-48,5%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04505662"/>
                  </a:ext>
                </a:extLst>
              </a:tr>
              <a:tr h="22473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6.4</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Өзге</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де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шығыстар</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90 935</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49 317</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-45,8%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85594165"/>
                  </a:ext>
                </a:extLst>
              </a:tr>
              <a:tr h="231269">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6.4.1</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амортизация</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29 781</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14 907</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-49,9%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58654991"/>
                  </a:ext>
                </a:extLst>
              </a:tr>
              <a:tr h="22473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6.4.2</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коммуналдық</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қызметтер</a:t>
                      </a:r>
                      <a:endPar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7 942</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8 936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12,5%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223411194"/>
                  </a:ext>
                </a:extLst>
              </a:tr>
              <a:tr h="22473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6.4.3</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үшінші</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тарап</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ұйымдарының</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қызметтері</a:t>
                      </a:r>
                      <a:endPar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24 752</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13 540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-45,3%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517944118"/>
                  </a:ext>
                </a:extLst>
              </a:tr>
              <a:tr h="22473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6.4.4</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іссапар</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шығындары</a:t>
                      </a:r>
                      <a:endPar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248</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52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-79,0%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64202716"/>
                  </a:ext>
                </a:extLst>
              </a:tr>
              <a:tr h="252000">
                <a:tc>
                  <a:txBody>
                    <a:bodyPr/>
                    <a:lstStyle/>
                    <a:p>
                      <a:pPr marL="0" algn="ctr" defTabSz="914400" rtl="0" eaLnBrk="1" fontAlgn="ctr"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6.4.5</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T="90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байланыс</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қызметтері</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пошта</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мерзімді</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басып</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шығару</a:t>
                      </a:r>
                      <a:endPar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6 095</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3 253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-46,6%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89180787"/>
                  </a:ext>
                </a:extLst>
              </a:tr>
              <a:tr h="252000">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6.4.6</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персоналды</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міндетті</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сақтандыру</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4 549</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411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-91,0%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өнім</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берушілердің</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болмауына</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байланысты</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конкурсты</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қайта</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өткізу</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шартты</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кеш</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жасау</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793777577"/>
                  </a:ext>
                </a:extLst>
              </a:tr>
              <a:tr h="252000">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6.4.7</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материалдар</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қосалқы</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бөлшектер</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шаруашылық</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және</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кеңсе</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тауарлары</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17 568</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8 218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-53,2%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6326161"/>
                  </a:ext>
                </a:extLst>
              </a:tr>
            </a:tbl>
          </a:graphicData>
        </a:graphic>
      </p:graphicFrame>
      <p:sp>
        <p:nvSpPr>
          <p:cNvPr id="15" name="Заголовок 1"/>
          <p:cNvSpPr txBox="1">
            <a:spLocks/>
          </p:cNvSpPr>
          <p:nvPr/>
        </p:nvSpPr>
        <p:spPr>
          <a:xfrm>
            <a:off x="11000863" y="511605"/>
            <a:ext cx="806292" cy="202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900" b="1" dirty="0" err="1" smtClean="0">
                <a:solidFill>
                  <a:srgbClr val="005696"/>
                </a:solidFill>
                <a:latin typeface="Arial" panose="020B0604020202020204" pitchFamily="34" charset="0"/>
                <a:cs typeface="Arial" panose="020B0604020202020204" pitchFamily="34" charset="0"/>
              </a:rPr>
              <a:t>мың</a:t>
            </a:r>
            <a:r>
              <a:rPr lang="ru-RU" sz="900" b="1" dirty="0" smtClean="0">
                <a:solidFill>
                  <a:srgbClr val="005696"/>
                </a:solidFill>
                <a:latin typeface="Arial" panose="020B0604020202020204" pitchFamily="34" charset="0"/>
                <a:cs typeface="Arial" panose="020B0604020202020204" pitchFamily="34" charset="0"/>
              </a:rPr>
              <a:t> </a:t>
            </a:r>
            <a:r>
              <a:rPr lang="ru-RU" sz="900" b="1" dirty="0" err="1" smtClean="0">
                <a:solidFill>
                  <a:srgbClr val="005696"/>
                </a:solidFill>
                <a:latin typeface="Arial" panose="020B0604020202020204" pitchFamily="34" charset="0"/>
                <a:cs typeface="Arial" panose="020B0604020202020204" pitchFamily="34" charset="0"/>
              </a:rPr>
              <a:t>теңге</a:t>
            </a:r>
            <a:endParaRPr lang="ru-RU" sz="900" b="1" dirty="0">
              <a:solidFill>
                <a:srgbClr val="005696"/>
              </a:solidFill>
              <a:latin typeface="Arial" panose="020B0604020202020204" pitchFamily="34" charset="0"/>
              <a:cs typeface="Arial" panose="020B0604020202020204" pitchFamily="34" charset="0"/>
            </a:endParaRPr>
          </a:p>
        </p:txBody>
      </p:sp>
      <p:pic>
        <p:nvPicPr>
          <p:cNvPr id="16" name="Picture 2" descr="Администрац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353" y="1"/>
            <a:ext cx="936104" cy="666692"/>
          </a:xfrm>
          <a:prstGeom prst="rect">
            <a:avLst/>
          </a:prstGeom>
          <a:noFill/>
          <a:extLst>
            <a:ext uri="{909E8E84-426E-40DD-AFC4-6F175D3DCCD1}">
              <a14:hiddenFill xmlns:a14="http://schemas.microsoft.com/office/drawing/2010/main">
                <a:solidFill>
                  <a:srgbClr val="FFFFFF"/>
                </a:solidFill>
              </a14:hiddenFill>
            </a:ext>
          </a:extLst>
        </p:spPr>
      </p:pic>
      <p:sp>
        <p:nvSpPr>
          <p:cNvPr id="18" name="Прямоугольник 17"/>
          <p:cNvSpPr/>
          <p:nvPr/>
        </p:nvSpPr>
        <p:spPr>
          <a:xfrm>
            <a:off x="10252658" y="346348"/>
            <a:ext cx="1569973" cy="165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000" dirty="0">
                <a:solidFill>
                  <a:srgbClr val="005696"/>
                </a:solidFill>
                <a:latin typeface="Arial" panose="020B0604020202020204" pitchFamily="34" charset="0"/>
                <a:cs typeface="Arial" panose="020B0604020202020204" pitchFamily="34" charset="0"/>
              </a:rPr>
              <a:t>Кестенің жалғасы</a:t>
            </a:r>
            <a:endParaRPr lang="ru-RU" sz="1000" dirty="0">
              <a:solidFill>
                <a:srgbClr val="005696"/>
              </a:solidFill>
              <a:latin typeface="Arial" panose="020B0604020202020204" pitchFamily="34" charset="0"/>
              <a:cs typeface="Arial" panose="020B0604020202020204" pitchFamily="34" charset="0"/>
            </a:endParaRPr>
          </a:p>
        </p:txBody>
      </p:sp>
      <p:sp>
        <p:nvSpPr>
          <p:cNvPr id="9" name="Номер слайда 1"/>
          <p:cNvSpPr>
            <a:spLocks noGrp="1"/>
          </p:cNvSpPr>
          <p:nvPr>
            <p:ph type="sldNum" sz="quarter" idx="12"/>
          </p:nvPr>
        </p:nvSpPr>
        <p:spPr>
          <a:xfrm>
            <a:off x="10897984" y="6356351"/>
            <a:ext cx="1294016" cy="501649"/>
          </a:xfrm>
        </p:spPr>
        <p:txBody>
          <a:bodyPr/>
          <a:lstStyle/>
          <a:p>
            <a:pPr>
              <a:defRPr/>
            </a:pPr>
            <a:r>
              <a:rPr lang="en-US" altLang="ru-RU" dirty="0" smtClean="0">
                <a:latin typeface="Arial" panose="020B0604020202020204" pitchFamily="34" charset="0"/>
                <a:cs typeface="Arial" panose="020B0604020202020204" pitchFamily="34" charset="0"/>
              </a:rPr>
              <a:t>10</a:t>
            </a:r>
            <a:endParaRPr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44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a:picLocks noChangeAspect="1"/>
          </p:cNvPicPr>
          <p:nvPr/>
        </p:nvPicPr>
        <p:blipFill rotWithShape="1">
          <a:blip r:embed="rId2"/>
          <a:srcRect l="177" t="4356" r="15738" b="28201"/>
          <a:stretch/>
        </p:blipFill>
        <p:spPr>
          <a:xfrm>
            <a:off x="0" y="6204136"/>
            <a:ext cx="12192000" cy="653863"/>
          </a:xfrm>
          <a:prstGeom prst="rect">
            <a:avLst/>
          </a:prstGeom>
        </p:spPr>
      </p:pic>
      <p:graphicFrame>
        <p:nvGraphicFramePr>
          <p:cNvPr id="14" name="Объект 6">
            <a:extLst>
              <a:ext uri="{FF2B5EF4-FFF2-40B4-BE49-F238E27FC236}">
                <a16:creationId xmlns:a16="http://schemas.microsoft.com/office/drawing/2014/main" id="{BAEE83BB-EE72-4A03-AA44-1AC24D2DA332}"/>
              </a:ext>
            </a:extLst>
          </p:cNvPr>
          <p:cNvGraphicFramePr>
            <a:graphicFrameLocks/>
          </p:cNvGraphicFramePr>
          <p:nvPr>
            <p:extLst>
              <p:ext uri="{D42A27DB-BD31-4B8C-83A1-F6EECF244321}">
                <p14:modId xmlns:p14="http://schemas.microsoft.com/office/powerpoint/2010/main" val="3515870253"/>
              </p:ext>
            </p:extLst>
          </p:nvPr>
        </p:nvGraphicFramePr>
        <p:xfrm>
          <a:off x="264039" y="802783"/>
          <a:ext cx="11558592" cy="3442476"/>
        </p:xfrm>
        <a:graphic>
          <a:graphicData uri="http://schemas.openxmlformats.org/drawingml/2006/table">
            <a:tbl>
              <a:tblPr firstRow="1" bandRow="1">
                <a:tableStyleId>{5C22544A-7EE6-4342-B048-85BDC9FD1C3A}</a:tableStyleId>
              </a:tblPr>
              <a:tblGrid>
                <a:gridCol w="810117">
                  <a:extLst>
                    <a:ext uri="{9D8B030D-6E8A-4147-A177-3AD203B41FA5}">
                      <a16:colId xmlns:a16="http://schemas.microsoft.com/office/drawing/2014/main" val="16334035"/>
                    </a:ext>
                  </a:extLst>
                </a:gridCol>
                <a:gridCol w="3689230">
                  <a:extLst>
                    <a:ext uri="{9D8B030D-6E8A-4147-A177-3AD203B41FA5}">
                      <a16:colId xmlns:a16="http://schemas.microsoft.com/office/drawing/2014/main" val="2766981936"/>
                    </a:ext>
                  </a:extLst>
                </a:gridCol>
                <a:gridCol w="1733107">
                  <a:extLst>
                    <a:ext uri="{9D8B030D-6E8A-4147-A177-3AD203B41FA5}">
                      <a16:colId xmlns:a16="http://schemas.microsoft.com/office/drawing/2014/main" val="351484457"/>
                    </a:ext>
                  </a:extLst>
                </a:gridCol>
                <a:gridCol w="1701209">
                  <a:extLst>
                    <a:ext uri="{9D8B030D-6E8A-4147-A177-3AD203B41FA5}">
                      <a16:colId xmlns:a16="http://schemas.microsoft.com/office/drawing/2014/main" val="3434611710"/>
                    </a:ext>
                  </a:extLst>
                </a:gridCol>
                <a:gridCol w="1329070">
                  <a:extLst>
                    <a:ext uri="{9D8B030D-6E8A-4147-A177-3AD203B41FA5}">
                      <a16:colId xmlns:a16="http://schemas.microsoft.com/office/drawing/2014/main" val="2898772178"/>
                    </a:ext>
                  </a:extLst>
                </a:gridCol>
                <a:gridCol w="2295859">
                  <a:extLst>
                    <a:ext uri="{9D8B030D-6E8A-4147-A177-3AD203B41FA5}">
                      <a16:colId xmlns:a16="http://schemas.microsoft.com/office/drawing/2014/main" val="2338664714"/>
                    </a:ext>
                  </a:extLst>
                </a:gridCol>
              </a:tblGrid>
              <a:tr h="0">
                <a:tc>
                  <a:txBody>
                    <a:bodyPr/>
                    <a:lstStyle/>
                    <a:p>
                      <a:pPr algn="ctr"/>
                      <a:r>
                        <a:rPr lang="x-none" sz="1000" dirty="0" smtClean="0">
                          <a:solidFill>
                            <a:schemeClr val="bg1"/>
                          </a:solidFill>
                          <a:latin typeface="Arial" panose="020B0604020202020204" pitchFamily="34" charset="0"/>
                          <a:cs typeface="Arial" panose="020B0604020202020204" pitchFamily="34" charset="0"/>
                        </a:rPr>
                        <a:t>№</a:t>
                      </a:r>
                      <a:endParaRPr lang="ru-RU" sz="1000" dirty="0">
                        <a:solidFill>
                          <a:schemeClr val="bg1"/>
                        </a:solidFill>
                        <a:latin typeface="Arial" panose="020B0604020202020204" pitchFamily="34" charset="0"/>
                        <a:cs typeface="Arial" panose="020B0604020202020204" pitchFamily="34" charset="0"/>
                      </a:endParaRPr>
                    </a:p>
                  </a:txBody>
                  <a:tcPr anchor="ctr">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a:r>
                        <a:rPr lang="ru-RU" sz="1000" dirty="0" err="1" smtClean="0">
                          <a:solidFill>
                            <a:schemeClr val="bg1"/>
                          </a:solidFill>
                          <a:latin typeface="Arial" panose="020B0604020202020204" pitchFamily="34" charset="0"/>
                          <a:cs typeface="Arial" panose="020B0604020202020204" pitchFamily="34" charset="0"/>
                        </a:rPr>
                        <a:t>Көрсеткіштердің</a:t>
                      </a:r>
                      <a:r>
                        <a:rPr lang="ru-RU" sz="1000" dirty="0" smtClean="0">
                          <a:solidFill>
                            <a:schemeClr val="bg1"/>
                          </a:solidFill>
                          <a:latin typeface="Arial" panose="020B0604020202020204" pitchFamily="34" charset="0"/>
                          <a:cs typeface="Arial" panose="020B0604020202020204" pitchFamily="34" charset="0"/>
                        </a:rPr>
                        <a:t> </a:t>
                      </a:r>
                      <a:r>
                        <a:rPr lang="ru-RU" sz="1000" dirty="0" err="1" smtClean="0">
                          <a:solidFill>
                            <a:schemeClr val="bg1"/>
                          </a:solidFill>
                          <a:latin typeface="Arial" panose="020B0604020202020204" pitchFamily="34" charset="0"/>
                          <a:cs typeface="Arial" panose="020B0604020202020204" pitchFamily="34" charset="0"/>
                        </a:rPr>
                        <a:t>атауы</a:t>
                      </a:r>
                      <a:endParaRPr lang="ru-RU" sz="10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Бекітілген</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тарифтік</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сметада</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көзделген</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Тарифтік</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сметаның</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нақты</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қалыптасқан</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көрсеткіштері</a:t>
                      </a:r>
                      <a:r>
                        <a:rPr lang="ru-RU" sz="900" b="1" u="none" strike="noStrike" dirty="0" smtClean="0">
                          <a:solidFill>
                            <a:schemeClr val="bg1"/>
                          </a:solidFill>
                          <a:effectLst/>
                          <a:latin typeface="Arial" panose="020B0604020202020204" pitchFamily="34" charset="0"/>
                          <a:cs typeface="Arial" panose="020B0604020202020204" pitchFamily="34" charset="0"/>
                        </a:rPr>
                        <a:t>                                                         </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Ауытқу</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a:solidFill>
                            <a:schemeClr val="bg1"/>
                          </a:solidFill>
                          <a:effectLst/>
                          <a:latin typeface="Arial" panose="020B0604020202020204" pitchFamily="34" charset="0"/>
                          <a:cs typeface="Arial" panose="020B0604020202020204" pitchFamily="34" charset="0"/>
                        </a:rPr>
                        <a:t>%</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Ескерту</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extLst>
                  <a:ext uri="{0D108BD9-81ED-4DB2-BD59-A6C34878D82A}">
                    <a16:rowId xmlns:a16="http://schemas.microsoft.com/office/drawing/2014/main" val="1499234238"/>
                  </a:ext>
                </a:extLst>
              </a:tr>
              <a:tr h="406236">
                <a:tc>
                  <a:txBody>
                    <a:bodyPr/>
                    <a:lstStyle/>
                    <a:p>
                      <a:pPr marL="0" algn="ctr" defTabSz="914400" rtl="0" eaLnBrk="1" latinLnBrk="0" hangingPunct="1"/>
                      <a:r>
                        <a:rPr lang="ru-RU" sz="900" b="1" kern="1200" dirty="0" smtClean="0">
                          <a:solidFill>
                            <a:srgbClr val="153357"/>
                          </a:solidFill>
                          <a:latin typeface="Arial" panose="020B0604020202020204" pitchFamily="34" charset="0"/>
                          <a:ea typeface="+mn-ea"/>
                          <a:cs typeface="Arial" panose="020B0604020202020204" pitchFamily="34" charset="0"/>
                        </a:rPr>
                        <a:t>7</a:t>
                      </a:r>
                      <a:endParaRPr lang="ru-RU" sz="900" b="1"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1" i="0" u="none" strike="noStrike" kern="1200" dirty="0" err="1" smtClean="0">
                          <a:solidFill>
                            <a:srgbClr val="153357"/>
                          </a:solidFill>
                          <a:effectLst/>
                          <a:latin typeface="Arial" panose="020B0604020202020204" pitchFamily="34" charset="0"/>
                          <a:ea typeface="+mn-ea"/>
                          <a:cs typeface="Arial" panose="020B0604020202020204" pitchFamily="34" charset="0"/>
                        </a:rPr>
                        <a:t>Сыйақы</a:t>
                      </a:r>
                      <a:r>
                        <a:rPr lang="ru-RU" sz="900" b="1"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1" i="0" u="none" strike="noStrike" kern="1200" dirty="0" err="1" smtClean="0">
                          <a:solidFill>
                            <a:srgbClr val="153357"/>
                          </a:solidFill>
                          <a:effectLst/>
                          <a:latin typeface="Arial" panose="020B0604020202020204" pitchFamily="34" charset="0"/>
                          <a:ea typeface="+mn-ea"/>
                          <a:cs typeface="Arial" panose="020B0604020202020204" pitchFamily="34" charset="0"/>
                        </a:rPr>
                        <a:t>төлеуге</a:t>
                      </a:r>
                      <a:r>
                        <a:rPr lang="ru-RU" sz="900" b="1"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1" i="0" u="none" strike="noStrike" kern="1200" dirty="0" err="1" smtClean="0">
                          <a:solidFill>
                            <a:srgbClr val="153357"/>
                          </a:solidFill>
                          <a:effectLst/>
                          <a:latin typeface="Arial" panose="020B0604020202020204" pitchFamily="34" charset="0"/>
                          <a:ea typeface="+mn-ea"/>
                          <a:cs typeface="Arial" panose="020B0604020202020204" pitchFamily="34" charset="0"/>
                        </a:rPr>
                        <a:t>арналған</a:t>
                      </a:r>
                      <a:r>
                        <a:rPr lang="ru-RU" sz="900" b="1"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1" i="0" u="none" strike="noStrike" kern="1200" dirty="0" err="1" smtClean="0">
                          <a:solidFill>
                            <a:srgbClr val="153357"/>
                          </a:solidFill>
                          <a:effectLst/>
                          <a:latin typeface="Arial" panose="020B0604020202020204" pitchFamily="34" charset="0"/>
                          <a:ea typeface="+mn-ea"/>
                          <a:cs typeface="Arial" panose="020B0604020202020204" pitchFamily="34" charset="0"/>
                        </a:rPr>
                        <a:t>шығыстар</a:t>
                      </a:r>
                      <a:endParaRPr lang="ru-RU" sz="900" b="1"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1" i="0" u="none" strike="noStrike" kern="1200" dirty="0" smtClean="0">
                          <a:solidFill>
                            <a:srgbClr val="153357"/>
                          </a:solidFill>
                          <a:effectLst/>
                          <a:latin typeface="Arial" panose="020B0604020202020204" pitchFamily="34" charset="0"/>
                          <a:ea typeface="+mn-ea"/>
                          <a:cs typeface="Arial" panose="020B0604020202020204" pitchFamily="34" charset="0"/>
                        </a:rPr>
                        <a:t>240</a:t>
                      </a:r>
                      <a:endParaRPr lang="ru-RU" sz="900" b="1"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120</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-50%</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Нұрлы</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жол</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несиесі</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044018716"/>
                  </a:ext>
                </a:extLst>
              </a:tr>
              <a:tr h="422825">
                <a:tc>
                  <a:txBody>
                    <a:bodyPr/>
                    <a:lstStyle/>
                    <a:p>
                      <a:pPr marL="0" algn="ctr" defTabSz="914400" rtl="0" eaLnBrk="1" latinLnBrk="0" hangingPunct="1"/>
                      <a:r>
                        <a:rPr lang="en-US" sz="900" b="1" kern="1200" dirty="0" smtClean="0">
                          <a:solidFill>
                            <a:srgbClr val="153357"/>
                          </a:solidFill>
                          <a:latin typeface="Arial" panose="020B0604020202020204" pitchFamily="34" charset="0"/>
                          <a:ea typeface="+mn-ea"/>
                          <a:cs typeface="Arial" panose="020B0604020202020204" pitchFamily="34" charset="0"/>
                        </a:rPr>
                        <a:t>III</a:t>
                      </a:r>
                      <a:endParaRPr lang="ru-RU" sz="900" b="1"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1" i="0" u="none" strike="noStrike" dirty="0" err="1" smtClean="0">
                          <a:solidFill>
                            <a:srgbClr val="153357"/>
                          </a:solidFill>
                          <a:effectLst/>
                          <a:latin typeface="Arial" panose="020B0604020202020204" pitchFamily="34" charset="0"/>
                          <a:cs typeface="Arial" panose="020B0604020202020204" pitchFamily="34" charset="0"/>
                        </a:rPr>
                        <a:t>Барлық</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шығындар</a:t>
                      </a:r>
                      <a:r>
                        <a:rPr lang="ru-RU" sz="900" b="1" i="0" u="none" strike="noStrike" dirty="0" smtClean="0">
                          <a:solidFill>
                            <a:srgbClr val="153357"/>
                          </a:solidFill>
                          <a:effectLst/>
                          <a:latin typeface="Arial" panose="020B0604020202020204" pitchFamily="34" charset="0"/>
                          <a:cs typeface="Arial" panose="020B0604020202020204" pitchFamily="34" charset="0"/>
                        </a:rPr>
                        <a:t> </a:t>
                      </a: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r>
                        <a:rPr lang="ru-RU" sz="900" b="1" i="0" u="none" strike="noStrike" dirty="0" smtClean="0">
                          <a:solidFill>
                            <a:srgbClr val="153357"/>
                          </a:solidFill>
                          <a:effectLst/>
                          <a:latin typeface="Arial" panose="020B0604020202020204" pitchFamily="34" charset="0"/>
                          <a:cs typeface="Arial" panose="020B0604020202020204" pitchFamily="34" charset="0"/>
                        </a:rPr>
                        <a:t>21 857 804</a:t>
                      </a:r>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t" latinLnBrk="0" hangingPunct="1"/>
                      <a:r>
                        <a:rPr lang="ru-RU" sz="900" b="1" i="0" u="none" strike="noStrike" kern="1200" dirty="0">
                          <a:solidFill>
                            <a:srgbClr val="153357"/>
                          </a:solidFill>
                          <a:effectLst/>
                          <a:latin typeface="Arial" panose="020B0604020202020204" pitchFamily="34" charset="0"/>
                          <a:ea typeface="+mn-ea"/>
                          <a:cs typeface="Arial" panose="020B0604020202020204" pitchFamily="34" charset="0"/>
                        </a:rPr>
                        <a:t>10 </a:t>
                      </a:r>
                      <a:r>
                        <a:rPr lang="ru-RU" sz="900" b="1" i="0" u="none" strike="noStrike" kern="1200" dirty="0" smtClean="0">
                          <a:solidFill>
                            <a:srgbClr val="153357"/>
                          </a:solidFill>
                          <a:effectLst/>
                          <a:latin typeface="Arial" panose="020B0604020202020204" pitchFamily="34" charset="0"/>
                          <a:ea typeface="+mn-ea"/>
                          <a:cs typeface="Arial" panose="020B0604020202020204" pitchFamily="34" charset="0"/>
                        </a:rPr>
                        <a:t>841 091</a:t>
                      </a:r>
                      <a:endParaRPr lang="ru-RU" sz="900" b="1"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900" b="1" i="0" u="none" strike="noStrike" dirty="0">
                          <a:solidFill>
                            <a:srgbClr val="153357"/>
                          </a:solidFill>
                          <a:effectLst/>
                          <a:latin typeface="Arial" panose="020B0604020202020204" pitchFamily="34" charset="0"/>
                          <a:cs typeface="Arial" panose="020B0604020202020204" pitchFamily="34" charset="0"/>
                        </a:rPr>
                        <a:t>-</a:t>
                      </a:r>
                      <a:r>
                        <a:rPr lang="ru-RU" sz="900" b="1" i="0" u="none" strike="noStrike" dirty="0" smtClean="0">
                          <a:solidFill>
                            <a:srgbClr val="153357"/>
                          </a:solidFill>
                          <a:effectLst/>
                          <a:latin typeface="Arial" panose="020B0604020202020204" pitchFamily="34" charset="0"/>
                          <a:cs typeface="Arial" panose="020B0604020202020204" pitchFamily="34" charset="0"/>
                        </a:rPr>
                        <a:t>50,4%</a:t>
                      </a:r>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11728883"/>
                  </a:ext>
                </a:extLst>
              </a:tr>
              <a:tr h="376677">
                <a:tc>
                  <a:txBody>
                    <a:bodyPr/>
                    <a:lstStyle/>
                    <a:p>
                      <a:pPr marL="0" algn="ctr" defTabSz="914400" rtl="0" eaLnBrk="1" latinLnBrk="0" hangingPunct="1"/>
                      <a:r>
                        <a:rPr lang="en-US" sz="900" b="1" kern="1200" dirty="0" smtClean="0">
                          <a:solidFill>
                            <a:srgbClr val="153357"/>
                          </a:solidFill>
                          <a:latin typeface="Arial" panose="020B0604020202020204" pitchFamily="34" charset="0"/>
                          <a:ea typeface="+mn-ea"/>
                          <a:cs typeface="Arial" panose="020B0604020202020204" pitchFamily="34" charset="0"/>
                        </a:rPr>
                        <a:t>IV</a:t>
                      </a:r>
                      <a:endParaRPr lang="ru-RU" sz="900" b="1"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1" i="0" u="none" strike="noStrike" dirty="0" err="1" smtClean="0">
                          <a:solidFill>
                            <a:srgbClr val="153357"/>
                          </a:solidFill>
                          <a:effectLst/>
                          <a:latin typeface="Arial" panose="020B0604020202020204" pitchFamily="34" charset="0"/>
                          <a:cs typeface="Arial" panose="020B0604020202020204" pitchFamily="34" charset="0"/>
                        </a:rPr>
                        <a:t>Пайда</a:t>
                      </a:r>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r>
                        <a:rPr lang="ru-RU" sz="900" b="1" i="0" u="none" strike="noStrike" dirty="0" smtClean="0">
                          <a:solidFill>
                            <a:srgbClr val="153357"/>
                          </a:solidFill>
                          <a:effectLst/>
                          <a:latin typeface="Arial" panose="020B0604020202020204" pitchFamily="34" charset="0"/>
                          <a:cs typeface="Arial" panose="020B0604020202020204" pitchFamily="34" charset="0"/>
                        </a:rPr>
                        <a:t>3 565 898</a:t>
                      </a:r>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t" latinLnBrk="0" hangingPunct="1"/>
                      <a:r>
                        <a:rPr lang="ru-RU" sz="900" b="1" i="0" u="none" strike="noStrike" kern="1200" dirty="0" smtClean="0">
                          <a:solidFill>
                            <a:srgbClr val="153357"/>
                          </a:solidFill>
                          <a:effectLst/>
                          <a:latin typeface="Arial" panose="020B0604020202020204" pitchFamily="34" charset="0"/>
                          <a:ea typeface="+mn-ea"/>
                          <a:cs typeface="Arial" panose="020B0604020202020204" pitchFamily="34" charset="0"/>
                        </a:rPr>
                        <a:t>984 101</a:t>
                      </a:r>
                      <a:endParaRPr lang="ru-RU" sz="900" b="1"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a:t>
                      </a:r>
                      <a:r>
                        <a:rPr lang="ru-RU" sz="900" b="0" i="0" u="none" strike="noStrike" dirty="0" smtClean="0">
                          <a:solidFill>
                            <a:srgbClr val="153357"/>
                          </a:solidFill>
                          <a:effectLst/>
                          <a:latin typeface="Arial" panose="020B0604020202020204" pitchFamily="34" charset="0"/>
                          <a:cs typeface="Arial" panose="020B0604020202020204" pitchFamily="34" charset="0"/>
                        </a:rPr>
                        <a:t>72,4%</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35108626"/>
                  </a:ext>
                </a:extLst>
              </a:tr>
              <a:tr h="356709">
                <a:tc>
                  <a:txBody>
                    <a:bodyPr/>
                    <a:lstStyle/>
                    <a:p>
                      <a:pPr marL="0" algn="ctr" defTabSz="914400" rtl="0" eaLnBrk="1" latinLnBrk="0" hangingPunct="1"/>
                      <a:r>
                        <a:rPr lang="en-US" sz="900" b="1" kern="1200" dirty="0" smtClean="0">
                          <a:solidFill>
                            <a:srgbClr val="153357"/>
                          </a:solidFill>
                          <a:latin typeface="Arial" panose="020B0604020202020204" pitchFamily="34" charset="0"/>
                          <a:ea typeface="+mn-ea"/>
                          <a:cs typeface="Arial" panose="020B0604020202020204" pitchFamily="34" charset="0"/>
                        </a:rPr>
                        <a:t>V</a:t>
                      </a:r>
                      <a:endParaRPr lang="ru-RU" sz="900" b="1"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1" i="0" u="none" strike="noStrike" dirty="0" err="1" smtClean="0">
                          <a:solidFill>
                            <a:srgbClr val="153357"/>
                          </a:solidFill>
                          <a:effectLst/>
                          <a:latin typeface="Arial" panose="020B0604020202020204" pitchFamily="34" charset="0"/>
                          <a:cs typeface="Arial" panose="020B0604020202020204" pitchFamily="34" charset="0"/>
                        </a:rPr>
                        <a:t>Барлық</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кірістер</a:t>
                      </a:r>
                      <a:endParaRPr lang="ru-RU" sz="900" b="1" i="0" u="none" strike="noStrike" dirty="0" smtClean="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r>
                        <a:rPr lang="ru-RU" sz="900" b="1" i="0" u="none" strike="noStrike" dirty="0" smtClean="0">
                          <a:solidFill>
                            <a:srgbClr val="153357"/>
                          </a:solidFill>
                          <a:effectLst/>
                          <a:latin typeface="Arial" panose="020B0604020202020204" pitchFamily="34" charset="0"/>
                          <a:cs typeface="Arial" panose="020B0604020202020204" pitchFamily="34" charset="0"/>
                        </a:rPr>
                        <a:t>25</a:t>
                      </a:r>
                      <a:r>
                        <a:rPr lang="ru-RU" sz="900" b="1" i="0" u="none" strike="noStrike" baseline="0" dirty="0" smtClean="0">
                          <a:solidFill>
                            <a:srgbClr val="153357"/>
                          </a:solidFill>
                          <a:effectLst/>
                          <a:latin typeface="Arial" panose="020B0604020202020204" pitchFamily="34" charset="0"/>
                          <a:cs typeface="Arial" panose="020B0604020202020204" pitchFamily="34" charset="0"/>
                        </a:rPr>
                        <a:t> 423 702</a:t>
                      </a:r>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t" latinLnBrk="0" hangingPunct="1"/>
                      <a:r>
                        <a:rPr lang="ru-RU" sz="900" b="1" i="0" u="none" strike="noStrike" kern="1200" dirty="0">
                          <a:solidFill>
                            <a:srgbClr val="153357"/>
                          </a:solidFill>
                          <a:effectLst/>
                          <a:latin typeface="Arial" panose="020B0604020202020204" pitchFamily="34" charset="0"/>
                          <a:ea typeface="+mn-ea"/>
                          <a:cs typeface="Arial" panose="020B0604020202020204" pitchFamily="34" charset="0"/>
                        </a:rPr>
                        <a:t>11 825 191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900" b="1" i="0" u="none" strike="noStrike" dirty="0">
                          <a:solidFill>
                            <a:srgbClr val="153357"/>
                          </a:solidFill>
                          <a:effectLst/>
                          <a:latin typeface="Arial" panose="020B0604020202020204" pitchFamily="34" charset="0"/>
                          <a:cs typeface="Arial" panose="020B0604020202020204" pitchFamily="34" charset="0"/>
                        </a:rPr>
                        <a:t>-53,5%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t"/>
                      <a:r>
                        <a:rPr lang="ru-RU" sz="900" b="0" i="0" u="none" strike="noStrike" dirty="0" err="1" smtClean="0">
                          <a:solidFill>
                            <a:srgbClr val="153357"/>
                          </a:solidFill>
                          <a:effectLst/>
                          <a:latin typeface="Arial" panose="020B0604020202020204" pitchFamily="34" charset="0"/>
                          <a:cs typeface="Arial" panose="020B0604020202020204" pitchFamily="34" charset="0"/>
                        </a:rPr>
                        <a:t>халық</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бойынша</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сату</a:t>
                      </a:r>
                      <a:r>
                        <a:rPr lang="ru-RU" sz="900" b="0" i="0" u="none" strike="noStrike" baseline="0" dirty="0" smtClean="0">
                          <a:solidFill>
                            <a:srgbClr val="153357"/>
                          </a:solidFill>
                          <a:effectLst/>
                          <a:latin typeface="Arial" panose="020B0604020202020204" pitchFamily="34" charset="0"/>
                          <a:cs typeface="Arial" panose="020B0604020202020204" pitchFamily="34" charset="0"/>
                        </a:rPr>
                        <a:t> </a:t>
                      </a:r>
                      <a:r>
                        <a:rPr lang="ru-RU" sz="900" b="0" i="0" u="none" strike="noStrike" baseline="0" dirty="0" err="1" smtClean="0">
                          <a:solidFill>
                            <a:srgbClr val="153357"/>
                          </a:solidFill>
                          <a:effectLst/>
                          <a:latin typeface="Arial" panose="020B0604020202020204" pitchFamily="34" charset="0"/>
                          <a:cs typeface="Arial" panose="020B0604020202020204" pitchFamily="34" charset="0"/>
                        </a:rPr>
                        <a:t>көлемінің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ұлғайуы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тұтынушылардың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екінші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және</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үшінші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топтары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бойынша</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төмендеуі</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17678624"/>
                  </a:ext>
                </a:extLst>
              </a:tr>
              <a:tr h="338556">
                <a:tc>
                  <a:txBody>
                    <a:bodyPr/>
                    <a:lstStyle/>
                    <a:p>
                      <a:pPr marL="0" algn="ctr" defTabSz="914400" rtl="0" eaLnBrk="1" latinLnBrk="0" hangingPunct="1"/>
                      <a:r>
                        <a:rPr lang="en-US" sz="900" b="0" kern="1200" dirty="0" smtClean="0">
                          <a:solidFill>
                            <a:srgbClr val="153357"/>
                          </a:solidFill>
                          <a:latin typeface="Arial" panose="020B0604020202020204" pitchFamily="34" charset="0"/>
                          <a:ea typeface="+mn-ea"/>
                          <a:cs typeface="Arial" panose="020B0604020202020204" pitchFamily="34" charset="0"/>
                        </a:rPr>
                        <a:t>VI</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Көрсетілетін</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қызметтердің</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көлемі</a:t>
                      </a:r>
                      <a:r>
                        <a:rPr lang="ru-RU" sz="900" b="0" kern="1200" baseline="0" dirty="0" smtClean="0">
                          <a:solidFill>
                            <a:srgbClr val="153357"/>
                          </a:solidFill>
                          <a:latin typeface="Arial" panose="020B0604020202020204" pitchFamily="34" charset="0"/>
                          <a:ea typeface="+mn-ea"/>
                          <a:cs typeface="Arial" panose="020B0604020202020204" pitchFamily="34" charset="0"/>
                        </a:rPr>
                        <a:t>, мың.м3</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r>
                        <a:rPr lang="ru-RU" sz="900" b="0" i="0" u="none" strike="noStrike" dirty="0" smtClean="0">
                          <a:solidFill>
                            <a:srgbClr val="153357"/>
                          </a:solidFill>
                          <a:effectLst/>
                          <a:latin typeface="Arial" panose="020B0604020202020204" pitchFamily="34" charset="0"/>
                          <a:cs typeface="Arial" panose="020B0604020202020204" pitchFamily="34" charset="0"/>
                        </a:rPr>
                        <a:t>194 048</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r>
                        <a:rPr lang="ru-RU" sz="900" b="0" i="0" u="none" strike="noStrike" dirty="0" smtClean="0">
                          <a:solidFill>
                            <a:srgbClr val="153357"/>
                          </a:solidFill>
                          <a:effectLst/>
                          <a:latin typeface="Arial" panose="020B0604020202020204" pitchFamily="34" charset="0"/>
                          <a:cs typeface="Arial" panose="020B0604020202020204" pitchFamily="34" charset="0"/>
                        </a:rPr>
                        <a:t>101 215</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r>
                        <a:rPr lang="ru-RU" sz="900" b="0" i="0" u="none" strike="noStrike" dirty="0" smtClean="0">
                          <a:solidFill>
                            <a:srgbClr val="153357"/>
                          </a:solidFill>
                          <a:effectLst/>
                          <a:latin typeface="Arial" panose="020B0604020202020204" pitchFamily="34" charset="0"/>
                          <a:cs typeface="Arial" panose="020B0604020202020204" pitchFamily="34" charset="0"/>
                        </a:rPr>
                        <a:t>-47,8%</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900" b="0" i="0" u="none" strike="noStrike" dirty="0" err="1" smtClean="0">
                          <a:solidFill>
                            <a:srgbClr val="153357"/>
                          </a:solidFill>
                          <a:effectLst/>
                          <a:latin typeface="Arial" panose="020B0604020202020204" pitchFamily="34" charset="0"/>
                          <a:cs typeface="Arial" panose="020B0604020202020204" pitchFamily="34" charset="0"/>
                        </a:rPr>
                        <a:t>халық</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бойынша</a:t>
                      </a:r>
                      <a:r>
                        <a:rPr lang="ru-RU" sz="900" b="0" i="0" u="none" strike="noStrike" dirty="0" smtClean="0">
                          <a:solidFill>
                            <a:srgbClr val="153357"/>
                          </a:solidFill>
                          <a:effectLst/>
                          <a:latin typeface="Arial" panose="020B0604020202020204" pitchFamily="34" charset="0"/>
                          <a:cs typeface="Arial" panose="020B0604020202020204" pitchFamily="34" charset="0"/>
                        </a:rPr>
                        <a:t> су</a:t>
                      </a:r>
                      <a:r>
                        <a:rPr lang="ru-RU" sz="900" b="0" i="0" u="none" strike="noStrike" baseline="0" dirty="0" smtClean="0">
                          <a:solidFill>
                            <a:srgbClr val="153357"/>
                          </a:solidFill>
                          <a:effectLst/>
                          <a:latin typeface="Arial" panose="020B0604020202020204" pitchFamily="34" charset="0"/>
                          <a:cs typeface="Arial" panose="020B0604020202020204" pitchFamily="34" charset="0"/>
                        </a:rPr>
                        <a:t> </a:t>
                      </a:r>
                      <a:r>
                        <a:rPr lang="ru-RU" sz="900" b="0" i="0" u="none" strike="noStrike" baseline="0" dirty="0" err="1" smtClean="0">
                          <a:solidFill>
                            <a:srgbClr val="153357"/>
                          </a:solidFill>
                          <a:effectLst/>
                          <a:latin typeface="Arial" panose="020B0604020202020204" pitchFamily="34" charset="0"/>
                          <a:cs typeface="Arial" panose="020B0604020202020204" pitchFamily="34" charset="0"/>
                        </a:rPr>
                        <a:t>көлемінің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ұлғайуы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тұтынушылардың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екінші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және</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үшінші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топтары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бойынша</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төмендеуі</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476501"/>
                  </a:ext>
                </a:extLst>
              </a:tr>
              <a:tr h="348147">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kern="1200" dirty="0" smtClean="0">
                          <a:solidFill>
                            <a:srgbClr val="153357"/>
                          </a:solidFill>
                          <a:latin typeface="Arial" panose="020B0604020202020204" pitchFamily="34" charset="0"/>
                          <a:ea typeface="+mn-ea"/>
                          <a:cs typeface="Arial" panose="020B0604020202020204" pitchFamily="34" charset="0"/>
                        </a:rPr>
                        <a:t>VII</a:t>
                      </a:r>
                      <a:endParaRPr lang="ru-RU" sz="900" b="0" kern="1200" dirty="0" smtClean="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rowSpan="2">
                  <a:txBody>
                    <a:bodyPr/>
                    <a:lstStyle/>
                    <a:p>
                      <a:pPr marL="0" algn="l" defTabSz="914400" rtl="0" eaLnBrk="1" fontAlgn="ctr"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Нормативтік</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техникалық</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шығындар</a:t>
                      </a:r>
                      <a:r>
                        <a:rPr lang="en-US"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smtClean="0">
                          <a:solidFill>
                            <a:srgbClr val="153357"/>
                          </a:solidFill>
                          <a:latin typeface="Arial" panose="020B0604020202020204" pitchFamily="34" charset="0"/>
                          <a:ea typeface="+mn-ea"/>
                          <a:cs typeface="Arial" panose="020B0604020202020204" pitchFamily="34" charset="0"/>
                        </a:rPr>
                        <a:t>(</a:t>
                      </a:r>
                      <a:r>
                        <a:rPr lang="kk-KZ" sz="900" b="0" kern="1200" dirty="0" smtClean="0">
                          <a:solidFill>
                            <a:srgbClr val="153357"/>
                          </a:solidFill>
                          <a:latin typeface="Arial" panose="020B0604020202020204" pitchFamily="34" charset="0"/>
                          <a:ea typeface="+mn-ea"/>
                          <a:cs typeface="Arial" panose="020B0604020202020204" pitchFamily="34" charset="0"/>
                        </a:rPr>
                        <a:t>мың м3 / </a:t>
                      </a:r>
                      <a:r>
                        <a:rPr lang="ru-RU" sz="900" b="0" kern="1200" dirty="0" smtClean="0">
                          <a:solidFill>
                            <a:srgbClr val="153357"/>
                          </a:solidFill>
                          <a:latin typeface="Arial" panose="020B0604020202020204" pitchFamily="34" charset="0"/>
                          <a:ea typeface="+mn-ea"/>
                          <a:cs typeface="Arial" panose="020B0604020202020204" pitchFamily="34" charset="0"/>
                        </a:rPr>
                        <a:t>%)</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t"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63 711</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t"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35 356</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t"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- 28 355</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t"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54188383"/>
                  </a:ext>
                </a:extLst>
              </a:tr>
              <a:tr h="348147">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900" b="0" kern="1200" dirty="0" smtClean="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vMerge="1">
                  <a:txBody>
                    <a:bodyPr/>
                    <a:lstStyle/>
                    <a:p>
                      <a:pPr marL="0" algn="l" defTabSz="914400" rtl="0" eaLnBrk="1" fontAlgn="ctr" latinLnBrk="0" hangingPunct="1"/>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t"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26,1%</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t"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25,8%</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t"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-0,3%</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t" latinLnBrk="0" hangingPunct="1"/>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97579871"/>
                  </a:ext>
                </a:extLst>
              </a:tr>
              <a:tr h="420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kern="1200" dirty="0" smtClean="0">
                          <a:solidFill>
                            <a:srgbClr val="153357"/>
                          </a:solidFill>
                          <a:latin typeface="Arial" panose="020B0604020202020204" pitchFamily="34" charset="0"/>
                          <a:ea typeface="+mn-ea"/>
                          <a:cs typeface="Arial" panose="020B0604020202020204" pitchFamily="34" charset="0"/>
                        </a:rPr>
                        <a:t>VII</a:t>
                      </a:r>
                      <a:r>
                        <a:rPr lang="kk-KZ" sz="900" b="0" kern="1200" dirty="0" smtClean="0">
                          <a:solidFill>
                            <a:srgbClr val="153357"/>
                          </a:solidFill>
                          <a:latin typeface="Arial" panose="020B0604020202020204" pitchFamily="34" charset="0"/>
                          <a:ea typeface="+mn-ea"/>
                          <a:cs typeface="Arial" panose="020B0604020202020204" pitchFamily="34" charset="0"/>
                        </a:rPr>
                        <a:t>І</a:t>
                      </a:r>
                      <a:endParaRPr lang="ru-RU" sz="900" b="0" kern="1200" dirty="0" smtClean="0">
                        <a:solidFill>
                          <a:srgbClr val="153357"/>
                        </a:solidFill>
                        <a:latin typeface="Arial" panose="020B0604020202020204" pitchFamily="34" charset="0"/>
                        <a:ea typeface="+mn-ea"/>
                        <a:cs typeface="Arial" panose="020B0604020202020204" pitchFamily="34" charset="0"/>
                      </a:endParaRPr>
                    </a:p>
                  </a:txBody>
                  <a:tcPr marT="9000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Орташа</a:t>
                      </a:r>
                      <a:r>
                        <a:rPr lang="ru-RU" sz="900" b="0" kern="1200" dirty="0" smtClean="0">
                          <a:solidFill>
                            <a:srgbClr val="153357"/>
                          </a:solidFill>
                          <a:latin typeface="Arial" panose="020B0604020202020204" pitchFamily="34" charset="0"/>
                          <a:ea typeface="+mn-ea"/>
                          <a:cs typeface="Arial" panose="020B0604020202020204" pitchFamily="34" charset="0"/>
                        </a:rPr>
                        <a:t> тариф, </a:t>
                      </a:r>
                      <a:r>
                        <a:rPr lang="ru-RU" sz="900" b="0" kern="1200" dirty="0" err="1" smtClean="0">
                          <a:solidFill>
                            <a:srgbClr val="153357"/>
                          </a:solidFill>
                          <a:latin typeface="Arial" panose="020B0604020202020204" pitchFamily="34" charset="0"/>
                          <a:ea typeface="+mn-ea"/>
                          <a:cs typeface="Arial" panose="020B0604020202020204" pitchFamily="34" charset="0"/>
                        </a:rPr>
                        <a:t>теңге</a:t>
                      </a:r>
                      <a:r>
                        <a:rPr lang="ru-RU" sz="900" b="0" kern="1200" dirty="0" smtClean="0">
                          <a:solidFill>
                            <a:srgbClr val="153357"/>
                          </a:solidFill>
                          <a:latin typeface="Arial" panose="020B0604020202020204" pitchFamily="34" charset="0"/>
                          <a:ea typeface="+mn-ea"/>
                          <a:cs typeface="Arial" panose="020B0604020202020204" pitchFamily="34" charset="0"/>
                        </a:rPr>
                        <a:t>/м3</a:t>
                      </a:r>
                      <a:r>
                        <a:rPr lang="ru-RU" sz="900" b="0" kern="1200" baseline="0" dirty="0" smtClean="0">
                          <a:solidFill>
                            <a:srgbClr val="153357"/>
                          </a:solidFill>
                          <a:latin typeface="Arial" panose="020B0604020202020204" pitchFamily="34" charset="0"/>
                          <a:ea typeface="+mn-ea"/>
                          <a:cs typeface="Arial" panose="020B0604020202020204" pitchFamily="34" charset="0"/>
                        </a:rPr>
                        <a:t> ҚҚС-</a:t>
                      </a:r>
                      <a:r>
                        <a:rPr lang="ru-RU" sz="900" b="0" kern="1200" baseline="0" dirty="0" err="1" smtClean="0">
                          <a:solidFill>
                            <a:srgbClr val="153357"/>
                          </a:solidFill>
                          <a:latin typeface="Arial" panose="020B0604020202020204" pitchFamily="34" charset="0"/>
                          <a:ea typeface="+mn-ea"/>
                          <a:cs typeface="Arial" panose="020B0604020202020204" pitchFamily="34" charset="0"/>
                        </a:rPr>
                        <a:t>сыз</a:t>
                      </a:r>
                      <a:r>
                        <a:rPr lang="ru-RU" sz="900" b="0" kern="1200" baseline="0" dirty="0" smtClean="0">
                          <a:solidFill>
                            <a:srgbClr val="153357"/>
                          </a:solidFill>
                          <a:latin typeface="Arial" panose="020B0604020202020204" pitchFamily="34" charset="0"/>
                          <a:ea typeface="+mn-ea"/>
                          <a:cs typeface="Arial" panose="020B0604020202020204" pitchFamily="34" charset="0"/>
                        </a:rPr>
                        <a:t> 1 </a:t>
                      </a:r>
                      <a:r>
                        <a:rPr lang="ru-RU" sz="900" b="0" kern="1200" baseline="0" dirty="0" err="1" smtClean="0">
                          <a:solidFill>
                            <a:srgbClr val="153357"/>
                          </a:solidFill>
                          <a:latin typeface="Arial" panose="020B0604020202020204" pitchFamily="34" charset="0"/>
                          <a:ea typeface="+mn-ea"/>
                          <a:cs typeface="Arial" panose="020B0604020202020204" pitchFamily="34" charset="0"/>
                        </a:rPr>
                        <a:t>ақпаннан</a:t>
                      </a:r>
                      <a:r>
                        <a:rPr lang="ru-RU" sz="900" b="0" kern="1200" baseline="0" dirty="0" smtClean="0">
                          <a:solidFill>
                            <a:srgbClr val="153357"/>
                          </a:solidFill>
                          <a:latin typeface="Arial" panose="020B0604020202020204" pitchFamily="34" charset="0"/>
                          <a:ea typeface="+mn-ea"/>
                          <a:cs typeface="Arial" panose="020B0604020202020204" pitchFamily="34" charset="0"/>
                        </a:rPr>
                        <a:t> </a:t>
                      </a:r>
                      <a:r>
                        <a:rPr lang="ru-RU" sz="900" b="0" kern="1200" baseline="0" dirty="0" err="1" smtClean="0">
                          <a:solidFill>
                            <a:srgbClr val="153357"/>
                          </a:solidFill>
                          <a:latin typeface="Arial" panose="020B0604020202020204" pitchFamily="34" charset="0"/>
                          <a:ea typeface="+mn-ea"/>
                          <a:cs typeface="Arial" panose="020B0604020202020204" pitchFamily="34" charset="0"/>
                        </a:rPr>
                        <a:t>бастап</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135,24</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123,97</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endParaRPr lang="ru-RU" sz="900" b="0" kern="1200" dirty="0">
                        <a:solidFill>
                          <a:srgbClr val="153357"/>
                        </a:solidFill>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err="1" smtClean="0">
                          <a:solidFill>
                            <a:srgbClr val="153357"/>
                          </a:solidFill>
                          <a:effectLst/>
                          <a:latin typeface="Arial" panose="020B0604020202020204" pitchFamily="34" charset="0"/>
                          <a:cs typeface="Arial" panose="020B0604020202020204" pitchFamily="34" charset="0"/>
                        </a:rPr>
                        <a:t>халық</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бойынша</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сату</a:t>
                      </a:r>
                      <a:r>
                        <a:rPr lang="ru-RU" sz="900" b="0" i="0" u="none" strike="noStrike" baseline="0" dirty="0" smtClean="0">
                          <a:solidFill>
                            <a:srgbClr val="153357"/>
                          </a:solidFill>
                          <a:effectLst/>
                          <a:latin typeface="Arial" panose="020B0604020202020204" pitchFamily="34" charset="0"/>
                          <a:cs typeface="Arial" panose="020B0604020202020204" pitchFamily="34" charset="0"/>
                        </a:rPr>
                        <a:t> </a:t>
                      </a:r>
                      <a:r>
                        <a:rPr lang="ru-RU" sz="900" b="0" i="0" u="none" strike="noStrike" baseline="0" dirty="0" err="1" smtClean="0">
                          <a:solidFill>
                            <a:srgbClr val="153357"/>
                          </a:solidFill>
                          <a:effectLst/>
                          <a:latin typeface="Arial" panose="020B0604020202020204" pitchFamily="34" charset="0"/>
                          <a:cs typeface="Arial" panose="020B0604020202020204" pitchFamily="34" charset="0"/>
                        </a:rPr>
                        <a:t>көлемінің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ұлғайуы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тұтынушылардың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екінші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және</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үшінші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топтары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бойынша</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төмендеуі</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85455497"/>
                  </a:ext>
                </a:extLst>
              </a:tr>
            </a:tbl>
          </a:graphicData>
        </a:graphic>
      </p:graphicFrame>
      <p:pic>
        <p:nvPicPr>
          <p:cNvPr id="20"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692696"/>
          </a:xfrm>
          <a:prstGeom prst="rect">
            <a:avLst/>
          </a:prstGeom>
        </p:spPr>
      </p:pic>
      <p:sp>
        <p:nvSpPr>
          <p:cNvPr id="21" name="Заголовок 1"/>
          <p:cNvSpPr txBox="1">
            <a:spLocks/>
          </p:cNvSpPr>
          <p:nvPr/>
        </p:nvSpPr>
        <p:spPr>
          <a:xfrm>
            <a:off x="0" y="0"/>
            <a:ext cx="12192000" cy="7042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1500" b="1" dirty="0">
                <a:solidFill>
                  <a:srgbClr val="336699"/>
                </a:solidFill>
                <a:latin typeface="Arial" panose="020B0604020202020204" pitchFamily="34" charset="0"/>
              </a:rPr>
              <a:t>2025 </a:t>
            </a:r>
            <a:r>
              <a:rPr lang="ru-RU" altLang="ru-RU" sz="1500" b="1" dirty="0" err="1">
                <a:solidFill>
                  <a:srgbClr val="336699"/>
                </a:solidFill>
                <a:latin typeface="Arial" panose="020B0604020202020204" pitchFamily="34" charset="0"/>
              </a:rPr>
              <a:t>жылғы</a:t>
            </a:r>
            <a:r>
              <a:rPr lang="ru-RU" altLang="ru-RU" sz="1500" b="1" dirty="0">
                <a:solidFill>
                  <a:srgbClr val="336699"/>
                </a:solidFill>
                <a:latin typeface="Arial" panose="020B0604020202020204" pitchFamily="34" charset="0"/>
              </a:rPr>
              <a:t> 1 </a:t>
            </a:r>
            <a:r>
              <a:rPr lang="ru-RU" altLang="ru-RU" sz="1500" b="1" dirty="0" err="1">
                <a:solidFill>
                  <a:srgbClr val="336699"/>
                </a:solidFill>
                <a:latin typeface="Arial" panose="020B0604020202020204" pitchFamily="34" charset="0"/>
              </a:rPr>
              <a:t>жартыжылдықтағы</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сумен</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жабдықтау</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қызметтері</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бойынша</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бекітілген</a:t>
            </a:r>
            <a:endParaRPr lang="ru-RU" altLang="ru-RU" sz="1500" b="1" dirty="0">
              <a:solidFill>
                <a:srgbClr val="336699"/>
              </a:solidFill>
              <a:latin typeface="Arial" panose="020B0604020202020204" pitchFamily="34" charset="0"/>
            </a:endParaRPr>
          </a:p>
          <a:p>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тарифтік</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сметаның</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бап</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бойынша</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орындалуы</a:t>
            </a:r>
            <a:endParaRPr lang="ru-RU" altLang="ru-RU" sz="1500" b="1" dirty="0">
              <a:solidFill>
                <a:srgbClr val="336699"/>
              </a:solidFill>
              <a:latin typeface="Arial" panose="020B0604020202020204" pitchFamily="34" charset="0"/>
            </a:endParaRPr>
          </a:p>
        </p:txBody>
      </p:sp>
      <p:sp>
        <p:nvSpPr>
          <p:cNvPr id="22" name="Заголовок 1"/>
          <p:cNvSpPr txBox="1">
            <a:spLocks/>
          </p:cNvSpPr>
          <p:nvPr/>
        </p:nvSpPr>
        <p:spPr>
          <a:xfrm>
            <a:off x="11000863" y="511605"/>
            <a:ext cx="806292" cy="202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900" b="1" dirty="0" err="1" smtClean="0">
                <a:solidFill>
                  <a:srgbClr val="005696"/>
                </a:solidFill>
                <a:latin typeface="Arial" panose="020B0604020202020204" pitchFamily="34" charset="0"/>
                <a:cs typeface="Arial" panose="020B0604020202020204" pitchFamily="34" charset="0"/>
              </a:rPr>
              <a:t>мың</a:t>
            </a:r>
            <a:r>
              <a:rPr lang="ru-RU" sz="900" b="1" dirty="0" smtClean="0">
                <a:solidFill>
                  <a:srgbClr val="005696"/>
                </a:solidFill>
                <a:latin typeface="Arial" panose="020B0604020202020204" pitchFamily="34" charset="0"/>
                <a:cs typeface="Arial" panose="020B0604020202020204" pitchFamily="34" charset="0"/>
              </a:rPr>
              <a:t> </a:t>
            </a:r>
            <a:r>
              <a:rPr lang="ru-RU" sz="900" b="1" dirty="0" err="1" smtClean="0">
                <a:solidFill>
                  <a:srgbClr val="005696"/>
                </a:solidFill>
                <a:latin typeface="Arial" panose="020B0604020202020204" pitchFamily="34" charset="0"/>
                <a:cs typeface="Arial" panose="020B0604020202020204" pitchFamily="34" charset="0"/>
              </a:rPr>
              <a:t>теңге</a:t>
            </a:r>
            <a:endParaRPr lang="ru-RU" sz="900" b="1" dirty="0">
              <a:solidFill>
                <a:srgbClr val="005696"/>
              </a:solidFill>
              <a:latin typeface="Arial" panose="020B0604020202020204" pitchFamily="34" charset="0"/>
              <a:cs typeface="Arial" panose="020B0604020202020204" pitchFamily="34" charset="0"/>
            </a:endParaRPr>
          </a:p>
        </p:txBody>
      </p:sp>
      <p:pic>
        <p:nvPicPr>
          <p:cNvPr id="23" name="Picture 2" descr="Администрац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353" y="1"/>
            <a:ext cx="936104" cy="666692"/>
          </a:xfrm>
          <a:prstGeom prst="rect">
            <a:avLst/>
          </a:prstGeom>
          <a:noFill/>
          <a:extLst>
            <a:ext uri="{909E8E84-426E-40DD-AFC4-6F175D3DCCD1}">
              <a14:hiddenFill xmlns:a14="http://schemas.microsoft.com/office/drawing/2010/main">
                <a:solidFill>
                  <a:srgbClr val="FFFFFF"/>
                </a:solidFill>
              </a14:hiddenFill>
            </a:ext>
          </a:extLst>
        </p:spPr>
      </p:pic>
      <p:sp>
        <p:nvSpPr>
          <p:cNvPr id="24" name="Прямоугольник 23"/>
          <p:cNvSpPr/>
          <p:nvPr/>
        </p:nvSpPr>
        <p:spPr>
          <a:xfrm>
            <a:off x="10252658" y="346348"/>
            <a:ext cx="1569973" cy="165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000" dirty="0">
                <a:solidFill>
                  <a:srgbClr val="005696"/>
                </a:solidFill>
                <a:latin typeface="Arial" panose="020B0604020202020204" pitchFamily="34" charset="0"/>
                <a:cs typeface="Arial" panose="020B0604020202020204" pitchFamily="34" charset="0"/>
              </a:rPr>
              <a:t>Кестенің жалғасы</a:t>
            </a:r>
            <a:endParaRPr lang="ru-RU" sz="1000" dirty="0">
              <a:solidFill>
                <a:srgbClr val="005696"/>
              </a:solidFill>
              <a:latin typeface="Arial" panose="020B0604020202020204" pitchFamily="34" charset="0"/>
              <a:cs typeface="Arial" panose="020B0604020202020204" pitchFamily="34" charset="0"/>
            </a:endParaRPr>
          </a:p>
        </p:txBody>
      </p:sp>
      <p:sp>
        <p:nvSpPr>
          <p:cNvPr id="10" name="Номер слайда 1"/>
          <p:cNvSpPr>
            <a:spLocks noGrp="1"/>
          </p:cNvSpPr>
          <p:nvPr>
            <p:ph type="sldNum" sz="quarter" idx="12"/>
          </p:nvPr>
        </p:nvSpPr>
        <p:spPr>
          <a:xfrm>
            <a:off x="10897984" y="6356351"/>
            <a:ext cx="1294016" cy="501649"/>
          </a:xfrm>
        </p:spPr>
        <p:txBody>
          <a:bodyPr/>
          <a:lstStyle/>
          <a:p>
            <a:pPr>
              <a:defRPr/>
            </a:pPr>
            <a:r>
              <a:rPr lang="en-US" altLang="ru-RU" dirty="0" smtClean="0">
                <a:latin typeface="Arial" panose="020B0604020202020204" pitchFamily="34" charset="0"/>
                <a:cs typeface="Arial" panose="020B0604020202020204" pitchFamily="34" charset="0"/>
              </a:rPr>
              <a:t>11</a:t>
            </a:r>
            <a:endParaRPr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32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92696"/>
          </a:xfrm>
          <a:prstGeom prst="rect">
            <a:avLst/>
          </a:prstGeom>
        </p:spPr>
      </p:pic>
      <p:sp>
        <p:nvSpPr>
          <p:cNvPr id="12" name="Заголовок 1"/>
          <p:cNvSpPr txBox="1">
            <a:spLocks/>
          </p:cNvSpPr>
          <p:nvPr/>
        </p:nvSpPr>
        <p:spPr>
          <a:xfrm>
            <a:off x="0" y="0"/>
            <a:ext cx="12192000" cy="7042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1500" b="1" dirty="0">
                <a:solidFill>
                  <a:srgbClr val="336699"/>
                </a:solidFill>
                <a:latin typeface="Arial" panose="020B0604020202020204" pitchFamily="34" charset="0"/>
              </a:rPr>
              <a:t>2025 </a:t>
            </a:r>
            <a:r>
              <a:rPr lang="ru-RU" altLang="ru-RU" sz="1500" b="1" dirty="0" err="1">
                <a:solidFill>
                  <a:srgbClr val="336699"/>
                </a:solidFill>
                <a:latin typeface="Arial" panose="020B0604020202020204" pitchFamily="34" charset="0"/>
              </a:rPr>
              <a:t>жылғы</a:t>
            </a:r>
            <a:r>
              <a:rPr lang="ru-RU" altLang="ru-RU" sz="1500" b="1" dirty="0">
                <a:solidFill>
                  <a:srgbClr val="336699"/>
                </a:solidFill>
                <a:latin typeface="Arial" panose="020B0604020202020204" pitchFamily="34" charset="0"/>
              </a:rPr>
              <a:t> 1 </a:t>
            </a:r>
            <a:r>
              <a:rPr lang="ru-RU" altLang="ru-RU" sz="1500" b="1" dirty="0" err="1">
                <a:solidFill>
                  <a:srgbClr val="336699"/>
                </a:solidFill>
                <a:latin typeface="Arial" panose="020B0604020202020204" pitchFamily="34" charset="0"/>
              </a:rPr>
              <a:t>жартыжылдықтағы</a:t>
            </a:r>
            <a:r>
              <a:rPr lang="ru-RU" altLang="ru-RU" sz="1500" b="1" dirty="0">
                <a:solidFill>
                  <a:srgbClr val="336699"/>
                </a:solidFill>
                <a:latin typeface="Arial" panose="020B0604020202020204" pitchFamily="34" charset="0"/>
              </a:rPr>
              <a:t> </a:t>
            </a:r>
            <a:r>
              <a:rPr lang="ru-RU" altLang="ru-RU" sz="1500" b="1" dirty="0" smtClean="0">
                <a:solidFill>
                  <a:srgbClr val="336699"/>
                </a:solidFill>
                <a:latin typeface="Arial" panose="020B0604020202020204" pitchFamily="34" charset="0"/>
              </a:rPr>
              <a:t>су </a:t>
            </a:r>
            <a:r>
              <a:rPr lang="ru-RU" altLang="ru-RU" sz="1500" b="1" dirty="0" err="1" smtClean="0">
                <a:solidFill>
                  <a:srgbClr val="336699"/>
                </a:solidFill>
                <a:latin typeface="Arial" panose="020B0604020202020204" pitchFamily="34" charset="0"/>
              </a:rPr>
              <a:t>бұру</a:t>
            </a:r>
            <a:r>
              <a:rPr lang="ru-RU" altLang="ru-RU" sz="1500" b="1" dirty="0" smtClean="0">
                <a:solidFill>
                  <a:srgbClr val="336699"/>
                </a:solidFill>
                <a:latin typeface="Arial" panose="020B0604020202020204" pitchFamily="34" charset="0"/>
              </a:rPr>
              <a:t> </a:t>
            </a:r>
            <a:r>
              <a:rPr lang="ru-RU" altLang="ru-RU" sz="1500" b="1" dirty="0" err="1" smtClean="0">
                <a:solidFill>
                  <a:srgbClr val="336699"/>
                </a:solidFill>
                <a:latin typeface="Arial" panose="020B0604020202020204" pitchFamily="34" charset="0"/>
              </a:rPr>
              <a:t>қызметтері</a:t>
            </a:r>
            <a:r>
              <a:rPr lang="ru-RU" altLang="ru-RU" sz="1500" b="1" dirty="0" smtClean="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бойынша</a:t>
            </a:r>
            <a:r>
              <a:rPr lang="ru-RU" altLang="ru-RU" sz="1500" b="1" dirty="0">
                <a:solidFill>
                  <a:srgbClr val="336699"/>
                </a:solidFill>
                <a:latin typeface="Arial" panose="020B0604020202020204" pitchFamily="34" charset="0"/>
              </a:rPr>
              <a:t> </a:t>
            </a:r>
            <a:r>
              <a:rPr lang="ru-RU" altLang="ru-RU" sz="1500" b="1" dirty="0" err="1" smtClean="0">
                <a:solidFill>
                  <a:srgbClr val="336699"/>
                </a:solidFill>
                <a:latin typeface="Arial" panose="020B0604020202020204" pitchFamily="34" charset="0"/>
              </a:rPr>
              <a:t>бекітілген</a:t>
            </a:r>
            <a:endParaRPr lang="ru-RU" altLang="ru-RU" sz="1500" b="1" dirty="0" smtClean="0">
              <a:solidFill>
                <a:srgbClr val="336699"/>
              </a:solidFill>
              <a:latin typeface="Arial" panose="020B0604020202020204" pitchFamily="34" charset="0"/>
            </a:endParaRPr>
          </a:p>
          <a:p>
            <a:r>
              <a:rPr lang="ru-RU" altLang="ru-RU" sz="1500" b="1" dirty="0" smtClean="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тарифтік</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сметаның</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бап</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бойынша</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орындалуы</a:t>
            </a:r>
            <a:endParaRPr lang="ru-RU" altLang="ru-RU" sz="1500" b="1" dirty="0">
              <a:solidFill>
                <a:srgbClr val="336699"/>
              </a:solidFill>
              <a:latin typeface="Arial" panose="020B0604020202020204" pitchFamily="34" charset="0"/>
            </a:endParaRPr>
          </a:p>
        </p:txBody>
      </p:sp>
      <p:sp>
        <p:nvSpPr>
          <p:cNvPr id="13" name="Заголовок 1"/>
          <p:cNvSpPr txBox="1">
            <a:spLocks/>
          </p:cNvSpPr>
          <p:nvPr/>
        </p:nvSpPr>
        <p:spPr>
          <a:xfrm>
            <a:off x="11122357" y="413650"/>
            <a:ext cx="806292" cy="216024"/>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err="1" smtClean="0">
                <a:solidFill>
                  <a:srgbClr val="005696"/>
                </a:solidFill>
                <a:latin typeface="Arial" panose="020B0604020202020204" pitchFamily="34" charset="0"/>
                <a:cs typeface="Arial" panose="020B0604020202020204" pitchFamily="34" charset="0"/>
              </a:rPr>
              <a:t>мың</a:t>
            </a:r>
            <a:r>
              <a:rPr lang="ru-RU" sz="1400" b="1" dirty="0" smtClean="0">
                <a:solidFill>
                  <a:srgbClr val="005696"/>
                </a:solidFill>
                <a:latin typeface="Arial" panose="020B0604020202020204" pitchFamily="34" charset="0"/>
                <a:cs typeface="Arial" panose="020B0604020202020204" pitchFamily="34" charset="0"/>
              </a:rPr>
              <a:t> </a:t>
            </a:r>
            <a:r>
              <a:rPr lang="ru-RU" sz="1400" b="1" dirty="0" err="1" smtClean="0">
                <a:solidFill>
                  <a:srgbClr val="005696"/>
                </a:solidFill>
                <a:latin typeface="Arial" panose="020B0604020202020204" pitchFamily="34" charset="0"/>
                <a:cs typeface="Arial" panose="020B0604020202020204" pitchFamily="34" charset="0"/>
              </a:rPr>
              <a:t>теңге</a:t>
            </a:r>
            <a:endParaRPr lang="ru-RU" sz="1400" b="1" dirty="0">
              <a:solidFill>
                <a:srgbClr val="005696"/>
              </a:solidFill>
              <a:latin typeface="Arial" panose="020B0604020202020204" pitchFamily="34" charset="0"/>
              <a:cs typeface="Arial" panose="020B0604020202020204" pitchFamily="34" charset="0"/>
            </a:endParaRPr>
          </a:p>
        </p:txBody>
      </p:sp>
      <p:pic>
        <p:nvPicPr>
          <p:cNvPr id="14" name="Picture 2" descr="Администр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53" y="1"/>
            <a:ext cx="936104" cy="6666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Объект 6">
            <a:extLst>
              <a:ext uri="{FF2B5EF4-FFF2-40B4-BE49-F238E27FC236}">
                <a16:creationId xmlns:a16="http://schemas.microsoft.com/office/drawing/2014/main" id="{BAEE83BB-EE72-4A03-AA44-1AC24D2DA332}"/>
              </a:ext>
            </a:extLst>
          </p:cNvPr>
          <p:cNvGraphicFramePr>
            <a:graphicFrameLocks/>
          </p:cNvGraphicFramePr>
          <p:nvPr>
            <p:extLst>
              <p:ext uri="{D42A27DB-BD31-4B8C-83A1-F6EECF244321}">
                <p14:modId xmlns:p14="http://schemas.microsoft.com/office/powerpoint/2010/main" val="3395102248"/>
              </p:ext>
            </p:extLst>
          </p:nvPr>
        </p:nvGraphicFramePr>
        <p:xfrm>
          <a:off x="306892" y="713756"/>
          <a:ext cx="11621756" cy="6201127"/>
        </p:xfrm>
        <a:graphic>
          <a:graphicData uri="http://schemas.openxmlformats.org/drawingml/2006/table">
            <a:tbl>
              <a:tblPr firstRow="1" bandRow="1">
                <a:tableStyleId>{5C22544A-7EE6-4342-B048-85BDC9FD1C3A}</a:tableStyleId>
              </a:tblPr>
              <a:tblGrid>
                <a:gridCol w="459227">
                  <a:extLst>
                    <a:ext uri="{9D8B030D-6E8A-4147-A177-3AD203B41FA5}">
                      <a16:colId xmlns:a16="http://schemas.microsoft.com/office/drawing/2014/main" val="16334035"/>
                    </a:ext>
                  </a:extLst>
                </a:gridCol>
                <a:gridCol w="3212757">
                  <a:extLst>
                    <a:ext uri="{9D8B030D-6E8A-4147-A177-3AD203B41FA5}">
                      <a16:colId xmlns:a16="http://schemas.microsoft.com/office/drawing/2014/main" val="2766981936"/>
                    </a:ext>
                  </a:extLst>
                </a:gridCol>
                <a:gridCol w="1285102">
                  <a:extLst>
                    <a:ext uri="{9D8B030D-6E8A-4147-A177-3AD203B41FA5}">
                      <a16:colId xmlns:a16="http://schemas.microsoft.com/office/drawing/2014/main" val="351484457"/>
                    </a:ext>
                  </a:extLst>
                </a:gridCol>
                <a:gridCol w="1668163">
                  <a:extLst>
                    <a:ext uri="{9D8B030D-6E8A-4147-A177-3AD203B41FA5}">
                      <a16:colId xmlns:a16="http://schemas.microsoft.com/office/drawing/2014/main" val="3434611710"/>
                    </a:ext>
                  </a:extLst>
                </a:gridCol>
                <a:gridCol w="914400">
                  <a:extLst>
                    <a:ext uri="{9D8B030D-6E8A-4147-A177-3AD203B41FA5}">
                      <a16:colId xmlns:a16="http://schemas.microsoft.com/office/drawing/2014/main" val="2898772178"/>
                    </a:ext>
                  </a:extLst>
                </a:gridCol>
                <a:gridCol w="4082107">
                  <a:extLst>
                    <a:ext uri="{9D8B030D-6E8A-4147-A177-3AD203B41FA5}">
                      <a16:colId xmlns:a16="http://schemas.microsoft.com/office/drawing/2014/main" val="2338664714"/>
                    </a:ext>
                  </a:extLst>
                </a:gridCol>
              </a:tblGrid>
              <a:tr h="447737">
                <a:tc>
                  <a:txBody>
                    <a:bodyPr/>
                    <a:lstStyle/>
                    <a:p>
                      <a:pPr algn="ctr"/>
                      <a:r>
                        <a:rPr lang="x-none" sz="1000" dirty="0" smtClean="0">
                          <a:solidFill>
                            <a:schemeClr val="bg1"/>
                          </a:solidFill>
                          <a:latin typeface="Arial" panose="020B0604020202020204" pitchFamily="34" charset="0"/>
                          <a:cs typeface="Arial" panose="020B0604020202020204" pitchFamily="34" charset="0"/>
                        </a:rPr>
                        <a:t>№</a:t>
                      </a:r>
                      <a:endParaRPr lang="ru-RU" sz="1000" dirty="0">
                        <a:solidFill>
                          <a:schemeClr val="bg1"/>
                        </a:solidFill>
                        <a:latin typeface="Arial" panose="020B0604020202020204" pitchFamily="34" charset="0"/>
                        <a:cs typeface="Arial" panose="020B0604020202020204" pitchFamily="34" charset="0"/>
                      </a:endParaRPr>
                    </a:p>
                  </a:txBody>
                  <a:tcPr anchor="ctr">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a:r>
                        <a:rPr lang="ru-RU" sz="1000" dirty="0" err="1" smtClean="0">
                          <a:solidFill>
                            <a:schemeClr val="bg1"/>
                          </a:solidFill>
                          <a:latin typeface="Arial" panose="020B0604020202020204" pitchFamily="34" charset="0"/>
                          <a:cs typeface="Arial" panose="020B0604020202020204" pitchFamily="34" charset="0"/>
                        </a:rPr>
                        <a:t>Көрсеткіштердің</a:t>
                      </a:r>
                      <a:r>
                        <a:rPr lang="ru-RU" sz="1000" dirty="0" smtClean="0">
                          <a:solidFill>
                            <a:schemeClr val="bg1"/>
                          </a:solidFill>
                          <a:latin typeface="Arial" panose="020B0604020202020204" pitchFamily="34" charset="0"/>
                          <a:cs typeface="Arial" panose="020B0604020202020204" pitchFamily="34" charset="0"/>
                        </a:rPr>
                        <a:t> </a:t>
                      </a:r>
                      <a:r>
                        <a:rPr lang="ru-RU" sz="1000" dirty="0" err="1" smtClean="0">
                          <a:solidFill>
                            <a:schemeClr val="bg1"/>
                          </a:solidFill>
                          <a:latin typeface="Arial" panose="020B0604020202020204" pitchFamily="34" charset="0"/>
                          <a:cs typeface="Arial" panose="020B0604020202020204" pitchFamily="34" charset="0"/>
                        </a:rPr>
                        <a:t>атауы</a:t>
                      </a:r>
                      <a:endParaRPr lang="ru-RU" sz="10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Бекітілген</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тарифтік</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сметада</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көзделген</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Тарифтік</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сметаның</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нақты</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қалыптасқан</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көрсеткіштері</a:t>
                      </a:r>
                      <a:r>
                        <a:rPr lang="ru-RU" sz="900" b="1" u="none" strike="noStrike" dirty="0" smtClean="0">
                          <a:solidFill>
                            <a:schemeClr val="bg1"/>
                          </a:solidFill>
                          <a:effectLst/>
                          <a:latin typeface="Arial" panose="020B0604020202020204" pitchFamily="34" charset="0"/>
                          <a:cs typeface="Arial" panose="020B0604020202020204" pitchFamily="34" charset="0"/>
                        </a:rPr>
                        <a:t>                                                         </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Ауытқу</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a:solidFill>
                            <a:schemeClr val="bg1"/>
                          </a:solidFill>
                          <a:effectLst/>
                          <a:latin typeface="Arial" panose="020B0604020202020204" pitchFamily="34" charset="0"/>
                          <a:cs typeface="Arial" panose="020B0604020202020204" pitchFamily="34" charset="0"/>
                        </a:rPr>
                        <a:t>%</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Ескерту</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extLst>
                  <a:ext uri="{0D108BD9-81ED-4DB2-BD59-A6C34878D82A}">
                    <a16:rowId xmlns:a16="http://schemas.microsoft.com/office/drawing/2014/main" val="1499234238"/>
                  </a:ext>
                </a:extLst>
              </a:tr>
              <a:tr h="382269">
                <a:tc>
                  <a:txBody>
                    <a:bodyPr/>
                    <a:lstStyle/>
                    <a:p>
                      <a:pPr algn="ctr"/>
                      <a:r>
                        <a:rPr lang="en-US" sz="900" b="1" dirty="0" smtClean="0">
                          <a:solidFill>
                            <a:srgbClr val="153357"/>
                          </a:solidFill>
                          <a:latin typeface="Arial" panose="020B0604020202020204" pitchFamily="34" charset="0"/>
                          <a:cs typeface="Arial" panose="020B0604020202020204" pitchFamily="34" charset="0"/>
                        </a:rPr>
                        <a:t>I</a:t>
                      </a:r>
                      <a:endParaRPr lang="ru-RU" sz="900" b="1"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r>
                        <a:rPr lang="ru-RU" sz="900" b="1" dirty="0" err="1" smtClean="0">
                          <a:solidFill>
                            <a:srgbClr val="153357"/>
                          </a:solidFill>
                          <a:latin typeface="Arial" panose="020B0604020202020204" pitchFamily="34" charset="0"/>
                          <a:cs typeface="Arial" panose="020B0604020202020204" pitchFamily="34" charset="0"/>
                        </a:rPr>
                        <a:t>Тауарларды</a:t>
                      </a:r>
                      <a:r>
                        <a:rPr lang="ru-RU" sz="900" b="1" dirty="0" smtClean="0">
                          <a:solidFill>
                            <a:srgbClr val="153357"/>
                          </a:solidFill>
                          <a:latin typeface="Arial" panose="020B0604020202020204" pitchFamily="34" charset="0"/>
                          <a:cs typeface="Arial" panose="020B0604020202020204" pitchFamily="34" charset="0"/>
                        </a:rPr>
                        <a:t> </a:t>
                      </a:r>
                      <a:r>
                        <a:rPr lang="ru-RU" sz="900" b="1" dirty="0" err="1" smtClean="0">
                          <a:solidFill>
                            <a:srgbClr val="153357"/>
                          </a:solidFill>
                          <a:latin typeface="Arial" panose="020B0604020202020204" pitchFamily="34" charset="0"/>
                          <a:cs typeface="Arial" panose="020B0604020202020204" pitchFamily="34" charset="0"/>
                        </a:rPr>
                        <a:t>өндіруге</a:t>
                      </a:r>
                      <a:r>
                        <a:rPr lang="ru-RU" sz="900" b="1" dirty="0" smtClean="0">
                          <a:solidFill>
                            <a:srgbClr val="153357"/>
                          </a:solidFill>
                          <a:latin typeface="Arial" panose="020B0604020202020204" pitchFamily="34" charset="0"/>
                          <a:cs typeface="Arial" panose="020B0604020202020204" pitchFamily="34" charset="0"/>
                        </a:rPr>
                        <a:t> </a:t>
                      </a:r>
                      <a:r>
                        <a:rPr lang="ru-RU" sz="900" b="1" dirty="0" err="1" smtClean="0">
                          <a:solidFill>
                            <a:srgbClr val="153357"/>
                          </a:solidFill>
                          <a:latin typeface="Arial" panose="020B0604020202020204" pitchFamily="34" charset="0"/>
                          <a:cs typeface="Arial" panose="020B0604020202020204" pitchFamily="34" charset="0"/>
                        </a:rPr>
                        <a:t>және</a:t>
                      </a:r>
                      <a:r>
                        <a:rPr lang="ru-RU" sz="900" b="1" dirty="0" smtClean="0">
                          <a:solidFill>
                            <a:srgbClr val="153357"/>
                          </a:solidFill>
                          <a:latin typeface="Arial" panose="020B0604020202020204" pitchFamily="34" charset="0"/>
                          <a:cs typeface="Arial" panose="020B0604020202020204" pitchFamily="34" charset="0"/>
                        </a:rPr>
                        <a:t> </a:t>
                      </a:r>
                      <a:r>
                        <a:rPr lang="ru-RU" sz="900" b="1" dirty="0" err="1" smtClean="0">
                          <a:solidFill>
                            <a:srgbClr val="153357"/>
                          </a:solidFill>
                          <a:latin typeface="Arial" panose="020B0604020202020204" pitchFamily="34" charset="0"/>
                          <a:cs typeface="Arial" panose="020B0604020202020204" pitchFamily="34" charset="0"/>
                        </a:rPr>
                        <a:t>қызмет</a:t>
                      </a:r>
                      <a:r>
                        <a:rPr lang="ru-RU" sz="900" b="1" dirty="0" smtClean="0">
                          <a:solidFill>
                            <a:srgbClr val="153357"/>
                          </a:solidFill>
                          <a:latin typeface="Arial" panose="020B0604020202020204" pitchFamily="34" charset="0"/>
                          <a:cs typeface="Arial" panose="020B0604020202020204" pitchFamily="34" charset="0"/>
                        </a:rPr>
                        <a:t> </a:t>
                      </a:r>
                      <a:r>
                        <a:rPr lang="ru-RU" sz="900" b="1" dirty="0" err="1" smtClean="0">
                          <a:solidFill>
                            <a:srgbClr val="153357"/>
                          </a:solidFill>
                          <a:latin typeface="Arial" panose="020B0604020202020204" pitchFamily="34" charset="0"/>
                          <a:cs typeface="Arial" panose="020B0604020202020204" pitchFamily="34" charset="0"/>
                        </a:rPr>
                        <a:t>көрсетуге</a:t>
                      </a:r>
                      <a:r>
                        <a:rPr lang="ru-RU" sz="900" b="1" dirty="0" smtClean="0">
                          <a:solidFill>
                            <a:srgbClr val="153357"/>
                          </a:solidFill>
                          <a:latin typeface="Arial" panose="020B0604020202020204" pitchFamily="34" charset="0"/>
                          <a:cs typeface="Arial" panose="020B0604020202020204" pitchFamily="34" charset="0"/>
                        </a:rPr>
                        <a:t> </a:t>
                      </a:r>
                      <a:r>
                        <a:rPr lang="ru-RU" sz="900" b="1" dirty="0" err="1" smtClean="0">
                          <a:solidFill>
                            <a:srgbClr val="153357"/>
                          </a:solidFill>
                          <a:latin typeface="Arial" panose="020B0604020202020204" pitchFamily="34" charset="0"/>
                          <a:cs typeface="Arial" panose="020B0604020202020204" pitchFamily="34" charset="0"/>
                        </a:rPr>
                        <a:t>арналған</a:t>
                      </a:r>
                      <a:r>
                        <a:rPr lang="ru-RU" sz="900" b="1" dirty="0" smtClean="0">
                          <a:solidFill>
                            <a:srgbClr val="153357"/>
                          </a:solidFill>
                          <a:latin typeface="Arial" panose="020B0604020202020204" pitchFamily="34" charset="0"/>
                          <a:cs typeface="Arial" panose="020B0604020202020204" pitchFamily="34" charset="0"/>
                        </a:rPr>
                        <a:t> </a:t>
                      </a:r>
                      <a:r>
                        <a:rPr lang="ru-RU" sz="900" b="1" dirty="0" err="1" smtClean="0">
                          <a:solidFill>
                            <a:srgbClr val="153357"/>
                          </a:solidFill>
                          <a:latin typeface="Arial" panose="020B0604020202020204" pitchFamily="34" charset="0"/>
                          <a:cs typeface="Arial" panose="020B0604020202020204" pitchFamily="34" charset="0"/>
                        </a:rPr>
                        <a:t>шығындар</a:t>
                      </a:r>
                      <a:r>
                        <a:rPr lang="ru-RU" sz="900" b="1" dirty="0" smtClean="0">
                          <a:solidFill>
                            <a:srgbClr val="153357"/>
                          </a:solidFill>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барлығы</a:t>
                      </a:r>
                      <a:r>
                        <a:rPr lang="ru-RU" sz="900" b="0" dirty="0" smtClean="0">
                          <a:solidFill>
                            <a:srgbClr val="153357"/>
                          </a:solidFill>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соның</a:t>
                      </a:r>
                      <a:r>
                        <a:rPr lang="ru-RU" sz="900" b="0" dirty="0" smtClean="0">
                          <a:solidFill>
                            <a:srgbClr val="153357"/>
                          </a:solidFill>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ішінде</a:t>
                      </a:r>
                      <a:endParaRPr lang="x-none" sz="900" b="0" dirty="0">
                        <a:solidFill>
                          <a:srgbClr val="153357"/>
                        </a:solidFill>
                        <a:latin typeface="Arial" panose="020B0604020202020204" pitchFamily="34" charset="0"/>
                        <a:cs typeface="Arial" panose="020B0604020202020204" pitchFamily="34" charset="0"/>
                      </a:endParaRPr>
                    </a:p>
                  </a:txBody>
                  <a:tcPr marL="72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8 861 636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4 530 166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ctr"/>
                      <a:r>
                        <a:rPr lang="ru-RU" sz="1000" b="1" i="0" u="none" strike="noStrike">
                          <a:solidFill>
                            <a:srgbClr val="153357"/>
                          </a:solidFill>
                          <a:effectLst/>
                          <a:latin typeface="Arial" panose="020B0604020202020204" pitchFamily="34" charset="0"/>
                          <a:cs typeface="Arial" panose="020B0604020202020204" pitchFamily="34" charset="0"/>
                        </a:rPr>
                        <a:t>-48,9%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t"/>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extLst>
                  <a:ext uri="{0D108BD9-81ED-4DB2-BD59-A6C34878D82A}">
                    <a16:rowId xmlns:a16="http://schemas.microsoft.com/office/drawing/2014/main" val="2405690257"/>
                  </a:ext>
                </a:extLst>
              </a:tr>
              <a:tr h="241752">
                <a:tc>
                  <a:txBody>
                    <a:bodyPr/>
                    <a:lstStyle/>
                    <a:p>
                      <a:pPr algn="ctr"/>
                      <a:r>
                        <a:rPr lang="ru-RU" sz="900" b="1" dirty="0" smtClean="0">
                          <a:solidFill>
                            <a:srgbClr val="153357"/>
                          </a:solidFill>
                          <a:latin typeface="Arial" panose="020B0604020202020204" pitchFamily="34" charset="0"/>
                          <a:cs typeface="Arial" panose="020B0604020202020204" pitchFamily="34" charset="0"/>
                        </a:rPr>
                        <a:t>1</a:t>
                      </a:r>
                      <a:endParaRPr lang="ru-RU" sz="900" b="1"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1" i="0" u="none" strike="noStrike" dirty="0" err="1" smtClean="0">
                          <a:solidFill>
                            <a:srgbClr val="153357"/>
                          </a:solidFill>
                          <a:effectLst/>
                          <a:latin typeface="Arial" panose="020B0604020202020204" pitchFamily="34" charset="0"/>
                          <a:cs typeface="Arial" panose="020B0604020202020204" pitchFamily="34" charset="0"/>
                        </a:rPr>
                        <a:t>Материалдық</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шығындар</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барлығы</a:t>
                      </a:r>
                      <a:r>
                        <a:rPr lang="ru-RU" sz="900" b="0" dirty="0" smtClean="0">
                          <a:solidFill>
                            <a:srgbClr val="153357"/>
                          </a:solidFill>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соның</a:t>
                      </a:r>
                      <a:r>
                        <a:rPr lang="ru-RU" sz="900" b="0" dirty="0" smtClean="0">
                          <a:solidFill>
                            <a:srgbClr val="153357"/>
                          </a:solidFill>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ішінде</a:t>
                      </a:r>
                      <a:endParaRPr lang="x-none" sz="900" b="0" dirty="0" smtClean="0">
                        <a:solidFill>
                          <a:srgbClr val="153357"/>
                        </a:solidFill>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1 306 595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646 060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-50,6%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85674804"/>
                  </a:ext>
                </a:extLst>
              </a:tr>
              <a:tr h="241752">
                <a:tc>
                  <a:txBody>
                    <a:bodyPr/>
                    <a:lstStyle/>
                    <a:p>
                      <a:pPr algn="ctr"/>
                      <a:r>
                        <a:rPr lang="ru-RU" sz="900" dirty="0" smtClean="0">
                          <a:solidFill>
                            <a:srgbClr val="153357"/>
                          </a:solidFill>
                          <a:latin typeface="Arial" panose="020B0604020202020204" pitchFamily="34" charset="0"/>
                          <a:cs typeface="Arial" panose="020B0604020202020204" pitchFamily="34" charset="0"/>
                        </a:rPr>
                        <a:t>1.1</a:t>
                      </a:r>
                      <a:endParaRPr lang="ru-RU" sz="90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0" i="0" u="none" strike="noStrike" dirty="0" err="1" smtClean="0">
                          <a:solidFill>
                            <a:srgbClr val="153357"/>
                          </a:solidFill>
                          <a:effectLst/>
                          <a:latin typeface="Arial" panose="020B0604020202020204" pitchFamily="34" charset="0"/>
                          <a:cs typeface="Arial" panose="020B0604020202020204" pitchFamily="34" charset="0"/>
                        </a:rPr>
                        <a:t>Шикізат</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және</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материалдар</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2 986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1 545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-48,3%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12749684"/>
                  </a:ext>
                </a:extLst>
              </a:tr>
              <a:tr h="253146">
                <a:tc>
                  <a:txBody>
                    <a:bodyPr/>
                    <a:lstStyle/>
                    <a:p>
                      <a:pPr algn="ctr"/>
                      <a:r>
                        <a:rPr lang="ru-RU" sz="900" dirty="0" smtClean="0">
                          <a:solidFill>
                            <a:srgbClr val="153357"/>
                          </a:solidFill>
                          <a:latin typeface="Arial" panose="020B0604020202020204" pitchFamily="34" charset="0"/>
                          <a:cs typeface="Arial" panose="020B0604020202020204" pitchFamily="34" charset="0"/>
                        </a:rPr>
                        <a:t>1.2</a:t>
                      </a:r>
                      <a:endParaRPr lang="ru-RU" sz="90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0" i="0" u="none" strike="noStrike" dirty="0" err="1" smtClean="0">
                          <a:solidFill>
                            <a:srgbClr val="153357"/>
                          </a:solidFill>
                          <a:effectLst/>
                          <a:latin typeface="Arial" panose="020B0604020202020204" pitchFamily="34" charset="0"/>
                          <a:cs typeface="Arial" panose="020B0604020202020204" pitchFamily="34" charset="0"/>
                        </a:rPr>
                        <a:t>Жанар-жағармай</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материалдары</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170 162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115 873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-31,9%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42823812"/>
                  </a:ext>
                </a:extLst>
              </a:tr>
              <a:tr h="238918">
                <a:tc>
                  <a:txBody>
                    <a:bodyPr/>
                    <a:lstStyle/>
                    <a:p>
                      <a:pPr algn="ctr"/>
                      <a:r>
                        <a:rPr lang="ru-RU" sz="900" dirty="0" smtClean="0">
                          <a:solidFill>
                            <a:srgbClr val="153357"/>
                          </a:solidFill>
                          <a:latin typeface="Arial" panose="020B0604020202020204" pitchFamily="34" charset="0"/>
                          <a:cs typeface="Arial" panose="020B0604020202020204" pitchFamily="34" charset="0"/>
                        </a:rPr>
                        <a:t>1.3</a:t>
                      </a:r>
                      <a:endParaRPr lang="ru-RU" sz="90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0" i="0" u="none" strike="noStrike" dirty="0" err="1" smtClean="0">
                          <a:solidFill>
                            <a:srgbClr val="153357"/>
                          </a:solidFill>
                          <a:effectLst/>
                          <a:latin typeface="Arial" panose="020B0604020202020204" pitchFamily="34" charset="0"/>
                          <a:cs typeface="Arial" panose="020B0604020202020204" pitchFamily="34" charset="0"/>
                        </a:rPr>
                        <a:t>Жанармай</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10 186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5 902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-42,1%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2501194"/>
                  </a:ext>
                </a:extLst>
              </a:tr>
              <a:tr h="241752">
                <a:tc>
                  <a:txBody>
                    <a:bodyPr/>
                    <a:lstStyle/>
                    <a:p>
                      <a:pPr algn="ctr"/>
                      <a:r>
                        <a:rPr lang="ru-RU" sz="900" dirty="0" smtClean="0">
                          <a:solidFill>
                            <a:srgbClr val="153357"/>
                          </a:solidFill>
                          <a:latin typeface="Arial" panose="020B0604020202020204" pitchFamily="34" charset="0"/>
                          <a:cs typeface="Arial" panose="020B0604020202020204" pitchFamily="34" charset="0"/>
                        </a:rPr>
                        <a:t>1.4</a:t>
                      </a:r>
                      <a:endParaRPr lang="ru-RU" sz="90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0" i="0" u="none" strike="noStrike" dirty="0" smtClean="0">
                          <a:solidFill>
                            <a:srgbClr val="153357"/>
                          </a:solidFill>
                          <a:effectLst/>
                          <a:latin typeface="Arial" panose="020B0604020202020204" pitchFamily="34" charset="0"/>
                          <a:cs typeface="Arial" panose="020B0604020202020204" pitchFamily="34" charset="0"/>
                        </a:rPr>
                        <a:t>Энергия</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1 123 261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522 740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-53,5%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62596885"/>
                  </a:ext>
                </a:extLst>
              </a:tr>
              <a:tr h="241752">
                <a:tc>
                  <a:txBody>
                    <a:bodyPr/>
                    <a:lstStyle/>
                    <a:p>
                      <a:pPr algn="ctr"/>
                      <a:r>
                        <a:rPr lang="ru-RU" sz="900" b="1" dirty="0" smtClean="0">
                          <a:solidFill>
                            <a:srgbClr val="153357"/>
                          </a:solidFill>
                          <a:latin typeface="Arial" panose="020B0604020202020204" pitchFamily="34" charset="0"/>
                          <a:cs typeface="Arial" panose="020B0604020202020204" pitchFamily="34" charset="0"/>
                        </a:rPr>
                        <a:t>2</a:t>
                      </a:r>
                      <a:endParaRPr lang="ru-RU" sz="900" b="1"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1" i="0" u="none" strike="noStrike" dirty="0" err="1" smtClean="0">
                          <a:solidFill>
                            <a:srgbClr val="153357"/>
                          </a:solidFill>
                          <a:effectLst/>
                          <a:latin typeface="Arial" panose="020B0604020202020204" pitchFamily="34" charset="0"/>
                          <a:cs typeface="Arial" panose="020B0604020202020204" pitchFamily="34" charset="0"/>
                        </a:rPr>
                        <a:t>Еңбекке</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ақы</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төлеуге</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арналған</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шығыстар</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барлығы</a:t>
                      </a:r>
                      <a:r>
                        <a:rPr lang="ru-RU" sz="900" b="0" dirty="0" smtClean="0">
                          <a:solidFill>
                            <a:srgbClr val="153357"/>
                          </a:solidFill>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соның</a:t>
                      </a:r>
                      <a:r>
                        <a:rPr lang="ru-RU" sz="900" b="0" dirty="0" smtClean="0">
                          <a:solidFill>
                            <a:srgbClr val="153357"/>
                          </a:solidFill>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ішінде</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4 857 435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2 252 578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-53,6%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52886961"/>
                  </a:ext>
                </a:extLst>
              </a:tr>
              <a:tr h="241752">
                <a:tc>
                  <a:txBody>
                    <a:bodyPr/>
                    <a:lstStyle/>
                    <a:p>
                      <a:pPr algn="ctr"/>
                      <a:r>
                        <a:rPr lang="ru-RU" sz="900" dirty="0" smtClean="0">
                          <a:solidFill>
                            <a:srgbClr val="153357"/>
                          </a:solidFill>
                          <a:latin typeface="Arial" panose="020B0604020202020204" pitchFamily="34" charset="0"/>
                          <a:cs typeface="Arial" panose="020B0604020202020204" pitchFamily="34" charset="0"/>
                        </a:rPr>
                        <a:t>2.1</a:t>
                      </a:r>
                      <a:endParaRPr lang="ru-RU" sz="90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0" i="0" u="none" strike="noStrike" dirty="0" err="1" smtClean="0">
                          <a:solidFill>
                            <a:srgbClr val="153357"/>
                          </a:solidFill>
                          <a:effectLst/>
                          <a:latin typeface="Arial" panose="020B0604020202020204" pitchFamily="34" charset="0"/>
                          <a:cs typeface="Arial" panose="020B0604020202020204" pitchFamily="34" charset="0"/>
                        </a:rPr>
                        <a:t>Өндірістік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персоналдың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жалақысы</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4 146 859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1 944 856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-53,1%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37749137"/>
                  </a:ext>
                </a:extLst>
              </a:tr>
              <a:tr h="241752">
                <a:tc rowSpan="5">
                  <a:txBody>
                    <a:bodyPr/>
                    <a:lstStyle/>
                    <a:p>
                      <a:pPr algn="ctr"/>
                      <a:r>
                        <a:rPr lang="ru-RU" sz="900" dirty="0" smtClean="0">
                          <a:solidFill>
                            <a:srgbClr val="153357"/>
                          </a:solidFill>
                          <a:latin typeface="Arial" panose="020B0604020202020204" pitchFamily="34" charset="0"/>
                          <a:cs typeface="Arial" panose="020B0604020202020204" pitchFamily="34" charset="0"/>
                        </a:rPr>
                        <a:t>2.2</a:t>
                      </a:r>
                      <a:endParaRPr lang="ru-RU" sz="90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0" i="0" u="none" strike="noStrike" dirty="0" err="1" smtClean="0">
                          <a:solidFill>
                            <a:srgbClr val="153357"/>
                          </a:solidFill>
                          <a:effectLst/>
                          <a:latin typeface="Arial" panose="020B0604020202020204" pitchFamily="34" charset="0"/>
                          <a:cs typeface="Arial" panose="020B0604020202020204" pitchFamily="34" charset="0"/>
                        </a:rPr>
                        <a:t>Әлеуметтік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салық</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және</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әлеуметтік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аударымдар</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398 414</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191 661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-51,9%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18957038"/>
                  </a:ext>
                </a:extLst>
              </a:tr>
              <a:tr h="241752">
                <a:tc vMerge="1">
                  <a:txBody>
                    <a:bodyPr/>
                    <a:lstStyle/>
                    <a:p>
                      <a:pPr algn="ctr"/>
                      <a:endParaRPr lang="ru-RU" sz="900" b="0" dirty="0">
                        <a:solidFill>
                          <a:schemeClr val="tx2">
                            <a:lumMod val="75000"/>
                          </a:schemeClr>
                        </a:solidFill>
                        <a:latin typeface="Arial" panose="020B0604020202020204" pitchFamily="34" charset="0"/>
                        <a:cs typeface="Arial" panose="020B0604020202020204" pitchFamily="34" charset="0"/>
                      </a:endParaRPr>
                    </a:p>
                  </a:txBody>
                  <a:tcPr anchor="ctr">
                    <a:solidFill>
                      <a:srgbClr val="EDF1FD"/>
                    </a:solidFill>
                  </a:tcPr>
                </a:tc>
                <a:tc>
                  <a:txBody>
                    <a:bodyPr/>
                    <a:lstStyle/>
                    <a:p>
                      <a:pPr algn="l"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Міндетті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әлеуметтік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медициналық</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сақтандыру</a:t>
                      </a:r>
                      <a:r>
                        <a:rPr lang="ru-RU" sz="900" b="0" i="0" u="none" strike="noStrike" baseline="0"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smtClean="0">
                          <a:solidFill>
                            <a:srgbClr val="153357"/>
                          </a:solidFill>
                          <a:effectLst/>
                          <a:latin typeface="Arial" panose="020B0604020202020204" pitchFamily="34" charset="0"/>
                          <a:cs typeface="Arial" panose="020B0604020202020204" pitchFamily="34" charset="0"/>
                        </a:rPr>
                        <a:t>(МӘМС)</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124 406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57 030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-54,2%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зейнеткерлік</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жасқа</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толған</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қызметкерлерге</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және</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мүгедектерге</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есептелмейді</a:t>
                      </a:r>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54118949"/>
                  </a:ext>
                </a:extLst>
              </a:tr>
              <a:tr h="241752">
                <a:tc vMerge="1">
                  <a:txBody>
                    <a:bodyPr/>
                    <a:lstStyle/>
                    <a:p>
                      <a:pPr algn="ctr"/>
                      <a:endParaRPr lang="ru-RU" sz="900" b="0" dirty="0">
                        <a:solidFill>
                          <a:schemeClr val="tx2">
                            <a:lumMod val="75000"/>
                          </a:schemeClr>
                        </a:solidFill>
                        <a:latin typeface="Arial" panose="020B0604020202020204" pitchFamily="34" charset="0"/>
                        <a:cs typeface="Arial" panose="020B0604020202020204" pitchFamily="34" charset="0"/>
                      </a:endParaRPr>
                    </a:p>
                  </a:txBody>
                  <a:tcPr anchor="ctr">
                    <a:solidFill>
                      <a:srgbClr val="EDF1FD"/>
                    </a:solidFill>
                  </a:tcPr>
                </a:tc>
                <a:tc>
                  <a:txBody>
                    <a:bodyPr/>
                    <a:lstStyle/>
                    <a:p>
                      <a:pPr algn="l"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Міндетті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кәсіптік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зейнетақы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жарналары</a:t>
                      </a:r>
                      <a:r>
                        <a:rPr lang="ru-RU" sz="900" b="0" i="0" u="none" strike="noStrike" dirty="0" smtClean="0">
                          <a:solidFill>
                            <a:srgbClr val="153357"/>
                          </a:solidFill>
                          <a:effectLst/>
                          <a:latin typeface="Arial" panose="020B0604020202020204" pitchFamily="34" charset="0"/>
                          <a:cs typeface="Arial" panose="020B0604020202020204" pitchFamily="34" charset="0"/>
                        </a:rPr>
                        <a:t> (МКЗЖ)</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50 815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21 622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-57,4%</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алушылар</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тізімінен</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бірқатар</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кәсіптерді</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алып</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тастау</a:t>
                      </a:r>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32407701"/>
                  </a:ext>
                </a:extLst>
              </a:tr>
              <a:tr h="241752">
                <a:tc vMerge="1">
                  <a:txBody>
                    <a:bodyPr/>
                    <a:lstStyle/>
                    <a:p>
                      <a:pPr algn="ctr"/>
                      <a:endParaRPr lang="ru-RU" sz="900" b="0" dirty="0">
                        <a:solidFill>
                          <a:schemeClr val="tx2">
                            <a:lumMod val="75000"/>
                          </a:schemeClr>
                        </a:solidFill>
                        <a:latin typeface="Arial" panose="020B0604020202020204" pitchFamily="34" charset="0"/>
                        <a:cs typeface="Arial" panose="020B0604020202020204" pitchFamily="34" charset="0"/>
                      </a:endParaRPr>
                    </a:p>
                  </a:txBody>
                  <a:tcPr anchor="ctr">
                    <a:solidFill>
                      <a:srgbClr val="EDF1FD"/>
                    </a:solidFill>
                  </a:tcPr>
                </a:tc>
                <a:tc>
                  <a:txBody>
                    <a:bodyPr/>
                    <a:lstStyle/>
                    <a:p>
                      <a:pPr algn="l"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Жұмыс</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берушінің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міндетті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зейнетақы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жарналары</a:t>
                      </a:r>
                      <a:r>
                        <a:rPr lang="ru-RU" sz="900" b="0" i="0" u="none" strike="noStrike" dirty="0" smtClean="0">
                          <a:solidFill>
                            <a:srgbClr val="153357"/>
                          </a:solidFill>
                          <a:effectLst/>
                          <a:latin typeface="Arial" panose="020B0604020202020204" pitchFamily="34" charset="0"/>
                          <a:cs typeface="Arial" panose="020B0604020202020204" pitchFamily="34" charset="0"/>
                        </a:rPr>
                        <a:t> (ЖМЗЖ)</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101 398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30 441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-70,0%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ctr" latinLnBrk="0" hangingPunct="1"/>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есептеу</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01.01.1975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жылдан</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кейін</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туған</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қызметкерлерге</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жүргізіледі</a:t>
                      </a:r>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1205369"/>
                  </a:ext>
                </a:extLst>
              </a:tr>
              <a:tr h="241752">
                <a:tc vMerge="1">
                  <a:txBody>
                    <a:bodyPr/>
                    <a:lstStyle/>
                    <a:p>
                      <a:pPr algn="ctr"/>
                      <a:endParaRPr lang="ru-RU" sz="900" b="0" dirty="0">
                        <a:solidFill>
                          <a:schemeClr val="tx2">
                            <a:lumMod val="75000"/>
                          </a:schemeClr>
                        </a:solidFill>
                        <a:latin typeface="Arial" panose="020B0604020202020204" pitchFamily="34" charset="0"/>
                        <a:cs typeface="Arial" panose="020B0604020202020204" pitchFamily="34" charset="0"/>
                      </a:endParaRPr>
                    </a:p>
                  </a:txBody>
                  <a:tcPr anchor="ctr">
                    <a:solidFill>
                      <a:srgbClr val="EDF1FD"/>
                    </a:solidFill>
                  </a:tcPr>
                </a:tc>
                <a:tc>
                  <a:txBody>
                    <a:bodyPr/>
                    <a:lstStyle/>
                    <a:p>
                      <a:pPr algn="l"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Жұмыс</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берушінің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қаражаты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есебінен</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зейнетақы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жарналары</a:t>
                      </a:r>
                      <a:r>
                        <a:rPr lang="ru-RU" sz="900" b="0" i="0" u="none" strike="noStrike" dirty="0" smtClean="0">
                          <a:solidFill>
                            <a:srgbClr val="153357"/>
                          </a:solidFill>
                          <a:effectLst/>
                          <a:latin typeface="Arial" panose="020B0604020202020204" pitchFamily="34" charset="0"/>
                          <a:cs typeface="Arial" panose="020B0604020202020204" pitchFamily="34" charset="0"/>
                        </a:rPr>
                        <a:t> (ЖЗЖ)</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35 543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6 968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-80,4%</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t"/>
                      <a:r>
                        <a:rPr lang="ru-RU" sz="900" b="0" i="0" u="none" strike="noStrike" dirty="0" err="1" smtClean="0">
                          <a:solidFill>
                            <a:srgbClr val="153357"/>
                          </a:solidFill>
                          <a:effectLst/>
                          <a:latin typeface="Arial" panose="020B0604020202020204" pitchFamily="34" charset="0"/>
                          <a:cs typeface="Arial" panose="020B0604020202020204" pitchFamily="34" charset="0"/>
                        </a:rPr>
                        <a:t>зейнеткерлік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жасқа</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толған</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барлық</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қызметкерлер</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әлеуметтік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көмекке</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өтініш</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бермей</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жұмысын</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жалғастыруда</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және</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сақтандыру</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шартының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кеш</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жасалуына</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байланысты</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16648824"/>
                  </a:ext>
                </a:extLst>
              </a:tr>
              <a:tr h="263996">
                <a:tc>
                  <a:txBody>
                    <a:bodyPr/>
                    <a:lstStyle/>
                    <a:p>
                      <a:pPr algn="ctr"/>
                      <a:r>
                        <a:rPr lang="ru-RU" sz="900" b="1" dirty="0" smtClean="0">
                          <a:solidFill>
                            <a:srgbClr val="153357"/>
                          </a:solidFill>
                          <a:latin typeface="Arial" panose="020B0604020202020204" pitchFamily="34" charset="0"/>
                          <a:cs typeface="Arial" panose="020B0604020202020204" pitchFamily="34" charset="0"/>
                        </a:rPr>
                        <a:t>3</a:t>
                      </a:r>
                      <a:endParaRPr lang="ru-RU" sz="900" b="1"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r>
                        <a:rPr lang="ru-RU" sz="900" b="1" i="0" u="none" strike="noStrike" dirty="0" smtClean="0">
                          <a:solidFill>
                            <a:srgbClr val="153357"/>
                          </a:solidFill>
                          <a:effectLst/>
                          <a:latin typeface="Arial" panose="020B0604020202020204" pitchFamily="34" charset="0"/>
                          <a:cs typeface="Arial" panose="020B0604020202020204" pitchFamily="34" charset="0"/>
                        </a:rPr>
                        <a:t>Амортизация</a:t>
                      </a:r>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1 537 830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907 895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-41,0%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t"/>
                      <a:r>
                        <a:rPr lang="ru-RU" sz="800" b="0" i="0" u="none" strike="noStrike" dirty="0" err="1" smtClean="0">
                          <a:solidFill>
                            <a:srgbClr val="153357"/>
                          </a:solidFill>
                          <a:effectLst/>
                          <a:latin typeface="Arial" panose="020B0604020202020204" pitchFamily="34" charset="0"/>
                          <a:cs typeface="Arial" panose="020B0604020202020204" pitchFamily="34" charset="0"/>
                        </a:rPr>
                        <a:t>негізгі</a:t>
                      </a:r>
                      <a:r>
                        <a:rPr lang="ru-RU" sz="800" b="0" i="0" u="none" strike="noStrike" dirty="0" smtClean="0">
                          <a:solidFill>
                            <a:srgbClr val="153357"/>
                          </a:solidFill>
                          <a:effectLst/>
                          <a:latin typeface="Arial" panose="020B0604020202020204" pitchFamily="34" charset="0"/>
                          <a:cs typeface="Arial" panose="020B0604020202020204" pitchFamily="34" charset="0"/>
                        </a:rPr>
                        <a:t> </a:t>
                      </a:r>
                      <a:r>
                        <a:rPr lang="ru-RU" sz="800" b="0" i="0" u="none" strike="noStrike" dirty="0" err="1" smtClean="0">
                          <a:solidFill>
                            <a:srgbClr val="153357"/>
                          </a:solidFill>
                          <a:effectLst/>
                          <a:latin typeface="Arial" panose="020B0604020202020204" pitchFamily="34" charset="0"/>
                          <a:cs typeface="Arial" panose="020B0604020202020204" pitchFamily="34" charset="0"/>
                        </a:rPr>
                        <a:t>құралдардың</a:t>
                      </a:r>
                      <a:r>
                        <a:rPr lang="ru-RU" sz="800" b="0" i="0" u="none" strike="noStrike" dirty="0" smtClean="0">
                          <a:solidFill>
                            <a:srgbClr val="153357"/>
                          </a:solidFill>
                          <a:effectLst/>
                          <a:latin typeface="Arial" panose="020B0604020202020204" pitchFamily="34" charset="0"/>
                          <a:cs typeface="Arial" panose="020B0604020202020204" pitchFamily="34" charset="0"/>
                        </a:rPr>
                        <a:t> </a:t>
                      </a:r>
                      <a:r>
                        <a:rPr lang="ru-RU" sz="800" b="0" i="0" u="none" strike="noStrike" dirty="0" err="1" smtClean="0">
                          <a:solidFill>
                            <a:srgbClr val="153357"/>
                          </a:solidFill>
                          <a:effectLst/>
                          <a:latin typeface="Arial" panose="020B0604020202020204" pitchFamily="34" charset="0"/>
                          <a:cs typeface="Arial" panose="020B0604020202020204" pitchFamily="34" charset="0"/>
                        </a:rPr>
                        <a:t>балансқа</a:t>
                      </a:r>
                      <a:r>
                        <a:rPr lang="ru-RU" sz="800" b="0" i="0" u="none" strike="noStrike" dirty="0" smtClean="0">
                          <a:solidFill>
                            <a:srgbClr val="153357"/>
                          </a:solidFill>
                          <a:effectLst/>
                          <a:latin typeface="Arial" panose="020B0604020202020204" pitchFamily="34" charset="0"/>
                          <a:cs typeface="Arial" panose="020B0604020202020204" pitchFamily="34" charset="0"/>
                        </a:rPr>
                        <a:t> </a:t>
                      </a:r>
                      <a:r>
                        <a:rPr lang="ru-RU" sz="800" b="0" i="0" u="none" strike="noStrike" dirty="0" err="1" smtClean="0">
                          <a:solidFill>
                            <a:srgbClr val="153357"/>
                          </a:solidFill>
                          <a:effectLst/>
                          <a:latin typeface="Arial" panose="020B0604020202020204" pitchFamily="34" charset="0"/>
                          <a:cs typeface="Arial" panose="020B0604020202020204" pitchFamily="34" charset="0"/>
                        </a:rPr>
                        <a:t>түсуі</a:t>
                      </a:r>
                      <a:endParaRPr lang="ru-RU" sz="8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45795696"/>
                  </a:ext>
                </a:extLst>
              </a:tr>
              <a:tr h="241752">
                <a:tc>
                  <a:txBody>
                    <a:bodyPr/>
                    <a:lstStyle/>
                    <a:p>
                      <a:pPr marL="0" algn="ctr" defTabSz="914400" rtl="0" eaLnBrk="1" latinLnBrk="0" hangingPunct="1"/>
                      <a:r>
                        <a:rPr lang="ru-RU" sz="900" b="1" kern="1200" dirty="0" smtClean="0">
                          <a:solidFill>
                            <a:srgbClr val="153357"/>
                          </a:solidFill>
                          <a:latin typeface="Arial" panose="020B0604020202020204" pitchFamily="34" charset="0"/>
                          <a:ea typeface="+mn-ea"/>
                          <a:cs typeface="Arial" panose="020B0604020202020204" pitchFamily="34" charset="0"/>
                        </a:rPr>
                        <a:t>4</a:t>
                      </a:r>
                      <a:endParaRPr lang="ru-RU" sz="900" b="1"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b" latinLnBrk="0" hangingPunct="1"/>
                      <a:r>
                        <a:rPr lang="ru-RU" sz="900" b="1" kern="1200" dirty="0" err="1" smtClean="0">
                          <a:solidFill>
                            <a:srgbClr val="153357"/>
                          </a:solidFill>
                          <a:latin typeface="Arial" panose="020B0604020202020204" pitchFamily="34" charset="0"/>
                          <a:ea typeface="+mn-ea"/>
                          <a:cs typeface="Arial" panose="020B0604020202020204" pitchFamily="34" charset="0"/>
                        </a:rPr>
                        <a:t>Жөндеу</a:t>
                      </a:r>
                      <a:endParaRPr lang="ru-RU" sz="900" b="1"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312 047</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239 273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-23,3%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endParaRPr lang="ru-RU" sz="800" b="1"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05025851"/>
                  </a:ext>
                </a:extLst>
              </a:tr>
              <a:tr h="241838">
                <a:tc>
                  <a:txBody>
                    <a:bodyPr/>
                    <a:lstStyle/>
                    <a:p>
                      <a:pPr marL="0" algn="ctr" defTabSz="914400" rtl="0" eaLnBrk="1" latinLnBrk="0" hangingPunct="1"/>
                      <a:r>
                        <a:rPr lang="ru-RU" sz="900" b="1" kern="1200" dirty="0" smtClean="0">
                          <a:solidFill>
                            <a:srgbClr val="153357"/>
                          </a:solidFill>
                          <a:latin typeface="Arial" panose="020B0604020202020204" pitchFamily="34" charset="0"/>
                          <a:ea typeface="+mn-ea"/>
                          <a:cs typeface="Arial" panose="020B0604020202020204" pitchFamily="34" charset="0"/>
                        </a:rPr>
                        <a:t>5</a:t>
                      </a:r>
                      <a:endParaRPr lang="ru-RU" sz="900" b="1"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b" latinLnBrk="0" hangingPunct="1"/>
                      <a:r>
                        <a:rPr lang="ru-RU" sz="900" b="1" kern="1200" dirty="0" err="1" smtClean="0">
                          <a:solidFill>
                            <a:srgbClr val="153357"/>
                          </a:solidFill>
                          <a:latin typeface="Arial" panose="020B0604020202020204" pitchFamily="34" charset="0"/>
                          <a:ea typeface="+mn-ea"/>
                          <a:cs typeface="Arial" panose="020B0604020202020204" pitchFamily="34" charset="0"/>
                        </a:rPr>
                        <a:t>Басқа</a:t>
                      </a:r>
                      <a:r>
                        <a:rPr lang="ru-RU" sz="900" b="1" kern="1200" dirty="0" smtClean="0">
                          <a:solidFill>
                            <a:srgbClr val="153357"/>
                          </a:solidFill>
                          <a:latin typeface="Arial" panose="020B0604020202020204" pitchFamily="34" charset="0"/>
                          <a:ea typeface="+mn-ea"/>
                          <a:cs typeface="Arial" panose="020B0604020202020204" pitchFamily="34" charset="0"/>
                        </a:rPr>
                        <a:t> </a:t>
                      </a:r>
                      <a:r>
                        <a:rPr lang="ru-RU" sz="900" b="1" kern="1200" dirty="0" err="1" smtClean="0">
                          <a:solidFill>
                            <a:srgbClr val="153357"/>
                          </a:solidFill>
                          <a:latin typeface="Arial" panose="020B0604020202020204" pitchFamily="34" charset="0"/>
                          <a:ea typeface="+mn-ea"/>
                          <a:cs typeface="Arial" panose="020B0604020202020204" pitchFamily="34" charset="0"/>
                        </a:rPr>
                        <a:t>шығындар</a:t>
                      </a:r>
                      <a:endParaRPr lang="ru-RU" sz="900" b="1" kern="1200" dirty="0" smtClean="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847 729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484 360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-42,9%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endParaRPr lang="ru-RU" sz="800" b="1"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82885769"/>
                  </a:ext>
                </a:extLst>
              </a:tr>
              <a:tr h="241752">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5.1</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just"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Күзет</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қызметтері</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9 142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a:solidFill>
                            <a:srgbClr val="153357"/>
                          </a:solidFill>
                          <a:effectLst/>
                          <a:latin typeface="Arial" panose="020B0604020202020204" pitchFamily="34" charset="0"/>
                          <a:cs typeface="Arial" panose="020B0604020202020204" pitchFamily="34" charset="0"/>
                        </a:rPr>
                        <a:t>4 735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-48,2%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22414149"/>
                  </a:ext>
                </a:extLst>
              </a:tr>
              <a:tr h="241752">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5.2</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just"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Еңбекті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қорғау</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және</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қауіпсіздік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техникасы</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105 702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a:solidFill>
                            <a:srgbClr val="153357"/>
                          </a:solidFill>
                          <a:effectLst/>
                          <a:latin typeface="Arial" panose="020B0604020202020204" pitchFamily="34" charset="0"/>
                          <a:cs typeface="Arial" panose="020B0604020202020204" pitchFamily="34" charset="0"/>
                        </a:rPr>
                        <a:t>51 222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-51,5%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83327764"/>
                  </a:ext>
                </a:extLst>
              </a:tr>
              <a:tr h="241752">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5.3</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just"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Коммуналдық</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қызметтер</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13 385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153357"/>
                          </a:solidFill>
                          <a:effectLst/>
                          <a:latin typeface="Arial" panose="020B0604020202020204" pitchFamily="34" charset="0"/>
                          <a:cs typeface="Arial" panose="020B0604020202020204" pitchFamily="34" charset="0"/>
                        </a:rPr>
                        <a:t>12 035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-10,1%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848702034"/>
                  </a:ext>
                </a:extLst>
              </a:tr>
              <a:tr h="259671">
                <a:tc>
                  <a:txBody>
                    <a:bodyPr/>
                    <a:lstStyle/>
                    <a:p>
                      <a:pPr algn="ctr"/>
                      <a:r>
                        <a:rPr lang="ru-RU" sz="900" b="0" dirty="0" smtClean="0">
                          <a:solidFill>
                            <a:srgbClr val="153357"/>
                          </a:solidFill>
                          <a:latin typeface="Arial" panose="020B0604020202020204" pitchFamily="34" charset="0"/>
                          <a:cs typeface="Arial" panose="020B0604020202020204" pitchFamily="34" charset="0"/>
                        </a:rPr>
                        <a:t>5.4</a:t>
                      </a:r>
                      <a:endParaRPr lang="ru-RU" sz="900" b="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just"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Сақтандырудың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міндетті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түрлері</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70 377</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153357"/>
                          </a:solidFill>
                          <a:effectLst/>
                          <a:latin typeface="Arial" panose="020B0604020202020204" pitchFamily="34" charset="0"/>
                          <a:cs typeface="Arial" panose="020B0604020202020204" pitchFamily="34" charset="0"/>
                        </a:rPr>
                        <a:t>7 271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-89,7%</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өнім</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берушілердің</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болмауына</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байланысты</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конкурсты</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қайта</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өткізу</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шартты</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кеш</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жасау</a:t>
                      </a:r>
                      <a:endPar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06493879"/>
                  </a:ext>
                </a:extLst>
              </a:tr>
              <a:tr h="241752">
                <a:tc>
                  <a:txBody>
                    <a:bodyPr/>
                    <a:lstStyle/>
                    <a:p>
                      <a:pPr algn="ctr"/>
                      <a:r>
                        <a:rPr lang="ru-RU" sz="900" dirty="0" smtClean="0">
                          <a:solidFill>
                            <a:srgbClr val="153357"/>
                          </a:solidFill>
                          <a:latin typeface="Arial" panose="020B0604020202020204" pitchFamily="34" charset="0"/>
                          <a:cs typeface="Arial" panose="020B0604020202020204" pitchFamily="34" charset="0"/>
                        </a:rPr>
                        <a:t>5.5</a:t>
                      </a:r>
                      <a:endParaRPr lang="ru-RU" sz="90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Іске</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асыру</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бойынша</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шығыстар</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77 912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153357"/>
                          </a:solidFill>
                          <a:effectLst/>
                          <a:latin typeface="Arial" panose="020B0604020202020204" pitchFamily="34" charset="0"/>
                          <a:cs typeface="Arial" panose="020B0604020202020204" pitchFamily="34" charset="0"/>
                        </a:rPr>
                        <a:t>48 028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-38,4%</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568487"/>
                  </a:ext>
                </a:extLst>
              </a:tr>
              <a:tr h="241752">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5.6</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just"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Қоршаған</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ортаға</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теріс</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әсер</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еткені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үшін</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төлем</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331 430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153357"/>
                          </a:solidFill>
                          <a:effectLst/>
                          <a:latin typeface="Arial" panose="020B0604020202020204" pitchFamily="34" charset="0"/>
                          <a:cs typeface="Arial" panose="020B0604020202020204" pitchFamily="34" charset="0"/>
                        </a:rPr>
                        <a:t>199 223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-39,9%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308056021"/>
                  </a:ext>
                </a:extLst>
              </a:tr>
            </a:tbl>
          </a:graphicData>
        </a:graphic>
      </p:graphicFrame>
      <p:sp>
        <p:nvSpPr>
          <p:cNvPr id="8" name="Номер слайда 1"/>
          <p:cNvSpPr>
            <a:spLocks noGrp="1"/>
          </p:cNvSpPr>
          <p:nvPr>
            <p:ph type="sldNum" sz="quarter" idx="12"/>
          </p:nvPr>
        </p:nvSpPr>
        <p:spPr>
          <a:xfrm>
            <a:off x="10897984" y="6356351"/>
            <a:ext cx="1294016" cy="501649"/>
          </a:xfrm>
        </p:spPr>
        <p:txBody>
          <a:bodyPr/>
          <a:lstStyle/>
          <a:p>
            <a:pPr>
              <a:defRPr/>
            </a:pPr>
            <a:r>
              <a:rPr lang="en-US" altLang="ru-RU" dirty="0" smtClean="0">
                <a:latin typeface="Arial" panose="020B0604020202020204" pitchFamily="34" charset="0"/>
                <a:cs typeface="Arial" panose="020B0604020202020204" pitchFamily="34" charset="0"/>
              </a:rPr>
              <a:t>12</a:t>
            </a:r>
            <a:endParaRPr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37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92696"/>
          </a:xfrm>
          <a:prstGeom prst="rect">
            <a:avLst/>
          </a:prstGeom>
        </p:spPr>
      </p:pic>
      <p:sp>
        <p:nvSpPr>
          <p:cNvPr id="11" name="Заголовок 1"/>
          <p:cNvSpPr txBox="1">
            <a:spLocks/>
          </p:cNvSpPr>
          <p:nvPr/>
        </p:nvSpPr>
        <p:spPr>
          <a:xfrm>
            <a:off x="0" y="0"/>
            <a:ext cx="12192000" cy="7042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1500" b="1" dirty="0">
                <a:solidFill>
                  <a:srgbClr val="336699"/>
                </a:solidFill>
                <a:latin typeface="Arial" panose="020B0604020202020204" pitchFamily="34" charset="0"/>
              </a:rPr>
              <a:t>2025 </a:t>
            </a:r>
            <a:r>
              <a:rPr lang="ru-RU" altLang="ru-RU" sz="1500" b="1" dirty="0" err="1">
                <a:solidFill>
                  <a:srgbClr val="336699"/>
                </a:solidFill>
                <a:latin typeface="Arial" panose="020B0604020202020204" pitchFamily="34" charset="0"/>
              </a:rPr>
              <a:t>жылғы</a:t>
            </a:r>
            <a:r>
              <a:rPr lang="ru-RU" altLang="ru-RU" sz="1500" b="1" dirty="0">
                <a:solidFill>
                  <a:srgbClr val="336699"/>
                </a:solidFill>
                <a:latin typeface="Arial" panose="020B0604020202020204" pitchFamily="34" charset="0"/>
              </a:rPr>
              <a:t> 1 </a:t>
            </a:r>
            <a:r>
              <a:rPr lang="ru-RU" altLang="ru-RU" sz="1500" b="1" dirty="0" err="1">
                <a:solidFill>
                  <a:srgbClr val="336699"/>
                </a:solidFill>
                <a:latin typeface="Arial" panose="020B0604020202020204" pitchFamily="34" charset="0"/>
              </a:rPr>
              <a:t>жартыжылдықтағы</a:t>
            </a:r>
            <a:r>
              <a:rPr lang="ru-RU" altLang="ru-RU" sz="1500" b="1" dirty="0">
                <a:solidFill>
                  <a:srgbClr val="336699"/>
                </a:solidFill>
                <a:latin typeface="Arial" panose="020B0604020202020204" pitchFamily="34" charset="0"/>
              </a:rPr>
              <a:t> </a:t>
            </a:r>
            <a:r>
              <a:rPr lang="ru-RU" altLang="ru-RU" sz="1500" b="1" dirty="0" smtClean="0">
                <a:solidFill>
                  <a:srgbClr val="336699"/>
                </a:solidFill>
                <a:latin typeface="Arial" panose="020B0604020202020204" pitchFamily="34" charset="0"/>
              </a:rPr>
              <a:t>су </a:t>
            </a:r>
            <a:r>
              <a:rPr lang="ru-RU" altLang="ru-RU" sz="1500" b="1" dirty="0" err="1" smtClean="0">
                <a:solidFill>
                  <a:srgbClr val="336699"/>
                </a:solidFill>
                <a:latin typeface="Arial" panose="020B0604020202020204" pitchFamily="34" charset="0"/>
              </a:rPr>
              <a:t>бұру</a:t>
            </a:r>
            <a:r>
              <a:rPr lang="ru-RU" altLang="ru-RU" sz="1500" b="1" dirty="0" smtClean="0">
                <a:solidFill>
                  <a:srgbClr val="336699"/>
                </a:solidFill>
                <a:latin typeface="Arial" panose="020B0604020202020204" pitchFamily="34" charset="0"/>
              </a:rPr>
              <a:t> </a:t>
            </a:r>
            <a:r>
              <a:rPr lang="ru-RU" altLang="ru-RU" sz="1500" b="1" dirty="0" err="1" smtClean="0">
                <a:solidFill>
                  <a:srgbClr val="336699"/>
                </a:solidFill>
                <a:latin typeface="Arial" panose="020B0604020202020204" pitchFamily="34" charset="0"/>
              </a:rPr>
              <a:t>қызметтері</a:t>
            </a:r>
            <a:r>
              <a:rPr lang="ru-RU" altLang="ru-RU" sz="1500" b="1" dirty="0" smtClean="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бойынша</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бекітілген</a:t>
            </a:r>
            <a:endParaRPr lang="ru-RU" altLang="ru-RU" sz="1500" b="1" dirty="0">
              <a:solidFill>
                <a:srgbClr val="336699"/>
              </a:solidFill>
              <a:latin typeface="Arial" panose="020B0604020202020204" pitchFamily="34" charset="0"/>
            </a:endParaRPr>
          </a:p>
          <a:p>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тарифтік</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сметаның</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бап</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бойынша</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орындалуы</a:t>
            </a:r>
            <a:endParaRPr lang="ru-RU" altLang="ru-RU" sz="1500" b="1" dirty="0">
              <a:solidFill>
                <a:srgbClr val="336699"/>
              </a:solidFill>
              <a:latin typeface="Arial" panose="020B0604020202020204" pitchFamily="34" charset="0"/>
            </a:endParaRPr>
          </a:p>
        </p:txBody>
      </p:sp>
      <p:sp>
        <p:nvSpPr>
          <p:cNvPr id="12" name="Заголовок 1"/>
          <p:cNvSpPr txBox="1">
            <a:spLocks/>
          </p:cNvSpPr>
          <p:nvPr/>
        </p:nvSpPr>
        <p:spPr>
          <a:xfrm>
            <a:off x="11000863" y="511605"/>
            <a:ext cx="806292" cy="202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900" b="1" dirty="0" err="1" smtClean="0">
                <a:solidFill>
                  <a:srgbClr val="005696"/>
                </a:solidFill>
                <a:latin typeface="Arial" panose="020B0604020202020204" pitchFamily="34" charset="0"/>
                <a:cs typeface="Arial" panose="020B0604020202020204" pitchFamily="34" charset="0"/>
              </a:rPr>
              <a:t>мың</a:t>
            </a:r>
            <a:r>
              <a:rPr lang="ru-RU" sz="900" b="1" dirty="0" smtClean="0">
                <a:solidFill>
                  <a:srgbClr val="005696"/>
                </a:solidFill>
                <a:latin typeface="Arial" panose="020B0604020202020204" pitchFamily="34" charset="0"/>
                <a:cs typeface="Arial" panose="020B0604020202020204" pitchFamily="34" charset="0"/>
              </a:rPr>
              <a:t> </a:t>
            </a:r>
            <a:r>
              <a:rPr lang="ru-RU" sz="900" b="1" dirty="0" err="1" smtClean="0">
                <a:solidFill>
                  <a:srgbClr val="005696"/>
                </a:solidFill>
                <a:latin typeface="Arial" panose="020B0604020202020204" pitchFamily="34" charset="0"/>
                <a:cs typeface="Arial" panose="020B0604020202020204" pitchFamily="34" charset="0"/>
              </a:rPr>
              <a:t>теңге</a:t>
            </a:r>
            <a:endParaRPr lang="ru-RU" sz="900" b="1" dirty="0">
              <a:solidFill>
                <a:srgbClr val="005696"/>
              </a:solidFill>
              <a:latin typeface="Arial" panose="020B0604020202020204" pitchFamily="34" charset="0"/>
              <a:cs typeface="Arial" panose="020B0604020202020204" pitchFamily="34" charset="0"/>
            </a:endParaRPr>
          </a:p>
        </p:txBody>
      </p:sp>
      <p:pic>
        <p:nvPicPr>
          <p:cNvPr id="13" name="Picture 2" descr="Администр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53" y="1"/>
            <a:ext cx="936104" cy="666692"/>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10252658" y="346348"/>
            <a:ext cx="1569973" cy="165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000" dirty="0">
                <a:solidFill>
                  <a:srgbClr val="005696"/>
                </a:solidFill>
                <a:latin typeface="Arial" panose="020B0604020202020204" pitchFamily="34" charset="0"/>
                <a:cs typeface="Arial" panose="020B0604020202020204" pitchFamily="34" charset="0"/>
              </a:rPr>
              <a:t>Кестенің жалғасы</a:t>
            </a:r>
            <a:endParaRPr lang="ru-RU" sz="1000" dirty="0">
              <a:solidFill>
                <a:srgbClr val="005696"/>
              </a:solidFill>
              <a:latin typeface="Arial" panose="020B0604020202020204" pitchFamily="34" charset="0"/>
              <a:cs typeface="Arial" panose="020B0604020202020204" pitchFamily="34" charset="0"/>
            </a:endParaRPr>
          </a:p>
        </p:txBody>
      </p:sp>
      <p:graphicFrame>
        <p:nvGraphicFramePr>
          <p:cNvPr id="15" name="Объект 6">
            <a:extLst>
              <a:ext uri="{FF2B5EF4-FFF2-40B4-BE49-F238E27FC236}">
                <a16:creationId xmlns:a16="http://schemas.microsoft.com/office/drawing/2014/main" id="{BAEE83BB-EE72-4A03-AA44-1AC24D2DA332}"/>
              </a:ext>
            </a:extLst>
          </p:cNvPr>
          <p:cNvGraphicFramePr>
            <a:graphicFrameLocks/>
          </p:cNvGraphicFramePr>
          <p:nvPr>
            <p:extLst>
              <p:ext uri="{D42A27DB-BD31-4B8C-83A1-F6EECF244321}">
                <p14:modId xmlns:p14="http://schemas.microsoft.com/office/powerpoint/2010/main" val="806413216"/>
              </p:ext>
            </p:extLst>
          </p:nvPr>
        </p:nvGraphicFramePr>
        <p:xfrm>
          <a:off x="321408" y="713756"/>
          <a:ext cx="11501222" cy="6181666"/>
        </p:xfrm>
        <a:graphic>
          <a:graphicData uri="http://schemas.openxmlformats.org/drawingml/2006/table">
            <a:tbl>
              <a:tblPr firstRow="1" bandRow="1">
                <a:tableStyleId>{5C22544A-7EE6-4342-B048-85BDC9FD1C3A}</a:tableStyleId>
              </a:tblPr>
              <a:tblGrid>
                <a:gridCol w="568278">
                  <a:extLst>
                    <a:ext uri="{9D8B030D-6E8A-4147-A177-3AD203B41FA5}">
                      <a16:colId xmlns:a16="http://schemas.microsoft.com/office/drawing/2014/main" val="16334035"/>
                    </a:ext>
                  </a:extLst>
                </a:gridCol>
                <a:gridCol w="3385752">
                  <a:extLst>
                    <a:ext uri="{9D8B030D-6E8A-4147-A177-3AD203B41FA5}">
                      <a16:colId xmlns:a16="http://schemas.microsoft.com/office/drawing/2014/main" val="2766981936"/>
                    </a:ext>
                  </a:extLst>
                </a:gridCol>
                <a:gridCol w="1421027">
                  <a:extLst>
                    <a:ext uri="{9D8B030D-6E8A-4147-A177-3AD203B41FA5}">
                      <a16:colId xmlns:a16="http://schemas.microsoft.com/office/drawing/2014/main" val="351484457"/>
                    </a:ext>
                  </a:extLst>
                </a:gridCol>
                <a:gridCol w="1742303">
                  <a:extLst>
                    <a:ext uri="{9D8B030D-6E8A-4147-A177-3AD203B41FA5}">
                      <a16:colId xmlns:a16="http://schemas.microsoft.com/office/drawing/2014/main" val="3434611710"/>
                    </a:ext>
                  </a:extLst>
                </a:gridCol>
                <a:gridCol w="1161535">
                  <a:extLst>
                    <a:ext uri="{9D8B030D-6E8A-4147-A177-3AD203B41FA5}">
                      <a16:colId xmlns:a16="http://schemas.microsoft.com/office/drawing/2014/main" val="2898772178"/>
                    </a:ext>
                  </a:extLst>
                </a:gridCol>
                <a:gridCol w="3222327">
                  <a:extLst>
                    <a:ext uri="{9D8B030D-6E8A-4147-A177-3AD203B41FA5}">
                      <a16:colId xmlns:a16="http://schemas.microsoft.com/office/drawing/2014/main" val="2338664714"/>
                    </a:ext>
                  </a:extLst>
                </a:gridCol>
              </a:tblGrid>
              <a:tr h="398352">
                <a:tc>
                  <a:txBody>
                    <a:bodyPr/>
                    <a:lstStyle/>
                    <a:p>
                      <a:pPr algn="ctr"/>
                      <a:r>
                        <a:rPr lang="x-none" sz="1000" dirty="0" smtClean="0">
                          <a:solidFill>
                            <a:schemeClr val="bg1"/>
                          </a:solidFill>
                          <a:latin typeface="Arial" panose="020B0604020202020204" pitchFamily="34" charset="0"/>
                          <a:cs typeface="Arial" panose="020B0604020202020204" pitchFamily="34" charset="0"/>
                        </a:rPr>
                        <a:t>№</a:t>
                      </a:r>
                      <a:endParaRPr lang="ru-RU" sz="1000" dirty="0">
                        <a:solidFill>
                          <a:schemeClr val="bg1"/>
                        </a:solidFill>
                        <a:latin typeface="Arial" panose="020B0604020202020204" pitchFamily="34" charset="0"/>
                        <a:cs typeface="Arial" panose="020B0604020202020204" pitchFamily="34" charset="0"/>
                      </a:endParaRPr>
                    </a:p>
                  </a:txBody>
                  <a:tcPr anchor="ctr">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a:r>
                        <a:rPr lang="ru-RU" sz="1000" dirty="0" err="1" smtClean="0">
                          <a:solidFill>
                            <a:schemeClr val="bg1"/>
                          </a:solidFill>
                          <a:latin typeface="Arial" panose="020B0604020202020204" pitchFamily="34" charset="0"/>
                          <a:cs typeface="Arial" panose="020B0604020202020204" pitchFamily="34" charset="0"/>
                        </a:rPr>
                        <a:t>Көрсеткіштердің</a:t>
                      </a:r>
                      <a:r>
                        <a:rPr lang="ru-RU" sz="1000" dirty="0" smtClean="0">
                          <a:solidFill>
                            <a:schemeClr val="bg1"/>
                          </a:solidFill>
                          <a:latin typeface="Arial" panose="020B0604020202020204" pitchFamily="34" charset="0"/>
                          <a:cs typeface="Arial" panose="020B0604020202020204" pitchFamily="34" charset="0"/>
                        </a:rPr>
                        <a:t> </a:t>
                      </a:r>
                      <a:r>
                        <a:rPr lang="ru-RU" sz="1000" dirty="0" err="1" smtClean="0">
                          <a:solidFill>
                            <a:schemeClr val="bg1"/>
                          </a:solidFill>
                          <a:latin typeface="Arial" panose="020B0604020202020204" pitchFamily="34" charset="0"/>
                          <a:cs typeface="Arial" panose="020B0604020202020204" pitchFamily="34" charset="0"/>
                        </a:rPr>
                        <a:t>атауы</a:t>
                      </a:r>
                      <a:endParaRPr lang="ru-RU" sz="10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Бекітілген</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тарифтік</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сметада</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көзделген</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Тарифтік</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сметаның</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нақты</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қалыптасқан</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көрсеткіштері</a:t>
                      </a:r>
                      <a:r>
                        <a:rPr lang="ru-RU" sz="900" b="1" u="none" strike="noStrike" dirty="0" smtClean="0">
                          <a:solidFill>
                            <a:schemeClr val="bg1"/>
                          </a:solidFill>
                          <a:effectLst/>
                          <a:latin typeface="Arial" panose="020B0604020202020204" pitchFamily="34" charset="0"/>
                          <a:cs typeface="Arial" panose="020B0604020202020204" pitchFamily="34" charset="0"/>
                        </a:rPr>
                        <a:t>                                                         </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Ауытқу</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a:solidFill>
                            <a:schemeClr val="bg1"/>
                          </a:solidFill>
                          <a:effectLst/>
                          <a:latin typeface="Arial" panose="020B0604020202020204" pitchFamily="34" charset="0"/>
                          <a:cs typeface="Arial" panose="020B0604020202020204" pitchFamily="34" charset="0"/>
                        </a:rPr>
                        <a:t>%</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Ескерту</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extLst>
                  <a:ext uri="{0D108BD9-81ED-4DB2-BD59-A6C34878D82A}">
                    <a16:rowId xmlns:a16="http://schemas.microsoft.com/office/drawing/2014/main" val="1499234238"/>
                  </a:ext>
                </a:extLst>
              </a:tr>
              <a:tr h="163245">
                <a:tc>
                  <a:txBody>
                    <a:bodyPr/>
                    <a:lstStyle/>
                    <a:p>
                      <a:pPr marL="0" algn="ctr" defTabSz="914400" rtl="0" eaLnBrk="1" latinLnBrk="0" hangingPunct="1"/>
                      <a:r>
                        <a:rPr lang="ru-RU" sz="900" b="1" kern="1200" dirty="0" smtClean="0">
                          <a:solidFill>
                            <a:srgbClr val="153357"/>
                          </a:solidFill>
                          <a:latin typeface="Arial" panose="020B0604020202020204" pitchFamily="34" charset="0"/>
                          <a:ea typeface="+mn-ea"/>
                          <a:cs typeface="Arial" panose="020B0604020202020204" pitchFamily="34" charset="0"/>
                        </a:rPr>
                        <a:t>5.7</a:t>
                      </a:r>
                      <a:endParaRPr lang="ru-RU" sz="900" b="1"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tc>
                  <a:txBody>
                    <a:bodyPr/>
                    <a:lstStyle/>
                    <a:p>
                      <a:pPr marL="0" algn="l" defTabSz="914400" rtl="0" eaLnBrk="1" fontAlgn="b" latinLnBrk="0" hangingPunct="1"/>
                      <a:r>
                        <a:rPr lang="ru-RU" sz="900" b="1" kern="1200" dirty="0" err="1" smtClean="0">
                          <a:solidFill>
                            <a:srgbClr val="153357"/>
                          </a:solidFill>
                          <a:latin typeface="Arial" panose="020B0604020202020204" pitchFamily="34" charset="0"/>
                          <a:ea typeface="+mn-ea"/>
                          <a:cs typeface="Arial" panose="020B0604020202020204" pitchFamily="34" charset="0"/>
                        </a:rPr>
                        <a:t>Басқа</a:t>
                      </a:r>
                      <a:r>
                        <a:rPr lang="ru-RU" sz="900" b="1" kern="1200" dirty="0" smtClean="0">
                          <a:solidFill>
                            <a:srgbClr val="153357"/>
                          </a:solidFill>
                          <a:latin typeface="Arial" panose="020B0604020202020204" pitchFamily="34" charset="0"/>
                          <a:ea typeface="+mn-ea"/>
                          <a:cs typeface="Arial" panose="020B0604020202020204" pitchFamily="34" charset="0"/>
                        </a:rPr>
                        <a:t> </a:t>
                      </a:r>
                      <a:r>
                        <a:rPr lang="ru-RU" sz="900" b="1" kern="1200" dirty="0" err="1" smtClean="0">
                          <a:solidFill>
                            <a:srgbClr val="153357"/>
                          </a:solidFill>
                          <a:latin typeface="Arial" panose="020B0604020202020204" pitchFamily="34" charset="0"/>
                          <a:ea typeface="+mn-ea"/>
                          <a:cs typeface="Arial" panose="020B0604020202020204" pitchFamily="34" charset="0"/>
                        </a:rPr>
                        <a:t>шығындар</a:t>
                      </a:r>
                      <a:r>
                        <a:rPr lang="ru-RU" sz="900" b="1"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барлығы</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оның</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ішінде</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239 782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tc>
                  <a:txBody>
                    <a:bodyPr/>
                    <a:lstStyle/>
                    <a:p>
                      <a:pPr algn="r" fontAlgn="ctr"/>
                      <a:r>
                        <a:rPr lang="ru-RU" sz="850" b="1" i="0" u="none" strike="noStrike" dirty="0">
                          <a:solidFill>
                            <a:srgbClr val="153357"/>
                          </a:solidFill>
                          <a:effectLst/>
                          <a:latin typeface="Arial" panose="020B0604020202020204" pitchFamily="34" charset="0"/>
                          <a:cs typeface="Arial" panose="020B0604020202020204" pitchFamily="34" charset="0"/>
                        </a:rPr>
                        <a:t>161 846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tc>
                  <a:txBody>
                    <a:bodyPr/>
                    <a:lstStyle/>
                    <a:p>
                      <a:pPr algn="r" fontAlgn="ctr"/>
                      <a:r>
                        <a:rPr lang="ru-RU" sz="850" b="1" i="0" u="none" strike="noStrike">
                          <a:solidFill>
                            <a:srgbClr val="153357"/>
                          </a:solidFill>
                          <a:effectLst/>
                          <a:latin typeface="Arial" panose="020B0604020202020204" pitchFamily="34" charset="0"/>
                          <a:cs typeface="Arial" panose="020B0604020202020204" pitchFamily="34" charset="0"/>
                        </a:rPr>
                        <a:t>-32,5%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tc>
                  <a:txBody>
                    <a:bodyPr/>
                    <a:lstStyle/>
                    <a:p>
                      <a:pPr algn="ctr" fontAlgn="t"/>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extLst>
                  <a:ext uri="{0D108BD9-81ED-4DB2-BD59-A6C34878D82A}">
                    <a16:rowId xmlns:a16="http://schemas.microsoft.com/office/drawing/2014/main" val="2497206063"/>
                  </a:ext>
                </a:extLst>
              </a:tr>
              <a:tr h="222821">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5.7.1</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байланыс</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қызметтері</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пошталық</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шығындар</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4 895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5 658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15,6%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911728883"/>
                  </a:ext>
                </a:extLst>
              </a:tr>
              <a:tr h="222821">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5.7.2</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іссапар</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шығындары</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343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172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-49,9%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35108626"/>
                  </a:ext>
                </a:extLst>
              </a:tr>
              <a:tr h="222821">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5.7.3</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кадрларды</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даярлау</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1 296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128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-90,1%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кесте</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бойынша</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екінші</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жартыжылдыққа</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жоспарланған</a:t>
                      </a:r>
                      <a:endPar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817678624"/>
                  </a:ext>
                </a:extLst>
              </a:tr>
              <a:tr h="296086">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5.7.4</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персоналдың</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жол</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ақысын</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төлеу</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8 024</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4 367</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-45,6%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406476501"/>
                  </a:ext>
                </a:extLst>
              </a:tr>
              <a:tr h="248606">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5.7.5</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техникалық</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құралдарды</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ұстау</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және</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қызмет</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көрсету</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35 215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19 962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-43,3%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885455497"/>
                  </a:ext>
                </a:extLst>
              </a:tr>
              <a:tr h="222821">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5.7.6</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қосалқы</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бөлшектер</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құралдар</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шаруашылық</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кеңсе</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тауарлары</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және</a:t>
                      </a:r>
                      <a:r>
                        <a:rPr lang="ru-RU" sz="900" b="0" kern="1200" dirty="0" smtClean="0">
                          <a:solidFill>
                            <a:srgbClr val="153357"/>
                          </a:solidFill>
                          <a:latin typeface="Arial" panose="020B0604020202020204" pitchFamily="34" charset="0"/>
                          <a:ea typeface="+mn-ea"/>
                          <a:cs typeface="Arial" panose="020B0604020202020204" pitchFamily="34" charset="0"/>
                        </a:rPr>
                        <a:t> т. б.</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167 011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113 785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-31,9%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077349379"/>
                  </a:ext>
                </a:extLst>
              </a:tr>
              <a:tr h="222821">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5.7.7</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зертхана</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бойынша</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шығындар</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877</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425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-51,5%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743238772"/>
                  </a:ext>
                </a:extLst>
              </a:tr>
              <a:tr h="222821">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5.7.8</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экологиялық</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шығындар</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22 122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17 349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-21,6%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850416828"/>
                  </a:ext>
                </a:extLst>
              </a:tr>
              <a:tr h="222821">
                <a:tc>
                  <a:txBody>
                    <a:bodyPr/>
                    <a:lstStyle/>
                    <a:p>
                      <a:pPr marL="0" algn="ctr" defTabSz="914400" rtl="0" eaLnBrk="1" latinLnBrk="0" hangingPunct="1"/>
                      <a:r>
                        <a:rPr lang="en-US" sz="900" b="1" kern="1200" dirty="0" smtClean="0">
                          <a:solidFill>
                            <a:srgbClr val="153357"/>
                          </a:solidFill>
                          <a:latin typeface="Arial" panose="020B0604020202020204" pitchFamily="34" charset="0"/>
                          <a:ea typeface="+mn-ea"/>
                          <a:cs typeface="Arial" panose="020B0604020202020204" pitchFamily="34" charset="0"/>
                        </a:rPr>
                        <a:t>II</a:t>
                      </a:r>
                      <a:endParaRPr lang="ru-RU" sz="900" b="1"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marL="0" algn="l" defTabSz="914400" rtl="0" eaLnBrk="1" fontAlgn="b" latinLnBrk="0" hangingPunct="1"/>
                      <a:r>
                        <a:rPr lang="ru-RU" sz="900" b="1" kern="1200" dirty="0" err="1" smtClean="0">
                          <a:solidFill>
                            <a:srgbClr val="153357"/>
                          </a:solidFill>
                          <a:latin typeface="Arial" panose="020B0604020202020204" pitchFamily="34" charset="0"/>
                          <a:ea typeface="+mn-ea"/>
                          <a:cs typeface="Arial" panose="020B0604020202020204" pitchFamily="34" charset="0"/>
                        </a:rPr>
                        <a:t>Кезең</a:t>
                      </a:r>
                      <a:r>
                        <a:rPr lang="ru-RU" sz="900" b="1" kern="1200" dirty="0" smtClean="0">
                          <a:solidFill>
                            <a:srgbClr val="153357"/>
                          </a:solidFill>
                          <a:latin typeface="Arial" panose="020B0604020202020204" pitchFamily="34" charset="0"/>
                          <a:ea typeface="+mn-ea"/>
                          <a:cs typeface="Arial" panose="020B0604020202020204" pitchFamily="34" charset="0"/>
                        </a:rPr>
                        <a:t> </a:t>
                      </a:r>
                      <a:r>
                        <a:rPr lang="ru-RU" sz="900" b="1" kern="1200" dirty="0" err="1" smtClean="0">
                          <a:solidFill>
                            <a:srgbClr val="153357"/>
                          </a:solidFill>
                          <a:latin typeface="Arial" panose="020B0604020202020204" pitchFamily="34" charset="0"/>
                          <a:ea typeface="+mn-ea"/>
                          <a:cs typeface="Arial" panose="020B0604020202020204" pitchFamily="34" charset="0"/>
                        </a:rPr>
                        <a:t>шығыстары</a:t>
                      </a:r>
                      <a:r>
                        <a:rPr lang="ru-RU" sz="900" b="1"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барлығы</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оның</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ішінде</a:t>
                      </a:r>
                      <a:endParaRPr lang="ru-RU" sz="900" b="0" kern="1200" dirty="0" smtClean="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872 819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ctr"/>
                      <a:r>
                        <a:rPr lang="ru-RU" sz="850" b="1" i="0" u="none" strike="noStrike" dirty="0">
                          <a:solidFill>
                            <a:srgbClr val="153357"/>
                          </a:solidFill>
                          <a:effectLst/>
                          <a:latin typeface="Arial" panose="020B0604020202020204" pitchFamily="34" charset="0"/>
                          <a:cs typeface="Arial" panose="020B0604020202020204" pitchFamily="34" charset="0"/>
                        </a:rPr>
                        <a:t>472 487</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-45,9%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marL="0" algn="ctr" defTabSz="914400" rtl="0" eaLnBrk="1" fontAlgn="t" latinLnBrk="0" hangingPunct="1"/>
                      <a:endParaRPr lang="ru-RU" sz="900" b="1"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extLst>
                  <a:ext uri="{0D108BD9-81ED-4DB2-BD59-A6C34878D82A}">
                    <a16:rowId xmlns:a16="http://schemas.microsoft.com/office/drawing/2014/main" val="2583326260"/>
                  </a:ext>
                </a:extLst>
              </a:tr>
              <a:tr h="222821">
                <a:tc>
                  <a:txBody>
                    <a:bodyPr/>
                    <a:lstStyle/>
                    <a:p>
                      <a:pPr algn="ctr"/>
                      <a:r>
                        <a:rPr lang="ru-RU" sz="900" b="1" dirty="0" smtClean="0">
                          <a:solidFill>
                            <a:srgbClr val="153357"/>
                          </a:solidFill>
                          <a:latin typeface="Arial" panose="020B0604020202020204" pitchFamily="34" charset="0"/>
                          <a:cs typeface="Arial" panose="020B0604020202020204" pitchFamily="34" charset="0"/>
                        </a:rPr>
                        <a:t>6</a:t>
                      </a:r>
                      <a:endParaRPr lang="ru-RU" sz="900" b="1"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l" fontAlgn="b"/>
                      <a:r>
                        <a:rPr lang="ru-RU" sz="900" b="1" i="0" u="none" strike="noStrike" dirty="0" err="1" smtClean="0">
                          <a:solidFill>
                            <a:srgbClr val="153357"/>
                          </a:solidFill>
                          <a:effectLst/>
                          <a:latin typeface="Arial" panose="020B0604020202020204" pitchFamily="34" charset="0"/>
                          <a:cs typeface="Arial" panose="020B0604020202020204" pitchFamily="34" charset="0"/>
                        </a:rPr>
                        <a:t>Жалпы</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және</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әкімшілік</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шығыстар</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барлығы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оның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ішінде</a:t>
                      </a:r>
                      <a:r>
                        <a:rPr lang="ru-RU" sz="900" b="0" i="0" u="none" strike="noStrike" dirty="0" smtClean="0">
                          <a:solidFill>
                            <a:srgbClr val="153357"/>
                          </a:solidFill>
                          <a:effectLst/>
                          <a:latin typeface="Arial" panose="020B0604020202020204" pitchFamily="34" charset="0"/>
                          <a:cs typeface="Arial" panose="020B0604020202020204" pitchFamily="34" charset="0"/>
                        </a:rPr>
                        <a:t>:</a:t>
                      </a: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872 766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ctr"/>
                      <a:r>
                        <a:rPr lang="ru-RU" sz="850" b="1" i="0" u="none" strike="noStrike">
                          <a:solidFill>
                            <a:srgbClr val="153357"/>
                          </a:solidFill>
                          <a:effectLst/>
                          <a:latin typeface="Arial" panose="020B0604020202020204" pitchFamily="34" charset="0"/>
                          <a:cs typeface="Arial" panose="020B0604020202020204" pitchFamily="34" charset="0"/>
                        </a:rPr>
                        <a:t>472 461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-45,9%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tc>
                  <a:txBody>
                    <a:bodyPr/>
                    <a:lstStyle/>
                    <a:p>
                      <a:pPr marL="0" algn="ctr" defTabSz="914400" rtl="0" eaLnBrk="1" fontAlgn="t" latinLnBrk="0" hangingPunct="1"/>
                      <a:endParaRPr lang="ru-RU" sz="900" b="1"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CE8F4"/>
                    </a:solidFill>
                  </a:tcPr>
                </a:tc>
                <a:extLst>
                  <a:ext uri="{0D108BD9-81ED-4DB2-BD59-A6C34878D82A}">
                    <a16:rowId xmlns:a16="http://schemas.microsoft.com/office/drawing/2014/main" val="3259650212"/>
                  </a:ext>
                </a:extLst>
              </a:tr>
              <a:tr h="222821">
                <a:tc>
                  <a:txBody>
                    <a:bodyPr/>
                    <a:lstStyle/>
                    <a:p>
                      <a:pPr algn="ctr"/>
                      <a:r>
                        <a:rPr lang="ru-RU" sz="900" b="0" dirty="0" smtClean="0">
                          <a:solidFill>
                            <a:srgbClr val="153357"/>
                          </a:solidFill>
                          <a:latin typeface="Arial" panose="020B0604020202020204" pitchFamily="34" charset="0"/>
                          <a:cs typeface="Arial" panose="020B0604020202020204" pitchFamily="34" charset="0"/>
                        </a:rPr>
                        <a:t>6.1</a:t>
                      </a:r>
                      <a:endParaRPr lang="ru-RU" sz="900" b="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0" i="0" u="none" strike="noStrike" dirty="0" err="1" smtClean="0">
                          <a:solidFill>
                            <a:srgbClr val="153357"/>
                          </a:solidFill>
                          <a:effectLst/>
                          <a:latin typeface="Arial" panose="020B0604020202020204" pitchFamily="34" charset="0"/>
                          <a:cs typeface="Arial" panose="020B0604020202020204" pitchFamily="34" charset="0"/>
                        </a:rPr>
                        <a:t>Әкімшілік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қызметкерлердің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жалақысы</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111 903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66 802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-40,3%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96611352"/>
                  </a:ext>
                </a:extLst>
              </a:tr>
              <a:tr h="222821">
                <a:tc rowSpan="3">
                  <a:txBody>
                    <a:bodyPr/>
                    <a:lstStyle/>
                    <a:p>
                      <a:pPr algn="ctr"/>
                      <a:r>
                        <a:rPr lang="ru-RU" sz="900" b="0" dirty="0" smtClean="0">
                          <a:solidFill>
                            <a:srgbClr val="153357"/>
                          </a:solidFill>
                          <a:latin typeface="Arial" panose="020B0604020202020204" pitchFamily="34" charset="0"/>
                          <a:cs typeface="Arial" panose="020B0604020202020204" pitchFamily="34" charset="0"/>
                        </a:rPr>
                        <a:t>6.2</a:t>
                      </a:r>
                      <a:endParaRPr lang="ru-RU" sz="900" b="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0" i="0" u="none" strike="noStrike" dirty="0" err="1" smtClean="0">
                          <a:solidFill>
                            <a:srgbClr val="153357"/>
                          </a:solidFill>
                          <a:effectLst/>
                          <a:latin typeface="Arial" panose="020B0604020202020204" pitchFamily="34" charset="0"/>
                          <a:cs typeface="Arial" panose="020B0604020202020204" pitchFamily="34" charset="0"/>
                        </a:rPr>
                        <a:t>Әлеуметтік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салық</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және</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әлеуметтік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аударымдар</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10 719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850" b="0" i="0" u="none" strike="noStrike">
                          <a:solidFill>
                            <a:srgbClr val="153357"/>
                          </a:solidFill>
                          <a:effectLst/>
                          <a:latin typeface="Arial" panose="020B0604020202020204" pitchFamily="34" charset="0"/>
                          <a:cs typeface="Arial" panose="020B0604020202020204" pitchFamily="34" charset="0"/>
                        </a:rPr>
                        <a:t>6 658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-37,9%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48589686"/>
                  </a:ext>
                </a:extLst>
              </a:tr>
              <a:tr h="222821">
                <a:tc vMerge="1">
                  <a:txBody>
                    <a:bodyPr/>
                    <a:lstStyle/>
                    <a:p>
                      <a:pPr algn="ctr"/>
                      <a:endParaRPr lang="ru-RU" sz="900" dirty="0">
                        <a:solidFill>
                          <a:schemeClr val="tx2">
                            <a:lumMod val="75000"/>
                          </a:schemeClr>
                        </a:solidFill>
                        <a:latin typeface="Arial" panose="020B0604020202020204" pitchFamily="34" charset="0"/>
                        <a:cs typeface="Arial" panose="020B0604020202020204" pitchFamily="34" charset="0"/>
                      </a:endParaRPr>
                    </a:p>
                  </a:txBody>
                  <a:tcPr anchor="ctr">
                    <a:solidFill>
                      <a:srgbClr val="EDF1FD"/>
                    </a:solidFill>
                  </a:tcPr>
                </a:tc>
                <a:tc>
                  <a:txBody>
                    <a:bodyPr/>
                    <a:lstStyle/>
                    <a:p>
                      <a:pPr algn="l"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Міндетті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әлеуметтік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медициналық</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сақтандыру</a:t>
                      </a:r>
                      <a:r>
                        <a:rPr lang="ru-RU" sz="900" b="0" i="0" u="none" strike="noStrike" baseline="0"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smtClean="0">
                          <a:solidFill>
                            <a:srgbClr val="153357"/>
                          </a:solidFill>
                          <a:effectLst/>
                          <a:latin typeface="Arial" panose="020B0604020202020204" pitchFamily="34" charset="0"/>
                          <a:cs typeface="Arial" panose="020B0604020202020204" pitchFamily="34" charset="0"/>
                        </a:rPr>
                        <a:t>(МӘМС)</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3 357</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850" b="0" i="0" u="none" strike="noStrike">
                          <a:solidFill>
                            <a:srgbClr val="153357"/>
                          </a:solidFill>
                          <a:effectLst/>
                          <a:latin typeface="Arial" panose="020B0604020202020204" pitchFamily="34" charset="0"/>
                          <a:cs typeface="Arial" panose="020B0604020202020204" pitchFamily="34" charset="0"/>
                        </a:rPr>
                        <a:t>1 773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-47,2%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85745475"/>
                  </a:ext>
                </a:extLst>
              </a:tr>
              <a:tr h="222821">
                <a:tc vMerge="1">
                  <a:txBody>
                    <a:bodyPr/>
                    <a:lstStyle/>
                    <a:p>
                      <a:pPr algn="ctr"/>
                      <a:endParaRPr lang="ru-RU" sz="900" dirty="0">
                        <a:solidFill>
                          <a:schemeClr val="tx2">
                            <a:lumMod val="75000"/>
                          </a:schemeClr>
                        </a:solidFill>
                        <a:latin typeface="Arial" panose="020B0604020202020204" pitchFamily="34" charset="0"/>
                        <a:cs typeface="Arial" panose="020B0604020202020204" pitchFamily="34" charset="0"/>
                      </a:endParaRPr>
                    </a:p>
                  </a:txBody>
                  <a:tcPr anchor="ctr">
                    <a:solidFill>
                      <a:srgbClr val="EDF1FD"/>
                    </a:solidFill>
                  </a:tcPr>
                </a:tc>
                <a:tc>
                  <a:txBody>
                    <a:bodyPr/>
                    <a:lstStyle/>
                    <a:p>
                      <a:pPr algn="l"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Жұмыс</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берушінің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міндетті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зейнетақы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жарналары</a:t>
                      </a:r>
                      <a:r>
                        <a:rPr lang="ru-RU" sz="900" b="0" i="0" u="none" strike="noStrike" dirty="0" smtClean="0">
                          <a:solidFill>
                            <a:srgbClr val="153357"/>
                          </a:solidFill>
                          <a:effectLst/>
                          <a:latin typeface="Arial" panose="020B0604020202020204" pitchFamily="34" charset="0"/>
                          <a:cs typeface="Arial" panose="020B0604020202020204" pitchFamily="34" charset="0"/>
                        </a:rPr>
                        <a:t> (ЖМЗЖ)</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2 697</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850" b="0" i="0" u="none" strike="noStrike">
                          <a:solidFill>
                            <a:srgbClr val="153357"/>
                          </a:solidFill>
                          <a:effectLst/>
                          <a:latin typeface="Arial" panose="020B0604020202020204" pitchFamily="34" charset="0"/>
                          <a:cs typeface="Arial" panose="020B0604020202020204" pitchFamily="34" charset="0"/>
                        </a:rPr>
                        <a:t>1 240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-54,0%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есептеу</a:t>
                      </a:r>
                      <a:r>
                        <a:rPr lang="ru-RU" sz="900" b="0" i="0" u="none" strike="noStrike" kern="1200" baseline="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01.01.1975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жылдан</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кейін</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туған</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қызметкерлерге</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жүргізіледі</a:t>
                      </a:r>
                      <a:endPar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83941863"/>
                  </a:ext>
                </a:extLst>
              </a:tr>
              <a:tr h="222821">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6.3</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0" i="0" u="none" strike="noStrike" dirty="0" err="1" smtClean="0">
                          <a:solidFill>
                            <a:srgbClr val="153357"/>
                          </a:solidFill>
                          <a:effectLst/>
                          <a:latin typeface="Arial" panose="020B0604020202020204" pitchFamily="34" charset="0"/>
                          <a:cs typeface="Arial" panose="020B0604020202020204" pitchFamily="34" charset="0"/>
                        </a:rPr>
                        <a:t>Салықтар</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707 705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850" b="0" i="0" u="none" strike="noStrike">
                          <a:solidFill>
                            <a:srgbClr val="153357"/>
                          </a:solidFill>
                          <a:effectLst/>
                          <a:latin typeface="Arial" panose="020B0604020202020204" pitchFamily="34" charset="0"/>
                          <a:cs typeface="Arial" panose="020B0604020202020204" pitchFamily="34" charset="0"/>
                        </a:rPr>
                        <a:t>375 900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-46,9%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82888810"/>
                  </a:ext>
                </a:extLst>
              </a:tr>
              <a:tr h="222821">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6.4</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Өзге</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де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шығыстар</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36 386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850" b="0" i="0" u="none" strike="noStrike">
                          <a:solidFill>
                            <a:srgbClr val="153357"/>
                          </a:solidFill>
                          <a:effectLst/>
                          <a:latin typeface="Arial" panose="020B0604020202020204" pitchFamily="34" charset="0"/>
                          <a:cs typeface="Arial" panose="020B0604020202020204" pitchFamily="34" charset="0"/>
                        </a:rPr>
                        <a:t>20 088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-44,8%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85438281"/>
                  </a:ext>
                </a:extLst>
              </a:tr>
              <a:tr h="222821">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6.4.1</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амортизация</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12 654</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850" b="0" i="0" u="none" strike="noStrike">
                          <a:solidFill>
                            <a:srgbClr val="153357"/>
                          </a:solidFill>
                          <a:effectLst/>
                          <a:latin typeface="Arial" panose="020B0604020202020204" pitchFamily="34" charset="0"/>
                          <a:cs typeface="Arial" panose="020B0604020202020204" pitchFamily="34" charset="0"/>
                        </a:rPr>
                        <a:t>6 334</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-49,9%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96635052"/>
                  </a:ext>
                </a:extLst>
              </a:tr>
              <a:tr h="222821">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6.4.2</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коммуналдық</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қызметтер</a:t>
                      </a:r>
                      <a:endPar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3 339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a:solidFill>
                            <a:srgbClr val="153357"/>
                          </a:solidFill>
                          <a:effectLst/>
                          <a:latin typeface="Arial" panose="020B0604020202020204" pitchFamily="34" charset="0"/>
                          <a:cs typeface="Arial" panose="020B0604020202020204" pitchFamily="34" charset="0"/>
                        </a:rPr>
                        <a:t>3 797</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13,7%</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737016595"/>
                  </a:ext>
                </a:extLst>
              </a:tr>
              <a:tr h="222821">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6.4.3</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үшінші</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тарап</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ұйымдарының</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қызметтері</a:t>
                      </a:r>
                      <a:endPar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10 382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a:solidFill>
                            <a:srgbClr val="153357"/>
                          </a:solidFill>
                          <a:effectLst/>
                          <a:latin typeface="Arial" panose="020B0604020202020204" pitchFamily="34" charset="0"/>
                          <a:cs typeface="Arial" panose="020B0604020202020204" pitchFamily="34" charset="0"/>
                        </a:rPr>
                        <a:t>5 753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-44,6%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514751408"/>
                  </a:ext>
                </a:extLst>
              </a:tr>
              <a:tr h="222821">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6.4.4</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іссапар</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шығындары</a:t>
                      </a:r>
                      <a:endPar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106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a:solidFill>
                            <a:srgbClr val="153357"/>
                          </a:solidFill>
                          <a:effectLst/>
                          <a:latin typeface="Arial" panose="020B0604020202020204" pitchFamily="34" charset="0"/>
                          <a:cs typeface="Arial" panose="020B0604020202020204" pitchFamily="34" charset="0"/>
                        </a:rPr>
                        <a:t>22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-79,2%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860129544"/>
                  </a:ext>
                </a:extLst>
              </a:tr>
              <a:tr h="222821">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6.4.5</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байланыс</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қызметтері</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пошта</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мерзімді</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басып</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шығару</a:t>
                      </a:r>
                      <a:endPar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2 598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a:solidFill>
                            <a:srgbClr val="153357"/>
                          </a:solidFill>
                          <a:effectLst/>
                          <a:latin typeface="Arial" panose="020B0604020202020204" pitchFamily="34" charset="0"/>
                          <a:cs typeface="Arial" panose="020B0604020202020204" pitchFamily="34" charset="0"/>
                        </a:rPr>
                        <a:t>1 382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-46,8%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201037961"/>
                  </a:ext>
                </a:extLst>
              </a:tr>
              <a:tr h="222821">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6.4.6</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персоналды</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міндетті</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сақтандыру</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1 686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a:solidFill>
                            <a:srgbClr val="153357"/>
                          </a:solidFill>
                          <a:effectLst/>
                          <a:latin typeface="Arial" panose="020B0604020202020204" pitchFamily="34" charset="0"/>
                          <a:cs typeface="Arial" panose="020B0604020202020204" pitchFamily="34" charset="0"/>
                        </a:rPr>
                        <a:t>169</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-90,0%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өнім</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берушілердің</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болмауына</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байланысты</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конкурсты</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қайта</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өткізу</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шартты</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кеш</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жасау</a:t>
                      </a:r>
                      <a:endPar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819490"/>
                  </a:ext>
                </a:extLst>
              </a:tr>
              <a:tr h="222821">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6.4.7</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материалдар</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қосалқы</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бөлшектер</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шаруашылық</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және</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кеңсе</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тауарлары</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1000" b="0" i="0" u="none" strike="noStrike" dirty="0">
                          <a:solidFill>
                            <a:srgbClr val="153357"/>
                          </a:solidFill>
                          <a:effectLst/>
                          <a:latin typeface="Arial" panose="020B0604020202020204" pitchFamily="34" charset="0"/>
                          <a:cs typeface="Arial" panose="020B0604020202020204" pitchFamily="34" charset="0"/>
                        </a:rPr>
                        <a:t>5 621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2 631</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r" fontAlgn="ctr"/>
                      <a:r>
                        <a:rPr lang="ru-RU" sz="850" b="0" i="0" u="none" strike="noStrike" dirty="0">
                          <a:solidFill>
                            <a:srgbClr val="153357"/>
                          </a:solidFill>
                          <a:effectLst/>
                          <a:latin typeface="Arial" panose="020B0604020202020204" pitchFamily="34" charset="0"/>
                          <a:cs typeface="Arial" panose="020B0604020202020204" pitchFamily="34" charset="0"/>
                        </a:rPr>
                        <a:t>-53,2%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762174451"/>
                  </a:ext>
                </a:extLst>
              </a:tr>
            </a:tbl>
          </a:graphicData>
        </a:graphic>
      </p:graphicFrame>
      <p:sp>
        <p:nvSpPr>
          <p:cNvPr id="8" name="Номер слайда 1"/>
          <p:cNvSpPr>
            <a:spLocks noGrp="1"/>
          </p:cNvSpPr>
          <p:nvPr>
            <p:ph type="sldNum" sz="quarter" idx="12"/>
          </p:nvPr>
        </p:nvSpPr>
        <p:spPr>
          <a:xfrm>
            <a:off x="10897984" y="6356351"/>
            <a:ext cx="1294016" cy="501649"/>
          </a:xfrm>
        </p:spPr>
        <p:txBody>
          <a:bodyPr/>
          <a:lstStyle/>
          <a:p>
            <a:pPr>
              <a:defRPr/>
            </a:pPr>
            <a:r>
              <a:rPr lang="en-US" altLang="ru-RU" dirty="0" smtClean="0">
                <a:latin typeface="Arial" panose="020B0604020202020204" pitchFamily="34" charset="0"/>
                <a:cs typeface="Arial" panose="020B0604020202020204" pitchFamily="34" charset="0"/>
              </a:rPr>
              <a:t>13</a:t>
            </a:r>
            <a:endParaRPr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321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92696"/>
          </a:xfrm>
          <a:prstGeom prst="rect">
            <a:avLst/>
          </a:prstGeom>
        </p:spPr>
      </p:pic>
      <p:sp>
        <p:nvSpPr>
          <p:cNvPr id="9" name="Заголовок 1"/>
          <p:cNvSpPr txBox="1">
            <a:spLocks/>
          </p:cNvSpPr>
          <p:nvPr/>
        </p:nvSpPr>
        <p:spPr>
          <a:xfrm>
            <a:off x="0" y="0"/>
            <a:ext cx="12192000" cy="7042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1500" b="1" dirty="0">
                <a:solidFill>
                  <a:srgbClr val="336699"/>
                </a:solidFill>
                <a:latin typeface="Arial" panose="020B0604020202020204" pitchFamily="34" charset="0"/>
              </a:rPr>
              <a:t>2025 </a:t>
            </a:r>
            <a:r>
              <a:rPr lang="ru-RU" altLang="ru-RU" sz="1500" b="1" dirty="0" err="1">
                <a:solidFill>
                  <a:srgbClr val="336699"/>
                </a:solidFill>
                <a:latin typeface="Arial" panose="020B0604020202020204" pitchFamily="34" charset="0"/>
              </a:rPr>
              <a:t>жылғы</a:t>
            </a:r>
            <a:r>
              <a:rPr lang="ru-RU" altLang="ru-RU" sz="1500" b="1" dirty="0">
                <a:solidFill>
                  <a:srgbClr val="336699"/>
                </a:solidFill>
                <a:latin typeface="Arial" panose="020B0604020202020204" pitchFamily="34" charset="0"/>
              </a:rPr>
              <a:t> 1 </a:t>
            </a:r>
            <a:r>
              <a:rPr lang="ru-RU" altLang="ru-RU" sz="1500" b="1" dirty="0" err="1">
                <a:solidFill>
                  <a:srgbClr val="336699"/>
                </a:solidFill>
                <a:latin typeface="Arial" panose="020B0604020202020204" pitchFamily="34" charset="0"/>
              </a:rPr>
              <a:t>жартыжылдықтағы</a:t>
            </a:r>
            <a:r>
              <a:rPr lang="ru-RU" altLang="ru-RU" sz="1500" b="1" dirty="0">
                <a:solidFill>
                  <a:srgbClr val="336699"/>
                </a:solidFill>
                <a:latin typeface="Arial" panose="020B0604020202020204" pitchFamily="34" charset="0"/>
              </a:rPr>
              <a:t> </a:t>
            </a:r>
            <a:r>
              <a:rPr lang="ru-RU" altLang="ru-RU" sz="1500" b="1" dirty="0" smtClean="0">
                <a:solidFill>
                  <a:srgbClr val="336699"/>
                </a:solidFill>
                <a:latin typeface="Arial" panose="020B0604020202020204" pitchFamily="34" charset="0"/>
              </a:rPr>
              <a:t>су </a:t>
            </a:r>
            <a:r>
              <a:rPr lang="ru-RU" altLang="ru-RU" sz="1500" b="1" dirty="0" err="1" smtClean="0">
                <a:solidFill>
                  <a:srgbClr val="336699"/>
                </a:solidFill>
                <a:latin typeface="Arial" panose="020B0604020202020204" pitchFamily="34" charset="0"/>
              </a:rPr>
              <a:t>бұру</a:t>
            </a:r>
            <a:r>
              <a:rPr lang="ru-RU" altLang="ru-RU" sz="1500" b="1" dirty="0" smtClean="0">
                <a:solidFill>
                  <a:srgbClr val="336699"/>
                </a:solidFill>
                <a:latin typeface="Arial" panose="020B0604020202020204" pitchFamily="34" charset="0"/>
              </a:rPr>
              <a:t> </a:t>
            </a:r>
            <a:r>
              <a:rPr lang="ru-RU" altLang="ru-RU" sz="1500" b="1" dirty="0" err="1" smtClean="0">
                <a:solidFill>
                  <a:srgbClr val="336699"/>
                </a:solidFill>
                <a:latin typeface="Arial" panose="020B0604020202020204" pitchFamily="34" charset="0"/>
              </a:rPr>
              <a:t>қызметтері</a:t>
            </a:r>
            <a:r>
              <a:rPr lang="ru-RU" altLang="ru-RU" sz="1500" b="1" dirty="0" smtClean="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бойынша</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бекітілген</a:t>
            </a:r>
            <a:endParaRPr lang="ru-RU" altLang="ru-RU" sz="1500" b="1" dirty="0">
              <a:solidFill>
                <a:srgbClr val="336699"/>
              </a:solidFill>
              <a:latin typeface="Arial" panose="020B0604020202020204" pitchFamily="34" charset="0"/>
            </a:endParaRPr>
          </a:p>
          <a:p>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тарифтік</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сметаның</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бап</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бойынша</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орындалуы</a:t>
            </a:r>
            <a:endParaRPr lang="ru-RU" altLang="ru-RU" sz="1500" b="1" dirty="0">
              <a:solidFill>
                <a:srgbClr val="336699"/>
              </a:solidFill>
              <a:latin typeface="Arial" panose="020B0604020202020204" pitchFamily="34" charset="0"/>
            </a:endParaRPr>
          </a:p>
        </p:txBody>
      </p:sp>
      <p:pic>
        <p:nvPicPr>
          <p:cNvPr id="11" name="Picture 2" descr="Администр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53" y="1"/>
            <a:ext cx="936104" cy="666692"/>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10252658" y="346348"/>
            <a:ext cx="1569973" cy="165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000" dirty="0">
                <a:solidFill>
                  <a:srgbClr val="005696"/>
                </a:solidFill>
                <a:latin typeface="Arial" panose="020B0604020202020204" pitchFamily="34" charset="0"/>
                <a:cs typeface="Arial" panose="020B0604020202020204" pitchFamily="34" charset="0"/>
              </a:rPr>
              <a:t>Кестенің жалғасы</a:t>
            </a:r>
            <a:endParaRPr lang="ru-RU" sz="1000" dirty="0">
              <a:solidFill>
                <a:srgbClr val="005696"/>
              </a:solidFill>
              <a:latin typeface="Arial" panose="020B0604020202020204" pitchFamily="34" charset="0"/>
              <a:cs typeface="Arial" panose="020B0604020202020204" pitchFamily="34" charset="0"/>
            </a:endParaRPr>
          </a:p>
        </p:txBody>
      </p:sp>
      <p:sp>
        <p:nvSpPr>
          <p:cNvPr id="14" name="Заголовок 1"/>
          <p:cNvSpPr txBox="1">
            <a:spLocks/>
          </p:cNvSpPr>
          <p:nvPr/>
        </p:nvSpPr>
        <p:spPr>
          <a:xfrm>
            <a:off x="11000863" y="511605"/>
            <a:ext cx="806292" cy="202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900" b="1" dirty="0" err="1" smtClean="0">
                <a:solidFill>
                  <a:srgbClr val="005696"/>
                </a:solidFill>
                <a:latin typeface="Arial" panose="020B0604020202020204" pitchFamily="34" charset="0"/>
                <a:cs typeface="Arial" panose="020B0604020202020204" pitchFamily="34" charset="0"/>
              </a:rPr>
              <a:t>мың</a:t>
            </a:r>
            <a:r>
              <a:rPr lang="ru-RU" sz="900" b="1" dirty="0" smtClean="0">
                <a:solidFill>
                  <a:srgbClr val="005696"/>
                </a:solidFill>
                <a:latin typeface="Arial" panose="020B0604020202020204" pitchFamily="34" charset="0"/>
                <a:cs typeface="Arial" panose="020B0604020202020204" pitchFamily="34" charset="0"/>
              </a:rPr>
              <a:t> </a:t>
            </a:r>
            <a:r>
              <a:rPr lang="ru-RU" sz="900" b="1" dirty="0" err="1" smtClean="0">
                <a:solidFill>
                  <a:srgbClr val="005696"/>
                </a:solidFill>
                <a:latin typeface="Arial" panose="020B0604020202020204" pitchFamily="34" charset="0"/>
                <a:cs typeface="Arial" panose="020B0604020202020204" pitchFamily="34" charset="0"/>
              </a:rPr>
              <a:t>теңге</a:t>
            </a:r>
            <a:endParaRPr lang="ru-RU" sz="900" b="1" dirty="0">
              <a:solidFill>
                <a:srgbClr val="005696"/>
              </a:solidFill>
              <a:latin typeface="Arial" panose="020B0604020202020204" pitchFamily="34" charset="0"/>
              <a:cs typeface="Arial" panose="020B0604020202020204" pitchFamily="34" charset="0"/>
            </a:endParaRPr>
          </a:p>
        </p:txBody>
      </p:sp>
      <p:graphicFrame>
        <p:nvGraphicFramePr>
          <p:cNvPr id="15" name="Объект 6">
            <a:extLst>
              <a:ext uri="{FF2B5EF4-FFF2-40B4-BE49-F238E27FC236}">
                <a16:creationId xmlns:a16="http://schemas.microsoft.com/office/drawing/2014/main" id="{BAEE83BB-EE72-4A03-AA44-1AC24D2DA332}"/>
              </a:ext>
            </a:extLst>
          </p:cNvPr>
          <p:cNvGraphicFramePr>
            <a:graphicFrameLocks/>
          </p:cNvGraphicFramePr>
          <p:nvPr>
            <p:extLst>
              <p:ext uri="{D42A27DB-BD31-4B8C-83A1-F6EECF244321}">
                <p14:modId xmlns:p14="http://schemas.microsoft.com/office/powerpoint/2010/main" val="2195692422"/>
              </p:ext>
            </p:extLst>
          </p:nvPr>
        </p:nvGraphicFramePr>
        <p:xfrm>
          <a:off x="306895" y="722000"/>
          <a:ext cx="11515736" cy="4194958"/>
        </p:xfrm>
        <a:graphic>
          <a:graphicData uri="http://schemas.openxmlformats.org/drawingml/2006/table">
            <a:tbl>
              <a:tblPr firstRow="1" bandRow="1">
                <a:tableStyleId>{5C22544A-7EE6-4342-B048-85BDC9FD1C3A}</a:tableStyleId>
              </a:tblPr>
              <a:tblGrid>
                <a:gridCol w="931906">
                  <a:extLst>
                    <a:ext uri="{9D8B030D-6E8A-4147-A177-3AD203B41FA5}">
                      <a16:colId xmlns:a16="http://schemas.microsoft.com/office/drawing/2014/main" val="16334035"/>
                    </a:ext>
                  </a:extLst>
                </a:gridCol>
                <a:gridCol w="3418259">
                  <a:extLst>
                    <a:ext uri="{9D8B030D-6E8A-4147-A177-3AD203B41FA5}">
                      <a16:colId xmlns:a16="http://schemas.microsoft.com/office/drawing/2014/main" val="2766981936"/>
                    </a:ext>
                  </a:extLst>
                </a:gridCol>
                <a:gridCol w="1658680">
                  <a:extLst>
                    <a:ext uri="{9D8B030D-6E8A-4147-A177-3AD203B41FA5}">
                      <a16:colId xmlns:a16="http://schemas.microsoft.com/office/drawing/2014/main" val="351484457"/>
                    </a:ext>
                  </a:extLst>
                </a:gridCol>
                <a:gridCol w="1350334">
                  <a:extLst>
                    <a:ext uri="{9D8B030D-6E8A-4147-A177-3AD203B41FA5}">
                      <a16:colId xmlns:a16="http://schemas.microsoft.com/office/drawing/2014/main" val="3434611710"/>
                    </a:ext>
                  </a:extLst>
                </a:gridCol>
                <a:gridCol w="1626782">
                  <a:extLst>
                    <a:ext uri="{9D8B030D-6E8A-4147-A177-3AD203B41FA5}">
                      <a16:colId xmlns:a16="http://schemas.microsoft.com/office/drawing/2014/main" val="2898772178"/>
                    </a:ext>
                  </a:extLst>
                </a:gridCol>
                <a:gridCol w="2529775">
                  <a:extLst>
                    <a:ext uri="{9D8B030D-6E8A-4147-A177-3AD203B41FA5}">
                      <a16:colId xmlns:a16="http://schemas.microsoft.com/office/drawing/2014/main" val="2338664714"/>
                    </a:ext>
                  </a:extLst>
                </a:gridCol>
              </a:tblGrid>
              <a:tr h="657706">
                <a:tc>
                  <a:txBody>
                    <a:bodyPr/>
                    <a:lstStyle/>
                    <a:p>
                      <a:pPr algn="ctr"/>
                      <a:r>
                        <a:rPr lang="x-none" sz="1000" dirty="0" smtClean="0">
                          <a:solidFill>
                            <a:schemeClr val="bg1"/>
                          </a:solidFill>
                          <a:latin typeface="Arial" panose="020B0604020202020204" pitchFamily="34" charset="0"/>
                          <a:cs typeface="Arial" panose="020B0604020202020204" pitchFamily="34" charset="0"/>
                        </a:rPr>
                        <a:t>№</a:t>
                      </a:r>
                      <a:endParaRPr lang="ru-RU" sz="1000" dirty="0">
                        <a:solidFill>
                          <a:schemeClr val="bg1"/>
                        </a:solidFill>
                        <a:latin typeface="Arial" panose="020B0604020202020204" pitchFamily="34" charset="0"/>
                        <a:cs typeface="Arial" panose="020B0604020202020204" pitchFamily="34" charset="0"/>
                      </a:endParaRPr>
                    </a:p>
                  </a:txBody>
                  <a:tcPr anchor="ctr">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a:r>
                        <a:rPr lang="ru-RU" sz="1000" dirty="0" err="1" smtClean="0">
                          <a:solidFill>
                            <a:schemeClr val="bg1"/>
                          </a:solidFill>
                          <a:latin typeface="Arial" panose="020B0604020202020204" pitchFamily="34" charset="0"/>
                          <a:cs typeface="Arial" panose="020B0604020202020204" pitchFamily="34" charset="0"/>
                        </a:rPr>
                        <a:t>Көрсеткіштердің</a:t>
                      </a:r>
                      <a:r>
                        <a:rPr lang="ru-RU" sz="1000" dirty="0" smtClean="0">
                          <a:solidFill>
                            <a:schemeClr val="bg1"/>
                          </a:solidFill>
                          <a:latin typeface="Arial" panose="020B0604020202020204" pitchFamily="34" charset="0"/>
                          <a:cs typeface="Arial" panose="020B0604020202020204" pitchFamily="34" charset="0"/>
                        </a:rPr>
                        <a:t> </a:t>
                      </a:r>
                      <a:r>
                        <a:rPr lang="ru-RU" sz="1000" dirty="0" err="1" smtClean="0">
                          <a:solidFill>
                            <a:schemeClr val="bg1"/>
                          </a:solidFill>
                          <a:latin typeface="Arial" panose="020B0604020202020204" pitchFamily="34" charset="0"/>
                          <a:cs typeface="Arial" panose="020B0604020202020204" pitchFamily="34" charset="0"/>
                        </a:rPr>
                        <a:t>атауы</a:t>
                      </a:r>
                      <a:endParaRPr lang="ru-RU" sz="10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Бекітілген</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тарифтік</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сметада</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көзделген</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Тарифтік</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сметаның</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нақты</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қалыптасқан</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көрсеткіштері</a:t>
                      </a:r>
                      <a:r>
                        <a:rPr lang="ru-RU" sz="900" b="1" u="none" strike="noStrike" dirty="0" smtClean="0">
                          <a:solidFill>
                            <a:schemeClr val="bg1"/>
                          </a:solidFill>
                          <a:effectLst/>
                          <a:latin typeface="Arial" panose="020B0604020202020204" pitchFamily="34" charset="0"/>
                          <a:cs typeface="Arial" panose="020B0604020202020204" pitchFamily="34" charset="0"/>
                        </a:rPr>
                        <a:t>                                                         </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Ауытқу</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a:solidFill>
                            <a:schemeClr val="bg1"/>
                          </a:solidFill>
                          <a:effectLst/>
                          <a:latin typeface="Arial" panose="020B0604020202020204" pitchFamily="34" charset="0"/>
                          <a:cs typeface="Arial" panose="020B0604020202020204" pitchFamily="34" charset="0"/>
                        </a:rPr>
                        <a:t>%</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Ескерту</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75000"/>
                        </a:schemeClr>
                      </a:solidFill>
                      <a:prstDash val="solid"/>
                      <a:round/>
                      <a:headEnd type="none" w="med" len="med"/>
                      <a:tailEnd type="none" w="med" len="med"/>
                    </a:lnB>
                    <a:solidFill>
                      <a:srgbClr val="2583AD"/>
                    </a:solidFill>
                  </a:tcPr>
                </a:tc>
                <a:extLst>
                  <a:ext uri="{0D108BD9-81ED-4DB2-BD59-A6C34878D82A}">
                    <a16:rowId xmlns:a16="http://schemas.microsoft.com/office/drawing/2014/main" val="1499234238"/>
                  </a:ext>
                </a:extLst>
              </a:tr>
              <a:tr h="43948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7</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Сыйақы</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төлеуге</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арналған</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шығыстар</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tc>
                  <a:txBody>
                    <a:bodyPr/>
                    <a:lstStyle/>
                    <a:p>
                      <a:pPr marL="0" algn="r" defTabSz="914400" rtl="0" eaLnBrk="1" fontAlgn="t"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53</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10800"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tc>
                  <a:txBody>
                    <a:bodyPr/>
                    <a:lstStyle/>
                    <a:p>
                      <a:pPr algn="r" fontAlgn="t"/>
                      <a:r>
                        <a:rPr lang="ru-RU" sz="900" b="0" i="0" u="none" strike="noStrike" dirty="0" smtClean="0">
                          <a:solidFill>
                            <a:srgbClr val="153357"/>
                          </a:solidFill>
                          <a:effectLst/>
                          <a:latin typeface="Arial" panose="020B0604020202020204" pitchFamily="34" charset="0"/>
                          <a:cs typeface="Arial" panose="020B0604020202020204" pitchFamily="34" charset="0"/>
                        </a:rPr>
                        <a:t>27</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tc>
                  <a:txBody>
                    <a:bodyPr/>
                    <a:lstStyle/>
                    <a:p>
                      <a:pPr algn="r" fontAlgn="t"/>
                      <a:r>
                        <a:rPr lang="ru-RU" sz="900" b="0" i="0" u="none" strike="noStrike" dirty="0" smtClean="0">
                          <a:solidFill>
                            <a:srgbClr val="153357"/>
                          </a:solidFill>
                          <a:effectLst/>
                          <a:latin typeface="Arial" panose="020B0604020202020204" pitchFamily="34" charset="0"/>
                          <a:cs typeface="Arial" panose="020B0604020202020204" pitchFamily="34" charset="0"/>
                        </a:rPr>
                        <a:t>-50,0%</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10800"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tc>
                  <a:txBody>
                    <a:bodyPr/>
                    <a:lstStyle/>
                    <a:p>
                      <a:pPr marL="0" algn="ct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Нұрлы</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жол</a:t>
                      </a:r>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900" b="0" i="0" u="none" strike="noStrike" kern="1200" dirty="0" err="1" smtClean="0">
                          <a:solidFill>
                            <a:srgbClr val="153357"/>
                          </a:solidFill>
                          <a:effectLst/>
                          <a:latin typeface="Arial" panose="020B0604020202020204" pitchFamily="34" charset="0"/>
                          <a:ea typeface="+mn-ea"/>
                          <a:cs typeface="Arial" panose="020B0604020202020204" pitchFamily="34" charset="0"/>
                        </a:rPr>
                        <a:t>несиесі</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10800"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F5FBFD"/>
                    </a:solidFill>
                  </a:tcPr>
                </a:tc>
                <a:extLst>
                  <a:ext uri="{0D108BD9-81ED-4DB2-BD59-A6C34878D82A}">
                    <a16:rowId xmlns:a16="http://schemas.microsoft.com/office/drawing/2014/main" val="3330567286"/>
                  </a:ext>
                </a:extLst>
              </a:tr>
              <a:tr h="623866">
                <a:tc>
                  <a:txBody>
                    <a:bodyPr/>
                    <a:lstStyle/>
                    <a:p>
                      <a:pPr marL="0" algn="ctr" defTabSz="914400" rtl="0" eaLnBrk="1" latinLnBrk="0" hangingPunct="1"/>
                      <a:r>
                        <a:rPr lang="en-US" sz="900" b="1" kern="1200" dirty="0" smtClean="0">
                          <a:solidFill>
                            <a:srgbClr val="153357"/>
                          </a:solidFill>
                          <a:latin typeface="Arial" panose="020B0604020202020204" pitchFamily="34" charset="0"/>
                          <a:ea typeface="+mn-ea"/>
                          <a:cs typeface="Arial" panose="020B0604020202020204" pitchFamily="34" charset="0"/>
                        </a:rPr>
                        <a:t>III</a:t>
                      </a:r>
                      <a:endParaRPr lang="ru-RU" sz="900" b="1"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1" i="0" u="none" strike="noStrike" dirty="0" err="1" smtClean="0">
                          <a:solidFill>
                            <a:srgbClr val="153357"/>
                          </a:solidFill>
                          <a:effectLst/>
                          <a:latin typeface="Arial" panose="020B0604020202020204" pitchFamily="34" charset="0"/>
                          <a:cs typeface="Arial" panose="020B0604020202020204" pitchFamily="34" charset="0"/>
                        </a:rPr>
                        <a:t>Барлық</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шығындар</a:t>
                      </a:r>
                      <a:r>
                        <a:rPr lang="ru-RU" sz="900" b="1" i="0" u="none" strike="noStrike" dirty="0" smtClean="0">
                          <a:solidFill>
                            <a:srgbClr val="153357"/>
                          </a:solidFill>
                          <a:effectLst/>
                          <a:latin typeface="Arial" panose="020B0604020202020204" pitchFamily="34" charset="0"/>
                          <a:cs typeface="Arial" panose="020B0604020202020204" pitchFamily="34" charset="0"/>
                        </a:rPr>
                        <a:t> </a:t>
                      </a: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9 734 455</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5 002 </a:t>
                      </a:r>
                      <a:r>
                        <a:rPr lang="ru-RU" sz="1000" b="1" i="0" u="none" strike="noStrike" dirty="0" smtClean="0">
                          <a:solidFill>
                            <a:srgbClr val="153357"/>
                          </a:solidFill>
                          <a:effectLst/>
                          <a:latin typeface="Arial" panose="020B0604020202020204" pitchFamily="34" charset="0"/>
                          <a:cs typeface="Arial" panose="020B0604020202020204" pitchFamily="34" charset="0"/>
                        </a:rPr>
                        <a:t>653</a:t>
                      </a:r>
                      <a:endParaRPr lang="ru-RU" sz="1000" b="1" i="0" u="none" strike="noStrike" dirty="0">
                        <a:solidFill>
                          <a:srgbClr val="153357"/>
                        </a:solidFill>
                        <a:effectLst/>
                        <a:latin typeface="Arial" panose="020B0604020202020204" pitchFamily="34" charset="0"/>
                        <a:cs typeface="Arial" panose="020B0604020202020204" pitchFamily="34" charset="0"/>
                      </a:endParaRP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-48,6%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11728883"/>
                  </a:ext>
                </a:extLst>
              </a:tr>
              <a:tr h="623866">
                <a:tc>
                  <a:txBody>
                    <a:bodyPr/>
                    <a:lstStyle/>
                    <a:p>
                      <a:pPr marL="0" algn="ctr" defTabSz="914400" rtl="0" eaLnBrk="1" latinLnBrk="0" hangingPunct="1"/>
                      <a:r>
                        <a:rPr lang="en-US" sz="900" b="1" kern="1200" dirty="0" smtClean="0">
                          <a:solidFill>
                            <a:srgbClr val="153357"/>
                          </a:solidFill>
                          <a:latin typeface="Arial" panose="020B0604020202020204" pitchFamily="34" charset="0"/>
                          <a:ea typeface="+mn-ea"/>
                          <a:cs typeface="Arial" panose="020B0604020202020204" pitchFamily="34" charset="0"/>
                        </a:rPr>
                        <a:t>IV</a:t>
                      </a:r>
                      <a:endParaRPr lang="ru-RU" sz="900" b="1"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b"/>
                      <a:r>
                        <a:rPr lang="ru-RU" sz="900" b="1" i="0" u="none" strike="noStrike" dirty="0" err="1" smtClean="0">
                          <a:solidFill>
                            <a:srgbClr val="153357"/>
                          </a:solidFill>
                          <a:effectLst/>
                          <a:latin typeface="Arial" panose="020B0604020202020204" pitchFamily="34" charset="0"/>
                          <a:cs typeface="Arial" panose="020B0604020202020204" pitchFamily="34" charset="0"/>
                        </a:rPr>
                        <a:t>Пайда</a:t>
                      </a:r>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2 309 998</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smtClean="0">
                          <a:solidFill>
                            <a:srgbClr val="153357"/>
                          </a:solidFill>
                          <a:effectLst/>
                          <a:latin typeface="Arial" panose="020B0604020202020204" pitchFamily="34" charset="0"/>
                          <a:cs typeface="Arial" panose="020B0604020202020204" pitchFamily="34" charset="0"/>
                        </a:rPr>
                        <a:t>497 821</a:t>
                      </a:r>
                      <a:endParaRPr lang="ru-RU" sz="1000" b="1" i="0" u="none" strike="noStrike" dirty="0">
                        <a:solidFill>
                          <a:srgbClr val="153357"/>
                        </a:solidFill>
                        <a:effectLst/>
                        <a:latin typeface="Arial" panose="020B0604020202020204" pitchFamily="34" charset="0"/>
                        <a:cs typeface="Arial" panose="020B0604020202020204" pitchFamily="34" charset="0"/>
                      </a:endParaRP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-78,4%</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t"/>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35108626"/>
                  </a:ext>
                </a:extLst>
              </a:tr>
              <a:tr h="668002">
                <a:tc>
                  <a:txBody>
                    <a:bodyPr/>
                    <a:lstStyle/>
                    <a:p>
                      <a:pPr marL="0" algn="ctr" defTabSz="914400" rtl="0" eaLnBrk="1" latinLnBrk="0" hangingPunct="1"/>
                      <a:r>
                        <a:rPr lang="en-US" sz="900" b="1" kern="1200" dirty="0" smtClean="0">
                          <a:solidFill>
                            <a:srgbClr val="153357"/>
                          </a:solidFill>
                          <a:latin typeface="Arial" panose="020B0604020202020204" pitchFamily="34" charset="0"/>
                          <a:ea typeface="+mn-ea"/>
                          <a:cs typeface="Arial" panose="020B0604020202020204" pitchFamily="34" charset="0"/>
                        </a:rPr>
                        <a:t>V</a:t>
                      </a:r>
                      <a:endParaRPr lang="ru-RU" sz="900" b="1"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fontAlgn="ctr"/>
                      <a:r>
                        <a:rPr lang="ru-RU" sz="900" b="1" i="0" u="none" strike="noStrike" dirty="0" err="1" smtClean="0">
                          <a:solidFill>
                            <a:srgbClr val="000000"/>
                          </a:solidFill>
                          <a:effectLst/>
                          <a:latin typeface="Arial" panose="020B0604020202020204" pitchFamily="34" charset="0"/>
                          <a:cs typeface="Arial" panose="020B0604020202020204" pitchFamily="34" charset="0"/>
                        </a:rPr>
                        <a:t>Барлық</a:t>
                      </a:r>
                      <a:r>
                        <a:rPr lang="ru-RU" sz="900" b="1" i="0" u="none" strike="noStrike" dirty="0" smtClean="0">
                          <a:solidFill>
                            <a:srgbClr val="000000"/>
                          </a:solidFill>
                          <a:effectLst/>
                          <a:latin typeface="Arial" panose="020B0604020202020204" pitchFamily="34" charset="0"/>
                          <a:cs typeface="Arial" panose="020B0604020202020204" pitchFamily="34" charset="0"/>
                        </a:rPr>
                        <a:t> </a:t>
                      </a:r>
                      <a:r>
                        <a:rPr lang="ru-RU" sz="900" b="1" i="0" u="none" strike="noStrike" dirty="0" err="1" smtClean="0">
                          <a:solidFill>
                            <a:srgbClr val="000000"/>
                          </a:solidFill>
                          <a:effectLst/>
                          <a:latin typeface="Arial" panose="020B0604020202020204" pitchFamily="34" charset="0"/>
                          <a:cs typeface="Arial" panose="020B0604020202020204" pitchFamily="34" charset="0"/>
                        </a:rPr>
                        <a:t>кірістер</a:t>
                      </a:r>
                      <a:endParaRPr lang="ru-RU" sz="900" b="1" i="0" u="none" strike="noStrike" dirty="0">
                        <a:solidFill>
                          <a:srgbClr val="000000"/>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12 044 452</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5 500 474</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-54,3%</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900" b="0" i="0" u="none" strike="noStrike" dirty="0" err="1" smtClean="0">
                          <a:solidFill>
                            <a:srgbClr val="153357"/>
                          </a:solidFill>
                          <a:effectLst/>
                          <a:latin typeface="Arial" panose="020B0604020202020204" pitchFamily="34" charset="0"/>
                          <a:cs typeface="Arial" panose="020B0604020202020204" pitchFamily="34" charset="0"/>
                        </a:rPr>
                        <a:t>халық</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бойынша</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сату</a:t>
                      </a:r>
                      <a:r>
                        <a:rPr lang="ru-RU" sz="900" b="0" i="0" u="none" strike="noStrike" baseline="0" dirty="0" smtClean="0">
                          <a:solidFill>
                            <a:srgbClr val="153357"/>
                          </a:solidFill>
                          <a:effectLst/>
                          <a:latin typeface="Arial" panose="020B0604020202020204" pitchFamily="34" charset="0"/>
                          <a:cs typeface="Arial" panose="020B0604020202020204" pitchFamily="34" charset="0"/>
                        </a:rPr>
                        <a:t> </a:t>
                      </a:r>
                      <a:r>
                        <a:rPr lang="ru-RU" sz="900" b="0" i="0" u="none" strike="noStrike" baseline="0" dirty="0" err="1" smtClean="0">
                          <a:solidFill>
                            <a:srgbClr val="153357"/>
                          </a:solidFill>
                          <a:effectLst/>
                          <a:latin typeface="Arial" panose="020B0604020202020204" pitchFamily="34" charset="0"/>
                          <a:cs typeface="Arial" panose="020B0604020202020204" pitchFamily="34" charset="0"/>
                        </a:rPr>
                        <a:t>көлемінің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ұлғайуы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тұтынушылардың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екінші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және</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үшінші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топтары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бойынша</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төмендеуі</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p>
                      <a:pPr algn="ctr" fontAlgn="t"/>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17678624"/>
                  </a:ext>
                </a:extLst>
              </a:tr>
              <a:tr h="553743">
                <a:tc>
                  <a:txBody>
                    <a:bodyPr/>
                    <a:lstStyle/>
                    <a:p>
                      <a:pPr marL="0" algn="ctr" defTabSz="914400" rtl="0" eaLnBrk="1" latinLnBrk="0" hangingPunct="1"/>
                      <a:r>
                        <a:rPr lang="en-US" sz="900" b="0" kern="1200" dirty="0" smtClean="0">
                          <a:solidFill>
                            <a:srgbClr val="153357"/>
                          </a:solidFill>
                          <a:latin typeface="Arial" panose="020B0604020202020204" pitchFamily="34" charset="0"/>
                          <a:ea typeface="+mn-ea"/>
                          <a:cs typeface="Arial" panose="020B0604020202020204" pitchFamily="34" charset="0"/>
                        </a:rPr>
                        <a:t>VI</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Су </a:t>
                      </a:r>
                      <a:r>
                        <a:rPr lang="ru-RU" sz="900" b="0" kern="1200" dirty="0" err="1" smtClean="0">
                          <a:solidFill>
                            <a:srgbClr val="153357"/>
                          </a:solidFill>
                          <a:latin typeface="Arial" panose="020B0604020202020204" pitchFamily="34" charset="0"/>
                          <a:ea typeface="+mn-ea"/>
                          <a:cs typeface="Arial" panose="020B0604020202020204" pitchFamily="34" charset="0"/>
                        </a:rPr>
                        <a:t>бұру</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қызметтерінің</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көлемі</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мың</a:t>
                      </a:r>
                      <a:r>
                        <a:rPr lang="ru-RU" sz="900" b="0" kern="1200" dirty="0" smtClean="0">
                          <a:solidFill>
                            <a:srgbClr val="153357"/>
                          </a:solidFill>
                          <a:latin typeface="Arial" panose="020B0604020202020204" pitchFamily="34" charset="0"/>
                          <a:ea typeface="+mn-ea"/>
                          <a:cs typeface="Arial" panose="020B0604020202020204" pitchFamily="34" charset="0"/>
                        </a:rPr>
                        <a:t> м3</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149 974</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77 160</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000" b="1" i="0" u="none" strike="noStrike" dirty="0">
                          <a:solidFill>
                            <a:srgbClr val="153357"/>
                          </a:solidFill>
                          <a:effectLst/>
                          <a:latin typeface="Arial" panose="020B0604020202020204" pitchFamily="34" charset="0"/>
                          <a:cs typeface="Arial" panose="020B0604020202020204" pitchFamily="34" charset="0"/>
                        </a:rPr>
                        <a:t>-48,6%</a:t>
                      </a:r>
                    </a:p>
                  </a:txBody>
                  <a:tcPr marL="7620" marR="18000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900" b="0" i="0" u="none" strike="noStrike" dirty="0" err="1" smtClean="0">
                          <a:solidFill>
                            <a:srgbClr val="153357"/>
                          </a:solidFill>
                          <a:effectLst/>
                          <a:latin typeface="Arial" panose="020B0604020202020204" pitchFamily="34" charset="0"/>
                          <a:cs typeface="Arial" panose="020B0604020202020204" pitchFamily="34" charset="0"/>
                        </a:rPr>
                        <a:t>халық</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бойынша</a:t>
                      </a:r>
                      <a:r>
                        <a:rPr lang="ru-RU" sz="900" b="0" i="0" u="none" strike="noStrike" dirty="0" smtClean="0">
                          <a:solidFill>
                            <a:srgbClr val="153357"/>
                          </a:solidFill>
                          <a:effectLst/>
                          <a:latin typeface="Arial" panose="020B0604020202020204" pitchFamily="34" charset="0"/>
                          <a:cs typeface="Arial" panose="020B0604020202020204" pitchFamily="34" charset="0"/>
                        </a:rPr>
                        <a:t> су</a:t>
                      </a:r>
                      <a:r>
                        <a:rPr lang="ru-RU" sz="900" b="0" i="0" u="none" strike="noStrike" baseline="0" dirty="0" smtClean="0">
                          <a:solidFill>
                            <a:srgbClr val="153357"/>
                          </a:solidFill>
                          <a:effectLst/>
                          <a:latin typeface="Arial" panose="020B0604020202020204" pitchFamily="34" charset="0"/>
                          <a:cs typeface="Arial" panose="020B0604020202020204" pitchFamily="34" charset="0"/>
                        </a:rPr>
                        <a:t> </a:t>
                      </a:r>
                      <a:r>
                        <a:rPr lang="ru-RU" sz="900" b="0" i="0" u="none" strike="noStrike" baseline="0" dirty="0" err="1" smtClean="0">
                          <a:solidFill>
                            <a:srgbClr val="153357"/>
                          </a:solidFill>
                          <a:effectLst/>
                          <a:latin typeface="Arial" panose="020B0604020202020204" pitchFamily="34" charset="0"/>
                          <a:cs typeface="Arial" panose="020B0604020202020204" pitchFamily="34" charset="0"/>
                        </a:rPr>
                        <a:t>көлемінің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ұлғайуы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тұтынушылардың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екінші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және</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үшінші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топтары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бойынша</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төмендеуі</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p>
                      <a:pPr algn="ctr" fontAlgn="t"/>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476501"/>
                  </a:ext>
                </a:extLst>
              </a:tr>
              <a:tr h="623866">
                <a:tc>
                  <a:txBody>
                    <a:bodyPr/>
                    <a:lstStyle/>
                    <a:p>
                      <a:pPr marL="0" algn="ctr" defTabSz="914400" rtl="0" eaLnBrk="1" latinLnBrk="0" hangingPunct="1"/>
                      <a:r>
                        <a:rPr lang="en-US" sz="900" b="0" kern="1200" dirty="0" smtClean="0">
                          <a:solidFill>
                            <a:srgbClr val="153357"/>
                          </a:solidFill>
                          <a:latin typeface="Arial" panose="020B0604020202020204" pitchFamily="34" charset="0"/>
                          <a:ea typeface="+mn-ea"/>
                          <a:cs typeface="Arial" panose="020B0604020202020204" pitchFamily="34" charset="0"/>
                        </a:rPr>
                        <a:t>VII</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914400" rtl="0" eaLnBrk="1" fontAlgn="ctr"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Орташа</a:t>
                      </a:r>
                      <a:r>
                        <a:rPr lang="ru-RU" sz="900" b="0" kern="1200" dirty="0" smtClean="0">
                          <a:solidFill>
                            <a:srgbClr val="153357"/>
                          </a:solidFill>
                          <a:latin typeface="Arial" panose="020B0604020202020204" pitchFamily="34" charset="0"/>
                          <a:ea typeface="+mn-ea"/>
                          <a:cs typeface="Arial" panose="020B0604020202020204" pitchFamily="34" charset="0"/>
                        </a:rPr>
                        <a:t> тариф, </a:t>
                      </a:r>
                      <a:r>
                        <a:rPr lang="ru-RU" sz="900" b="0" kern="1200" dirty="0" err="1" smtClean="0">
                          <a:solidFill>
                            <a:srgbClr val="153357"/>
                          </a:solidFill>
                          <a:latin typeface="Arial" panose="020B0604020202020204" pitchFamily="34" charset="0"/>
                          <a:ea typeface="+mn-ea"/>
                          <a:cs typeface="Arial" panose="020B0604020202020204" pitchFamily="34" charset="0"/>
                        </a:rPr>
                        <a:t>теңге</a:t>
                      </a:r>
                      <a:r>
                        <a:rPr lang="ru-RU" sz="900" b="0" kern="1200" dirty="0" smtClean="0">
                          <a:solidFill>
                            <a:srgbClr val="153357"/>
                          </a:solidFill>
                          <a:latin typeface="Arial" panose="020B0604020202020204" pitchFamily="34" charset="0"/>
                          <a:ea typeface="+mn-ea"/>
                          <a:cs typeface="Arial" panose="020B0604020202020204" pitchFamily="34" charset="0"/>
                        </a:rPr>
                        <a:t>/м3</a:t>
                      </a:r>
                      <a:r>
                        <a:rPr lang="ru-RU" sz="900" b="0" kern="1200" baseline="0" dirty="0" smtClean="0">
                          <a:solidFill>
                            <a:srgbClr val="153357"/>
                          </a:solidFill>
                          <a:latin typeface="Arial" panose="020B0604020202020204" pitchFamily="34" charset="0"/>
                          <a:ea typeface="+mn-ea"/>
                          <a:cs typeface="Arial" panose="020B0604020202020204" pitchFamily="34" charset="0"/>
                        </a:rPr>
                        <a:t> ҚҚС-</a:t>
                      </a:r>
                      <a:r>
                        <a:rPr lang="ru-RU" sz="900" b="0" kern="1200" baseline="0" dirty="0" err="1" smtClean="0">
                          <a:solidFill>
                            <a:srgbClr val="153357"/>
                          </a:solidFill>
                          <a:latin typeface="Arial" panose="020B0604020202020204" pitchFamily="34" charset="0"/>
                          <a:ea typeface="+mn-ea"/>
                          <a:cs typeface="Arial" panose="020B0604020202020204" pitchFamily="34" charset="0"/>
                        </a:rPr>
                        <a:t>сыз</a:t>
                      </a:r>
                      <a:r>
                        <a:rPr lang="ru-RU" sz="900" b="0" kern="1200" baseline="0" dirty="0" smtClean="0">
                          <a:solidFill>
                            <a:srgbClr val="153357"/>
                          </a:solidFill>
                          <a:latin typeface="Arial" panose="020B0604020202020204" pitchFamily="34" charset="0"/>
                          <a:ea typeface="+mn-ea"/>
                          <a:cs typeface="Arial" panose="020B0604020202020204" pitchFamily="34" charset="0"/>
                        </a:rPr>
                        <a:t> 1 </a:t>
                      </a:r>
                      <a:r>
                        <a:rPr lang="ru-RU" sz="900" b="0" kern="1200" baseline="0" dirty="0" err="1" smtClean="0">
                          <a:solidFill>
                            <a:srgbClr val="153357"/>
                          </a:solidFill>
                          <a:latin typeface="Arial" panose="020B0604020202020204" pitchFamily="34" charset="0"/>
                          <a:ea typeface="+mn-ea"/>
                          <a:cs typeface="Arial" panose="020B0604020202020204" pitchFamily="34" charset="0"/>
                        </a:rPr>
                        <a:t>ақпаннан</a:t>
                      </a:r>
                      <a:r>
                        <a:rPr lang="ru-RU" sz="900" b="0" kern="1200" baseline="0" dirty="0" smtClean="0">
                          <a:solidFill>
                            <a:srgbClr val="153357"/>
                          </a:solidFill>
                          <a:latin typeface="Arial" panose="020B0604020202020204" pitchFamily="34" charset="0"/>
                          <a:ea typeface="+mn-ea"/>
                          <a:cs typeface="Arial" panose="020B0604020202020204" pitchFamily="34" charset="0"/>
                        </a:rPr>
                        <a:t> </a:t>
                      </a:r>
                      <a:r>
                        <a:rPr lang="ru-RU" sz="900" b="0" kern="1200" baseline="0" dirty="0" err="1" smtClean="0">
                          <a:solidFill>
                            <a:srgbClr val="153357"/>
                          </a:solidFill>
                          <a:latin typeface="Arial" panose="020B0604020202020204" pitchFamily="34" charset="0"/>
                          <a:ea typeface="+mn-ea"/>
                          <a:cs typeface="Arial" panose="020B0604020202020204" pitchFamily="34" charset="0"/>
                        </a:rPr>
                        <a:t>бастап</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83,54</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76,75</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endParaRPr lang="ru-RU" sz="900" b="1" kern="1200" dirty="0">
                        <a:solidFill>
                          <a:srgbClr val="153357"/>
                        </a:solidFill>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err="1" smtClean="0">
                          <a:solidFill>
                            <a:srgbClr val="153357"/>
                          </a:solidFill>
                          <a:effectLst/>
                          <a:latin typeface="Arial" panose="020B0604020202020204" pitchFamily="34" charset="0"/>
                          <a:cs typeface="Arial" panose="020B0604020202020204" pitchFamily="34" charset="0"/>
                        </a:rPr>
                        <a:t>халық</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бойынша</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сату</a:t>
                      </a:r>
                      <a:r>
                        <a:rPr lang="ru-RU" sz="900" b="0" i="0" u="none" strike="noStrike" baseline="0" dirty="0" smtClean="0">
                          <a:solidFill>
                            <a:srgbClr val="153357"/>
                          </a:solidFill>
                          <a:effectLst/>
                          <a:latin typeface="Arial" panose="020B0604020202020204" pitchFamily="34" charset="0"/>
                          <a:cs typeface="Arial" panose="020B0604020202020204" pitchFamily="34" charset="0"/>
                        </a:rPr>
                        <a:t> </a:t>
                      </a:r>
                      <a:r>
                        <a:rPr lang="ru-RU" sz="900" b="0" i="0" u="none" strike="noStrike" baseline="0" dirty="0" err="1" smtClean="0">
                          <a:solidFill>
                            <a:srgbClr val="153357"/>
                          </a:solidFill>
                          <a:effectLst/>
                          <a:latin typeface="Arial" panose="020B0604020202020204" pitchFamily="34" charset="0"/>
                          <a:cs typeface="Arial" panose="020B0604020202020204" pitchFamily="34" charset="0"/>
                        </a:rPr>
                        <a:t>көлемінің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ұлғайуы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тұтынушылардың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екінші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және</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үшінші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топтары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бойынша</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төмендеуі</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p>
                      <a:pPr marL="0" algn="ctr" defTabSz="914400" rtl="0" eaLnBrk="1" fontAlgn="ctr" latinLnBrk="0" hangingPunct="1"/>
                      <a:endParaRPr lang="ru-RU" sz="900" b="1" kern="1200" dirty="0">
                        <a:solidFill>
                          <a:srgbClr val="153357"/>
                        </a:solidFill>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85455497"/>
                  </a:ext>
                </a:extLst>
              </a:tr>
            </a:tbl>
          </a:graphicData>
        </a:graphic>
      </p:graphicFrame>
      <p:sp>
        <p:nvSpPr>
          <p:cNvPr id="8" name="Номер слайда 1"/>
          <p:cNvSpPr>
            <a:spLocks noGrp="1"/>
          </p:cNvSpPr>
          <p:nvPr>
            <p:ph type="sldNum" sz="quarter" idx="12"/>
          </p:nvPr>
        </p:nvSpPr>
        <p:spPr>
          <a:xfrm>
            <a:off x="10897984" y="6356351"/>
            <a:ext cx="1294016" cy="501649"/>
          </a:xfrm>
        </p:spPr>
        <p:txBody>
          <a:bodyPr/>
          <a:lstStyle/>
          <a:p>
            <a:pPr>
              <a:defRPr/>
            </a:pPr>
            <a:r>
              <a:rPr lang="en-US" altLang="ru-RU" dirty="0" smtClean="0">
                <a:latin typeface="Arial" panose="020B0604020202020204" pitchFamily="34" charset="0"/>
                <a:cs typeface="Arial" panose="020B0604020202020204" pitchFamily="34" charset="0"/>
              </a:rPr>
              <a:t>14</a:t>
            </a:r>
            <a:endParaRPr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99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rotWithShape="1">
          <a:blip r:embed="rId2"/>
          <a:srcRect l="177" t="4356" r="15738" b="28201"/>
          <a:stretch/>
        </p:blipFill>
        <p:spPr>
          <a:xfrm>
            <a:off x="0" y="6336956"/>
            <a:ext cx="12191999" cy="522491"/>
          </a:xfrm>
          <a:prstGeom prst="rect">
            <a:avLst/>
          </a:prstGeom>
        </p:spPr>
      </p:pic>
      <p:pic>
        <p:nvPicPr>
          <p:cNvPr id="9"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197864"/>
          </a:xfrm>
          <a:prstGeom prst="rect">
            <a:avLst/>
          </a:prstGeom>
        </p:spPr>
      </p:pic>
      <p:sp>
        <p:nvSpPr>
          <p:cNvPr id="5" name="Rectangle 22"/>
          <p:cNvSpPr/>
          <p:nvPr/>
        </p:nvSpPr>
        <p:spPr>
          <a:xfrm>
            <a:off x="0" y="0"/>
            <a:ext cx="12191999" cy="1197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ru-RU" sz="1600" b="1" dirty="0" err="1" smtClean="0">
                <a:solidFill>
                  <a:schemeClr val="accent1">
                    <a:lumMod val="50000"/>
                  </a:schemeClr>
                </a:solidFill>
                <a:latin typeface="Arial" panose="020B0604020202020204" pitchFamily="34" charset="0"/>
                <a:cs typeface="Arial" panose="020B0604020202020204" pitchFamily="34" charset="0"/>
              </a:rPr>
              <a:t>Көрсетілетін</a:t>
            </a:r>
            <a:r>
              <a:rPr lang="ru-RU" sz="1600" b="1" dirty="0" smtClean="0">
                <a:solidFill>
                  <a:schemeClr val="accent1">
                    <a:lumMod val="50000"/>
                  </a:schemeClr>
                </a:solidFill>
                <a:latin typeface="Arial" panose="020B0604020202020204" pitchFamily="34" charset="0"/>
                <a:cs typeface="Arial" panose="020B0604020202020204" pitchFamily="34" charset="0"/>
              </a:rPr>
              <a:t> </a:t>
            </a:r>
            <a:r>
              <a:rPr lang="ru-RU" sz="1600" b="1" dirty="0" err="1">
                <a:solidFill>
                  <a:schemeClr val="accent1">
                    <a:lumMod val="50000"/>
                  </a:schemeClr>
                </a:solidFill>
                <a:latin typeface="Arial" panose="020B0604020202020204" pitchFamily="34" charset="0"/>
                <a:cs typeface="Arial" panose="020B0604020202020204" pitchFamily="34" charset="0"/>
              </a:rPr>
              <a:t>қызметтердің</a:t>
            </a:r>
            <a:r>
              <a:rPr lang="ru-RU" sz="1600" b="1" dirty="0">
                <a:solidFill>
                  <a:schemeClr val="accent1">
                    <a:lumMod val="50000"/>
                  </a:schemeClr>
                </a:solidFill>
                <a:latin typeface="Arial" panose="020B0604020202020204" pitchFamily="34" charset="0"/>
                <a:cs typeface="Arial" panose="020B0604020202020204" pitchFamily="34" charset="0"/>
              </a:rPr>
              <a:t> сапа </a:t>
            </a:r>
            <a:r>
              <a:rPr lang="ru-RU" sz="1600" b="1" dirty="0" err="1">
                <a:solidFill>
                  <a:schemeClr val="accent1">
                    <a:lumMod val="50000"/>
                  </a:schemeClr>
                </a:solidFill>
                <a:latin typeface="Arial" panose="020B0604020202020204" pitchFamily="34" charset="0"/>
                <a:cs typeface="Arial" panose="020B0604020202020204" pitchFamily="34" charset="0"/>
              </a:rPr>
              <a:t>және</a:t>
            </a:r>
            <a:r>
              <a:rPr lang="ru-RU" sz="1600" b="1" dirty="0">
                <a:solidFill>
                  <a:schemeClr val="accent1">
                    <a:lumMod val="50000"/>
                  </a:schemeClr>
                </a:solidFill>
                <a:latin typeface="Arial" panose="020B0604020202020204" pitchFamily="34" charset="0"/>
                <a:cs typeface="Arial" panose="020B0604020202020204" pitchFamily="34" charset="0"/>
              </a:rPr>
              <a:t> </a:t>
            </a:r>
            <a:r>
              <a:rPr lang="ru-RU" sz="1600" b="1" dirty="0" err="1">
                <a:solidFill>
                  <a:schemeClr val="accent1">
                    <a:lumMod val="50000"/>
                  </a:schemeClr>
                </a:solidFill>
                <a:latin typeface="Arial" panose="020B0604020202020204" pitchFamily="34" charset="0"/>
                <a:cs typeface="Arial" panose="020B0604020202020204" pitchFamily="34" charset="0"/>
              </a:rPr>
              <a:t>сенімділік</a:t>
            </a:r>
            <a:r>
              <a:rPr lang="ru-RU" sz="1600" b="1" dirty="0">
                <a:solidFill>
                  <a:schemeClr val="accent1">
                    <a:lumMod val="50000"/>
                  </a:schemeClr>
                </a:solidFill>
                <a:latin typeface="Arial" panose="020B0604020202020204" pitchFamily="34" charset="0"/>
                <a:cs typeface="Arial" panose="020B0604020202020204" pitchFamily="34" charset="0"/>
              </a:rPr>
              <a:t> </a:t>
            </a:r>
            <a:r>
              <a:rPr lang="ru-RU" sz="1600" b="1" dirty="0" err="1">
                <a:solidFill>
                  <a:schemeClr val="accent1">
                    <a:lumMod val="50000"/>
                  </a:schemeClr>
                </a:solidFill>
                <a:latin typeface="Arial" panose="020B0604020202020204" pitchFamily="34" charset="0"/>
                <a:cs typeface="Arial" panose="020B0604020202020204" pitchFamily="34" charset="0"/>
              </a:rPr>
              <a:t>көрсеткіштеріне</a:t>
            </a:r>
            <a:r>
              <a:rPr lang="ru-RU" sz="1600" b="1" dirty="0">
                <a:solidFill>
                  <a:schemeClr val="accent1">
                    <a:lumMod val="50000"/>
                  </a:schemeClr>
                </a:solidFill>
                <a:latin typeface="Arial" panose="020B0604020202020204" pitchFamily="34" charset="0"/>
                <a:cs typeface="Arial" panose="020B0604020202020204" pitchFamily="34" charset="0"/>
              </a:rPr>
              <a:t> </a:t>
            </a:r>
            <a:r>
              <a:rPr lang="ru-RU" sz="1600" b="1" dirty="0" err="1">
                <a:solidFill>
                  <a:schemeClr val="accent1">
                    <a:lumMod val="50000"/>
                  </a:schemeClr>
                </a:solidFill>
                <a:latin typeface="Arial" panose="020B0604020202020204" pitchFamily="34" charset="0"/>
                <a:cs typeface="Arial" panose="020B0604020202020204" pitchFamily="34" charset="0"/>
              </a:rPr>
              <a:t>сәйкестігі</a:t>
            </a:r>
            <a:r>
              <a:rPr lang="ru-RU" sz="1600" b="1" dirty="0">
                <a:solidFill>
                  <a:schemeClr val="accent1">
                    <a:lumMod val="50000"/>
                  </a:schemeClr>
                </a:solidFill>
                <a:latin typeface="Arial" panose="020B0604020202020204" pitchFamily="34" charset="0"/>
                <a:cs typeface="Arial" panose="020B0604020202020204" pitchFamily="34" charset="0"/>
              </a:rPr>
              <a:t> </a:t>
            </a:r>
            <a:r>
              <a:rPr lang="ru-RU" sz="1600" b="1" dirty="0" err="1" smtClean="0">
                <a:solidFill>
                  <a:schemeClr val="accent1">
                    <a:lumMod val="50000"/>
                  </a:schemeClr>
                </a:solidFill>
                <a:latin typeface="Arial" panose="020B0604020202020204" pitchFamily="34" charset="0"/>
                <a:cs typeface="Arial" panose="020B0604020202020204" pitchFamily="34" charset="0"/>
              </a:rPr>
              <a:t>туралы</a:t>
            </a:r>
            <a:endParaRPr lang="ru-RU" sz="1600" b="1" dirty="0">
              <a:solidFill>
                <a:schemeClr val="accent1">
                  <a:lumMod val="50000"/>
                </a:schemeClr>
              </a:solidFill>
              <a:latin typeface="Arial" panose="020B0604020202020204" pitchFamily="34" charset="0"/>
              <a:cs typeface="Arial" panose="020B0604020202020204" pitchFamily="34" charset="0"/>
            </a:endParaRPr>
          </a:p>
          <a:p>
            <a:pPr algn="ctr">
              <a:spcBef>
                <a:spcPct val="0"/>
              </a:spcBef>
            </a:pPr>
            <a:r>
              <a:rPr lang="ru-RU" altLang="ru-RU" sz="1600" b="1" dirty="0" err="1" smtClean="0">
                <a:solidFill>
                  <a:schemeClr val="accent1">
                    <a:lumMod val="50000"/>
                  </a:schemeClr>
                </a:solidFill>
                <a:latin typeface="Arial" panose="020B0604020202020204" pitchFamily="34" charset="0"/>
              </a:rPr>
              <a:t>Қызмет</a:t>
            </a:r>
            <a:r>
              <a:rPr lang="ru-RU" altLang="ru-RU" sz="1600" b="1" dirty="0" smtClean="0">
                <a:solidFill>
                  <a:schemeClr val="accent1">
                    <a:lumMod val="50000"/>
                  </a:schemeClr>
                </a:solidFill>
                <a:latin typeface="Arial" panose="020B0604020202020204" pitchFamily="34" charset="0"/>
              </a:rPr>
              <a:t> </a:t>
            </a:r>
            <a:r>
              <a:rPr lang="ru-RU" altLang="ru-RU" sz="1600" b="1" dirty="0" err="1">
                <a:solidFill>
                  <a:schemeClr val="accent1">
                    <a:lumMod val="50000"/>
                  </a:schemeClr>
                </a:solidFill>
                <a:latin typeface="Arial" panose="020B0604020202020204" pitchFamily="34" charset="0"/>
              </a:rPr>
              <a:t>тиімділігінің</a:t>
            </a:r>
            <a:r>
              <a:rPr lang="ru-RU" altLang="ru-RU" sz="1600" b="1" dirty="0">
                <a:solidFill>
                  <a:schemeClr val="accent1">
                    <a:lumMod val="50000"/>
                  </a:schemeClr>
                </a:solidFill>
                <a:latin typeface="Arial" panose="020B0604020202020204" pitchFamily="34" charset="0"/>
              </a:rPr>
              <a:t> </a:t>
            </a:r>
            <a:r>
              <a:rPr lang="ru-RU" altLang="ru-RU" sz="1600" b="1" dirty="0" err="1">
                <a:solidFill>
                  <a:schemeClr val="accent1">
                    <a:lumMod val="50000"/>
                  </a:schemeClr>
                </a:solidFill>
                <a:latin typeface="Arial" panose="020B0604020202020204" pitchFamily="34" charset="0"/>
              </a:rPr>
              <a:t>көрсеткіштеріне</a:t>
            </a:r>
            <a:r>
              <a:rPr lang="ru-RU" altLang="ru-RU" sz="1600" b="1" dirty="0">
                <a:solidFill>
                  <a:schemeClr val="accent1">
                    <a:lumMod val="50000"/>
                  </a:schemeClr>
                </a:solidFill>
                <a:latin typeface="Arial" panose="020B0604020202020204" pitchFamily="34" charset="0"/>
              </a:rPr>
              <a:t> </a:t>
            </a:r>
            <a:r>
              <a:rPr lang="ru-RU" altLang="ru-RU" sz="1600" b="1" dirty="0" err="1">
                <a:solidFill>
                  <a:schemeClr val="accent1">
                    <a:lumMod val="50000"/>
                  </a:schemeClr>
                </a:solidFill>
                <a:latin typeface="Arial" panose="020B0604020202020204" pitchFamily="34" charset="0"/>
              </a:rPr>
              <a:t>қол</a:t>
            </a:r>
            <a:r>
              <a:rPr lang="ru-RU" altLang="ru-RU" sz="1600" b="1" dirty="0">
                <a:solidFill>
                  <a:schemeClr val="accent1">
                    <a:lumMod val="50000"/>
                  </a:schemeClr>
                </a:solidFill>
                <a:latin typeface="Arial" panose="020B0604020202020204" pitchFamily="34" charset="0"/>
              </a:rPr>
              <a:t> </a:t>
            </a:r>
            <a:r>
              <a:rPr lang="ru-RU" altLang="ru-RU" sz="1600" b="1" dirty="0" err="1">
                <a:solidFill>
                  <a:schemeClr val="accent1">
                    <a:lumMod val="50000"/>
                  </a:schemeClr>
                </a:solidFill>
                <a:latin typeface="Arial" panose="020B0604020202020204" pitchFamily="34" charset="0"/>
              </a:rPr>
              <a:t>жеткізу</a:t>
            </a:r>
            <a:r>
              <a:rPr lang="ru-RU" altLang="ru-RU" sz="1600" b="1" dirty="0">
                <a:solidFill>
                  <a:schemeClr val="accent1">
                    <a:lumMod val="50000"/>
                  </a:schemeClr>
                </a:solidFill>
                <a:latin typeface="Arial" panose="020B0604020202020204" pitchFamily="34" charset="0"/>
              </a:rPr>
              <a:t> </a:t>
            </a:r>
            <a:r>
              <a:rPr lang="ru-RU" altLang="ru-RU" sz="1600" b="1" dirty="0" err="1" smtClean="0">
                <a:solidFill>
                  <a:schemeClr val="accent1">
                    <a:lumMod val="50000"/>
                  </a:schemeClr>
                </a:solidFill>
                <a:latin typeface="Arial" panose="020B0604020202020204" pitchFamily="34" charset="0"/>
              </a:rPr>
              <a:t>туралы</a:t>
            </a:r>
            <a:endParaRPr lang="ru-RU" altLang="ru-RU" sz="1600" b="1" dirty="0">
              <a:solidFill>
                <a:schemeClr val="accent1">
                  <a:lumMod val="50000"/>
                </a:schemeClr>
              </a:solidFill>
              <a:latin typeface="Arial" panose="020B0604020202020204" pitchFamily="34" charset="0"/>
            </a:endParaRPr>
          </a:p>
        </p:txBody>
      </p:sp>
      <p:pic>
        <p:nvPicPr>
          <p:cNvPr id="6" name="Picture 9"/>
          <p:cNvPicPr>
            <a:picLocks noChangeAspect="1"/>
          </p:cNvPicPr>
          <p:nvPr/>
        </p:nvPicPr>
        <p:blipFill>
          <a:blip r:embed="rId4"/>
          <a:stretch>
            <a:fillRect/>
          </a:stretch>
        </p:blipFill>
        <p:spPr>
          <a:xfrm>
            <a:off x="322109" y="252595"/>
            <a:ext cx="1114805" cy="686250"/>
          </a:xfrm>
          <a:prstGeom prst="rect">
            <a:avLst/>
          </a:prstGeom>
        </p:spPr>
      </p:pic>
      <p:pic>
        <p:nvPicPr>
          <p:cNvPr id="10" name="Picture 4" descr="Качество воды: что влияет на него? | Акватори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542" y="1453670"/>
            <a:ext cx="2184357" cy="15769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www.darwin-pumps.ru/images/use104.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109" y="3289689"/>
            <a:ext cx="2258790" cy="1224738"/>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7"/>
          <a:stretch>
            <a:fillRect/>
          </a:stretch>
        </p:blipFill>
        <p:spPr>
          <a:xfrm>
            <a:off x="396542" y="4867996"/>
            <a:ext cx="2235017" cy="1115390"/>
          </a:xfrm>
          <a:prstGeom prst="rect">
            <a:avLst/>
          </a:prstGeom>
        </p:spPr>
      </p:pic>
      <p:sp>
        <p:nvSpPr>
          <p:cNvPr id="15" name="Заголовок 1"/>
          <p:cNvSpPr txBox="1">
            <a:spLocks/>
          </p:cNvSpPr>
          <p:nvPr/>
        </p:nvSpPr>
        <p:spPr bwMode="auto">
          <a:xfrm>
            <a:off x="2697510" y="1366076"/>
            <a:ext cx="9303990" cy="535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0"/>
              </a:spcBef>
              <a:spcAft>
                <a:spcPts val="600"/>
              </a:spcAft>
              <a:buNone/>
            </a:pPr>
            <a:r>
              <a:rPr lang="ru-RU" altLang="ru-RU" sz="1050" b="1" dirty="0">
                <a:latin typeface="Arial" panose="020B0604020202020204" pitchFamily="34" charset="0"/>
              </a:rPr>
              <a:t>● </a:t>
            </a:r>
            <a:r>
              <a:rPr lang="ru-RU" altLang="ru-RU" sz="1200" b="1" dirty="0" err="1">
                <a:latin typeface="Arial" panose="020B0604020202020204" pitchFamily="34" charset="0"/>
              </a:rPr>
              <a:t>Кәсіпорынға</a:t>
            </a:r>
            <a:r>
              <a:rPr lang="ru-RU" altLang="ru-RU" sz="1200" b="1" dirty="0">
                <a:latin typeface="Arial" panose="020B0604020202020204" pitchFamily="34" charset="0"/>
              </a:rPr>
              <a:t> </a:t>
            </a:r>
            <a:r>
              <a:rPr lang="ru-RU" altLang="ru-RU" sz="1200" b="1" dirty="0" err="1">
                <a:latin typeface="Arial" panose="020B0604020202020204" pitchFamily="34" charset="0"/>
              </a:rPr>
              <a:t>тарифтер</a:t>
            </a:r>
            <a:r>
              <a:rPr lang="ru-RU" altLang="ru-RU" sz="1200" b="1" dirty="0">
                <a:latin typeface="Arial" panose="020B0604020202020204" pitchFamily="34" charset="0"/>
              </a:rPr>
              <a:t> </a:t>
            </a:r>
            <a:r>
              <a:rPr lang="ru-RU" altLang="ru-RU" sz="1200" b="1" dirty="0" err="1">
                <a:latin typeface="Arial" panose="020B0604020202020204" pitchFamily="34" charset="0"/>
              </a:rPr>
              <a:t>табиғи</a:t>
            </a:r>
            <a:r>
              <a:rPr lang="ru-RU" altLang="ru-RU" sz="1200" b="1" dirty="0">
                <a:latin typeface="Arial" panose="020B0604020202020204" pitchFamily="34" charset="0"/>
              </a:rPr>
              <a:t> монополия </a:t>
            </a:r>
            <a:r>
              <a:rPr lang="ru-RU" altLang="ru-RU" sz="1200" b="1" dirty="0" err="1">
                <a:latin typeface="Arial" panose="020B0604020202020204" pitchFamily="34" charset="0"/>
              </a:rPr>
              <a:t>субъектісіне</a:t>
            </a:r>
            <a:r>
              <a:rPr lang="ru-RU" altLang="ru-RU" sz="1200" b="1" dirty="0">
                <a:latin typeface="Arial" panose="020B0604020202020204" pitchFamily="34" charset="0"/>
              </a:rPr>
              <a:t> </a:t>
            </a:r>
            <a:r>
              <a:rPr lang="ru-RU" altLang="ru-RU" sz="1200" b="1" dirty="0" err="1">
                <a:latin typeface="Arial" panose="020B0604020202020204" pitchFamily="34" charset="0"/>
              </a:rPr>
              <a:t>қызметтердің</a:t>
            </a:r>
            <a:r>
              <a:rPr lang="ru-RU" altLang="ru-RU" sz="1200" b="1" dirty="0">
                <a:latin typeface="Arial" panose="020B0604020202020204" pitchFamily="34" charset="0"/>
              </a:rPr>
              <a:t> </a:t>
            </a:r>
            <a:r>
              <a:rPr lang="ru-RU" altLang="ru-RU" sz="1200" b="1" dirty="0" err="1">
                <a:latin typeface="Arial" panose="020B0604020202020204" pitchFamily="34" charset="0"/>
              </a:rPr>
              <a:t>сапасы</a:t>
            </a:r>
            <a:r>
              <a:rPr lang="ru-RU" altLang="ru-RU" sz="1200" b="1" dirty="0">
                <a:latin typeface="Arial" panose="020B0604020202020204" pitchFamily="34" charset="0"/>
              </a:rPr>
              <a:t> мен </a:t>
            </a:r>
            <a:r>
              <a:rPr lang="ru-RU" altLang="ru-RU" sz="1200" b="1" dirty="0" err="1">
                <a:latin typeface="Arial" panose="020B0604020202020204" pitchFamily="34" charset="0"/>
              </a:rPr>
              <a:t>сенімділігі</a:t>
            </a:r>
            <a:r>
              <a:rPr lang="ru-RU" altLang="ru-RU" sz="1200" b="1" dirty="0">
                <a:latin typeface="Arial" panose="020B0604020202020204" pitchFamily="34" charset="0"/>
              </a:rPr>
              <a:t>, </a:t>
            </a:r>
            <a:r>
              <a:rPr lang="ru-RU" altLang="ru-RU" sz="1200" b="1" dirty="0" err="1">
                <a:latin typeface="Arial" panose="020B0604020202020204" pitchFamily="34" charset="0"/>
              </a:rPr>
              <a:t>қызметінің</a:t>
            </a:r>
            <a:r>
              <a:rPr lang="ru-RU" altLang="ru-RU" sz="1200" b="1" dirty="0">
                <a:latin typeface="Arial" panose="020B0604020202020204" pitchFamily="34" charset="0"/>
              </a:rPr>
              <a:t> </a:t>
            </a:r>
            <a:r>
              <a:rPr lang="ru-RU" altLang="ru-RU" sz="1200" b="1" dirty="0" err="1">
                <a:latin typeface="Arial" panose="020B0604020202020204" pitchFamily="34" charset="0"/>
              </a:rPr>
              <a:t>тиімділігі</a:t>
            </a:r>
            <a:r>
              <a:rPr lang="ru-RU" altLang="ru-RU" sz="1200" b="1" dirty="0">
                <a:latin typeface="Arial" panose="020B0604020202020204" pitchFamily="34" charset="0"/>
              </a:rPr>
              <a:t> </a:t>
            </a:r>
            <a:r>
              <a:rPr lang="ru-RU" altLang="ru-RU" sz="1200" b="1" dirty="0" err="1">
                <a:latin typeface="Arial" panose="020B0604020202020204" pitchFamily="34" charset="0"/>
              </a:rPr>
              <a:t>көрсеткіштері</a:t>
            </a:r>
            <a:r>
              <a:rPr lang="ru-RU" altLang="ru-RU" sz="1200" b="1" dirty="0">
                <a:latin typeface="Arial" panose="020B0604020202020204" pitchFamily="34" charset="0"/>
              </a:rPr>
              <a:t> </a:t>
            </a:r>
            <a:r>
              <a:rPr lang="ru-RU" altLang="ru-RU" sz="1200" b="1" dirty="0" err="1">
                <a:latin typeface="Arial" panose="020B0604020202020204" pitchFamily="34" charset="0"/>
              </a:rPr>
              <a:t>бекітілмейтін</a:t>
            </a:r>
            <a:r>
              <a:rPr lang="ru-RU" altLang="ru-RU" sz="1200" b="1" dirty="0">
                <a:latin typeface="Arial" panose="020B0604020202020204" pitchFamily="34" charset="0"/>
              </a:rPr>
              <a:t> </a:t>
            </a:r>
            <a:r>
              <a:rPr lang="ru-RU" altLang="ru-RU" sz="1200" b="1" dirty="0" err="1">
                <a:latin typeface="Arial" panose="020B0604020202020204" pitchFamily="34" charset="0"/>
              </a:rPr>
              <a:t>шығынды</a:t>
            </a:r>
            <a:r>
              <a:rPr lang="ru-RU" altLang="ru-RU" sz="1200" b="1" dirty="0">
                <a:latin typeface="Arial" panose="020B0604020202020204" pitchFamily="34" charset="0"/>
              </a:rPr>
              <a:t> </a:t>
            </a:r>
            <a:r>
              <a:rPr lang="ru-RU" altLang="ru-RU" sz="1200" b="1" dirty="0" err="1">
                <a:latin typeface="Arial" panose="020B0604020202020204" pitchFamily="34" charset="0"/>
              </a:rPr>
              <a:t>әдісті</a:t>
            </a:r>
            <a:r>
              <a:rPr lang="ru-RU" altLang="ru-RU" sz="1200" b="1" dirty="0">
                <a:latin typeface="Arial" panose="020B0604020202020204" pitchFamily="34" charset="0"/>
              </a:rPr>
              <a:t> </a:t>
            </a:r>
            <a:r>
              <a:rPr lang="ru-RU" altLang="ru-RU" sz="1200" b="1" dirty="0" err="1">
                <a:latin typeface="Arial" panose="020B0604020202020204" pitchFamily="34" charset="0"/>
              </a:rPr>
              <a:t>қолдана</a:t>
            </a:r>
            <a:r>
              <a:rPr lang="ru-RU" altLang="ru-RU" sz="1200" b="1" dirty="0">
                <a:latin typeface="Arial" panose="020B0604020202020204" pitchFamily="34" charset="0"/>
              </a:rPr>
              <a:t> </a:t>
            </a:r>
            <a:r>
              <a:rPr lang="ru-RU" altLang="ru-RU" sz="1200" b="1" dirty="0" err="1">
                <a:latin typeface="Arial" panose="020B0604020202020204" pitchFamily="34" charset="0"/>
              </a:rPr>
              <a:t>отырып</a:t>
            </a:r>
            <a:r>
              <a:rPr lang="ru-RU" altLang="ru-RU" sz="1200" b="1" dirty="0">
                <a:latin typeface="Arial" panose="020B0604020202020204" pitchFamily="34" charset="0"/>
              </a:rPr>
              <a:t>, 2025 – 2029 </a:t>
            </a:r>
            <a:r>
              <a:rPr lang="ru-RU" altLang="ru-RU" sz="1200" b="1" dirty="0" err="1">
                <a:latin typeface="Arial" panose="020B0604020202020204" pitchFamily="34" charset="0"/>
              </a:rPr>
              <a:t>жж.бес</a:t>
            </a:r>
            <a:r>
              <a:rPr lang="ru-RU" altLang="ru-RU" sz="1200" b="1" dirty="0">
                <a:latin typeface="Arial" panose="020B0604020202020204" pitchFamily="34" charset="0"/>
              </a:rPr>
              <a:t> </a:t>
            </a:r>
            <a:r>
              <a:rPr lang="ru-RU" altLang="ru-RU" sz="1200" b="1" dirty="0" err="1">
                <a:latin typeface="Arial" panose="020B0604020202020204" pitchFamily="34" charset="0"/>
              </a:rPr>
              <a:t>жылдық</a:t>
            </a:r>
            <a:r>
              <a:rPr lang="ru-RU" altLang="ru-RU" sz="1200" b="1" dirty="0">
                <a:latin typeface="Arial" panose="020B0604020202020204" pitchFamily="34" charset="0"/>
              </a:rPr>
              <a:t> </a:t>
            </a:r>
            <a:r>
              <a:rPr lang="ru-RU" altLang="ru-RU" sz="1200" b="1" dirty="0" err="1">
                <a:latin typeface="Arial" panose="020B0604020202020204" pitchFamily="34" charset="0"/>
              </a:rPr>
              <a:t>кезеңіне</a:t>
            </a:r>
            <a:r>
              <a:rPr lang="ru-RU" altLang="ru-RU" sz="1200" b="1" dirty="0">
                <a:latin typeface="Arial" panose="020B0604020202020204" pitchFamily="34" charset="0"/>
              </a:rPr>
              <a:t> </a:t>
            </a:r>
            <a:r>
              <a:rPr lang="ru-RU" altLang="ru-RU" sz="1200" b="1" dirty="0" err="1">
                <a:latin typeface="Arial" panose="020B0604020202020204" pitchFamily="34" charset="0"/>
              </a:rPr>
              <a:t>бекітілді</a:t>
            </a:r>
            <a:r>
              <a:rPr lang="ru-RU" altLang="ru-RU" sz="1200" b="1" dirty="0" smtClean="0">
                <a:latin typeface="Arial" panose="020B0604020202020204" pitchFamily="34" charset="0"/>
              </a:rPr>
              <a:t>.</a:t>
            </a:r>
          </a:p>
          <a:p>
            <a:pPr>
              <a:spcBef>
                <a:spcPts val="0"/>
              </a:spcBef>
              <a:spcAft>
                <a:spcPts val="600"/>
              </a:spcAft>
              <a:buNone/>
            </a:pPr>
            <a:endParaRPr lang="ru-RU" altLang="ru-RU" sz="1200" b="1" dirty="0">
              <a:latin typeface="Arial" panose="020B0604020202020204" pitchFamily="34" charset="0"/>
            </a:endParaRPr>
          </a:p>
          <a:p>
            <a:pPr eaLnBrk="1" hangingPunct="1">
              <a:spcBef>
                <a:spcPts val="0"/>
              </a:spcBef>
              <a:spcAft>
                <a:spcPts val="600"/>
              </a:spcAft>
              <a:buFontTx/>
              <a:buNone/>
            </a:pPr>
            <a:r>
              <a:rPr lang="ru-RU" altLang="ru-RU" sz="1000" b="1" dirty="0">
                <a:latin typeface="Arial" panose="020B0604020202020204" pitchFamily="34" charset="0"/>
              </a:rPr>
              <a:t>● </a:t>
            </a:r>
            <a:r>
              <a:rPr lang="ru-RU" altLang="ru-RU" sz="1200" b="1" dirty="0" err="1">
                <a:latin typeface="Arial" panose="020B0604020202020204" pitchFamily="34" charset="0"/>
              </a:rPr>
              <a:t>Судың</a:t>
            </a:r>
            <a:r>
              <a:rPr lang="ru-RU" altLang="ru-RU" sz="1200" b="1" dirty="0">
                <a:latin typeface="Arial" panose="020B0604020202020204" pitchFamily="34" charset="0"/>
              </a:rPr>
              <a:t> </a:t>
            </a:r>
            <a:r>
              <a:rPr lang="ru-RU" altLang="ru-RU" sz="1200" b="1" dirty="0" err="1">
                <a:latin typeface="Arial" panose="020B0604020202020204" pitchFamily="34" charset="0"/>
              </a:rPr>
              <a:t>сапасы</a:t>
            </a:r>
            <a:r>
              <a:rPr lang="ru-RU" altLang="ru-RU" sz="1200" b="1" dirty="0">
                <a:latin typeface="Arial" panose="020B0604020202020204" pitchFamily="34" charset="0"/>
              </a:rPr>
              <a:t> </a:t>
            </a:r>
            <a:r>
              <a:rPr lang="ru-RU" altLang="ru-RU" sz="1200" b="1" dirty="0" err="1">
                <a:latin typeface="Arial" panose="020B0604020202020204" pitchFamily="34" charset="0"/>
              </a:rPr>
              <a:t>барлық</a:t>
            </a:r>
            <a:r>
              <a:rPr lang="ru-RU" altLang="ru-RU" sz="1200" b="1" dirty="0">
                <a:latin typeface="Arial" panose="020B0604020202020204" pitchFamily="34" charset="0"/>
              </a:rPr>
              <a:t> </a:t>
            </a:r>
            <a:r>
              <a:rPr lang="ru-RU" altLang="ru-RU" sz="1200" b="1" dirty="0" err="1">
                <a:latin typeface="Arial" panose="020B0604020202020204" pitchFamily="34" charset="0"/>
              </a:rPr>
              <a:t>көрсеткіштер</a:t>
            </a:r>
            <a:r>
              <a:rPr lang="ru-RU" altLang="ru-RU" sz="1200" b="1" dirty="0">
                <a:latin typeface="Arial" panose="020B0604020202020204" pitchFamily="34" charset="0"/>
              </a:rPr>
              <a:t> </a:t>
            </a:r>
            <a:r>
              <a:rPr lang="ru-RU" altLang="ru-RU" sz="1200" b="1" dirty="0" err="1">
                <a:latin typeface="Arial" panose="020B0604020202020204" pitchFamily="34" charset="0"/>
              </a:rPr>
              <a:t>бойынша</a:t>
            </a:r>
            <a:r>
              <a:rPr lang="ru-RU" altLang="ru-RU" sz="1200" b="1" dirty="0">
                <a:latin typeface="Arial" panose="020B0604020202020204" pitchFamily="34" charset="0"/>
              </a:rPr>
              <a:t> </a:t>
            </a:r>
            <a:r>
              <a:rPr lang="ru-RU" altLang="ru-RU" sz="1200" b="1" dirty="0" err="1">
                <a:latin typeface="Arial" panose="020B0604020202020204" pitchFamily="34" charset="0"/>
              </a:rPr>
              <a:t>санитарлық</a:t>
            </a:r>
            <a:r>
              <a:rPr lang="ru-RU" altLang="ru-RU" sz="1200" b="1" dirty="0">
                <a:latin typeface="Arial" panose="020B0604020202020204" pitchFamily="34" charset="0"/>
              </a:rPr>
              <a:t> </a:t>
            </a:r>
            <a:r>
              <a:rPr lang="ru-RU" altLang="ru-RU" sz="1200" b="1" dirty="0" err="1">
                <a:latin typeface="Arial" panose="020B0604020202020204" pitchFamily="34" charset="0"/>
              </a:rPr>
              <a:t>нормалардың</a:t>
            </a:r>
            <a:r>
              <a:rPr lang="ru-RU" altLang="ru-RU" sz="1200" b="1" dirty="0">
                <a:latin typeface="Arial" panose="020B0604020202020204" pitchFamily="34" charset="0"/>
              </a:rPr>
              <a:t> </a:t>
            </a:r>
            <a:r>
              <a:rPr lang="ru-RU" altLang="ru-RU" sz="1200" b="1" dirty="0" err="1">
                <a:latin typeface="Arial" panose="020B0604020202020204" pitchFamily="34" charset="0"/>
              </a:rPr>
              <a:t>талаптарына</a:t>
            </a:r>
            <a:r>
              <a:rPr lang="ru-RU" altLang="ru-RU" sz="1200" b="1" dirty="0">
                <a:latin typeface="Arial" panose="020B0604020202020204" pitchFamily="34" charset="0"/>
              </a:rPr>
              <a:t> </a:t>
            </a:r>
            <a:r>
              <a:rPr lang="ru-RU" altLang="ru-RU" sz="1200" b="1" dirty="0" err="1">
                <a:latin typeface="Arial" panose="020B0604020202020204" pitchFamily="34" charset="0"/>
              </a:rPr>
              <a:t>сәйкес</a:t>
            </a:r>
            <a:r>
              <a:rPr lang="ru-RU" altLang="ru-RU" sz="1200" b="1" dirty="0">
                <a:latin typeface="Arial" panose="020B0604020202020204" pitchFamily="34" charset="0"/>
              </a:rPr>
              <a:t> </a:t>
            </a:r>
            <a:r>
              <a:rPr lang="ru-RU" altLang="ru-RU" sz="1200" b="1" dirty="0" err="1">
                <a:latin typeface="Arial" panose="020B0604020202020204" pitchFamily="34" charset="0"/>
              </a:rPr>
              <a:t>келеді</a:t>
            </a:r>
            <a:endParaRPr lang="ru-RU" altLang="ru-RU" sz="1200" b="1" dirty="0">
              <a:latin typeface="Arial" panose="020B0604020202020204" pitchFamily="34" charset="0"/>
            </a:endParaRPr>
          </a:p>
          <a:p>
            <a:pPr algn="just">
              <a:spcBef>
                <a:spcPts val="0"/>
              </a:spcBef>
              <a:spcAft>
                <a:spcPts val="600"/>
              </a:spcAft>
              <a:buNone/>
            </a:pPr>
            <a:r>
              <a:rPr lang="ru-RU" sz="1200" dirty="0" err="1">
                <a:latin typeface="Arial" panose="020B0604020202020204" pitchFamily="34" charset="0"/>
                <a:cs typeface="Arial" panose="020B0604020202020204" pitchFamily="34" charset="0"/>
              </a:rPr>
              <a:t>Судың</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сапасын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бақылау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процесін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кәсіпорынның</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зертханасы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жүзеге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асырады</a:t>
            </a:r>
            <a:r>
              <a:rPr lang="ru-RU" sz="1200" dirty="0">
                <a:latin typeface="Arial" panose="020B0604020202020204" pitchFamily="34" charset="0"/>
                <a:cs typeface="Arial" panose="020B0604020202020204" pitchFamily="34" charset="0"/>
              </a:rPr>
              <a:t>. Суды </a:t>
            </a:r>
            <a:r>
              <a:rPr lang="ru-RU" sz="1200" dirty="0" err="1">
                <a:latin typeface="Arial" panose="020B0604020202020204" pitchFamily="34" charset="0"/>
                <a:cs typeface="Arial" panose="020B0604020202020204" pitchFamily="34" charset="0"/>
              </a:rPr>
              <a:t>зарарсыздандыру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процесінде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қауіпсіз</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және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улы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емес</a:t>
            </a:r>
            <a:r>
              <a:rPr lang="ru-RU" sz="1200" dirty="0">
                <a:latin typeface="Arial" panose="020B0604020202020204" pitchFamily="34" charset="0"/>
                <a:cs typeface="Arial" panose="020B0604020202020204" pitchFamily="34" charset="0"/>
              </a:rPr>
              <a:t> натрий </a:t>
            </a:r>
            <a:r>
              <a:rPr lang="ru-RU" sz="1200" dirty="0" err="1">
                <a:latin typeface="Arial" panose="020B0604020202020204" pitchFamily="34" charset="0"/>
                <a:cs typeface="Arial" panose="020B0604020202020204" pitchFamily="34" charset="0"/>
              </a:rPr>
              <a:t>гипохлориті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қолданылады</a:t>
            </a:r>
            <a:endParaRPr lang="ru-RU" altLang="ru-RU" sz="1200" dirty="0">
              <a:latin typeface="Arial" panose="020B0604020202020204" pitchFamily="34" charset="0"/>
              <a:cs typeface="Arial" panose="020B0604020202020204" pitchFamily="34" charset="0"/>
            </a:endParaRPr>
          </a:p>
          <a:p>
            <a:pPr algn="just">
              <a:spcBef>
                <a:spcPts val="0"/>
              </a:spcBef>
              <a:spcAft>
                <a:spcPts val="600"/>
              </a:spcAft>
              <a:buNone/>
            </a:pPr>
            <a:endParaRPr lang="ru-RU" altLang="ru-RU" sz="1200" dirty="0">
              <a:latin typeface="Arial" panose="020B0604020202020204" pitchFamily="34" charset="0"/>
            </a:endParaRPr>
          </a:p>
          <a:p>
            <a:pPr algn="just">
              <a:spcBef>
                <a:spcPts val="0"/>
              </a:spcBef>
              <a:spcAft>
                <a:spcPts val="600"/>
              </a:spcAft>
              <a:buNone/>
            </a:pPr>
            <a:r>
              <a:rPr lang="ru-RU" altLang="ru-RU" sz="1200" dirty="0">
                <a:latin typeface="Arial" panose="020B0604020202020204" pitchFamily="34" charset="0"/>
              </a:rPr>
              <a:t>● </a:t>
            </a:r>
            <a:r>
              <a:rPr lang="ru-RU" altLang="ru-RU" sz="1200" b="1" dirty="0" err="1">
                <a:latin typeface="Arial" panose="020B0604020202020204" pitchFamily="34" charset="0"/>
              </a:rPr>
              <a:t>Кәріздік</a:t>
            </a:r>
            <a:r>
              <a:rPr lang="ru-RU" altLang="ru-RU" sz="1200" b="1" dirty="0">
                <a:latin typeface="Arial" panose="020B0604020202020204" pitchFamily="34" charset="0"/>
              </a:rPr>
              <a:t> </a:t>
            </a:r>
            <a:r>
              <a:rPr lang="ru-RU" altLang="ru-RU" sz="1200" b="1" dirty="0" err="1">
                <a:latin typeface="Arial" panose="020B0604020202020204" pitchFamily="34" charset="0"/>
              </a:rPr>
              <a:t>тазарту</a:t>
            </a:r>
            <a:r>
              <a:rPr lang="ru-RU" altLang="ru-RU" sz="1200" b="1" dirty="0">
                <a:latin typeface="Arial" panose="020B0604020202020204" pitchFamily="34" charset="0"/>
              </a:rPr>
              <a:t> </a:t>
            </a:r>
            <a:r>
              <a:rPr lang="ru-RU" altLang="ru-RU" sz="1200" b="1" dirty="0" err="1">
                <a:latin typeface="Arial" panose="020B0604020202020204" pitchFamily="34" charset="0"/>
              </a:rPr>
              <a:t>құрылыстарындағы</a:t>
            </a:r>
            <a:r>
              <a:rPr lang="ru-RU" altLang="ru-RU" sz="1200" b="1" dirty="0">
                <a:latin typeface="Arial" panose="020B0604020202020204" pitchFamily="34" charset="0"/>
              </a:rPr>
              <a:t> </a:t>
            </a:r>
            <a:r>
              <a:rPr lang="ru-RU" altLang="ru-RU" sz="1200" b="1" dirty="0" err="1">
                <a:latin typeface="Arial" panose="020B0604020202020204" pitchFamily="34" charset="0"/>
              </a:rPr>
              <a:t>ағынды</a:t>
            </a:r>
            <a:r>
              <a:rPr lang="ru-RU" altLang="ru-RU" sz="1200" b="1" dirty="0">
                <a:latin typeface="Arial" panose="020B0604020202020204" pitchFamily="34" charset="0"/>
              </a:rPr>
              <a:t> </a:t>
            </a:r>
            <a:r>
              <a:rPr lang="ru-RU" altLang="ru-RU" sz="1200" b="1" dirty="0" err="1">
                <a:latin typeface="Arial" panose="020B0604020202020204" pitchFamily="34" charset="0"/>
              </a:rPr>
              <a:t>суларды</a:t>
            </a:r>
            <a:r>
              <a:rPr lang="ru-RU" altLang="ru-RU" sz="1200" b="1" dirty="0">
                <a:latin typeface="Arial" panose="020B0604020202020204" pitchFamily="34" charset="0"/>
              </a:rPr>
              <a:t> </a:t>
            </a:r>
            <a:r>
              <a:rPr lang="ru-RU" altLang="ru-RU" sz="1200" b="1" dirty="0" err="1">
                <a:latin typeface="Arial" panose="020B0604020202020204" pitchFamily="34" charset="0"/>
              </a:rPr>
              <a:t>тазарту</a:t>
            </a:r>
            <a:r>
              <a:rPr lang="ru-RU" altLang="ru-RU" sz="1200" b="1" dirty="0">
                <a:latin typeface="Arial" panose="020B0604020202020204" pitchFamily="34" charset="0"/>
              </a:rPr>
              <a:t> </a:t>
            </a:r>
            <a:r>
              <a:rPr lang="ru-RU" altLang="ru-RU" sz="1200" b="1" dirty="0" err="1">
                <a:latin typeface="Arial" panose="020B0604020202020204" pitchFamily="34" charset="0"/>
              </a:rPr>
              <a:t>сапасы</a:t>
            </a:r>
            <a:r>
              <a:rPr lang="ru-RU" altLang="ru-RU" sz="1200" b="1" dirty="0">
                <a:latin typeface="Arial" panose="020B0604020202020204" pitchFamily="34" charset="0"/>
              </a:rPr>
              <a:t> </a:t>
            </a:r>
          </a:p>
          <a:p>
            <a:pPr algn="just">
              <a:spcBef>
                <a:spcPts val="0"/>
              </a:spcBef>
              <a:spcAft>
                <a:spcPts val="600"/>
              </a:spcAft>
              <a:buNone/>
            </a:pPr>
            <a:r>
              <a:rPr lang="ru-RU" sz="1200" dirty="0" err="1">
                <a:latin typeface="Arial" panose="020B0604020202020204" pitchFamily="34" charset="0"/>
                <a:cs typeface="Arial" panose="020B0604020202020204" pitchFamily="34" charset="0"/>
              </a:rPr>
              <a:t>Кәсіпорын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қабылдаған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барлық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ағынды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сулар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толық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биологиялық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тазартудан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өтеді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Тазалау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сапасын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кәсіпорынның</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сынақ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зертханасы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бақылайды</a:t>
            </a:r>
            <a:r>
              <a:rPr lang="ru-RU" sz="1200" dirty="0">
                <a:latin typeface="Arial" panose="020B0604020202020204" pitchFamily="34" charset="0"/>
                <a:cs typeface="Arial" panose="020B0604020202020204" pitchFamily="34" charset="0"/>
              </a:rPr>
              <a:t>. </a:t>
            </a:r>
          </a:p>
          <a:p>
            <a:pPr algn="just">
              <a:spcBef>
                <a:spcPts val="0"/>
              </a:spcBef>
              <a:spcAft>
                <a:spcPts val="600"/>
              </a:spcAft>
              <a:buNone/>
            </a:pPr>
            <a:r>
              <a:rPr lang="ru-RU" sz="1200" dirty="0" err="1">
                <a:latin typeface="Arial" panose="020B0604020202020204" pitchFamily="34" charset="0"/>
                <a:cs typeface="Arial" panose="020B0604020202020204" pitchFamily="34" charset="0"/>
              </a:rPr>
              <a:t>Күн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сайын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тазартудың</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барлық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кезеңдерінде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химиялық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және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бактериологиялық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көрсеткіштер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бойынша</a:t>
            </a:r>
            <a:r>
              <a:rPr lang="ru-RU" sz="1200" dirty="0">
                <a:latin typeface="Arial" panose="020B0604020202020204" pitchFamily="34" charset="0"/>
                <a:cs typeface="Arial" panose="020B0604020202020204" pitchFamily="34" charset="0"/>
              </a:rPr>
              <a:t> аэрация </a:t>
            </a:r>
            <a:r>
              <a:rPr lang="ru-RU" sz="1200" dirty="0" err="1">
                <a:latin typeface="Arial" panose="020B0604020202020204" pitchFamily="34" charset="0"/>
                <a:cs typeface="Arial" panose="020B0604020202020204" pitchFamily="34" charset="0"/>
              </a:rPr>
              <a:t>станциясына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түсетін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сарқынды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суларға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талдау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жасалады</a:t>
            </a:r>
            <a:r>
              <a:rPr lang="ru-RU" sz="1200" dirty="0">
                <a:latin typeface="Arial" panose="020B0604020202020204" pitchFamily="34" charset="0"/>
                <a:cs typeface="Arial" panose="020B0604020202020204" pitchFamily="34" charset="0"/>
              </a:rPr>
              <a:t>. </a:t>
            </a:r>
          </a:p>
          <a:p>
            <a:pPr algn="just">
              <a:spcBef>
                <a:spcPts val="0"/>
              </a:spcBef>
              <a:spcAft>
                <a:spcPts val="600"/>
              </a:spcAft>
              <a:buNone/>
            </a:pPr>
            <a:r>
              <a:rPr lang="ru-RU" sz="1200" dirty="0" err="1">
                <a:latin typeface="Arial" panose="020B0604020202020204" pitchFamily="34" charset="0"/>
                <a:cs typeface="Arial" panose="020B0604020202020204" pitchFamily="34" charset="0"/>
              </a:rPr>
              <a:t>Тоқсан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сайын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жинақтағыштар</a:t>
            </a:r>
            <a:r>
              <a:rPr lang="ru-RU" sz="1200" dirty="0">
                <a:latin typeface="Arial" panose="020B0604020202020204" pitchFamily="34" charset="0"/>
                <a:cs typeface="Arial" panose="020B0604020202020204" pitchFamily="34" charset="0"/>
              </a:rPr>
              <a:t> мен су </a:t>
            </a:r>
            <a:r>
              <a:rPr lang="ru-RU" sz="1200" dirty="0" err="1">
                <a:latin typeface="Arial" panose="020B0604020202020204" pitchFamily="34" charset="0"/>
                <a:cs typeface="Arial" panose="020B0604020202020204" pitchFamily="34" charset="0"/>
              </a:rPr>
              <a:t>қоймаларындағы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тазартылған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сарқынды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суларға</a:t>
            </a:r>
            <a:r>
              <a:rPr lang="ru-RU" sz="1200" dirty="0">
                <a:latin typeface="Arial" panose="020B0604020202020204" pitchFamily="34" charset="0"/>
                <a:cs typeface="Arial" panose="020B0604020202020204" pitchFamily="34" charset="0"/>
              </a:rPr>
              <a:t> мониторинг </a:t>
            </a:r>
            <a:r>
              <a:rPr lang="ru-RU" sz="1200" dirty="0" err="1">
                <a:latin typeface="Arial" panose="020B0604020202020204" pitchFamily="34" charset="0"/>
                <a:cs typeface="Arial" panose="020B0604020202020204" pitchFamily="34" charset="0"/>
              </a:rPr>
              <a:t>жүргізіледі</a:t>
            </a:r>
            <a:r>
              <a:rPr lang="ru-RU" sz="1200" dirty="0" smtClean="0">
                <a:latin typeface="Arial" panose="020B0604020202020204" pitchFamily="34" charset="0"/>
                <a:cs typeface="Arial" panose="020B0604020202020204" pitchFamily="34" charset="0"/>
              </a:rPr>
              <a:t>.</a:t>
            </a:r>
          </a:p>
          <a:p>
            <a:pPr algn="just">
              <a:spcBef>
                <a:spcPts val="0"/>
              </a:spcBef>
              <a:spcAft>
                <a:spcPts val="600"/>
              </a:spcAft>
              <a:buNone/>
            </a:pPr>
            <a:endParaRPr lang="ru-RU" altLang="ru-RU" sz="1200" b="0" dirty="0">
              <a:latin typeface="Arial" panose="020B0604020202020204" pitchFamily="34" charset="0"/>
              <a:cs typeface="Arial" panose="020B0604020202020204" pitchFamily="34" charset="0"/>
            </a:endParaRPr>
          </a:p>
          <a:p>
            <a:pPr algn="just" eaLnBrk="1" hangingPunct="1">
              <a:spcBef>
                <a:spcPts val="0"/>
              </a:spcBef>
              <a:spcAft>
                <a:spcPts val="600"/>
              </a:spcAft>
              <a:buNone/>
            </a:pPr>
            <a:r>
              <a:rPr lang="ru-RU" altLang="ru-RU" sz="1200" dirty="0">
                <a:latin typeface="Arial" panose="020B0604020202020204" pitchFamily="34" charset="0"/>
              </a:rPr>
              <a:t>● </a:t>
            </a:r>
            <a:r>
              <a:rPr lang="ru-RU" altLang="ru-RU" sz="1200" b="1" dirty="0" err="1">
                <a:latin typeface="Arial" panose="020B0604020202020204" pitchFamily="34" charset="0"/>
              </a:rPr>
              <a:t>Тұтынушыларға</a:t>
            </a:r>
            <a:r>
              <a:rPr lang="ru-RU" altLang="ru-RU" sz="1200" b="1" dirty="0">
                <a:latin typeface="Arial" panose="020B0604020202020204" pitchFamily="34" charset="0"/>
              </a:rPr>
              <a:t> </a:t>
            </a:r>
            <a:r>
              <a:rPr lang="ru-RU" altLang="ru-RU" sz="1200" b="1" dirty="0" err="1">
                <a:latin typeface="Arial" panose="020B0604020202020204" pitchFamily="34" charset="0"/>
              </a:rPr>
              <a:t>қызмет</a:t>
            </a:r>
            <a:r>
              <a:rPr lang="ru-RU" altLang="ru-RU" sz="1200" b="1" dirty="0">
                <a:latin typeface="Arial" panose="020B0604020202020204" pitchFamily="34" charset="0"/>
              </a:rPr>
              <a:t> </a:t>
            </a:r>
            <a:r>
              <a:rPr lang="ru-RU" altLang="ru-RU" sz="1200" b="1" dirty="0" err="1">
                <a:latin typeface="Arial" panose="020B0604020202020204" pitchFamily="34" charset="0"/>
              </a:rPr>
              <a:t>көрсету</a:t>
            </a:r>
            <a:r>
              <a:rPr lang="ru-RU" altLang="ru-RU" sz="1200" b="1" dirty="0">
                <a:latin typeface="Arial" panose="020B0604020202020204" pitchFamily="34" charset="0"/>
              </a:rPr>
              <a:t> </a:t>
            </a:r>
            <a:r>
              <a:rPr lang="ru-RU" altLang="ru-RU" sz="1200" b="1" dirty="0" err="1">
                <a:latin typeface="Arial" panose="020B0604020202020204" pitchFamily="34" charset="0"/>
              </a:rPr>
              <a:t>сапасын</a:t>
            </a:r>
            <a:r>
              <a:rPr lang="ru-RU" altLang="ru-RU" sz="1200" b="1" dirty="0">
                <a:latin typeface="Arial" panose="020B0604020202020204" pitchFamily="34" charset="0"/>
              </a:rPr>
              <a:t> </a:t>
            </a:r>
            <a:r>
              <a:rPr lang="ru-RU" altLang="ru-RU" sz="1200" b="1" dirty="0" err="1">
                <a:latin typeface="Arial" panose="020B0604020202020204" pitchFamily="34" charset="0"/>
              </a:rPr>
              <a:t>арттыру</a:t>
            </a:r>
            <a:r>
              <a:rPr lang="ru-RU" altLang="ru-RU" sz="1200" b="1" dirty="0">
                <a:latin typeface="Arial" panose="020B0604020202020204" pitchFamily="34" charset="0"/>
              </a:rPr>
              <a:t> </a:t>
            </a:r>
            <a:r>
              <a:rPr lang="ru-RU" altLang="ru-RU" sz="1200" b="1" dirty="0" err="1">
                <a:latin typeface="Arial" panose="020B0604020202020204" pitchFamily="34" charset="0"/>
              </a:rPr>
              <a:t>мақсатында</a:t>
            </a:r>
            <a:endParaRPr lang="ru-RU" altLang="ru-RU" sz="1200" b="1" dirty="0">
              <a:latin typeface="Arial" panose="020B0604020202020204" pitchFamily="34" charset="0"/>
            </a:endParaRPr>
          </a:p>
          <a:p>
            <a:pPr algn="just">
              <a:spcBef>
                <a:spcPts val="0"/>
              </a:spcBef>
              <a:spcAft>
                <a:spcPts val="600"/>
              </a:spcAft>
              <a:buFontTx/>
              <a:buNone/>
            </a:pPr>
            <a:r>
              <a:rPr lang="ru-RU" altLang="ru-RU" sz="1200" b="0" dirty="0">
                <a:latin typeface="Arial" panose="020B0604020202020204" pitchFamily="34" charset="0"/>
              </a:rPr>
              <a:t>4 </a:t>
            </a:r>
            <a:r>
              <a:rPr lang="ru-RU" altLang="ru-RU" sz="1200" b="0" dirty="0" err="1">
                <a:latin typeface="Arial" panose="020B0604020202020204" pitchFamily="34" charset="0"/>
              </a:rPr>
              <a:t>тұтынушыларға</a:t>
            </a:r>
            <a:r>
              <a:rPr lang="ru-RU" altLang="ru-RU" sz="1200" b="0" dirty="0">
                <a:latin typeface="Arial" panose="020B0604020202020204" pitchFamily="34" charset="0"/>
              </a:rPr>
              <a:t> </a:t>
            </a:r>
            <a:r>
              <a:rPr lang="ru-RU" altLang="ru-RU" sz="1200" b="0" dirty="0" err="1">
                <a:latin typeface="Arial" panose="020B0604020202020204" pitchFamily="34" charset="0"/>
              </a:rPr>
              <a:t>қызмет</a:t>
            </a:r>
            <a:r>
              <a:rPr lang="ru-RU" altLang="ru-RU" sz="1200" b="0" dirty="0">
                <a:latin typeface="Arial" panose="020B0604020202020204" pitchFamily="34" charset="0"/>
              </a:rPr>
              <a:t> </a:t>
            </a:r>
            <a:r>
              <a:rPr lang="ru-RU" altLang="ru-RU" sz="1200" b="0" dirty="0" err="1">
                <a:latin typeface="Arial" panose="020B0604020202020204" pitchFamily="34" charset="0"/>
              </a:rPr>
              <a:t>көрсету</a:t>
            </a:r>
            <a:r>
              <a:rPr lang="ru-RU" altLang="ru-RU" sz="1200" b="0" dirty="0">
                <a:latin typeface="Arial" panose="020B0604020202020204" pitchFamily="34" charset="0"/>
              </a:rPr>
              <a:t> </a:t>
            </a:r>
            <a:r>
              <a:rPr lang="ru-RU" altLang="ru-RU" sz="1200" b="0" dirty="0" err="1">
                <a:latin typeface="Arial" panose="020B0604020202020204" pitchFamily="34" charset="0"/>
              </a:rPr>
              <a:t>орталығы</a:t>
            </a:r>
            <a:r>
              <a:rPr lang="ru-RU" altLang="ru-RU" sz="1200" b="0" dirty="0">
                <a:latin typeface="Arial" panose="020B0604020202020204" pitchFamily="34" charset="0"/>
              </a:rPr>
              <a:t> </a:t>
            </a:r>
            <a:r>
              <a:rPr lang="ru-RU" altLang="ru-RU" sz="1200" b="0" dirty="0" err="1">
                <a:latin typeface="Arial" panose="020B0604020202020204" pitchFamily="34" charset="0"/>
              </a:rPr>
              <a:t>жұмыс</a:t>
            </a:r>
            <a:r>
              <a:rPr lang="ru-RU" altLang="ru-RU" sz="1200" b="0" dirty="0">
                <a:latin typeface="Arial" panose="020B0604020202020204" pitchFamily="34" charset="0"/>
              </a:rPr>
              <a:t> </a:t>
            </a:r>
            <a:r>
              <a:rPr lang="ru-RU" altLang="ru-RU" sz="1200" b="0" dirty="0" err="1">
                <a:latin typeface="Arial" panose="020B0604020202020204" pitchFamily="34" charset="0"/>
              </a:rPr>
              <a:t>істейді</a:t>
            </a:r>
            <a:r>
              <a:rPr lang="ru-RU" altLang="ru-RU" sz="1200" b="0" dirty="0">
                <a:latin typeface="Arial" panose="020B0604020202020204" pitchFamily="34" charset="0"/>
              </a:rPr>
              <a:t>.</a:t>
            </a:r>
          </a:p>
          <a:p>
            <a:pPr algn="just">
              <a:spcBef>
                <a:spcPts val="0"/>
              </a:spcBef>
              <a:spcAft>
                <a:spcPts val="600"/>
              </a:spcAft>
              <a:buFontTx/>
              <a:buNone/>
            </a:pPr>
            <a:r>
              <a:rPr lang="ru-RU" altLang="ru-RU" sz="1200" b="0" dirty="0" err="1">
                <a:latin typeface="Arial" panose="020B0604020202020204" pitchFamily="34" charset="0"/>
              </a:rPr>
              <a:t>Тұтынушыларға</a:t>
            </a:r>
            <a:r>
              <a:rPr lang="ru-RU" altLang="ru-RU" sz="1200" b="0" dirty="0">
                <a:latin typeface="Arial" panose="020B0604020202020204" pitchFamily="34" charset="0"/>
              </a:rPr>
              <a:t> </a:t>
            </a:r>
            <a:r>
              <a:rPr lang="ru-RU" altLang="ru-RU" sz="1200" b="0" dirty="0" err="1">
                <a:latin typeface="Arial" panose="020B0604020202020204" pitchFamily="34" charset="0"/>
              </a:rPr>
              <a:t>ыңғайлы</a:t>
            </a:r>
            <a:r>
              <a:rPr lang="ru-RU" altLang="ru-RU" sz="1200" b="0" dirty="0">
                <a:latin typeface="Arial" panose="020B0604020202020204" pitchFamily="34" charset="0"/>
              </a:rPr>
              <a:t> болу </a:t>
            </a:r>
            <a:r>
              <a:rPr lang="ru-RU" altLang="ru-RU" sz="1200" b="0" dirty="0" err="1">
                <a:latin typeface="Arial" panose="020B0604020202020204" pitchFamily="34" charset="0"/>
              </a:rPr>
              <a:t>үшін</a:t>
            </a:r>
            <a:r>
              <a:rPr lang="ru-RU" altLang="ru-RU" sz="1200" b="0" dirty="0">
                <a:latin typeface="Arial" panose="020B0604020202020204" pitchFamily="34" charset="0"/>
              </a:rPr>
              <a:t> </a:t>
            </a:r>
            <a:r>
              <a:rPr lang="ru-RU" altLang="ru-RU" sz="1200" b="0" dirty="0" err="1">
                <a:latin typeface="Arial" panose="020B0604020202020204" pitchFamily="34" charset="0"/>
              </a:rPr>
              <a:t>тұтынушының</a:t>
            </a:r>
            <a:r>
              <a:rPr lang="ru-RU" altLang="ru-RU" sz="1200" b="0" dirty="0">
                <a:latin typeface="Arial" panose="020B0604020202020204" pitchFamily="34" charset="0"/>
              </a:rPr>
              <a:t> </a:t>
            </a:r>
            <a:r>
              <a:rPr lang="ru-RU" altLang="ru-RU" sz="1200" b="0" dirty="0" err="1">
                <a:latin typeface="Arial" panose="020B0604020202020204" pitchFamily="34" charset="0"/>
              </a:rPr>
              <a:t>жеке</a:t>
            </a:r>
            <a:r>
              <a:rPr lang="ru-RU" altLang="ru-RU" sz="1200" b="0" dirty="0">
                <a:latin typeface="Arial" panose="020B0604020202020204" pitchFamily="34" charset="0"/>
              </a:rPr>
              <a:t> </a:t>
            </a:r>
            <a:r>
              <a:rPr lang="ru-RU" altLang="ru-RU" sz="1200" b="0" dirty="0" err="1">
                <a:latin typeface="Arial" panose="020B0604020202020204" pitchFamily="34" charset="0"/>
              </a:rPr>
              <a:t>кабинетінің</a:t>
            </a:r>
            <a:r>
              <a:rPr lang="ru-RU" altLang="ru-RU" sz="1200" b="0" dirty="0">
                <a:latin typeface="Arial" panose="020B0604020202020204" pitchFamily="34" charset="0"/>
              </a:rPr>
              <a:t> </a:t>
            </a:r>
            <a:r>
              <a:rPr lang="ru-RU" altLang="ru-RU" sz="1200" b="0" dirty="0" err="1">
                <a:latin typeface="Arial" panose="020B0604020202020204" pitchFamily="34" charset="0"/>
              </a:rPr>
              <a:t>мобильдік</a:t>
            </a:r>
            <a:r>
              <a:rPr lang="ru-RU" altLang="ru-RU" sz="1200" b="0" dirty="0">
                <a:latin typeface="Arial" panose="020B0604020202020204" pitchFamily="34" charset="0"/>
              </a:rPr>
              <a:t> </a:t>
            </a:r>
            <a:r>
              <a:rPr lang="ru-RU" altLang="ru-RU" sz="1200" b="0" dirty="0" err="1">
                <a:latin typeface="Arial" panose="020B0604020202020204" pitchFamily="34" charset="0"/>
              </a:rPr>
              <a:t>қосымшасы</a:t>
            </a:r>
            <a:r>
              <a:rPr lang="ru-RU" altLang="ru-RU" sz="1200" b="0" dirty="0">
                <a:latin typeface="Arial" panose="020B0604020202020204" pitchFamily="34" charset="0"/>
              </a:rPr>
              <a:t> </a:t>
            </a:r>
            <a:r>
              <a:rPr lang="ru-RU" altLang="ru-RU" sz="1200" b="0" dirty="0" err="1">
                <a:latin typeface="Arial" panose="020B0604020202020204" pitchFamily="34" charset="0"/>
              </a:rPr>
              <a:t>жұмыс</a:t>
            </a:r>
            <a:r>
              <a:rPr lang="ru-RU" altLang="ru-RU" sz="1200" b="0" dirty="0">
                <a:latin typeface="Arial" panose="020B0604020202020204" pitchFamily="34" charset="0"/>
              </a:rPr>
              <a:t> </a:t>
            </a:r>
            <a:r>
              <a:rPr lang="ru-RU" altLang="ru-RU" sz="1200" b="0" dirty="0" err="1">
                <a:latin typeface="Arial" panose="020B0604020202020204" pitchFamily="34" charset="0"/>
              </a:rPr>
              <a:t>істейді</a:t>
            </a:r>
            <a:r>
              <a:rPr lang="ru-RU" altLang="ru-RU" sz="1200" b="0" dirty="0">
                <a:latin typeface="Arial" panose="020B0604020202020204" pitchFamily="34" charset="0"/>
              </a:rPr>
              <a:t>, </a:t>
            </a:r>
            <a:r>
              <a:rPr lang="ru-RU" altLang="ru-RU" sz="1200" b="0" dirty="0" err="1">
                <a:latin typeface="Arial" panose="020B0604020202020204" pitchFamily="34" charset="0"/>
              </a:rPr>
              <a:t>онда</a:t>
            </a:r>
            <a:r>
              <a:rPr lang="ru-RU" altLang="ru-RU" sz="1200" b="0" dirty="0">
                <a:latin typeface="Arial" panose="020B0604020202020204" pitchFamily="34" charset="0"/>
              </a:rPr>
              <a:t> </a:t>
            </a:r>
            <a:r>
              <a:rPr lang="ru-RU" altLang="ru-RU" sz="1200" b="0" dirty="0" err="1">
                <a:latin typeface="Arial" panose="020B0604020202020204" pitchFamily="34" charset="0"/>
              </a:rPr>
              <a:t>мынадай</a:t>
            </a:r>
            <a:r>
              <a:rPr lang="ru-RU" altLang="ru-RU" sz="1200" b="0" dirty="0">
                <a:latin typeface="Arial" panose="020B0604020202020204" pitchFamily="34" charset="0"/>
              </a:rPr>
              <a:t> </a:t>
            </a:r>
            <a:r>
              <a:rPr lang="ru-RU" altLang="ru-RU" sz="1200" b="0" dirty="0" err="1">
                <a:latin typeface="Arial" panose="020B0604020202020204" pitchFamily="34" charset="0"/>
              </a:rPr>
              <a:t>функциялар</a:t>
            </a:r>
            <a:r>
              <a:rPr lang="ru-RU" altLang="ru-RU" sz="1200" b="0" dirty="0">
                <a:latin typeface="Arial" panose="020B0604020202020204" pitchFamily="34" charset="0"/>
              </a:rPr>
              <a:t> </a:t>
            </a:r>
            <a:r>
              <a:rPr lang="ru-RU" altLang="ru-RU" sz="1200" b="0" dirty="0" err="1">
                <a:latin typeface="Arial" panose="020B0604020202020204" pitchFamily="34" charset="0"/>
              </a:rPr>
              <a:t>көзделген</a:t>
            </a:r>
            <a:r>
              <a:rPr lang="ru-RU" altLang="ru-RU" sz="1200" b="0" dirty="0">
                <a:latin typeface="Arial" panose="020B0604020202020204" pitchFamily="34" charset="0"/>
              </a:rPr>
              <a:t>: </a:t>
            </a:r>
            <a:r>
              <a:rPr lang="ru-RU" altLang="ru-RU" sz="1200" b="0" dirty="0" err="1">
                <a:latin typeface="Arial" panose="020B0604020202020204" pitchFamily="34" charset="0"/>
              </a:rPr>
              <a:t>жеке</a:t>
            </a:r>
            <a:r>
              <a:rPr lang="ru-RU" altLang="ru-RU" sz="1200" b="0" dirty="0">
                <a:latin typeface="Arial" panose="020B0604020202020204" pitchFamily="34" charset="0"/>
              </a:rPr>
              <a:t> </a:t>
            </a:r>
            <a:r>
              <a:rPr lang="ru-RU" altLang="ru-RU" sz="1200" b="0" dirty="0" err="1">
                <a:latin typeface="Arial" panose="020B0604020202020204" pitchFamily="34" charset="0"/>
              </a:rPr>
              <a:t>есепке</a:t>
            </a:r>
            <a:r>
              <a:rPr lang="ru-RU" altLang="ru-RU" sz="1200" b="0" dirty="0">
                <a:latin typeface="Arial" panose="020B0604020202020204" pitchFamily="34" charset="0"/>
              </a:rPr>
              <a:t> </a:t>
            </a:r>
            <a:r>
              <a:rPr lang="ru-RU" altLang="ru-RU" sz="1200" b="0" dirty="0" err="1">
                <a:latin typeface="Arial" panose="020B0604020202020204" pitchFamily="34" charset="0"/>
              </a:rPr>
              <a:t>алу</a:t>
            </a:r>
            <a:r>
              <a:rPr lang="ru-RU" altLang="ru-RU" sz="1200" b="0" dirty="0">
                <a:latin typeface="Arial" panose="020B0604020202020204" pitchFamily="34" charset="0"/>
              </a:rPr>
              <a:t> </a:t>
            </a:r>
            <a:r>
              <a:rPr lang="ru-RU" altLang="ru-RU" sz="1200" b="0" dirty="0" err="1">
                <a:latin typeface="Arial" panose="020B0604020202020204" pitchFamily="34" charset="0"/>
              </a:rPr>
              <a:t>аспаптарының</a:t>
            </a:r>
            <a:r>
              <a:rPr lang="ru-RU" altLang="ru-RU" sz="1200" b="0" dirty="0">
                <a:latin typeface="Arial" panose="020B0604020202020204" pitchFamily="34" charset="0"/>
              </a:rPr>
              <a:t> (ЖЕА) </a:t>
            </a:r>
            <a:r>
              <a:rPr lang="ru-RU" altLang="ru-RU" sz="1200" b="0" dirty="0" err="1">
                <a:latin typeface="Arial" panose="020B0604020202020204" pitchFamily="34" charset="0"/>
              </a:rPr>
              <a:t>көрсеткіштерін</a:t>
            </a:r>
            <a:r>
              <a:rPr lang="ru-RU" altLang="ru-RU" sz="1200" b="0" dirty="0">
                <a:latin typeface="Arial" panose="020B0604020202020204" pitchFamily="34" charset="0"/>
              </a:rPr>
              <a:t> беру; ЖЕА </a:t>
            </a:r>
            <a:r>
              <a:rPr lang="ru-RU" altLang="ru-RU" sz="1200" b="0" dirty="0" err="1">
                <a:latin typeface="Arial" panose="020B0604020202020204" pitchFamily="34" charset="0"/>
              </a:rPr>
              <a:t>пломбылауға</a:t>
            </a:r>
            <a:r>
              <a:rPr lang="ru-RU" altLang="ru-RU" sz="1200" b="0" dirty="0">
                <a:latin typeface="Arial" panose="020B0604020202020204" pitchFamily="34" charset="0"/>
              </a:rPr>
              <a:t> </a:t>
            </a:r>
            <a:r>
              <a:rPr lang="ru-RU" altLang="ru-RU" sz="1200" b="0" dirty="0" err="1">
                <a:latin typeface="Arial" panose="020B0604020202020204" pitchFamily="34" charset="0"/>
              </a:rPr>
              <a:t>және</a:t>
            </a:r>
            <a:r>
              <a:rPr lang="ru-RU" altLang="ru-RU" sz="1200" b="0" dirty="0">
                <a:latin typeface="Arial" panose="020B0604020202020204" pitchFamily="34" charset="0"/>
              </a:rPr>
              <a:t> оны </a:t>
            </a:r>
            <a:r>
              <a:rPr lang="ru-RU" altLang="ru-RU" sz="1200" b="0" dirty="0" err="1">
                <a:latin typeface="Arial" panose="020B0604020202020204" pitchFamily="34" charset="0"/>
              </a:rPr>
              <a:t>алып</a:t>
            </a:r>
            <a:r>
              <a:rPr lang="ru-RU" altLang="ru-RU" sz="1200" b="0" dirty="0">
                <a:latin typeface="Arial" panose="020B0604020202020204" pitchFamily="34" charset="0"/>
              </a:rPr>
              <a:t> </a:t>
            </a:r>
            <a:r>
              <a:rPr lang="ru-RU" altLang="ru-RU" sz="1200" b="0" dirty="0" err="1">
                <a:latin typeface="Arial" panose="020B0604020202020204" pitchFamily="34" charset="0"/>
              </a:rPr>
              <a:t>тастауға</a:t>
            </a:r>
            <a:r>
              <a:rPr lang="ru-RU" altLang="ru-RU" sz="1200" b="0" dirty="0">
                <a:latin typeface="Arial" panose="020B0604020202020204" pitchFamily="34" charset="0"/>
              </a:rPr>
              <a:t> </a:t>
            </a:r>
            <a:r>
              <a:rPr lang="ru-RU" altLang="ru-RU" sz="1200" b="0" dirty="0" err="1">
                <a:latin typeface="Arial" panose="020B0604020202020204" pitchFamily="34" charset="0"/>
              </a:rPr>
              <a:t>өтінім</a:t>
            </a:r>
            <a:r>
              <a:rPr lang="ru-RU" altLang="ru-RU" sz="1200" b="0" dirty="0">
                <a:latin typeface="Arial" panose="020B0604020202020204" pitchFamily="34" charset="0"/>
              </a:rPr>
              <a:t>; </a:t>
            </a:r>
            <a:r>
              <a:rPr lang="ru-RU" altLang="ru-RU" sz="1200" b="0" dirty="0" err="1">
                <a:latin typeface="Arial" panose="020B0604020202020204" pitchFamily="34" charset="0"/>
              </a:rPr>
              <a:t>байқауаралық</a:t>
            </a:r>
            <a:r>
              <a:rPr lang="ru-RU" altLang="ru-RU" sz="1200" b="0" dirty="0">
                <a:latin typeface="Arial" panose="020B0604020202020204" pitchFamily="34" charset="0"/>
              </a:rPr>
              <a:t> интервал; </a:t>
            </a:r>
            <a:r>
              <a:rPr lang="ru-RU" altLang="ru-RU" sz="1200" b="0" dirty="0" err="1">
                <a:latin typeface="Arial" panose="020B0604020202020204" pitchFamily="34" charset="0"/>
              </a:rPr>
              <a:t>есептеулердің</a:t>
            </a:r>
            <a:r>
              <a:rPr lang="ru-RU" altLang="ru-RU" sz="1200" b="0" dirty="0">
                <a:latin typeface="Arial" panose="020B0604020202020204" pitchFamily="34" charset="0"/>
              </a:rPr>
              <a:t> </a:t>
            </a:r>
            <a:r>
              <a:rPr lang="ru-RU" altLang="ru-RU" sz="1200" b="0" dirty="0" err="1">
                <a:latin typeface="Arial" panose="020B0604020202020204" pitchFamily="34" charset="0"/>
              </a:rPr>
              <a:t>толық</a:t>
            </a:r>
            <a:r>
              <a:rPr lang="ru-RU" altLang="ru-RU" sz="1200" b="0" dirty="0">
                <a:latin typeface="Arial" panose="020B0604020202020204" pitchFamily="34" charset="0"/>
              </a:rPr>
              <a:t> </a:t>
            </a:r>
            <a:r>
              <a:rPr lang="ru-RU" altLang="ru-RU" sz="1200" b="0" dirty="0" err="1">
                <a:latin typeface="Arial" panose="020B0604020202020204" pitchFamily="34" charset="0"/>
              </a:rPr>
              <a:t>жазылуы</a:t>
            </a:r>
            <a:r>
              <a:rPr lang="ru-RU" altLang="ru-RU" sz="1200" b="0" dirty="0">
                <a:latin typeface="Arial" panose="020B0604020202020204" pitchFamily="34" charset="0"/>
              </a:rPr>
              <a:t>; </a:t>
            </a:r>
            <a:r>
              <a:rPr lang="ru-RU" altLang="ru-RU" sz="1200" b="0" dirty="0" err="1">
                <a:latin typeface="Arial" panose="020B0604020202020204" pitchFamily="34" charset="0"/>
              </a:rPr>
              <a:t>төлемнің</a:t>
            </a:r>
            <a:r>
              <a:rPr lang="ru-RU" altLang="ru-RU" sz="1200" b="0" dirty="0">
                <a:latin typeface="Arial" panose="020B0604020202020204" pitchFamily="34" charset="0"/>
              </a:rPr>
              <a:t> </a:t>
            </a:r>
            <a:r>
              <a:rPr lang="ru-RU" altLang="ru-RU" sz="1200" b="0" dirty="0" err="1">
                <a:latin typeface="Arial" panose="020B0604020202020204" pitchFamily="34" charset="0"/>
              </a:rPr>
              <a:t>толық</a:t>
            </a:r>
            <a:r>
              <a:rPr lang="ru-RU" altLang="ru-RU" sz="1200" b="0" dirty="0">
                <a:latin typeface="Arial" panose="020B0604020202020204" pitchFamily="34" charset="0"/>
              </a:rPr>
              <a:t> </a:t>
            </a:r>
            <a:r>
              <a:rPr lang="ru-RU" altLang="ru-RU" sz="1200" b="0" dirty="0" err="1">
                <a:latin typeface="Arial" panose="020B0604020202020204" pitchFamily="34" charset="0"/>
              </a:rPr>
              <a:t>жазылуы</a:t>
            </a:r>
            <a:r>
              <a:rPr lang="ru-RU" altLang="ru-RU" sz="1200" b="0" dirty="0">
                <a:latin typeface="Arial" panose="020B0604020202020204" pitchFamily="34" charset="0"/>
              </a:rPr>
              <a:t>.</a:t>
            </a:r>
          </a:p>
          <a:p>
            <a:pPr algn="just">
              <a:spcBef>
                <a:spcPts val="0"/>
              </a:spcBef>
              <a:spcAft>
                <a:spcPts val="600"/>
              </a:spcAft>
              <a:buFontTx/>
              <a:buNone/>
            </a:pPr>
            <a:r>
              <a:rPr lang="ru-RU" altLang="ru-RU" sz="1200" b="0" dirty="0" err="1">
                <a:latin typeface="Arial" panose="020B0604020202020204" pitchFamily="34" charset="0"/>
              </a:rPr>
              <a:t>Қарыздың</a:t>
            </a:r>
            <a:r>
              <a:rPr lang="ru-RU" altLang="ru-RU" sz="1200" b="0" dirty="0">
                <a:latin typeface="Arial" panose="020B0604020202020204" pitchFamily="34" charset="0"/>
              </a:rPr>
              <a:t>, </a:t>
            </a:r>
            <a:r>
              <a:rPr lang="ru-RU" altLang="ru-RU" sz="1200" b="0" dirty="0" err="1">
                <a:latin typeface="Arial" panose="020B0604020202020204" pitchFamily="34" charset="0"/>
              </a:rPr>
              <a:t>төлемнің</a:t>
            </a:r>
            <a:r>
              <a:rPr lang="ru-RU" altLang="ru-RU" sz="1200" b="0" dirty="0">
                <a:latin typeface="Arial" panose="020B0604020202020204" pitchFamily="34" charset="0"/>
              </a:rPr>
              <a:t> </a:t>
            </a:r>
            <a:r>
              <a:rPr lang="ru-RU" altLang="ru-RU" sz="1200" b="0" dirty="0" err="1">
                <a:latin typeface="Arial" panose="020B0604020202020204" pitchFamily="34" charset="0"/>
              </a:rPr>
              <a:t>және</a:t>
            </a:r>
            <a:r>
              <a:rPr lang="ru-RU" altLang="ru-RU" sz="1200" b="0" dirty="0">
                <a:latin typeface="Arial" panose="020B0604020202020204" pitchFamily="34" charset="0"/>
              </a:rPr>
              <a:t> </a:t>
            </a:r>
            <a:r>
              <a:rPr lang="ru-RU" altLang="ru-RU" sz="1200" b="0" dirty="0" err="1">
                <a:latin typeface="Arial" panose="020B0604020202020204" pitchFamily="34" charset="0"/>
              </a:rPr>
              <a:t>басқа</a:t>
            </a:r>
            <a:r>
              <a:rPr lang="ru-RU" altLang="ru-RU" sz="1200" b="0" dirty="0">
                <a:latin typeface="Arial" panose="020B0604020202020204" pitchFamily="34" charset="0"/>
              </a:rPr>
              <a:t> да </a:t>
            </a:r>
            <a:r>
              <a:rPr lang="ru-RU" altLang="ru-RU" sz="1200" b="0" dirty="0" err="1">
                <a:latin typeface="Arial" panose="020B0604020202020204" pitchFamily="34" charset="0"/>
              </a:rPr>
              <a:t>деректердің</a:t>
            </a:r>
            <a:r>
              <a:rPr lang="ru-RU" altLang="ru-RU" sz="1200" b="0" dirty="0">
                <a:latin typeface="Arial" panose="020B0604020202020204" pitchFamily="34" charset="0"/>
              </a:rPr>
              <a:t> </a:t>
            </a:r>
            <a:r>
              <a:rPr lang="ru-RU" altLang="ru-RU" sz="1200" b="0" dirty="0" err="1">
                <a:latin typeface="Arial" panose="020B0604020202020204" pitchFamily="34" charset="0"/>
              </a:rPr>
              <a:t>сомасын</a:t>
            </a:r>
            <a:r>
              <a:rPr lang="ru-RU" altLang="ru-RU" sz="1200" b="0" dirty="0">
                <a:latin typeface="Arial" panose="020B0604020202020204" pitchFamily="34" charset="0"/>
              </a:rPr>
              <a:t> </a:t>
            </a:r>
            <a:r>
              <a:rPr lang="ru-RU" altLang="ru-RU" sz="1200" b="0" dirty="0" err="1">
                <a:latin typeface="Arial" panose="020B0604020202020204" pitchFamily="34" charset="0"/>
              </a:rPr>
              <a:t>көрсете</a:t>
            </a:r>
            <a:r>
              <a:rPr lang="ru-RU" altLang="ru-RU" sz="1200" b="0" dirty="0">
                <a:latin typeface="Arial" panose="020B0604020202020204" pitchFamily="34" charset="0"/>
              </a:rPr>
              <a:t> </a:t>
            </a:r>
            <a:r>
              <a:rPr lang="ru-RU" altLang="ru-RU" sz="1200" b="0" dirty="0" err="1">
                <a:latin typeface="Arial" panose="020B0604020202020204" pitchFamily="34" charset="0"/>
              </a:rPr>
              <a:t>отырып</a:t>
            </a:r>
            <a:r>
              <a:rPr lang="ru-RU" altLang="ru-RU" sz="1200" b="0" dirty="0">
                <a:latin typeface="Arial" panose="020B0604020202020204" pitchFamily="34" charset="0"/>
              </a:rPr>
              <a:t>, </a:t>
            </a:r>
            <a:r>
              <a:rPr lang="ru-RU" altLang="ru-RU" sz="1200" b="0" dirty="0" err="1">
                <a:latin typeface="Arial" panose="020B0604020202020204" pitchFamily="34" charset="0"/>
              </a:rPr>
              <a:t>берешектің</a:t>
            </a:r>
            <a:r>
              <a:rPr lang="ru-RU" altLang="ru-RU" sz="1200" b="0" dirty="0">
                <a:latin typeface="Arial" panose="020B0604020202020204" pitchFamily="34" charset="0"/>
              </a:rPr>
              <a:t> бар </a:t>
            </a:r>
            <a:r>
              <a:rPr lang="ru-RU" altLang="ru-RU" sz="1200" b="0" dirty="0" err="1">
                <a:latin typeface="Arial" panose="020B0604020202020204" pitchFamily="34" charset="0"/>
              </a:rPr>
              <a:t>екендігі</a:t>
            </a:r>
            <a:r>
              <a:rPr lang="ru-RU" altLang="ru-RU" sz="1200" b="0" dirty="0">
                <a:latin typeface="Arial" panose="020B0604020202020204" pitchFamily="34" charset="0"/>
              </a:rPr>
              <a:t> </a:t>
            </a:r>
            <a:r>
              <a:rPr lang="ru-RU" altLang="ru-RU" sz="1200" b="0" dirty="0" err="1">
                <a:latin typeface="Arial" panose="020B0604020202020204" pitchFamily="34" charset="0"/>
              </a:rPr>
              <a:t>туралы</a:t>
            </a:r>
            <a:r>
              <a:rPr lang="ru-RU" altLang="ru-RU" sz="1200" b="0" dirty="0">
                <a:latin typeface="Arial" panose="020B0604020202020204" pitchFamily="34" charset="0"/>
              </a:rPr>
              <a:t> </a:t>
            </a:r>
            <a:r>
              <a:rPr lang="en-US" altLang="ru-RU" sz="1200" b="0" dirty="0">
                <a:latin typeface="Arial" panose="020B0604020202020204" pitchFamily="34" charset="0"/>
              </a:rPr>
              <a:t>SMS </a:t>
            </a:r>
            <a:r>
              <a:rPr lang="ru-RU" altLang="ru-RU" sz="1200" b="0" dirty="0" err="1">
                <a:latin typeface="Arial" panose="020B0604020202020204" pitchFamily="34" charset="0"/>
              </a:rPr>
              <a:t>хабарламалар</a:t>
            </a:r>
            <a:r>
              <a:rPr lang="ru-RU" altLang="ru-RU" sz="1200" b="0" dirty="0">
                <a:latin typeface="Arial" panose="020B0604020202020204" pitchFamily="34" charset="0"/>
              </a:rPr>
              <a:t> </a:t>
            </a:r>
            <a:r>
              <a:rPr lang="ru-RU" altLang="ru-RU" sz="1200" b="0" dirty="0" err="1">
                <a:latin typeface="Arial" panose="020B0604020202020204" pitchFamily="34" charset="0"/>
              </a:rPr>
              <a:t>жіберіледі</a:t>
            </a:r>
            <a:r>
              <a:rPr lang="ru-RU" altLang="ru-RU" sz="1200" b="0" dirty="0">
                <a:latin typeface="Arial" panose="020B0604020202020204" pitchFamily="34" charset="0"/>
              </a:rPr>
              <a:t>.</a:t>
            </a:r>
            <a:endParaRPr lang="ru-RU" altLang="ru-RU" sz="120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p:txBody>
      </p:sp>
      <p:sp>
        <p:nvSpPr>
          <p:cNvPr id="16" name="Номер слайда 1"/>
          <p:cNvSpPr>
            <a:spLocks noGrp="1"/>
          </p:cNvSpPr>
          <p:nvPr>
            <p:ph type="sldNum" sz="quarter" idx="12"/>
          </p:nvPr>
        </p:nvSpPr>
        <p:spPr>
          <a:xfrm>
            <a:off x="10897984" y="6356351"/>
            <a:ext cx="1294016" cy="501649"/>
          </a:xfrm>
        </p:spPr>
        <p:txBody>
          <a:bodyPr/>
          <a:lstStyle/>
          <a:p>
            <a:pPr>
              <a:defRPr/>
            </a:pPr>
            <a:r>
              <a:rPr lang="en-US" altLang="ru-RU" dirty="0" smtClean="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161167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rotWithShape="1">
          <a:blip r:embed="rId2"/>
          <a:srcRect l="177" t="4356" r="15738" b="28201"/>
          <a:stretch/>
        </p:blipFill>
        <p:spPr>
          <a:xfrm>
            <a:off x="0" y="6324600"/>
            <a:ext cx="12191999" cy="533400"/>
          </a:xfrm>
          <a:prstGeom prst="rect">
            <a:avLst/>
          </a:prstGeom>
        </p:spPr>
      </p:pic>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197864"/>
          </a:xfrm>
          <a:prstGeom prst="rect">
            <a:avLst/>
          </a:prstGeom>
        </p:spPr>
      </p:pic>
      <p:sp>
        <p:nvSpPr>
          <p:cNvPr id="5" name="Rectangle 22"/>
          <p:cNvSpPr/>
          <p:nvPr/>
        </p:nvSpPr>
        <p:spPr>
          <a:xfrm>
            <a:off x="1455079" y="0"/>
            <a:ext cx="10736920" cy="1197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2000" b="1" dirty="0">
                <a:solidFill>
                  <a:srgbClr val="336699"/>
                </a:solidFill>
                <a:latin typeface="Arial" panose="020B0604020202020204" pitchFamily="34" charset="0"/>
              </a:rPr>
              <a:t>2025 </a:t>
            </a:r>
            <a:r>
              <a:rPr lang="ru-RU" altLang="ru-RU" sz="2000" b="1" dirty="0" err="1">
                <a:solidFill>
                  <a:srgbClr val="336699"/>
                </a:solidFill>
                <a:latin typeface="Arial" panose="020B0604020202020204" pitchFamily="34" charset="0"/>
              </a:rPr>
              <a:t>жылғы</a:t>
            </a:r>
            <a:r>
              <a:rPr lang="ru-RU" altLang="ru-RU" sz="2000" b="1" dirty="0">
                <a:solidFill>
                  <a:srgbClr val="336699"/>
                </a:solidFill>
                <a:latin typeface="Arial" panose="020B0604020202020204" pitchFamily="34" charset="0"/>
              </a:rPr>
              <a:t> 1 </a:t>
            </a:r>
            <a:r>
              <a:rPr lang="ru-RU" altLang="ru-RU" sz="2000" b="1" dirty="0" err="1">
                <a:solidFill>
                  <a:srgbClr val="336699"/>
                </a:solidFill>
                <a:latin typeface="Arial" panose="020B0604020202020204" pitchFamily="34" charset="0"/>
              </a:rPr>
              <a:t>жартыжылдықтағы</a:t>
            </a:r>
            <a:r>
              <a:rPr lang="ru-RU" altLang="ru-RU" sz="2000" b="1" dirty="0">
                <a:solidFill>
                  <a:srgbClr val="336699"/>
                </a:solidFill>
                <a:latin typeface="Arial" panose="020B0604020202020204" pitchFamily="34" charset="0"/>
              </a:rPr>
              <a:t> </a:t>
            </a:r>
            <a:r>
              <a:rPr lang="ru-RU" altLang="ru-RU" sz="2000" b="1" dirty="0" err="1">
                <a:solidFill>
                  <a:srgbClr val="336699"/>
                </a:solidFill>
                <a:latin typeface="Arial" panose="020B0604020202020204" pitchFamily="34" charset="0"/>
              </a:rPr>
              <a:t>қызметтің</a:t>
            </a:r>
            <a:r>
              <a:rPr lang="ru-RU" altLang="ru-RU" sz="2000" b="1" dirty="0">
                <a:solidFill>
                  <a:srgbClr val="336699"/>
                </a:solidFill>
                <a:latin typeface="Arial" panose="020B0604020202020204" pitchFamily="34" charset="0"/>
              </a:rPr>
              <a:t> </a:t>
            </a:r>
            <a:r>
              <a:rPr lang="ru-RU" altLang="ru-RU" sz="2000" b="1" dirty="0" err="1">
                <a:solidFill>
                  <a:srgbClr val="336699"/>
                </a:solidFill>
                <a:latin typeface="Arial" panose="020B0604020202020204" pitchFamily="34" charset="0"/>
              </a:rPr>
              <a:t>негізгі</a:t>
            </a:r>
            <a:r>
              <a:rPr lang="ru-RU" altLang="ru-RU" sz="2000" b="1" dirty="0">
                <a:solidFill>
                  <a:srgbClr val="336699"/>
                </a:solidFill>
                <a:latin typeface="Arial" panose="020B0604020202020204" pitchFamily="34" charset="0"/>
              </a:rPr>
              <a:t> </a:t>
            </a:r>
            <a:r>
              <a:rPr lang="ru-RU" altLang="ru-RU" sz="2000" b="1" dirty="0" err="1">
                <a:solidFill>
                  <a:srgbClr val="336699"/>
                </a:solidFill>
                <a:latin typeface="Arial" panose="020B0604020202020204" pitchFamily="34" charset="0"/>
              </a:rPr>
              <a:t>қаржылық-экономикалық</a:t>
            </a:r>
            <a:r>
              <a:rPr lang="ru-RU" altLang="ru-RU" sz="2000" b="1" dirty="0">
                <a:solidFill>
                  <a:srgbClr val="336699"/>
                </a:solidFill>
                <a:latin typeface="Arial" panose="020B0604020202020204" pitchFamily="34" charset="0"/>
              </a:rPr>
              <a:t> </a:t>
            </a:r>
            <a:r>
              <a:rPr lang="ru-RU" altLang="ru-RU" sz="2000" b="1" dirty="0" err="1">
                <a:solidFill>
                  <a:srgbClr val="336699"/>
                </a:solidFill>
                <a:latin typeface="Arial" panose="020B0604020202020204" pitchFamily="34" charset="0"/>
              </a:rPr>
              <a:t>көрсеткіштері</a:t>
            </a:r>
            <a:r>
              <a:rPr lang="ru-RU" altLang="ru-RU" sz="2000" b="1" dirty="0">
                <a:solidFill>
                  <a:srgbClr val="336699"/>
                </a:solidFill>
                <a:latin typeface="Arial" panose="020B0604020202020204" pitchFamily="34" charset="0"/>
              </a:rPr>
              <a:t> (</a:t>
            </a:r>
            <a:r>
              <a:rPr lang="ru-RU" altLang="ru-RU" sz="2000" b="1" dirty="0" err="1">
                <a:solidFill>
                  <a:srgbClr val="336699"/>
                </a:solidFill>
                <a:latin typeface="Arial" panose="020B0604020202020204" pitchFamily="34" charset="0"/>
              </a:rPr>
              <a:t>пайда</a:t>
            </a:r>
            <a:r>
              <a:rPr lang="ru-RU" altLang="ru-RU" sz="2000" b="1" dirty="0">
                <a:solidFill>
                  <a:srgbClr val="336699"/>
                </a:solidFill>
                <a:latin typeface="Arial" panose="020B0604020202020204" pitchFamily="34" charset="0"/>
              </a:rPr>
              <a:t> мен </a:t>
            </a:r>
            <a:r>
              <a:rPr lang="ru-RU" altLang="ru-RU" sz="2000" b="1" dirty="0" err="1">
                <a:solidFill>
                  <a:srgbClr val="336699"/>
                </a:solidFill>
                <a:latin typeface="Arial" panose="020B0604020202020204" pitchFamily="34" charset="0"/>
              </a:rPr>
              <a:t>залал</a:t>
            </a:r>
            <a:r>
              <a:rPr lang="ru-RU" altLang="ru-RU" sz="2000" b="1" dirty="0">
                <a:solidFill>
                  <a:srgbClr val="336699"/>
                </a:solidFill>
                <a:latin typeface="Arial" panose="020B0604020202020204" pitchFamily="34" charset="0"/>
              </a:rPr>
              <a:t> </a:t>
            </a:r>
            <a:r>
              <a:rPr lang="ru-RU" altLang="ru-RU" sz="2000" b="1" dirty="0" err="1">
                <a:solidFill>
                  <a:srgbClr val="336699"/>
                </a:solidFill>
                <a:latin typeface="Arial" panose="020B0604020202020204" pitchFamily="34" charset="0"/>
              </a:rPr>
              <a:t>туралы</a:t>
            </a:r>
            <a:r>
              <a:rPr lang="ru-RU" altLang="ru-RU" sz="2000" b="1" dirty="0">
                <a:solidFill>
                  <a:srgbClr val="336699"/>
                </a:solidFill>
                <a:latin typeface="Arial" panose="020B0604020202020204" pitchFamily="34" charset="0"/>
              </a:rPr>
              <a:t> </a:t>
            </a:r>
            <a:r>
              <a:rPr lang="ru-RU" altLang="ru-RU" sz="2000" b="1" dirty="0" err="1">
                <a:solidFill>
                  <a:srgbClr val="336699"/>
                </a:solidFill>
                <a:latin typeface="Arial" panose="020B0604020202020204" pitchFamily="34" charset="0"/>
              </a:rPr>
              <a:t>есеп</a:t>
            </a:r>
            <a:r>
              <a:rPr lang="ru-RU" altLang="ru-RU" sz="2000" b="1" dirty="0">
                <a:solidFill>
                  <a:srgbClr val="336699"/>
                </a:solidFill>
                <a:latin typeface="Arial" panose="020B0604020202020204" pitchFamily="34" charset="0"/>
              </a:rPr>
              <a:t>) </a:t>
            </a:r>
            <a:endParaRPr lang="ru-RU" sz="2000" b="1" dirty="0">
              <a:solidFill>
                <a:srgbClr val="336699"/>
              </a:solidFill>
              <a:latin typeface="Arial" panose="020B0604020202020204" pitchFamily="34" charset="0"/>
            </a:endParaRPr>
          </a:p>
        </p:txBody>
      </p:sp>
      <p:pic>
        <p:nvPicPr>
          <p:cNvPr id="6" name="Picture 9"/>
          <p:cNvPicPr>
            <a:picLocks noChangeAspect="1"/>
          </p:cNvPicPr>
          <p:nvPr/>
        </p:nvPicPr>
        <p:blipFill>
          <a:blip r:embed="rId4"/>
          <a:stretch>
            <a:fillRect/>
          </a:stretch>
        </p:blipFill>
        <p:spPr>
          <a:xfrm>
            <a:off x="510079" y="255807"/>
            <a:ext cx="945000" cy="686250"/>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3027413658"/>
              </p:ext>
            </p:extLst>
          </p:nvPr>
        </p:nvGraphicFramePr>
        <p:xfrm>
          <a:off x="899885" y="1705026"/>
          <a:ext cx="10508344" cy="3603617"/>
        </p:xfrm>
        <a:graphic>
          <a:graphicData uri="http://schemas.openxmlformats.org/drawingml/2006/table">
            <a:tbl>
              <a:tblPr firstRow="1" bandRow="1">
                <a:tableStyleId>{5C22544A-7EE6-4342-B048-85BDC9FD1C3A}</a:tableStyleId>
              </a:tblPr>
              <a:tblGrid>
                <a:gridCol w="667658">
                  <a:extLst>
                    <a:ext uri="{9D8B030D-6E8A-4147-A177-3AD203B41FA5}">
                      <a16:colId xmlns:a16="http://schemas.microsoft.com/office/drawing/2014/main" val="497709223"/>
                    </a:ext>
                  </a:extLst>
                </a:gridCol>
                <a:gridCol w="7286171">
                  <a:extLst>
                    <a:ext uri="{9D8B030D-6E8A-4147-A177-3AD203B41FA5}">
                      <a16:colId xmlns:a16="http://schemas.microsoft.com/office/drawing/2014/main" val="1782054504"/>
                    </a:ext>
                  </a:extLst>
                </a:gridCol>
                <a:gridCol w="2554515">
                  <a:extLst>
                    <a:ext uri="{9D8B030D-6E8A-4147-A177-3AD203B41FA5}">
                      <a16:colId xmlns:a16="http://schemas.microsoft.com/office/drawing/2014/main" val="2353911618"/>
                    </a:ext>
                  </a:extLst>
                </a:gridCol>
              </a:tblGrid>
              <a:tr h="1077757">
                <a:tc>
                  <a:txBody>
                    <a:bodyPr/>
                    <a:lstStyle/>
                    <a:p>
                      <a:pPr algn="ctr"/>
                      <a:r>
                        <a:rPr lang="ru-RU" sz="1200" b="1" dirty="0">
                          <a:solidFill>
                            <a:schemeClr val="bg1"/>
                          </a:solidFill>
                          <a:latin typeface="Arial" pitchFamily="34" charset="0"/>
                          <a:cs typeface="Arial" pitchFamily="34" charset="0"/>
                        </a:rPr>
                        <a:t>№ </a:t>
                      </a:r>
                    </a:p>
                    <a:p>
                      <a:pPr algn="ctr"/>
                      <a:r>
                        <a:rPr lang="kk-KZ" sz="1200" b="1" dirty="0">
                          <a:solidFill>
                            <a:schemeClr val="bg1"/>
                          </a:solidFill>
                          <a:latin typeface="Arial" pitchFamily="34" charset="0"/>
                          <a:cs typeface="Arial" pitchFamily="34" charset="0"/>
                        </a:rPr>
                        <a:t>р/н</a:t>
                      </a:r>
                      <a:endParaRPr lang="ru-RU" sz="1200" b="1" dirty="0">
                        <a:solidFill>
                          <a:schemeClr val="bg1"/>
                        </a:solidFill>
                        <a:latin typeface="Arial" pitchFamily="34" charset="0"/>
                        <a:cs typeface="Arial" pitchFamily="34" charset="0"/>
                      </a:endParaRP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83AD"/>
                    </a:solidFill>
                  </a:tcPr>
                </a:tc>
                <a:tc>
                  <a:txBody>
                    <a:bodyPr/>
                    <a:lstStyle/>
                    <a:p>
                      <a:pPr algn="ctr"/>
                      <a:r>
                        <a:rPr lang="ru-RU" sz="1200" b="1" dirty="0" err="1">
                          <a:solidFill>
                            <a:schemeClr val="bg1"/>
                          </a:solidFill>
                          <a:latin typeface="Arial" pitchFamily="34" charset="0"/>
                          <a:cs typeface="Arial" pitchFamily="34" charset="0"/>
                        </a:rPr>
                        <a:t>Көрсеткіштер</a:t>
                      </a:r>
                      <a:r>
                        <a:rPr lang="ru-RU" sz="1200" b="1" dirty="0">
                          <a:solidFill>
                            <a:schemeClr val="bg1"/>
                          </a:solidFill>
                          <a:latin typeface="Arial" pitchFamily="34" charset="0"/>
                          <a:cs typeface="Arial" pitchFamily="34" charset="0"/>
                        </a:rPr>
                        <a:t> </a:t>
                      </a:r>
                      <a:r>
                        <a:rPr lang="ru-RU" sz="1200" b="1" dirty="0" err="1">
                          <a:solidFill>
                            <a:schemeClr val="bg1"/>
                          </a:solidFill>
                          <a:latin typeface="Arial" pitchFamily="34" charset="0"/>
                          <a:cs typeface="Arial" pitchFamily="34" charset="0"/>
                        </a:rPr>
                        <a:t>атауы</a:t>
                      </a:r>
                      <a:endParaRPr lang="ru-RU" sz="1200" b="1" dirty="0">
                        <a:solidFill>
                          <a:schemeClr val="bg1"/>
                        </a:solidFill>
                        <a:latin typeface="Arial" pitchFamily="34" charset="0"/>
                        <a:cs typeface="Arial" pitchFamily="34" charset="0"/>
                      </a:endParaRP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83AD"/>
                    </a:solidFill>
                  </a:tcPr>
                </a:tc>
                <a:tc>
                  <a:txBody>
                    <a:bodyPr/>
                    <a:lstStyle/>
                    <a:p>
                      <a:pPr algn="ctr"/>
                      <a:r>
                        <a:rPr lang="ru-RU" altLang="ru-RU" sz="1200" b="1" kern="1200" dirty="0" smtClean="0">
                          <a:solidFill>
                            <a:schemeClr val="bg1"/>
                          </a:solidFill>
                          <a:latin typeface="Arial" pitchFamily="34" charset="0"/>
                          <a:ea typeface="+mn-ea"/>
                          <a:cs typeface="Arial" pitchFamily="34" charset="0"/>
                        </a:rPr>
                        <a:t>2025 </a:t>
                      </a:r>
                      <a:r>
                        <a:rPr lang="ru-RU" altLang="ru-RU" sz="1200" b="1" kern="1200" dirty="0" err="1" smtClean="0">
                          <a:solidFill>
                            <a:schemeClr val="bg1"/>
                          </a:solidFill>
                          <a:latin typeface="Arial" pitchFamily="34" charset="0"/>
                          <a:ea typeface="+mn-ea"/>
                          <a:cs typeface="Arial" pitchFamily="34" charset="0"/>
                        </a:rPr>
                        <a:t>жылғы</a:t>
                      </a:r>
                      <a:r>
                        <a:rPr lang="ru-RU" altLang="ru-RU" sz="1200" b="1" kern="1200" dirty="0" smtClean="0">
                          <a:solidFill>
                            <a:schemeClr val="bg1"/>
                          </a:solidFill>
                          <a:latin typeface="Arial" pitchFamily="34" charset="0"/>
                          <a:ea typeface="+mn-ea"/>
                          <a:cs typeface="Arial" pitchFamily="34" charset="0"/>
                        </a:rPr>
                        <a:t> 1 </a:t>
                      </a:r>
                      <a:r>
                        <a:rPr lang="ru-RU" altLang="ru-RU" sz="1200" b="1" kern="1200" dirty="0" err="1" smtClean="0">
                          <a:solidFill>
                            <a:schemeClr val="bg1"/>
                          </a:solidFill>
                          <a:latin typeface="Arial" pitchFamily="34" charset="0"/>
                          <a:ea typeface="+mn-ea"/>
                          <a:cs typeface="Arial" pitchFamily="34" charset="0"/>
                        </a:rPr>
                        <a:t>жартыжылдықтағы</a:t>
                      </a:r>
                      <a:r>
                        <a:rPr lang="ru-RU" altLang="ru-RU" sz="1200" b="1" kern="1200" dirty="0" smtClean="0">
                          <a:solidFill>
                            <a:schemeClr val="bg1"/>
                          </a:solidFill>
                          <a:latin typeface="Arial" pitchFamily="34" charset="0"/>
                          <a:ea typeface="+mn-ea"/>
                          <a:cs typeface="Arial" pitchFamily="34" charset="0"/>
                        </a:rPr>
                        <a:t> </a:t>
                      </a:r>
                      <a:r>
                        <a:rPr lang="ru-RU" altLang="ru-RU" sz="1200" b="1" kern="1200" dirty="0" err="1" smtClean="0">
                          <a:solidFill>
                            <a:schemeClr val="bg1"/>
                          </a:solidFill>
                          <a:latin typeface="Arial" pitchFamily="34" charset="0"/>
                          <a:ea typeface="+mn-ea"/>
                          <a:cs typeface="Arial" pitchFamily="34" charset="0"/>
                        </a:rPr>
                        <a:t>факті</a:t>
                      </a:r>
                      <a:r>
                        <a:rPr lang="ru-RU" altLang="ru-RU" sz="1200" b="1" kern="1200" dirty="0" smtClean="0">
                          <a:solidFill>
                            <a:schemeClr val="bg1"/>
                          </a:solidFill>
                          <a:latin typeface="Arial" pitchFamily="34" charset="0"/>
                          <a:ea typeface="+mn-ea"/>
                          <a:cs typeface="Arial" pitchFamily="34" charset="0"/>
                        </a:rPr>
                        <a:t> (</a:t>
                      </a:r>
                      <a:r>
                        <a:rPr lang="ru-RU" altLang="ru-RU" sz="1200" b="1" kern="1200" dirty="0" err="1" smtClean="0">
                          <a:solidFill>
                            <a:schemeClr val="bg1"/>
                          </a:solidFill>
                          <a:latin typeface="Arial" pitchFamily="34" charset="0"/>
                          <a:ea typeface="+mn-ea"/>
                          <a:cs typeface="Arial" pitchFamily="34" charset="0"/>
                        </a:rPr>
                        <a:t>жедел</a:t>
                      </a:r>
                      <a:r>
                        <a:rPr lang="ru-RU" altLang="ru-RU" sz="1200" b="1" kern="1200" dirty="0" smtClean="0">
                          <a:solidFill>
                            <a:schemeClr val="bg1"/>
                          </a:solidFill>
                          <a:latin typeface="Arial" pitchFamily="34" charset="0"/>
                          <a:ea typeface="+mn-ea"/>
                          <a:cs typeface="Arial" pitchFamily="34" charset="0"/>
                        </a:rPr>
                        <a:t>), </a:t>
                      </a:r>
                      <a:r>
                        <a:rPr lang="ru-RU" altLang="ru-RU" sz="1200" b="1" kern="1200" dirty="0" err="1" smtClean="0">
                          <a:solidFill>
                            <a:schemeClr val="bg1"/>
                          </a:solidFill>
                          <a:latin typeface="Arial" pitchFamily="34" charset="0"/>
                          <a:ea typeface="+mn-ea"/>
                          <a:cs typeface="Arial" pitchFamily="34" charset="0"/>
                        </a:rPr>
                        <a:t>мың</a:t>
                      </a:r>
                      <a:r>
                        <a:rPr lang="ru-RU" altLang="ru-RU" sz="1200" b="1" kern="1200" dirty="0" smtClean="0">
                          <a:solidFill>
                            <a:schemeClr val="bg1"/>
                          </a:solidFill>
                          <a:latin typeface="Arial" pitchFamily="34" charset="0"/>
                          <a:ea typeface="+mn-ea"/>
                          <a:cs typeface="Arial" pitchFamily="34" charset="0"/>
                        </a:rPr>
                        <a:t> </a:t>
                      </a:r>
                      <a:r>
                        <a:rPr lang="ru-RU" altLang="ru-RU" sz="1200" b="1" kern="1200" dirty="0" err="1" smtClean="0">
                          <a:solidFill>
                            <a:schemeClr val="bg1"/>
                          </a:solidFill>
                          <a:latin typeface="Arial" pitchFamily="34" charset="0"/>
                          <a:ea typeface="+mn-ea"/>
                          <a:cs typeface="Arial" pitchFamily="34" charset="0"/>
                        </a:rPr>
                        <a:t>теңге</a:t>
                      </a:r>
                      <a:endParaRPr lang="ru-RU" sz="1200" b="1" dirty="0">
                        <a:solidFill>
                          <a:schemeClr val="bg1"/>
                        </a:solidFill>
                        <a:latin typeface="Arial" pitchFamily="34" charset="0"/>
                        <a:cs typeface="Arial" pitchFamily="34" charset="0"/>
                      </a:endParaRP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83AD"/>
                    </a:solidFill>
                  </a:tcPr>
                </a:tc>
                <a:extLst>
                  <a:ext uri="{0D108BD9-81ED-4DB2-BD59-A6C34878D82A}">
                    <a16:rowId xmlns:a16="http://schemas.microsoft.com/office/drawing/2014/main" val="553613278"/>
                  </a:ext>
                </a:extLst>
              </a:tr>
              <a:tr h="410920">
                <a:tc>
                  <a:txBody>
                    <a:bodyPr/>
                    <a:lstStyle/>
                    <a:p>
                      <a:pPr algn="ctr"/>
                      <a:r>
                        <a:rPr lang="ru-RU" sz="1100" b="0" dirty="0">
                          <a:latin typeface="Arial" pitchFamily="34" charset="0"/>
                          <a:cs typeface="Arial" pitchFamily="34" charset="0"/>
                        </a:rPr>
                        <a:t>1</a:t>
                      </a: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r>
                        <a:rPr lang="ru-RU" sz="1100" b="0" dirty="0" err="1" smtClean="0">
                          <a:latin typeface="Arial" pitchFamily="34" charset="0"/>
                          <a:cs typeface="Arial" pitchFamily="34" charset="0"/>
                        </a:rPr>
                        <a:t>Кіріс</a:t>
                      </a:r>
                      <a:r>
                        <a:rPr lang="ru-RU" sz="1100" b="0" baseline="0" dirty="0" smtClean="0">
                          <a:latin typeface="Arial" pitchFamily="34" charset="0"/>
                          <a:cs typeface="Arial" pitchFamily="34" charset="0"/>
                        </a:rPr>
                        <a:t> </a:t>
                      </a:r>
                      <a:r>
                        <a:rPr lang="ru-RU" sz="1100" b="0" dirty="0" smtClean="0">
                          <a:latin typeface="Arial" pitchFamily="34" charset="0"/>
                          <a:cs typeface="Arial" pitchFamily="34" charset="0"/>
                        </a:rPr>
                        <a:t>- </a:t>
                      </a:r>
                      <a:r>
                        <a:rPr lang="ru-RU" sz="1100" b="0" dirty="0" err="1" smtClean="0">
                          <a:latin typeface="Arial" pitchFamily="34" charset="0"/>
                          <a:cs typeface="Arial" pitchFamily="34" charset="0"/>
                        </a:rPr>
                        <a:t>барлығы</a:t>
                      </a:r>
                      <a:endParaRPr lang="ru-RU" sz="1100" b="0" i="1" dirty="0">
                        <a:latin typeface="Arial" pitchFamily="34" charset="0"/>
                        <a:cs typeface="Arial" pitchFamily="34" charset="0"/>
                      </a:endParaRP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100" b="0" i="0" u="none" strike="noStrike" dirty="0" smtClean="0">
                          <a:solidFill>
                            <a:srgbClr val="000000"/>
                          </a:solidFill>
                          <a:effectLst/>
                          <a:latin typeface="Arial" panose="020B0604020202020204" pitchFamily="34" charset="0"/>
                          <a:cs typeface="Arial" panose="020B0604020202020204" pitchFamily="34" charset="0"/>
                        </a:rPr>
                        <a:t>22 448 415</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72873124"/>
                  </a:ext>
                </a:extLst>
              </a:tr>
              <a:tr h="410920">
                <a:tc>
                  <a:txBody>
                    <a:bodyPr/>
                    <a:lstStyle/>
                    <a:p>
                      <a:pPr algn="ctr"/>
                      <a:r>
                        <a:rPr lang="ru-RU" sz="1100" b="0" dirty="0" smtClean="0">
                          <a:latin typeface="Arial" pitchFamily="34" charset="0"/>
                          <a:cs typeface="Arial" pitchFamily="34" charset="0"/>
                        </a:rPr>
                        <a:t>1.1</a:t>
                      </a:r>
                      <a:endParaRPr lang="ru-RU" sz="1100" b="0" dirty="0">
                        <a:latin typeface="Arial" pitchFamily="34" charset="0"/>
                        <a:cs typeface="Arial" pitchFamily="34" charset="0"/>
                      </a:endParaRP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r>
                        <a:rPr lang="ru-RU" sz="1100" b="0" dirty="0" err="1" smtClean="0">
                          <a:latin typeface="Arial" pitchFamily="34" charset="0"/>
                          <a:cs typeface="Arial" pitchFamily="34" charset="0"/>
                        </a:rPr>
                        <a:t>Сумен</a:t>
                      </a:r>
                      <a:r>
                        <a:rPr lang="ru-RU" sz="1100" b="0" dirty="0" smtClean="0">
                          <a:latin typeface="Arial" pitchFamily="34" charset="0"/>
                          <a:cs typeface="Arial" pitchFamily="34" charset="0"/>
                        </a:rPr>
                        <a:t> </a:t>
                      </a:r>
                      <a:r>
                        <a:rPr lang="ru-RU" sz="1100" b="0" dirty="0" err="1" smtClean="0">
                          <a:latin typeface="Arial" pitchFamily="34" charset="0"/>
                          <a:cs typeface="Arial" pitchFamily="34" charset="0"/>
                        </a:rPr>
                        <a:t>жабдықтау</a:t>
                      </a:r>
                      <a:r>
                        <a:rPr lang="ru-RU" sz="1100" b="0" dirty="0" smtClean="0">
                          <a:latin typeface="Arial" pitchFamily="34" charset="0"/>
                          <a:cs typeface="Arial" pitchFamily="34" charset="0"/>
                        </a:rPr>
                        <a:t> </a:t>
                      </a:r>
                      <a:r>
                        <a:rPr lang="ru-RU" sz="1100" b="0" dirty="0" err="1" smtClean="0">
                          <a:latin typeface="Arial" pitchFamily="34" charset="0"/>
                          <a:cs typeface="Arial" pitchFamily="34" charset="0"/>
                        </a:rPr>
                        <a:t>және</a:t>
                      </a:r>
                      <a:r>
                        <a:rPr lang="ru-RU" sz="1100" b="0" dirty="0" smtClean="0">
                          <a:latin typeface="Arial" pitchFamily="34" charset="0"/>
                          <a:cs typeface="Arial" pitchFamily="34" charset="0"/>
                        </a:rPr>
                        <a:t> су </a:t>
                      </a:r>
                      <a:r>
                        <a:rPr lang="ru-RU" sz="1100" b="0" dirty="0" err="1" smtClean="0">
                          <a:latin typeface="Arial" pitchFamily="34" charset="0"/>
                          <a:cs typeface="Arial" pitchFamily="34" charset="0"/>
                        </a:rPr>
                        <a:t>бұру</a:t>
                      </a:r>
                      <a:r>
                        <a:rPr lang="ru-RU" sz="1100" b="0" dirty="0" smtClean="0">
                          <a:latin typeface="Arial" pitchFamily="34" charset="0"/>
                          <a:cs typeface="Arial" pitchFamily="34" charset="0"/>
                        </a:rPr>
                        <a:t> </a:t>
                      </a:r>
                      <a:r>
                        <a:rPr lang="ru-RU" sz="1100" b="0" dirty="0" err="1" smtClean="0">
                          <a:latin typeface="Arial" pitchFamily="34" charset="0"/>
                          <a:cs typeface="Arial" pitchFamily="34" charset="0"/>
                        </a:rPr>
                        <a:t>қызметтерін</a:t>
                      </a:r>
                      <a:r>
                        <a:rPr lang="ru-RU" sz="1100" b="0" dirty="0" smtClean="0">
                          <a:latin typeface="Arial" pitchFamily="34" charset="0"/>
                          <a:cs typeface="Arial" pitchFamily="34" charset="0"/>
                        </a:rPr>
                        <a:t> </a:t>
                      </a:r>
                      <a:r>
                        <a:rPr lang="ru-RU" sz="1100" b="0" dirty="0" err="1" smtClean="0">
                          <a:latin typeface="Arial" pitchFamily="34" charset="0"/>
                          <a:cs typeface="Arial" pitchFamily="34" charset="0"/>
                        </a:rPr>
                        <a:t>көрсетуден</a:t>
                      </a:r>
                      <a:r>
                        <a:rPr lang="ru-RU" sz="1100" b="0" dirty="0" smtClean="0">
                          <a:latin typeface="Arial" pitchFamily="34" charset="0"/>
                          <a:cs typeface="Arial" pitchFamily="34" charset="0"/>
                        </a:rPr>
                        <a:t> </a:t>
                      </a:r>
                      <a:r>
                        <a:rPr lang="ru-RU" sz="1100" b="0" dirty="0" err="1" smtClean="0">
                          <a:latin typeface="Arial" pitchFamily="34" charset="0"/>
                          <a:cs typeface="Arial" pitchFamily="34" charset="0"/>
                        </a:rPr>
                        <a:t>түскен</a:t>
                      </a:r>
                      <a:r>
                        <a:rPr lang="ru-RU" sz="1100" b="0" dirty="0" smtClean="0">
                          <a:latin typeface="Arial" pitchFamily="34" charset="0"/>
                          <a:cs typeface="Arial" pitchFamily="34" charset="0"/>
                        </a:rPr>
                        <a:t> </a:t>
                      </a:r>
                      <a:r>
                        <a:rPr lang="ru-RU" sz="1100" b="0" dirty="0" err="1" smtClean="0">
                          <a:latin typeface="Arial" pitchFamily="34" charset="0"/>
                          <a:cs typeface="Arial" pitchFamily="34" charset="0"/>
                        </a:rPr>
                        <a:t>кіріс</a:t>
                      </a:r>
                      <a:endParaRPr lang="ru-RU" sz="1100" b="0" i="1" dirty="0">
                        <a:latin typeface="Arial" pitchFamily="34" charset="0"/>
                        <a:cs typeface="Arial" pitchFamily="34" charset="0"/>
                      </a:endParaRP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r>
                        <a:rPr lang="ru-RU" sz="1100" b="0" i="0" u="none" strike="noStrike" kern="1200" dirty="0" smtClean="0">
                          <a:solidFill>
                            <a:srgbClr val="000000"/>
                          </a:solidFill>
                          <a:effectLst/>
                          <a:latin typeface="Arial" panose="020B0604020202020204" pitchFamily="34" charset="0"/>
                          <a:ea typeface="+mn-ea"/>
                          <a:cs typeface="Arial" panose="020B0604020202020204" pitchFamily="34" charset="0"/>
                        </a:rPr>
                        <a:t>17 325 665</a:t>
                      </a:r>
                      <a:endParaRPr lang="ru-RU"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72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40798462"/>
                  </a:ext>
                </a:extLst>
              </a:tr>
              <a:tr h="340804">
                <a:tc>
                  <a:txBody>
                    <a:bodyPr/>
                    <a:lstStyle/>
                    <a:p>
                      <a:pPr algn="ctr"/>
                      <a:r>
                        <a:rPr lang="ru-RU" sz="1100" b="0" dirty="0" smtClean="0">
                          <a:latin typeface="Arial" pitchFamily="34" charset="0"/>
                          <a:cs typeface="Arial" pitchFamily="34" charset="0"/>
                        </a:rPr>
                        <a:t>1.2</a:t>
                      </a:r>
                      <a:endParaRPr lang="ru-RU" sz="1100" b="0" dirty="0">
                        <a:latin typeface="Arial" pitchFamily="34" charset="0"/>
                        <a:cs typeface="Arial" pitchFamily="34" charset="0"/>
                      </a:endParaRP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r>
                        <a:rPr lang="ru-RU" sz="1100" b="0" i="0" dirty="0" err="1" smtClean="0">
                          <a:latin typeface="Arial" pitchFamily="34" charset="0"/>
                          <a:cs typeface="Arial" pitchFamily="34" charset="0"/>
                        </a:rPr>
                        <a:t>Қосымша</a:t>
                      </a:r>
                      <a:r>
                        <a:rPr lang="ru-RU" sz="1100" b="0" i="0" dirty="0" smtClean="0">
                          <a:latin typeface="Arial" pitchFamily="34" charset="0"/>
                          <a:cs typeface="Arial" pitchFamily="34" charset="0"/>
                        </a:rPr>
                        <a:t> </a:t>
                      </a:r>
                      <a:r>
                        <a:rPr lang="ru-RU" sz="1100" b="0" i="0" dirty="0" err="1" smtClean="0">
                          <a:latin typeface="Arial" pitchFamily="34" charset="0"/>
                          <a:cs typeface="Arial" pitchFamily="34" charset="0"/>
                        </a:rPr>
                        <a:t>кіріс</a:t>
                      </a:r>
                      <a:endParaRPr lang="ru-RU" sz="1100" b="0" i="0" dirty="0">
                        <a:latin typeface="Arial" pitchFamily="34" charset="0"/>
                        <a:cs typeface="Arial" pitchFamily="34" charset="0"/>
                      </a:endParaRP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r" defTabSz="914400" rtl="0" eaLnBrk="1" fontAlgn="ctr" latinLnBrk="0" hangingPunct="1"/>
                      <a:r>
                        <a:rPr lang="ru-RU" sz="1100" b="0" i="0" u="none" strike="noStrike" kern="1200" dirty="0" smtClean="0">
                          <a:solidFill>
                            <a:srgbClr val="000000"/>
                          </a:solidFill>
                          <a:effectLst/>
                          <a:latin typeface="Arial" panose="020B0604020202020204" pitchFamily="34" charset="0"/>
                          <a:ea typeface="+mn-ea"/>
                          <a:cs typeface="Arial" panose="020B0604020202020204" pitchFamily="34" charset="0"/>
                        </a:rPr>
                        <a:t>4</a:t>
                      </a:r>
                      <a:r>
                        <a:rPr lang="ru-RU" sz="11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409 060</a:t>
                      </a:r>
                      <a:endParaRPr lang="ru-RU"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07950498"/>
                  </a:ext>
                </a:extLst>
              </a:tr>
              <a:tr h="340804">
                <a:tc>
                  <a:txBody>
                    <a:bodyPr/>
                    <a:lstStyle/>
                    <a:p>
                      <a:pPr algn="ctr"/>
                      <a:r>
                        <a:rPr lang="ru-RU" sz="1100" b="0" dirty="0" smtClean="0">
                          <a:latin typeface="Arial" pitchFamily="34" charset="0"/>
                          <a:cs typeface="Arial" pitchFamily="34" charset="0"/>
                        </a:rPr>
                        <a:t>1.3</a:t>
                      </a:r>
                      <a:endParaRPr lang="ru-RU" sz="1100" b="0" dirty="0">
                        <a:latin typeface="Arial" pitchFamily="34" charset="0"/>
                        <a:cs typeface="Arial" pitchFamily="34" charset="0"/>
                      </a:endParaRP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r>
                        <a:rPr lang="ru-RU" sz="1100" b="0" i="0" dirty="0" err="1" smtClean="0">
                          <a:latin typeface="Arial" pitchFamily="34" charset="0"/>
                          <a:cs typeface="Arial" pitchFamily="34" charset="0"/>
                        </a:rPr>
                        <a:t>Басқа</a:t>
                      </a:r>
                      <a:r>
                        <a:rPr lang="ru-RU" sz="1100" b="0" i="0" dirty="0" smtClean="0">
                          <a:latin typeface="Arial" pitchFamily="34" charset="0"/>
                          <a:cs typeface="Arial" pitchFamily="34" charset="0"/>
                        </a:rPr>
                        <a:t> </a:t>
                      </a:r>
                      <a:r>
                        <a:rPr lang="ru-RU" sz="1100" b="0" i="0" dirty="0" err="1" smtClean="0">
                          <a:latin typeface="Arial" pitchFamily="34" charset="0"/>
                          <a:cs typeface="Arial" pitchFamily="34" charset="0"/>
                        </a:rPr>
                        <a:t>табыс</a:t>
                      </a:r>
                      <a:endParaRPr lang="ru-RU" sz="1100" b="0" i="0" dirty="0">
                        <a:latin typeface="Arial" pitchFamily="34" charset="0"/>
                        <a:cs typeface="Arial" pitchFamily="34" charset="0"/>
                      </a:endParaRP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100" b="0" i="0" u="none" strike="noStrike" dirty="0" smtClean="0">
                          <a:solidFill>
                            <a:srgbClr val="000000"/>
                          </a:solidFill>
                          <a:effectLst/>
                          <a:latin typeface="Arial" panose="020B0604020202020204" pitchFamily="34" charset="0"/>
                          <a:cs typeface="Arial" panose="020B0604020202020204" pitchFamily="34" charset="0"/>
                        </a:rPr>
                        <a:t>713 690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07055962"/>
                  </a:ext>
                </a:extLst>
              </a:tr>
              <a:tr h="340804">
                <a:tc>
                  <a:txBody>
                    <a:bodyPr/>
                    <a:lstStyle/>
                    <a:p>
                      <a:pPr algn="ctr"/>
                      <a:r>
                        <a:rPr lang="ru-RU" sz="1100" b="0" dirty="0" smtClean="0">
                          <a:latin typeface="Arial" pitchFamily="34" charset="0"/>
                          <a:cs typeface="Arial" pitchFamily="34" charset="0"/>
                        </a:rPr>
                        <a:t>2</a:t>
                      </a:r>
                      <a:endParaRPr lang="ru-RU" sz="1100" b="0" dirty="0">
                        <a:latin typeface="Arial" pitchFamily="34" charset="0"/>
                        <a:cs typeface="Arial" pitchFamily="34" charset="0"/>
                      </a:endParaRP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r>
                        <a:rPr lang="ru-RU" sz="1100" b="0" i="0" dirty="0" err="1" smtClean="0">
                          <a:latin typeface="Arial" pitchFamily="34" charset="0"/>
                          <a:cs typeface="Arial" pitchFamily="34" charset="0"/>
                        </a:rPr>
                        <a:t>Шығындар</a:t>
                      </a:r>
                      <a:endParaRPr lang="ru-RU" sz="1100" b="0" i="0" dirty="0">
                        <a:latin typeface="Arial" pitchFamily="34" charset="0"/>
                        <a:cs typeface="Arial" pitchFamily="34" charset="0"/>
                      </a:endParaRP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100" b="0" i="0" u="none" strike="noStrike" dirty="0" smtClean="0">
                          <a:solidFill>
                            <a:srgbClr val="000000"/>
                          </a:solidFill>
                          <a:effectLst/>
                          <a:latin typeface="Arial" panose="020B0604020202020204" pitchFamily="34" charset="0"/>
                          <a:cs typeface="Arial" panose="020B0604020202020204" pitchFamily="34" charset="0"/>
                        </a:rPr>
                        <a:t>16 455 803</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67390841"/>
                  </a:ext>
                </a:extLst>
              </a:tr>
              <a:tr h="340804">
                <a:tc>
                  <a:txBody>
                    <a:bodyPr/>
                    <a:lstStyle/>
                    <a:p>
                      <a:pPr algn="ctr"/>
                      <a:r>
                        <a:rPr lang="ru-RU" sz="1100" b="0" dirty="0" smtClean="0">
                          <a:latin typeface="Arial" pitchFamily="34" charset="0"/>
                          <a:cs typeface="Arial" pitchFamily="34" charset="0"/>
                        </a:rPr>
                        <a:t>3</a:t>
                      </a:r>
                      <a:endParaRPr lang="ru-RU" sz="1100" b="0" dirty="0">
                        <a:latin typeface="Arial" pitchFamily="34" charset="0"/>
                        <a:cs typeface="Arial" pitchFamily="34" charset="0"/>
                      </a:endParaRP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r>
                        <a:rPr lang="ru-RU" sz="1100" b="0" dirty="0" err="1" smtClean="0">
                          <a:latin typeface="Arial" pitchFamily="34" charset="0"/>
                          <a:cs typeface="Arial" pitchFamily="34" charset="0"/>
                        </a:rPr>
                        <a:t>Корпоративтік</a:t>
                      </a:r>
                      <a:r>
                        <a:rPr lang="ru-RU" sz="1100" b="0" dirty="0" smtClean="0">
                          <a:latin typeface="Arial" pitchFamily="34" charset="0"/>
                          <a:cs typeface="Arial" pitchFamily="34" charset="0"/>
                        </a:rPr>
                        <a:t> </a:t>
                      </a:r>
                      <a:r>
                        <a:rPr lang="ru-RU" sz="1100" b="0" dirty="0" err="1" smtClean="0">
                          <a:latin typeface="Arial" pitchFamily="34" charset="0"/>
                          <a:cs typeface="Arial" pitchFamily="34" charset="0"/>
                        </a:rPr>
                        <a:t>табыс</a:t>
                      </a:r>
                      <a:r>
                        <a:rPr lang="ru-RU" sz="1100" b="0" dirty="0" smtClean="0">
                          <a:latin typeface="Arial" pitchFamily="34" charset="0"/>
                          <a:cs typeface="Arial" pitchFamily="34" charset="0"/>
                        </a:rPr>
                        <a:t> </a:t>
                      </a:r>
                      <a:r>
                        <a:rPr lang="ru-RU" sz="1100" b="0" dirty="0" err="1" smtClean="0">
                          <a:latin typeface="Arial" pitchFamily="34" charset="0"/>
                          <a:cs typeface="Arial" pitchFamily="34" charset="0"/>
                        </a:rPr>
                        <a:t>салығы</a:t>
                      </a:r>
                      <a:endParaRPr lang="ru-RU" sz="1100" b="0" dirty="0">
                        <a:latin typeface="Arial" pitchFamily="34" charset="0"/>
                        <a:cs typeface="Arial" pitchFamily="34" charset="0"/>
                      </a:endParaRP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100" b="0" i="0" u="none" strike="noStrike" dirty="0" smtClean="0">
                          <a:solidFill>
                            <a:srgbClr val="000000"/>
                          </a:solidFill>
                          <a:effectLst/>
                          <a:latin typeface="Arial" panose="020B0604020202020204" pitchFamily="34" charset="0"/>
                          <a:cs typeface="Arial" panose="020B0604020202020204" pitchFamily="34" charset="0"/>
                        </a:rPr>
                        <a:t>1 204 502</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4953136"/>
                  </a:ext>
                </a:extLst>
              </a:tr>
              <a:tr h="340804">
                <a:tc>
                  <a:txBody>
                    <a:bodyPr/>
                    <a:lstStyle/>
                    <a:p>
                      <a:pPr algn="ctr"/>
                      <a:r>
                        <a:rPr lang="kk-KZ" sz="1100" b="0" dirty="0" smtClean="0">
                          <a:latin typeface="Arial" pitchFamily="34" charset="0"/>
                          <a:cs typeface="Arial" pitchFamily="34" charset="0"/>
                        </a:rPr>
                        <a:t>4</a:t>
                      </a:r>
                      <a:endParaRPr lang="ru-RU" sz="1100" b="0" dirty="0">
                        <a:latin typeface="Arial" pitchFamily="34" charset="0"/>
                        <a:cs typeface="Arial" pitchFamily="34" charset="0"/>
                      </a:endParaRP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0" dirty="0" err="1" smtClean="0">
                          <a:latin typeface="Arial" pitchFamily="34" charset="0"/>
                          <a:cs typeface="Arial" pitchFamily="34" charset="0"/>
                        </a:rPr>
                        <a:t>Қаржылық</a:t>
                      </a:r>
                      <a:r>
                        <a:rPr lang="ru-RU" sz="1100" b="0" dirty="0" smtClean="0">
                          <a:latin typeface="Arial" pitchFamily="34" charset="0"/>
                          <a:cs typeface="Arial" pitchFamily="34" charset="0"/>
                        </a:rPr>
                        <a:t> </a:t>
                      </a:r>
                      <a:r>
                        <a:rPr lang="ru-RU" sz="1100" b="0" dirty="0" err="1" smtClean="0">
                          <a:latin typeface="Arial" pitchFamily="34" charset="0"/>
                          <a:cs typeface="Arial" pitchFamily="34" charset="0"/>
                        </a:rPr>
                        <a:t>нәтиже</a:t>
                      </a:r>
                      <a:r>
                        <a:rPr lang="ru-RU" sz="1100" b="0" dirty="0" smtClean="0">
                          <a:latin typeface="Arial" pitchFamily="34" charset="0"/>
                          <a:cs typeface="Arial" pitchFamily="34" charset="0"/>
                        </a:rPr>
                        <a:t> (</a:t>
                      </a:r>
                      <a:r>
                        <a:rPr lang="ru-RU" sz="1100" b="0" dirty="0" err="1" smtClean="0">
                          <a:latin typeface="Arial" pitchFamily="34" charset="0"/>
                          <a:cs typeface="Arial" pitchFamily="34" charset="0"/>
                        </a:rPr>
                        <a:t>пайда</a:t>
                      </a:r>
                      <a:r>
                        <a:rPr lang="ru-RU" sz="1100" b="0" dirty="0" smtClean="0">
                          <a:latin typeface="Arial" pitchFamily="34" charset="0"/>
                          <a:cs typeface="Arial" pitchFamily="34" charset="0"/>
                        </a:rPr>
                        <a:t>/</a:t>
                      </a:r>
                      <a:r>
                        <a:rPr lang="ru-RU" sz="1100" b="0" dirty="0" err="1" smtClean="0">
                          <a:latin typeface="Arial" pitchFamily="34" charset="0"/>
                          <a:cs typeface="Arial" pitchFamily="34" charset="0"/>
                        </a:rPr>
                        <a:t>шығын</a:t>
                      </a:r>
                      <a:r>
                        <a:rPr lang="ru-RU" sz="1100" b="0" dirty="0" smtClean="0">
                          <a:latin typeface="Arial" pitchFamily="34" charset="0"/>
                          <a:cs typeface="Arial" pitchFamily="34" charset="0"/>
                        </a:rPr>
                        <a:t>)</a:t>
                      </a:r>
                    </a:p>
                  </a:txBody>
                  <a:tcPr marL="91459" marR="91459" marT="45735" marB="4573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r" fontAlgn="ctr"/>
                      <a:r>
                        <a:rPr lang="ru-RU" sz="1100" b="0" i="0" u="none" strike="noStrike" dirty="0" smtClean="0">
                          <a:solidFill>
                            <a:srgbClr val="000000"/>
                          </a:solidFill>
                          <a:effectLst/>
                          <a:latin typeface="Arial" panose="020B0604020202020204" pitchFamily="34" charset="0"/>
                          <a:cs typeface="Arial" panose="020B0604020202020204" pitchFamily="34" charset="0"/>
                        </a:rPr>
                        <a:t>4 788 110</a:t>
                      </a:r>
                      <a:endParaRPr lang="ru-RU" sz="1100" b="0" i="0" u="none" strike="noStrike" dirty="0">
                        <a:solidFill>
                          <a:srgbClr val="000000"/>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42716701"/>
                  </a:ext>
                </a:extLst>
              </a:tr>
            </a:tbl>
          </a:graphicData>
        </a:graphic>
      </p:graphicFrame>
      <p:sp>
        <p:nvSpPr>
          <p:cNvPr id="11" name="Номер слайда 1"/>
          <p:cNvSpPr>
            <a:spLocks noGrp="1"/>
          </p:cNvSpPr>
          <p:nvPr>
            <p:ph type="sldNum" sz="quarter" idx="12"/>
          </p:nvPr>
        </p:nvSpPr>
        <p:spPr>
          <a:xfrm>
            <a:off x="10897984" y="6356351"/>
            <a:ext cx="1294016" cy="501649"/>
          </a:xfrm>
        </p:spPr>
        <p:txBody>
          <a:bodyPr/>
          <a:lstStyle/>
          <a:p>
            <a:pPr>
              <a:defRPr/>
            </a:pPr>
            <a:r>
              <a:rPr lang="en-US" altLang="ru-RU" dirty="0" smtClean="0">
                <a:latin typeface="Arial" panose="020B0604020202020204" pitchFamily="34" charset="0"/>
                <a:cs typeface="Arial" panose="020B0604020202020204" pitchFamily="34" charset="0"/>
              </a:rPr>
              <a:t>16</a:t>
            </a:r>
            <a:endParaRPr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2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196118" cy="929316"/>
          </a:xfrm>
          <a:prstGeom prst="rect">
            <a:avLst/>
          </a:prstGeom>
        </p:spPr>
      </p:pic>
      <p:sp>
        <p:nvSpPr>
          <p:cNvPr id="11" name="Заголовок 1"/>
          <p:cNvSpPr txBox="1">
            <a:spLocks/>
          </p:cNvSpPr>
          <p:nvPr/>
        </p:nvSpPr>
        <p:spPr>
          <a:xfrm>
            <a:off x="0" y="192332"/>
            <a:ext cx="12192000" cy="6159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smtClean="0">
                <a:solidFill>
                  <a:srgbClr val="005696"/>
                </a:solidFill>
                <a:latin typeface="Arial" panose="020B0604020202020204" pitchFamily="34" charset="0"/>
                <a:cs typeface="Arial" panose="020B0604020202020204" pitchFamily="34" charset="0"/>
              </a:rPr>
              <a:t>2025 </a:t>
            </a:r>
            <a:r>
              <a:rPr lang="ru-RU" sz="1600" b="1" dirty="0" err="1" smtClean="0">
                <a:solidFill>
                  <a:srgbClr val="005696"/>
                </a:solidFill>
                <a:latin typeface="Arial" panose="020B0604020202020204" pitchFamily="34" charset="0"/>
                <a:cs typeface="Arial" panose="020B0604020202020204" pitchFamily="34" charset="0"/>
              </a:rPr>
              <a:t>жылғы</a:t>
            </a:r>
            <a:r>
              <a:rPr lang="ru-RU" sz="1600" b="1" dirty="0" smtClean="0">
                <a:solidFill>
                  <a:srgbClr val="005696"/>
                </a:solidFill>
                <a:latin typeface="Arial" panose="020B0604020202020204" pitchFamily="34" charset="0"/>
                <a:cs typeface="Arial" panose="020B0604020202020204" pitchFamily="34" charset="0"/>
              </a:rPr>
              <a:t> 1 </a:t>
            </a:r>
            <a:r>
              <a:rPr lang="ru-RU" sz="1600" b="1" dirty="0" err="1" smtClean="0">
                <a:solidFill>
                  <a:srgbClr val="005696"/>
                </a:solidFill>
                <a:latin typeface="Arial" panose="020B0604020202020204" pitchFamily="34" charset="0"/>
                <a:cs typeface="Arial" panose="020B0604020202020204" pitchFamily="34" charset="0"/>
              </a:rPr>
              <a:t>жартыжылдықтағы</a:t>
            </a:r>
            <a:r>
              <a:rPr lang="ru-RU" sz="1600" b="1" dirty="0" smtClean="0">
                <a:solidFill>
                  <a:srgbClr val="005696"/>
                </a:solidFill>
                <a:latin typeface="Arial" panose="020B0604020202020204" pitchFamily="34" charset="0"/>
                <a:cs typeface="Arial" panose="020B0604020202020204" pitchFamily="34" charset="0"/>
              </a:rPr>
              <a:t> су балансы</a:t>
            </a:r>
            <a:endParaRPr lang="ru-RU" sz="1600" b="1" dirty="0">
              <a:solidFill>
                <a:srgbClr val="005696"/>
              </a:solidFill>
              <a:latin typeface="Arial" panose="020B0604020202020204" pitchFamily="34" charset="0"/>
              <a:cs typeface="Arial" panose="020B0604020202020204" pitchFamily="34" charset="0"/>
            </a:endParaRPr>
          </a:p>
        </p:txBody>
      </p:sp>
      <p:pic>
        <p:nvPicPr>
          <p:cNvPr id="12" name="Picture 2" descr="Администрац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494" y="141611"/>
            <a:ext cx="936104" cy="6666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Таблица 12"/>
          <p:cNvGraphicFramePr>
            <a:graphicFrameLocks noGrp="1"/>
          </p:cNvGraphicFramePr>
          <p:nvPr>
            <p:extLst>
              <p:ext uri="{D42A27DB-BD31-4B8C-83A1-F6EECF244321}">
                <p14:modId xmlns:p14="http://schemas.microsoft.com/office/powerpoint/2010/main" val="2557040744"/>
              </p:ext>
            </p:extLst>
          </p:nvPr>
        </p:nvGraphicFramePr>
        <p:xfrm>
          <a:off x="261494" y="1044144"/>
          <a:ext cx="11500114" cy="4521019"/>
        </p:xfrm>
        <a:graphic>
          <a:graphicData uri="http://schemas.openxmlformats.org/drawingml/2006/table">
            <a:tbl>
              <a:tblPr firstRow="1" bandRow="1">
                <a:tableStyleId>{5C22544A-7EE6-4342-B048-85BDC9FD1C3A}</a:tableStyleId>
              </a:tblPr>
              <a:tblGrid>
                <a:gridCol w="901872">
                  <a:extLst>
                    <a:ext uri="{9D8B030D-6E8A-4147-A177-3AD203B41FA5}">
                      <a16:colId xmlns:a16="http://schemas.microsoft.com/office/drawing/2014/main" val="3305144682"/>
                    </a:ext>
                  </a:extLst>
                </a:gridCol>
                <a:gridCol w="7195137">
                  <a:extLst>
                    <a:ext uri="{9D8B030D-6E8A-4147-A177-3AD203B41FA5}">
                      <a16:colId xmlns:a16="http://schemas.microsoft.com/office/drawing/2014/main" val="3613749297"/>
                    </a:ext>
                  </a:extLst>
                </a:gridCol>
                <a:gridCol w="1389023">
                  <a:extLst>
                    <a:ext uri="{9D8B030D-6E8A-4147-A177-3AD203B41FA5}">
                      <a16:colId xmlns:a16="http://schemas.microsoft.com/office/drawing/2014/main" val="3281773279"/>
                    </a:ext>
                  </a:extLst>
                </a:gridCol>
                <a:gridCol w="2014082">
                  <a:extLst>
                    <a:ext uri="{9D8B030D-6E8A-4147-A177-3AD203B41FA5}">
                      <a16:colId xmlns:a16="http://schemas.microsoft.com/office/drawing/2014/main" val="882143576"/>
                    </a:ext>
                  </a:extLst>
                </a:gridCol>
              </a:tblGrid>
              <a:tr h="443140">
                <a:tc>
                  <a:txBody>
                    <a:bodyPr/>
                    <a:lstStyle/>
                    <a:p>
                      <a:pPr algn="ctr"/>
                      <a:r>
                        <a:rPr lang="ru-RU" sz="1100" dirty="0" smtClean="0">
                          <a:latin typeface="Arial" panose="020B0604020202020204" pitchFamily="34" charset="0"/>
                          <a:cs typeface="Arial" panose="020B0604020202020204" pitchFamily="34" charset="0"/>
                        </a:rPr>
                        <a:t>№</a:t>
                      </a:r>
                      <a:endParaRPr lang="ru-RU" sz="11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2583AD"/>
                    </a:solidFill>
                  </a:tcPr>
                </a:tc>
                <a:tc>
                  <a:txBody>
                    <a:bodyPr/>
                    <a:lstStyle/>
                    <a:p>
                      <a:pPr algn="ctr"/>
                      <a:r>
                        <a:rPr lang="ru-RU" sz="1100" dirty="0" err="1" smtClean="0">
                          <a:latin typeface="Arial" panose="020B0604020202020204" pitchFamily="34" charset="0"/>
                          <a:cs typeface="Arial" panose="020B0604020202020204" pitchFamily="34" charset="0"/>
                        </a:rPr>
                        <a:t>Көрсеткіштердің</a:t>
                      </a:r>
                      <a:r>
                        <a:rPr lang="ru-RU" sz="1100" dirty="0" smtClean="0">
                          <a:latin typeface="Arial" panose="020B0604020202020204" pitchFamily="34" charset="0"/>
                          <a:cs typeface="Arial" panose="020B0604020202020204" pitchFamily="34" charset="0"/>
                        </a:rPr>
                        <a:t> </a:t>
                      </a:r>
                      <a:r>
                        <a:rPr lang="ru-RU" sz="1100" dirty="0" err="1" smtClean="0">
                          <a:latin typeface="Arial" panose="020B0604020202020204" pitchFamily="34" charset="0"/>
                          <a:cs typeface="Arial" panose="020B0604020202020204" pitchFamily="34" charset="0"/>
                        </a:rPr>
                        <a:t>атауы</a:t>
                      </a:r>
                      <a:endParaRPr lang="ru-RU" sz="11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2583AD"/>
                    </a:solidFill>
                  </a:tcPr>
                </a:tc>
                <a:tc>
                  <a:txBody>
                    <a:bodyPr/>
                    <a:lstStyle/>
                    <a:p>
                      <a:pPr marL="0" algn="ctr" defTabSz="914400" rtl="0" eaLnBrk="1" latinLnBrk="0" hangingPunct="1"/>
                      <a:r>
                        <a:rPr lang="ru-RU" sz="1100" b="1" kern="1200" dirty="0" err="1" smtClean="0">
                          <a:solidFill>
                            <a:schemeClr val="lt1"/>
                          </a:solidFill>
                          <a:latin typeface="Arial" panose="020B0604020202020204" pitchFamily="34" charset="0"/>
                          <a:ea typeface="+mn-ea"/>
                          <a:cs typeface="Arial" panose="020B0604020202020204" pitchFamily="34" charset="0"/>
                        </a:rPr>
                        <a:t>Өл</a:t>
                      </a:r>
                      <a:r>
                        <a:rPr lang="ru-RU" sz="1100" b="1" kern="1200" dirty="0" smtClean="0">
                          <a:solidFill>
                            <a:schemeClr val="lt1"/>
                          </a:solidFill>
                          <a:latin typeface="Arial" panose="020B0604020202020204" pitchFamily="34" charset="0"/>
                          <a:ea typeface="+mn-ea"/>
                          <a:cs typeface="Arial" panose="020B0604020202020204" pitchFamily="34" charset="0"/>
                        </a:rPr>
                        <a:t>.</a:t>
                      </a:r>
                    </a:p>
                    <a:p>
                      <a:pPr marL="0" algn="ctr" defTabSz="914400" rtl="0" eaLnBrk="1" latinLnBrk="0" hangingPunct="1"/>
                      <a:r>
                        <a:rPr lang="ru-RU" sz="1100" b="1" kern="1200" dirty="0" err="1" smtClean="0">
                          <a:solidFill>
                            <a:schemeClr val="lt1"/>
                          </a:solidFill>
                          <a:latin typeface="Arial" panose="020B0604020202020204" pitchFamily="34" charset="0"/>
                          <a:ea typeface="+mn-ea"/>
                          <a:cs typeface="Arial" panose="020B0604020202020204" pitchFamily="34" charset="0"/>
                        </a:rPr>
                        <a:t>бірл</a:t>
                      </a:r>
                      <a:r>
                        <a:rPr lang="ru-RU" sz="1100" b="1" kern="1200" dirty="0" smtClean="0">
                          <a:solidFill>
                            <a:schemeClr val="lt1"/>
                          </a:solidFill>
                          <a:latin typeface="Arial" panose="020B0604020202020204" pitchFamily="34" charset="0"/>
                          <a:ea typeface="+mn-ea"/>
                          <a:cs typeface="Arial" panose="020B0604020202020204" pitchFamily="34" charset="0"/>
                        </a:rPr>
                        <a:t>.</a:t>
                      </a:r>
                      <a:endParaRPr lang="ru-RU" sz="1100" b="1" kern="1200" dirty="0">
                        <a:solidFill>
                          <a:schemeClr val="lt1"/>
                        </a:solidFill>
                        <a:latin typeface="Arial" panose="020B0604020202020204" pitchFamily="34" charset="0"/>
                        <a:ea typeface="+mn-ea"/>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2583AD"/>
                    </a:solidFill>
                  </a:tcPr>
                </a:tc>
                <a:tc>
                  <a:txBody>
                    <a:bodyPr/>
                    <a:lstStyle/>
                    <a:p>
                      <a:pPr algn="ctr"/>
                      <a:r>
                        <a:rPr lang="ru-RU" sz="1100" dirty="0" smtClean="0">
                          <a:latin typeface="Arial" panose="020B0604020202020204" pitchFamily="34" charset="0"/>
                          <a:cs typeface="Arial" panose="020B0604020202020204" pitchFamily="34" charset="0"/>
                        </a:rPr>
                        <a:t>2025 </a:t>
                      </a:r>
                      <a:r>
                        <a:rPr lang="ru-RU" sz="1100" dirty="0" err="1" smtClean="0">
                          <a:latin typeface="Arial" panose="020B0604020202020204" pitchFamily="34" charset="0"/>
                          <a:cs typeface="Arial" panose="020B0604020202020204" pitchFamily="34" charset="0"/>
                        </a:rPr>
                        <a:t>жылғы</a:t>
                      </a:r>
                      <a:r>
                        <a:rPr lang="ru-RU" sz="1100" dirty="0" smtClean="0">
                          <a:latin typeface="Arial" panose="020B0604020202020204" pitchFamily="34" charset="0"/>
                          <a:cs typeface="Arial" panose="020B0604020202020204" pitchFamily="34" charset="0"/>
                        </a:rPr>
                        <a:t> 1 </a:t>
                      </a:r>
                      <a:r>
                        <a:rPr lang="ru-RU" sz="1100" dirty="0" err="1" smtClean="0">
                          <a:latin typeface="Arial" panose="020B0604020202020204" pitchFamily="34" charset="0"/>
                          <a:cs typeface="Arial" panose="020B0604020202020204" pitchFamily="34" charset="0"/>
                        </a:rPr>
                        <a:t>жартыжылдықтағы</a:t>
                      </a:r>
                      <a:r>
                        <a:rPr lang="ru-RU" sz="1100" dirty="0" smtClean="0">
                          <a:latin typeface="Arial" panose="020B0604020202020204" pitchFamily="34" charset="0"/>
                          <a:cs typeface="Arial" panose="020B0604020202020204" pitchFamily="34" charset="0"/>
                        </a:rPr>
                        <a:t> факт</a:t>
                      </a:r>
                      <a:endParaRPr lang="ru-RU" sz="1100" dirty="0">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2583AD"/>
                    </a:solidFill>
                  </a:tcPr>
                </a:tc>
                <a:extLst>
                  <a:ext uri="{0D108BD9-81ED-4DB2-BD59-A6C34878D82A}">
                    <a16:rowId xmlns:a16="http://schemas.microsoft.com/office/drawing/2014/main" val="2082047251"/>
                  </a:ext>
                </a:extLst>
              </a:tr>
              <a:tr h="734027">
                <a:tc>
                  <a:txBody>
                    <a:bodyPr/>
                    <a:lstStyle/>
                    <a:p>
                      <a:pPr algn="ctr"/>
                      <a:r>
                        <a:rPr lang="ru-RU" sz="1200" dirty="0" smtClean="0">
                          <a:solidFill>
                            <a:srgbClr val="183048"/>
                          </a:solidFill>
                          <a:latin typeface="Arial" panose="020B0604020202020204" pitchFamily="34" charset="0"/>
                          <a:cs typeface="Arial" panose="020B0604020202020204" pitchFamily="34" charset="0"/>
                        </a:rPr>
                        <a:t>1</a:t>
                      </a:r>
                      <a:endParaRPr lang="ru-RU" sz="1200" dirty="0">
                        <a:solidFill>
                          <a:srgbClr val="183048"/>
                        </a:solidFill>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200" dirty="0" smtClean="0">
                          <a:solidFill>
                            <a:srgbClr val="183048"/>
                          </a:solidFill>
                          <a:latin typeface="Arial" panose="020B0604020202020204" pitchFamily="34" charset="0"/>
                          <a:cs typeface="Arial" panose="020B0604020202020204" pitchFamily="34" charset="0"/>
                        </a:rPr>
                        <a:t>Жерасты және жер үсті көздерінен өндіру және алу – барлығы, оның ішінде.</a:t>
                      </a:r>
                      <a:endParaRPr lang="ru-RU" sz="1200" dirty="0">
                        <a:solidFill>
                          <a:srgbClr val="183048"/>
                        </a:solidFill>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algn="ctr"/>
                      <a:r>
                        <a:rPr lang="ru-RU" sz="1200" b="0" kern="1200" dirty="0" smtClean="0">
                          <a:solidFill>
                            <a:srgbClr val="183048"/>
                          </a:solidFill>
                          <a:latin typeface="Arial" panose="020B0604020202020204" pitchFamily="34" charset="0"/>
                          <a:ea typeface="+mn-ea"/>
                          <a:cs typeface="Arial" panose="020B0604020202020204" pitchFamily="34" charset="0"/>
                        </a:rPr>
                        <a:t> </a:t>
                      </a:r>
                      <a:r>
                        <a:rPr lang="ru-RU" sz="1200" b="0" kern="1200" dirty="0" err="1" smtClean="0">
                          <a:solidFill>
                            <a:srgbClr val="183048"/>
                          </a:solidFill>
                          <a:latin typeface="Arial" panose="020B0604020202020204" pitchFamily="34" charset="0"/>
                          <a:ea typeface="+mn-ea"/>
                          <a:cs typeface="Arial" panose="020B0604020202020204" pitchFamily="34" charset="0"/>
                        </a:rPr>
                        <a:t>мың</a:t>
                      </a:r>
                      <a:r>
                        <a:rPr lang="ru-RU" sz="1200" b="0" kern="1200" dirty="0" smtClean="0">
                          <a:solidFill>
                            <a:srgbClr val="183048"/>
                          </a:solidFill>
                          <a:latin typeface="Arial" panose="020B0604020202020204" pitchFamily="34" charset="0"/>
                          <a:ea typeface="+mn-ea"/>
                          <a:cs typeface="Arial" panose="020B0604020202020204" pitchFamily="34" charset="0"/>
                        </a:rPr>
                        <a:t> м3</a:t>
                      </a:r>
                      <a:endParaRPr lang="ru-RU" sz="1200" b="0" kern="1200" dirty="0">
                        <a:solidFill>
                          <a:srgbClr val="183048"/>
                        </a:solidFill>
                        <a:latin typeface="Arial" panose="020B0604020202020204" pitchFamily="34" charset="0"/>
                        <a:ea typeface="+mn-ea"/>
                        <a:cs typeface="Arial" panose="020B0604020202020204" pitchFamily="34" charset="0"/>
                      </a:endParaRP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marL="0" algn="r" defTabSz="914400" rtl="0" eaLnBrk="1" latinLnBrk="0" hangingPunct="1"/>
                      <a:r>
                        <a:rPr lang="ru-RU" sz="1200" b="0" kern="1200" dirty="0" smtClean="0">
                          <a:solidFill>
                            <a:srgbClr val="183048"/>
                          </a:solidFill>
                          <a:latin typeface="Arial" panose="020B0604020202020204" pitchFamily="34" charset="0"/>
                          <a:ea typeface="+mn-ea"/>
                          <a:cs typeface="Arial" panose="020B0604020202020204" pitchFamily="34" charset="0"/>
                        </a:rPr>
                        <a:t>136 813</a:t>
                      </a:r>
                      <a:endParaRPr lang="ru-RU" sz="1200" b="0" kern="1200" dirty="0">
                        <a:solidFill>
                          <a:srgbClr val="183048"/>
                        </a:solidFill>
                        <a:latin typeface="Arial" panose="020B0604020202020204" pitchFamily="34" charset="0"/>
                        <a:ea typeface="+mn-ea"/>
                        <a:cs typeface="Arial" panose="020B0604020202020204" pitchFamily="34" charset="0"/>
                      </a:endParaRP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extLst>
                  <a:ext uri="{0D108BD9-81ED-4DB2-BD59-A6C34878D82A}">
                    <a16:rowId xmlns:a16="http://schemas.microsoft.com/office/drawing/2014/main" val="3841793257"/>
                  </a:ext>
                </a:extLst>
              </a:tr>
              <a:tr h="324000">
                <a:tc>
                  <a:txBody>
                    <a:bodyPr/>
                    <a:lstStyle/>
                    <a:p>
                      <a:pPr algn="ctr"/>
                      <a:r>
                        <a:rPr lang="ru-RU" sz="1200" dirty="0" smtClean="0">
                          <a:solidFill>
                            <a:srgbClr val="183048"/>
                          </a:solidFill>
                          <a:latin typeface="Arial" panose="020B0604020202020204" pitchFamily="34" charset="0"/>
                          <a:cs typeface="Arial" panose="020B0604020202020204" pitchFamily="34" charset="0"/>
                        </a:rPr>
                        <a:t>1.1</a:t>
                      </a:r>
                      <a:endParaRPr lang="ru-RU" sz="1200" dirty="0">
                        <a:solidFill>
                          <a:srgbClr val="183048"/>
                        </a:solidFill>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1200" dirty="0" smtClean="0">
                          <a:solidFill>
                            <a:srgbClr val="183048"/>
                          </a:solidFill>
                          <a:latin typeface="Arial" panose="020B0604020202020204" pitchFamily="34" charset="0"/>
                          <a:cs typeface="Arial" panose="020B0604020202020204" pitchFamily="34" charset="0"/>
                        </a:rPr>
                        <a:t>жер асты көздері</a:t>
                      </a:r>
                      <a:endParaRPr lang="ru-RU" sz="1200" dirty="0" smtClean="0">
                        <a:solidFill>
                          <a:srgbClr val="183048"/>
                        </a:solidFill>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algn="ctr"/>
                      <a:r>
                        <a:rPr lang="ru-RU" sz="1200" b="0" kern="1200" dirty="0" err="1" smtClean="0">
                          <a:solidFill>
                            <a:srgbClr val="183048"/>
                          </a:solidFill>
                          <a:latin typeface="Arial" panose="020B0604020202020204" pitchFamily="34" charset="0"/>
                          <a:ea typeface="+mn-ea"/>
                          <a:cs typeface="Arial" panose="020B0604020202020204" pitchFamily="34" charset="0"/>
                        </a:rPr>
                        <a:t>мың</a:t>
                      </a:r>
                      <a:r>
                        <a:rPr lang="ru-RU" sz="1200" b="0" kern="1200" dirty="0" smtClean="0">
                          <a:solidFill>
                            <a:srgbClr val="183048"/>
                          </a:solidFill>
                          <a:latin typeface="Arial" panose="020B0604020202020204" pitchFamily="34" charset="0"/>
                          <a:ea typeface="+mn-ea"/>
                          <a:cs typeface="Arial" panose="020B0604020202020204" pitchFamily="34" charset="0"/>
                        </a:rPr>
                        <a:t> м3</a:t>
                      </a:r>
                      <a:endParaRPr lang="ru-RU" sz="1200" b="0" kern="1200" dirty="0">
                        <a:solidFill>
                          <a:srgbClr val="183048"/>
                        </a:solidFill>
                        <a:latin typeface="Arial" panose="020B0604020202020204" pitchFamily="34" charset="0"/>
                        <a:ea typeface="+mn-ea"/>
                        <a:cs typeface="Arial" panose="020B0604020202020204" pitchFamily="34" charset="0"/>
                      </a:endParaRP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marL="0" algn="r" defTabSz="914400" rtl="0" eaLnBrk="1" latinLnBrk="0" hangingPunct="1"/>
                      <a:r>
                        <a:rPr lang="ru-RU" sz="1200" b="0" kern="1200" dirty="0" smtClean="0">
                          <a:solidFill>
                            <a:srgbClr val="183048"/>
                          </a:solidFill>
                          <a:latin typeface="Arial" panose="020B0604020202020204" pitchFamily="34" charset="0"/>
                          <a:ea typeface="+mn-ea"/>
                          <a:cs typeface="Arial" panose="020B0604020202020204" pitchFamily="34" charset="0"/>
                        </a:rPr>
                        <a:t>95 332</a:t>
                      </a:r>
                      <a:endParaRPr lang="ru-RU" sz="1200" b="0" kern="1200" dirty="0">
                        <a:solidFill>
                          <a:srgbClr val="183048"/>
                        </a:solidFill>
                        <a:latin typeface="Arial" panose="020B0604020202020204" pitchFamily="34" charset="0"/>
                        <a:ea typeface="+mn-ea"/>
                        <a:cs typeface="Arial" panose="020B0604020202020204" pitchFamily="34" charset="0"/>
                      </a:endParaRP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extLst>
                  <a:ext uri="{0D108BD9-81ED-4DB2-BD59-A6C34878D82A}">
                    <a16:rowId xmlns:a16="http://schemas.microsoft.com/office/drawing/2014/main" val="3255842467"/>
                  </a:ext>
                </a:extLst>
              </a:tr>
              <a:tr h="324000">
                <a:tc>
                  <a:txBody>
                    <a:bodyPr/>
                    <a:lstStyle/>
                    <a:p>
                      <a:pPr algn="ctr"/>
                      <a:r>
                        <a:rPr lang="ru-RU" sz="1200" dirty="0" smtClean="0">
                          <a:solidFill>
                            <a:srgbClr val="183048"/>
                          </a:solidFill>
                          <a:latin typeface="Arial" panose="020B0604020202020204" pitchFamily="34" charset="0"/>
                          <a:cs typeface="Arial" panose="020B0604020202020204" pitchFamily="34" charset="0"/>
                        </a:rPr>
                        <a:t>1.2</a:t>
                      </a:r>
                      <a:endParaRPr lang="ru-RU" sz="1200" dirty="0">
                        <a:solidFill>
                          <a:srgbClr val="183048"/>
                        </a:solidFill>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200" dirty="0" smtClean="0">
                          <a:solidFill>
                            <a:srgbClr val="183048"/>
                          </a:solidFill>
                          <a:latin typeface="Arial" panose="020B0604020202020204" pitchFamily="34" charset="0"/>
                          <a:cs typeface="Arial" panose="020B0604020202020204" pitchFamily="34" charset="0"/>
                        </a:rPr>
                        <a:t>жер үсті көздері</a:t>
                      </a:r>
                      <a:endParaRPr lang="ru-RU" sz="1200" dirty="0">
                        <a:solidFill>
                          <a:srgbClr val="183048"/>
                        </a:solidFill>
                        <a:latin typeface="Arial" panose="020B0604020202020204" pitchFamily="34" charset="0"/>
                        <a:cs typeface="Arial" panose="020B0604020202020204" pitchFamily="34" charset="0"/>
                      </a:endParaRPr>
                    </a:p>
                  </a:txBody>
                  <a:tcPr marL="6840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algn="ctr"/>
                      <a:r>
                        <a:rPr lang="ru-RU" sz="1200" b="0" kern="1200" dirty="0" err="1" smtClean="0">
                          <a:solidFill>
                            <a:srgbClr val="183048"/>
                          </a:solidFill>
                          <a:latin typeface="Arial" panose="020B0604020202020204" pitchFamily="34" charset="0"/>
                          <a:ea typeface="+mn-ea"/>
                          <a:cs typeface="Arial" panose="020B0604020202020204" pitchFamily="34" charset="0"/>
                        </a:rPr>
                        <a:t>мың</a:t>
                      </a:r>
                      <a:r>
                        <a:rPr lang="ru-RU" sz="1200" b="0" kern="1200" dirty="0" smtClean="0">
                          <a:solidFill>
                            <a:srgbClr val="183048"/>
                          </a:solidFill>
                          <a:latin typeface="Arial" panose="020B0604020202020204" pitchFamily="34" charset="0"/>
                          <a:ea typeface="+mn-ea"/>
                          <a:cs typeface="Arial" panose="020B0604020202020204" pitchFamily="34" charset="0"/>
                        </a:rPr>
                        <a:t> м3</a:t>
                      </a:r>
                      <a:endParaRPr lang="ru-RU" sz="1200" b="0" kern="1200" dirty="0">
                        <a:solidFill>
                          <a:srgbClr val="183048"/>
                        </a:solidFill>
                        <a:latin typeface="Arial" panose="020B0604020202020204" pitchFamily="34" charset="0"/>
                        <a:ea typeface="+mn-ea"/>
                        <a:cs typeface="Arial" panose="020B0604020202020204" pitchFamily="34" charset="0"/>
                      </a:endParaRP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marL="0" algn="r" defTabSz="914400" rtl="0" eaLnBrk="1" latinLnBrk="0" hangingPunct="1"/>
                      <a:r>
                        <a:rPr lang="ru-RU" sz="1200" b="0" kern="1200" dirty="0" smtClean="0">
                          <a:solidFill>
                            <a:srgbClr val="183048"/>
                          </a:solidFill>
                          <a:latin typeface="Arial" panose="020B0604020202020204" pitchFamily="34" charset="0"/>
                          <a:ea typeface="+mn-ea"/>
                          <a:cs typeface="Arial" panose="020B0604020202020204" pitchFamily="34" charset="0"/>
                        </a:rPr>
                        <a:t>41 481</a:t>
                      </a:r>
                      <a:endParaRPr lang="ru-RU" sz="1200" b="0" kern="1200" dirty="0">
                        <a:solidFill>
                          <a:srgbClr val="183048"/>
                        </a:solidFill>
                        <a:latin typeface="Arial" panose="020B0604020202020204" pitchFamily="34" charset="0"/>
                        <a:ea typeface="+mn-ea"/>
                        <a:cs typeface="Arial" panose="020B0604020202020204" pitchFamily="34" charset="0"/>
                      </a:endParaRP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extLst>
                  <a:ext uri="{0D108BD9-81ED-4DB2-BD59-A6C34878D82A}">
                    <a16:rowId xmlns:a16="http://schemas.microsoft.com/office/drawing/2014/main" val="362585453"/>
                  </a:ext>
                </a:extLst>
              </a:tr>
              <a:tr h="324000">
                <a:tc rowSpan="2">
                  <a:txBody>
                    <a:bodyPr/>
                    <a:lstStyle/>
                    <a:p>
                      <a:pPr algn="ctr"/>
                      <a:r>
                        <a:rPr lang="ru-RU" sz="1200" dirty="0" smtClean="0">
                          <a:solidFill>
                            <a:srgbClr val="183048"/>
                          </a:solidFill>
                          <a:latin typeface="Arial" panose="020B0604020202020204" pitchFamily="34" charset="0"/>
                          <a:cs typeface="Arial" panose="020B0604020202020204" pitchFamily="34" charset="0"/>
                        </a:rPr>
                        <a:t>2</a:t>
                      </a:r>
                      <a:endParaRPr lang="ru-RU" sz="1200" dirty="0">
                        <a:solidFill>
                          <a:srgbClr val="183048"/>
                        </a:solidFill>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200" dirty="0" smtClean="0">
                          <a:solidFill>
                            <a:srgbClr val="183048"/>
                          </a:solidFill>
                          <a:latin typeface="Arial" panose="020B0604020202020204" pitchFamily="34" charset="0"/>
                          <a:cs typeface="Arial" panose="020B0604020202020204" pitchFamily="34" charset="0"/>
                        </a:rPr>
                        <a:t>Өз қажеттіліктеріне арналған шығыстар</a:t>
                      </a:r>
                      <a:endParaRPr lang="ru-RU" sz="1200" dirty="0" smtClean="0">
                        <a:solidFill>
                          <a:srgbClr val="183048"/>
                        </a:solidFill>
                        <a:latin typeface="Arial" panose="020B0604020202020204" pitchFamily="34" charset="0"/>
                        <a:cs typeface="Arial" panose="020B0604020202020204" pitchFamily="34" charset="0"/>
                      </a:endParaRPr>
                    </a:p>
                  </a:txBody>
                  <a:tcPr marL="6840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algn="ctr"/>
                      <a:r>
                        <a:rPr lang="ru-RU" sz="1200" b="0" kern="1200" dirty="0" err="1" smtClean="0">
                          <a:solidFill>
                            <a:srgbClr val="183048"/>
                          </a:solidFill>
                          <a:latin typeface="Arial" panose="020B0604020202020204" pitchFamily="34" charset="0"/>
                          <a:ea typeface="+mn-ea"/>
                          <a:cs typeface="Arial" panose="020B0604020202020204" pitchFamily="34" charset="0"/>
                        </a:rPr>
                        <a:t>мың</a:t>
                      </a:r>
                      <a:r>
                        <a:rPr lang="ru-RU" sz="1200" b="0" kern="1200" dirty="0" smtClean="0">
                          <a:solidFill>
                            <a:srgbClr val="183048"/>
                          </a:solidFill>
                          <a:latin typeface="Arial" panose="020B0604020202020204" pitchFamily="34" charset="0"/>
                          <a:ea typeface="+mn-ea"/>
                          <a:cs typeface="Arial" panose="020B0604020202020204" pitchFamily="34" charset="0"/>
                        </a:rPr>
                        <a:t> м3</a:t>
                      </a:r>
                      <a:endParaRPr lang="ru-RU" sz="1200" b="0" kern="1200" dirty="0">
                        <a:solidFill>
                          <a:srgbClr val="183048"/>
                        </a:solidFill>
                        <a:latin typeface="Arial" panose="020B0604020202020204" pitchFamily="34" charset="0"/>
                        <a:ea typeface="+mn-ea"/>
                        <a:cs typeface="Arial" panose="020B0604020202020204" pitchFamily="34" charset="0"/>
                      </a:endParaRP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algn="r" rtl="0" fontAlgn="ctr"/>
                      <a:r>
                        <a:rPr lang="ru-RU" sz="1200" b="0" i="0" u="none" strike="noStrike" dirty="0" smtClean="0">
                          <a:solidFill>
                            <a:srgbClr val="183048"/>
                          </a:solidFill>
                          <a:effectLst/>
                          <a:latin typeface="Arial" panose="020B0604020202020204" pitchFamily="34" charset="0"/>
                        </a:rPr>
                        <a:t>242</a:t>
                      </a:r>
                      <a:endParaRPr lang="ru-RU" sz="1200" b="0" i="0" u="none" strike="noStrike" dirty="0">
                        <a:solidFill>
                          <a:srgbClr val="183048"/>
                        </a:solidFill>
                        <a:effectLst/>
                        <a:latin typeface="Arial" panose="020B0604020202020204" pitchFamily="34" charset="0"/>
                      </a:endParaRPr>
                    </a:p>
                  </a:txBody>
                  <a:tcPr marL="9525" marR="72000" marT="9525"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extLst>
                  <a:ext uri="{0D108BD9-81ED-4DB2-BD59-A6C34878D82A}">
                    <a16:rowId xmlns:a16="http://schemas.microsoft.com/office/drawing/2014/main" val="1722975177"/>
                  </a:ext>
                </a:extLst>
              </a:tr>
              <a:tr h="324000">
                <a:tc vMerge="1">
                  <a:txBody>
                    <a:bodyPr/>
                    <a:lstStyle/>
                    <a:p>
                      <a:pPr algn="ctr"/>
                      <a:endParaRPr lang="ru-RU" sz="1050" dirty="0">
                        <a:solidFill>
                          <a:srgbClr val="153357"/>
                        </a:solidFill>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3FAFF"/>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050" dirty="0">
                        <a:solidFill>
                          <a:srgbClr val="153357"/>
                        </a:solidFill>
                        <a:latin typeface="Arial" panose="020B0604020202020204" pitchFamily="34" charset="0"/>
                        <a:cs typeface="Arial" panose="020B0604020202020204" pitchFamily="34" charset="0"/>
                      </a:endParaRPr>
                    </a:p>
                  </a:txBody>
                  <a:tcPr marL="6840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3FA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solidFill>
                            <a:srgbClr val="183048"/>
                          </a:solidFill>
                          <a:latin typeface="Arial" panose="020B0604020202020204" pitchFamily="34" charset="0"/>
                          <a:cs typeface="Arial" panose="020B0604020202020204" pitchFamily="34" charset="0"/>
                        </a:rPr>
                        <a:t>%</a:t>
                      </a: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marL="0" algn="r" defTabSz="914400" rtl="0" eaLnBrk="1" latinLnBrk="0" hangingPunct="1"/>
                      <a:r>
                        <a:rPr lang="ru-RU" sz="1200" b="0" kern="1200" dirty="0" smtClean="0">
                          <a:solidFill>
                            <a:srgbClr val="183048"/>
                          </a:solidFill>
                          <a:latin typeface="Arial" panose="020B0604020202020204" pitchFamily="34" charset="0"/>
                          <a:ea typeface="+mn-ea"/>
                          <a:cs typeface="Arial" panose="020B0604020202020204" pitchFamily="34" charset="0"/>
                        </a:rPr>
                        <a:t>35 356</a:t>
                      </a:r>
                      <a:endParaRPr lang="ru-RU" sz="1200" b="0" kern="1200" dirty="0">
                        <a:solidFill>
                          <a:srgbClr val="183048"/>
                        </a:solidFill>
                        <a:latin typeface="Arial" panose="020B0604020202020204" pitchFamily="34" charset="0"/>
                        <a:ea typeface="+mn-ea"/>
                        <a:cs typeface="Arial" panose="020B0604020202020204" pitchFamily="34" charset="0"/>
                      </a:endParaRP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extLst>
                  <a:ext uri="{0D108BD9-81ED-4DB2-BD59-A6C34878D82A}">
                    <a16:rowId xmlns:a16="http://schemas.microsoft.com/office/drawing/2014/main" val="4138549379"/>
                  </a:ext>
                </a:extLst>
              </a:tr>
              <a:tr h="324000">
                <a:tc>
                  <a:txBody>
                    <a:bodyPr/>
                    <a:lstStyle/>
                    <a:p>
                      <a:pPr algn="ctr"/>
                      <a:r>
                        <a:rPr lang="kk-KZ" sz="1200" dirty="0" smtClean="0">
                          <a:solidFill>
                            <a:srgbClr val="183048"/>
                          </a:solidFill>
                          <a:latin typeface="Arial" panose="020B0604020202020204" pitchFamily="34" charset="0"/>
                          <a:cs typeface="Arial" panose="020B0604020202020204" pitchFamily="34" charset="0"/>
                        </a:rPr>
                        <a:t>3</a:t>
                      </a:r>
                      <a:endParaRPr lang="ru-RU" sz="1200" dirty="0">
                        <a:solidFill>
                          <a:srgbClr val="183048"/>
                        </a:solidFill>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err="1" smtClean="0">
                          <a:solidFill>
                            <a:srgbClr val="183048"/>
                          </a:solidFill>
                          <a:latin typeface="Arial" panose="020B0604020202020204" pitchFamily="34" charset="0"/>
                          <a:cs typeface="Arial" panose="020B0604020202020204" pitchFamily="34" charset="0"/>
                        </a:rPr>
                        <a:t>техникалық</a:t>
                      </a:r>
                      <a:r>
                        <a:rPr lang="ru-RU" sz="1200" b="0" dirty="0" smtClean="0">
                          <a:solidFill>
                            <a:srgbClr val="183048"/>
                          </a:solidFill>
                          <a:latin typeface="Arial" panose="020B0604020202020204" pitchFamily="34" charset="0"/>
                          <a:cs typeface="Arial" panose="020B0604020202020204" pitchFamily="34" charset="0"/>
                        </a:rPr>
                        <a:t> </a:t>
                      </a:r>
                      <a:r>
                        <a:rPr lang="ru-RU" sz="1200" b="0" dirty="0" err="1" smtClean="0">
                          <a:solidFill>
                            <a:srgbClr val="183048"/>
                          </a:solidFill>
                          <a:latin typeface="Arial" panose="020B0604020202020204" pitchFamily="34" charset="0"/>
                          <a:cs typeface="Arial" panose="020B0604020202020204" pitchFamily="34" charset="0"/>
                        </a:rPr>
                        <a:t>шығындар</a:t>
                      </a:r>
                      <a:endParaRPr lang="ru-RU" sz="1200" b="0" dirty="0">
                        <a:solidFill>
                          <a:srgbClr val="183048"/>
                        </a:solidFill>
                        <a:latin typeface="Arial" panose="020B0604020202020204" pitchFamily="34" charset="0"/>
                        <a:cs typeface="Arial" panose="020B0604020202020204" pitchFamily="34" charset="0"/>
                      </a:endParaRPr>
                    </a:p>
                  </a:txBody>
                  <a:tcPr marL="6840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kern="1200" dirty="0" err="1" smtClean="0">
                          <a:solidFill>
                            <a:srgbClr val="183048"/>
                          </a:solidFill>
                          <a:latin typeface="Arial" panose="020B0604020202020204" pitchFamily="34" charset="0"/>
                          <a:ea typeface="+mn-ea"/>
                          <a:cs typeface="Arial" panose="020B0604020202020204" pitchFamily="34" charset="0"/>
                        </a:rPr>
                        <a:t>мың</a:t>
                      </a:r>
                      <a:r>
                        <a:rPr lang="ru-RU" sz="1200" b="0" kern="1200" dirty="0" smtClean="0">
                          <a:solidFill>
                            <a:srgbClr val="183048"/>
                          </a:solidFill>
                          <a:latin typeface="Arial" panose="020B0604020202020204" pitchFamily="34" charset="0"/>
                          <a:ea typeface="+mn-ea"/>
                          <a:cs typeface="Arial" panose="020B0604020202020204" pitchFamily="34" charset="0"/>
                        </a:rPr>
                        <a:t> м3</a:t>
                      </a: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marL="0" algn="r" defTabSz="914400" rtl="0" eaLnBrk="1" latinLnBrk="0" hangingPunct="1"/>
                      <a:r>
                        <a:rPr lang="ru-RU" sz="1200" b="0" kern="1200" dirty="0" smtClean="0">
                          <a:solidFill>
                            <a:srgbClr val="183048"/>
                          </a:solidFill>
                          <a:latin typeface="Arial" panose="020B0604020202020204" pitchFamily="34" charset="0"/>
                          <a:ea typeface="+mn-ea"/>
                          <a:cs typeface="Arial" panose="020B0604020202020204" pitchFamily="34" charset="0"/>
                        </a:rPr>
                        <a:t>25,8</a:t>
                      </a:r>
                      <a:endParaRPr lang="ru-RU" sz="1200" b="0" kern="1200" dirty="0">
                        <a:solidFill>
                          <a:srgbClr val="183048"/>
                        </a:solidFill>
                        <a:latin typeface="Arial" panose="020B0604020202020204" pitchFamily="34" charset="0"/>
                        <a:ea typeface="+mn-ea"/>
                        <a:cs typeface="Arial" panose="020B0604020202020204" pitchFamily="34" charset="0"/>
                      </a:endParaRP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extLst>
                  <a:ext uri="{0D108BD9-81ED-4DB2-BD59-A6C34878D82A}">
                    <a16:rowId xmlns:a16="http://schemas.microsoft.com/office/drawing/2014/main" val="288925255"/>
                  </a:ext>
                </a:extLst>
              </a:tr>
              <a:tr h="324000">
                <a:tc rowSpan="2">
                  <a:txBody>
                    <a:bodyPr/>
                    <a:lstStyle/>
                    <a:p>
                      <a:pPr algn="ctr"/>
                      <a:r>
                        <a:rPr lang="ru-RU" sz="1200" dirty="0" smtClean="0">
                          <a:solidFill>
                            <a:srgbClr val="183048"/>
                          </a:solidFill>
                          <a:latin typeface="Arial" panose="020B0604020202020204" pitchFamily="34" charset="0"/>
                          <a:cs typeface="Arial" panose="020B0604020202020204" pitchFamily="34" charset="0"/>
                        </a:rPr>
                        <a:t>3.1</a:t>
                      </a:r>
                      <a:endParaRPr lang="ru-RU" sz="1200" dirty="0">
                        <a:solidFill>
                          <a:srgbClr val="183048"/>
                        </a:solidFill>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183048"/>
                          </a:solidFill>
                          <a:latin typeface="Arial" panose="020B0604020202020204" pitchFamily="34" charset="0"/>
                          <a:cs typeface="Arial" panose="020B0604020202020204" pitchFamily="34" charset="0"/>
                        </a:rPr>
                        <a:t>Суды </a:t>
                      </a:r>
                      <a:r>
                        <a:rPr lang="ru-RU" sz="1200" dirty="0" err="1" smtClean="0">
                          <a:solidFill>
                            <a:srgbClr val="183048"/>
                          </a:solidFill>
                          <a:latin typeface="Arial" panose="020B0604020202020204" pitchFamily="34" charset="0"/>
                          <a:cs typeface="Arial" panose="020B0604020202020204" pitchFamily="34" charset="0"/>
                        </a:rPr>
                        <a:t>алу</a:t>
                      </a:r>
                      <a:r>
                        <a:rPr lang="ru-RU" sz="1200" dirty="0" smtClean="0">
                          <a:solidFill>
                            <a:srgbClr val="183048"/>
                          </a:solidFill>
                          <a:latin typeface="Arial" panose="020B0604020202020204" pitchFamily="34" charset="0"/>
                          <a:cs typeface="Arial" panose="020B0604020202020204" pitchFamily="34" charset="0"/>
                        </a:rPr>
                        <a:t> </a:t>
                      </a:r>
                      <a:r>
                        <a:rPr lang="ru-RU" sz="1200" dirty="0" err="1" smtClean="0">
                          <a:solidFill>
                            <a:srgbClr val="183048"/>
                          </a:solidFill>
                          <a:latin typeface="Arial" panose="020B0604020202020204" pitchFamily="34" charset="0"/>
                          <a:cs typeface="Arial" panose="020B0604020202020204" pitchFamily="34" charset="0"/>
                        </a:rPr>
                        <a:t>және</a:t>
                      </a:r>
                      <a:r>
                        <a:rPr lang="ru-RU" sz="1200" dirty="0" smtClean="0">
                          <a:solidFill>
                            <a:srgbClr val="183048"/>
                          </a:solidFill>
                          <a:latin typeface="Arial" panose="020B0604020202020204" pitchFamily="34" charset="0"/>
                          <a:cs typeface="Arial" panose="020B0604020202020204" pitchFamily="34" charset="0"/>
                        </a:rPr>
                        <a:t> </a:t>
                      </a:r>
                      <a:r>
                        <a:rPr lang="ru-RU" sz="1200" dirty="0" err="1" smtClean="0">
                          <a:solidFill>
                            <a:srgbClr val="183048"/>
                          </a:solidFill>
                          <a:latin typeface="Arial" panose="020B0604020202020204" pitchFamily="34" charset="0"/>
                          <a:cs typeface="Arial" panose="020B0604020202020204" pitchFamily="34" charset="0"/>
                        </a:rPr>
                        <a:t>дайындау</a:t>
                      </a:r>
                      <a:r>
                        <a:rPr lang="ru-RU" sz="1200" dirty="0" smtClean="0">
                          <a:solidFill>
                            <a:srgbClr val="183048"/>
                          </a:solidFill>
                          <a:latin typeface="Arial" panose="020B0604020202020204" pitchFamily="34" charset="0"/>
                          <a:cs typeface="Arial" panose="020B0604020202020204" pitchFamily="34" charset="0"/>
                        </a:rPr>
                        <a:t> </a:t>
                      </a:r>
                      <a:r>
                        <a:rPr lang="ru-RU" sz="1200" dirty="0" err="1" smtClean="0">
                          <a:solidFill>
                            <a:srgbClr val="183048"/>
                          </a:solidFill>
                          <a:latin typeface="Arial" panose="020B0604020202020204" pitchFamily="34" charset="0"/>
                          <a:cs typeface="Arial" panose="020B0604020202020204" pitchFamily="34" charset="0"/>
                        </a:rPr>
                        <a:t>кезіндегі</a:t>
                      </a:r>
                      <a:r>
                        <a:rPr lang="ru-RU" sz="1200" dirty="0" smtClean="0">
                          <a:solidFill>
                            <a:srgbClr val="183048"/>
                          </a:solidFill>
                          <a:latin typeface="Arial" panose="020B0604020202020204" pitchFamily="34" charset="0"/>
                          <a:cs typeface="Arial" panose="020B0604020202020204" pitchFamily="34" charset="0"/>
                        </a:rPr>
                        <a:t> </a:t>
                      </a:r>
                      <a:r>
                        <a:rPr lang="ru-RU" sz="1200" dirty="0" err="1" smtClean="0">
                          <a:solidFill>
                            <a:srgbClr val="183048"/>
                          </a:solidFill>
                          <a:latin typeface="Arial" panose="020B0604020202020204" pitchFamily="34" charset="0"/>
                          <a:cs typeface="Arial" panose="020B0604020202020204" pitchFamily="34" charset="0"/>
                        </a:rPr>
                        <a:t>судың</a:t>
                      </a:r>
                      <a:r>
                        <a:rPr lang="ru-RU" sz="1200" dirty="0" smtClean="0">
                          <a:solidFill>
                            <a:srgbClr val="183048"/>
                          </a:solidFill>
                          <a:latin typeface="Arial" panose="020B0604020202020204" pitchFamily="34" charset="0"/>
                          <a:cs typeface="Arial" panose="020B0604020202020204" pitchFamily="34" charset="0"/>
                        </a:rPr>
                        <a:t> </a:t>
                      </a:r>
                      <a:r>
                        <a:rPr lang="ru-RU" sz="1200" dirty="0" err="1" smtClean="0">
                          <a:solidFill>
                            <a:srgbClr val="183048"/>
                          </a:solidFill>
                          <a:latin typeface="Arial" panose="020B0604020202020204" pitchFamily="34" charset="0"/>
                          <a:cs typeface="Arial" panose="020B0604020202020204" pitchFamily="34" charset="0"/>
                        </a:rPr>
                        <a:t>технологиялық</a:t>
                      </a:r>
                      <a:r>
                        <a:rPr lang="ru-RU" sz="1200" dirty="0" smtClean="0">
                          <a:solidFill>
                            <a:srgbClr val="183048"/>
                          </a:solidFill>
                          <a:latin typeface="Arial" panose="020B0604020202020204" pitchFamily="34" charset="0"/>
                          <a:cs typeface="Arial" panose="020B0604020202020204" pitchFamily="34" charset="0"/>
                        </a:rPr>
                        <a:t> </a:t>
                      </a:r>
                      <a:r>
                        <a:rPr lang="ru-RU" sz="1200" dirty="0" err="1" smtClean="0">
                          <a:solidFill>
                            <a:srgbClr val="183048"/>
                          </a:solidFill>
                          <a:latin typeface="Arial" panose="020B0604020202020204" pitchFamily="34" charset="0"/>
                          <a:cs typeface="Arial" panose="020B0604020202020204" pitchFamily="34" charset="0"/>
                        </a:rPr>
                        <a:t>шығындары</a:t>
                      </a:r>
                      <a:endParaRPr lang="ru-RU" sz="1200" dirty="0">
                        <a:solidFill>
                          <a:srgbClr val="183048"/>
                        </a:solidFill>
                        <a:latin typeface="Arial" panose="020B0604020202020204" pitchFamily="34" charset="0"/>
                        <a:cs typeface="Arial" panose="020B0604020202020204" pitchFamily="34" charset="0"/>
                      </a:endParaRPr>
                    </a:p>
                  </a:txBody>
                  <a:tcPr marL="6840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algn="ctr"/>
                      <a:r>
                        <a:rPr lang="ru-RU" sz="1200" b="0" kern="1200" dirty="0" err="1" smtClean="0">
                          <a:solidFill>
                            <a:srgbClr val="183048"/>
                          </a:solidFill>
                          <a:latin typeface="Arial" panose="020B0604020202020204" pitchFamily="34" charset="0"/>
                          <a:ea typeface="+mn-ea"/>
                          <a:cs typeface="Arial" panose="020B0604020202020204" pitchFamily="34" charset="0"/>
                        </a:rPr>
                        <a:t>мың</a:t>
                      </a:r>
                      <a:r>
                        <a:rPr lang="ru-RU" sz="1200" b="0" kern="1200" dirty="0" smtClean="0">
                          <a:solidFill>
                            <a:srgbClr val="183048"/>
                          </a:solidFill>
                          <a:latin typeface="Arial" panose="020B0604020202020204" pitchFamily="34" charset="0"/>
                          <a:ea typeface="+mn-ea"/>
                          <a:cs typeface="Arial" panose="020B0604020202020204" pitchFamily="34" charset="0"/>
                        </a:rPr>
                        <a:t> м3</a:t>
                      </a:r>
                      <a:endParaRPr lang="ru-RU" sz="1200" b="0" kern="1200" dirty="0">
                        <a:solidFill>
                          <a:srgbClr val="183048"/>
                        </a:solidFill>
                        <a:latin typeface="Arial" panose="020B0604020202020204" pitchFamily="34" charset="0"/>
                        <a:ea typeface="+mn-ea"/>
                        <a:cs typeface="Arial" panose="020B0604020202020204" pitchFamily="34" charset="0"/>
                      </a:endParaRP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marL="0" algn="r" defTabSz="914400" rtl="0" eaLnBrk="1" latinLnBrk="0" hangingPunct="1"/>
                      <a:r>
                        <a:rPr lang="ru-RU" sz="1200" b="0" kern="1200" dirty="0" smtClean="0">
                          <a:solidFill>
                            <a:srgbClr val="183048"/>
                          </a:solidFill>
                          <a:latin typeface="Arial" panose="020B0604020202020204" pitchFamily="34" charset="0"/>
                          <a:ea typeface="+mn-ea"/>
                          <a:cs typeface="Arial" panose="020B0604020202020204" pitchFamily="34" charset="0"/>
                        </a:rPr>
                        <a:t>7 879</a:t>
                      </a:r>
                      <a:endParaRPr lang="ru-RU" sz="1200" b="0" kern="1200" dirty="0">
                        <a:solidFill>
                          <a:srgbClr val="183048"/>
                        </a:solidFill>
                        <a:latin typeface="Arial" panose="020B0604020202020204" pitchFamily="34" charset="0"/>
                        <a:ea typeface="+mn-ea"/>
                        <a:cs typeface="Arial" panose="020B0604020202020204" pitchFamily="34" charset="0"/>
                      </a:endParaRP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extLst>
                  <a:ext uri="{0D108BD9-81ED-4DB2-BD59-A6C34878D82A}">
                    <a16:rowId xmlns:a16="http://schemas.microsoft.com/office/drawing/2014/main" val="3282730776"/>
                  </a:ext>
                </a:extLst>
              </a:tr>
              <a:tr h="324000">
                <a:tc vMerge="1">
                  <a:txBody>
                    <a:bodyPr/>
                    <a:lstStyle/>
                    <a:p>
                      <a:pPr algn="ctr"/>
                      <a:endParaRPr lang="ru-RU" sz="1050" b="1" dirty="0">
                        <a:solidFill>
                          <a:srgbClr val="153357"/>
                        </a:solidFill>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3FAFF"/>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050" b="1" dirty="0">
                        <a:solidFill>
                          <a:srgbClr val="153357"/>
                        </a:solidFill>
                        <a:latin typeface="Arial" panose="020B0604020202020204" pitchFamily="34" charset="0"/>
                        <a:cs typeface="Arial" panose="020B0604020202020204" pitchFamily="34" charset="0"/>
                      </a:endParaRPr>
                    </a:p>
                  </a:txBody>
                  <a:tcPr marL="6840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3FA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183048"/>
                          </a:solidFill>
                          <a:latin typeface="Arial" panose="020B0604020202020204" pitchFamily="34" charset="0"/>
                          <a:cs typeface="Arial" panose="020B0604020202020204" pitchFamily="34" charset="0"/>
                        </a:rPr>
                        <a:t>%</a:t>
                      </a: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algn="r" rtl="0" fontAlgn="ctr"/>
                      <a:r>
                        <a:rPr lang="ru-RU" sz="1200" b="0" i="0" u="none" strike="noStrike" dirty="0" smtClean="0">
                          <a:solidFill>
                            <a:srgbClr val="183048"/>
                          </a:solidFill>
                          <a:effectLst/>
                          <a:latin typeface="Arial" panose="020B0604020202020204" pitchFamily="34" charset="0"/>
                        </a:rPr>
                        <a:t>5,8</a:t>
                      </a:r>
                      <a:endParaRPr lang="ru-RU" sz="1200" b="0" i="0" u="none" strike="noStrike" dirty="0">
                        <a:solidFill>
                          <a:srgbClr val="183048"/>
                        </a:solidFill>
                        <a:effectLst/>
                        <a:latin typeface="Arial" panose="020B0604020202020204" pitchFamily="34" charset="0"/>
                      </a:endParaRPr>
                    </a:p>
                  </a:txBody>
                  <a:tcPr marL="9525" marR="72000" marT="9525"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extLst>
                  <a:ext uri="{0D108BD9-81ED-4DB2-BD59-A6C34878D82A}">
                    <a16:rowId xmlns:a16="http://schemas.microsoft.com/office/drawing/2014/main" val="3591429575"/>
                  </a:ext>
                </a:extLst>
              </a:tr>
              <a:tr h="324000">
                <a:tc rowSpan="2">
                  <a:txBody>
                    <a:bodyPr/>
                    <a:lstStyle/>
                    <a:p>
                      <a:pPr algn="ctr"/>
                      <a:r>
                        <a:rPr lang="ru-RU" sz="1200" b="0" dirty="0" smtClean="0">
                          <a:solidFill>
                            <a:srgbClr val="183048"/>
                          </a:solidFill>
                          <a:latin typeface="Arial" panose="020B0604020202020204" pitchFamily="34" charset="0"/>
                          <a:cs typeface="Arial" panose="020B0604020202020204" pitchFamily="34" charset="0"/>
                        </a:rPr>
                        <a:t>3.2</a:t>
                      </a:r>
                      <a:endParaRPr lang="ru-RU" sz="1200" b="0" dirty="0">
                        <a:solidFill>
                          <a:srgbClr val="183048"/>
                        </a:solidFill>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smtClean="0">
                          <a:solidFill>
                            <a:srgbClr val="183048"/>
                          </a:solidFill>
                          <a:latin typeface="Arial" panose="020B0604020202020204" pitchFamily="34" charset="0"/>
                          <a:cs typeface="Arial" panose="020B0604020202020204" pitchFamily="34" charset="0"/>
                        </a:rPr>
                        <a:t>Суды беру </a:t>
                      </a:r>
                      <a:r>
                        <a:rPr lang="ru-RU" sz="1200" b="0" dirty="0" err="1" smtClean="0">
                          <a:solidFill>
                            <a:srgbClr val="183048"/>
                          </a:solidFill>
                          <a:latin typeface="Arial" panose="020B0604020202020204" pitchFamily="34" charset="0"/>
                          <a:cs typeface="Arial" panose="020B0604020202020204" pitchFamily="34" charset="0"/>
                        </a:rPr>
                        <a:t>және</a:t>
                      </a:r>
                      <a:r>
                        <a:rPr lang="ru-RU" sz="1200" b="0" dirty="0" smtClean="0">
                          <a:solidFill>
                            <a:srgbClr val="183048"/>
                          </a:solidFill>
                          <a:latin typeface="Arial" panose="020B0604020202020204" pitchFamily="34" charset="0"/>
                          <a:cs typeface="Arial" panose="020B0604020202020204" pitchFamily="34" charset="0"/>
                        </a:rPr>
                        <a:t> </a:t>
                      </a:r>
                      <a:r>
                        <a:rPr lang="ru-RU" sz="1200" b="0" dirty="0" err="1" smtClean="0">
                          <a:solidFill>
                            <a:srgbClr val="183048"/>
                          </a:solidFill>
                          <a:latin typeface="Arial" panose="020B0604020202020204" pitchFamily="34" charset="0"/>
                          <a:cs typeface="Arial" panose="020B0604020202020204" pitchFamily="34" charset="0"/>
                        </a:rPr>
                        <a:t>тарату</a:t>
                      </a:r>
                      <a:r>
                        <a:rPr lang="ru-RU" sz="1200" b="0" dirty="0" smtClean="0">
                          <a:solidFill>
                            <a:srgbClr val="183048"/>
                          </a:solidFill>
                          <a:latin typeface="Arial" panose="020B0604020202020204" pitchFamily="34" charset="0"/>
                          <a:cs typeface="Arial" panose="020B0604020202020204" pitchFamily="34" charset="0"/>
                        </a:rPr>
                        <a:t> </a:t>
                      </a:r>
                      <a:r>
                        <a:rPr lang="ru-RU" sz="1200" b="0" dirty="0" err="1" smtClean="0">
                          <a:solidFill>
                            <a:srgbClr val="183048"/>
                          </a:solidFill>
                          <a:latin typeface="Arial" panose="020B0604020202020204" pitchFamily="34" charset="0"/>
                          <a:cs typeface="Arial" panose="020B0604020202020204" pitchFamily="34" charset="0"/>
                        </a:rPr>
                        <a:t>кезіндегі</a:t>
                      </a:r>
                      <a:r>
                        <a:rPr lang="ru-RU" sz="1200" b="0" dirty="0" smtClean="0">
                          <a:solidFill>
                            <a:srgbClr val="183048"/>
                          </a:solidFill>
                          <a:latin typeface="Arial" panose="020B0604020202020204" pitchFamily="34" charset="0"/>
                          <a:cs typeface="Arial" panose="020B0604020202020204" pitchFamily="34" charset="0"/>
                        </a:rPr>
                        <a:t> </a:t>
                      </a:r>
                      <a:r>
                        <a:rPr lang="ru-RU" sz="1200" b="0" dirty="0" err="1" smtClean="0">
                          <a:solidFill>
                            <a:srgbClr val="183048"/>
                          </a:solidFill>
                          <a:latin typeface="Arial" panose="020B0604020202020204" pitchFamily="34" charset="0"/>
                          <a:cs typeface="Arial" panose="020B0604020202020204" pitchFamily="34" charset="0"/>
                        </a:rPr>
                        <a:t>шығындар</a:t>
                      </a:r>
                      <a:endParaRPr lang="ru-RU" sz="1200" b="0" dirty="0">
                        <a:solidFill>
                          <a:srgbClr val="183048"/>
                        </a:solidFill>
                        <a:latin typeface="Arial" panose="020B0604020202020204" pitchFamily="34" charset="0"/>
                        <a:cs typeface="Arial" panose="020B0604020202020204" pitchFamily="34" charset="0"/>
                      </a:endParaRPr>
                    </a:p>
                  </a:txBody>
                  <a:tcPr marL="6840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algn="ctr"/>
                      <a:r>
                        <a:rPr lang="ru-RU" sz="1200" b="0" kern="1200" dirty="0" err="1" smtClean="0">
                          <a:solidFill>
                            <a:srgbClr val="183048"/>
                          </a:solidFill>
                          <a:latin typeface="Arial" panose="020B0604020202020204" pitchFamily="34" charset="0"/>
                          <a:ea typeface="+mn-ea"/>
                          <a:cs typeface="Arial" panose="020B0604020202020204" pitchFamily="34" charset="0"/>
                        </a:rPr>
                        <a:t>мың</a:t>
                      </a:r>
                      <a:r>
                        <a:rPr lang="ru-RU" sz="1200" b="0" kern="1200" dirty="0" smtClean="0">
                          <a:solidFill>
                            <a:srgbClr val="183048"/>
                          </a:solidFill>
                          <a:latin typeface="Arial" panose="020B0604020202020204" pitchFamily="34" charset="0"/>
                          <a:ea typeface="+mn-ea"/>
                          <a:cs typeface="Arial" panose="020B0604020202020204" pitchFamily="34" charset="0"/>
                        </a:rPr>
                        <a:t> м3</a:t>
                      </a:r>
                      <a:endParaRPr lang="ru-RU" sz="1200" b="0" kern="1200" dirty="0">
                        <a:solidFill>
                          <a:srgbClr val="183048"/>
                        </a:solidFill>
                        <a:latin typeface="Arial" panose="020B0604020202020204" pitchFamily="34" charset="0"/>
                        <a:ea typeface="+mn-ea"/>
                        <a:cs typeface="Arial" panose="020B0604020202020204" pitchFamily="34" charset="0"/>
                      </a:endParaRP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marL="0" algn="r" defTabSz="914400" rtl="0" eaLnBrk="1" latinLnBrk="0" hangingPunct="1"/>
                      <a:r>
                        <a:rPr lang="ru-RU" sz="1200" b="0" kern="1200" dirty="0" smtClean="0">
                          <a:solidFill>
                            <a:srgbClr val="183048"/>
                          </a:solidFill>
                          <a:latin typeface="Arial" panose="020B0604020202020204" pitchFamily="34" charset="0"/>
                          <a:ea typeface="+mn-ea"/>
                          <a:cs typeface="Arial" panose="020B0604020202020204" pitchFamily="34" charset="0"/>
                        </a:rPr>
                        <a:t>27</a:t>
                      </a:r>
                      <a:r>
                        <a:rPr lang="ru-RU" sz="1200" b="0" kern="1200" baseline="0" dirty="0" smtClean="0">
                          <a:solidFill>
                            <a:srgbClr val="183048"/>
                          </a:solidFill>
                          <a:latin typeface="Arial" panose="020B0604020202020204" pitchFamily="34" charset="0"/>
                          <a:ea typeface="+mn-ea"/>
                          <a:cs typeface="Arial" panose="020B0604020202020204" pitchFamily="34" charset="0"/>
                        </a:rPr>
                        <a:t> 477</a:t>
                      </a:r>
                      <a:endParaRPr lang="ru-RU" sz="1200" b="0" kern="1200" dirty="0">
                        <a:solidFill>
                          <a:srgbClr val="183048"/>
                        </a:solidFill>
                        <a:latin typeface="Arial" panose="020B0604020202020204" pitchFamily="34" charset="0"/>
                        <a:ea typeface="+mn-ea"/>
                        <a:cs typeface="Arial" panose="020B0604020202020204" pitchFamily="34" charset="0"/>
                      </a:endParaRP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extLst>
                  <a:ext uri="{0D108BD9-81ED-4DB2-BD59-A6C34878D82A}">
                    <a16:rowId xmlns:a16="http://schemas.microsoft.com/office/drawing/2014/main" val="2554738646"/>
                  </a:ext>
                </a:extLst>
              </a:tr>
              <a:tr h="324000">
                <a:tc vMerge="1">
                  <a:txBody>
                    <a:bodyPr/>
                    <a:lstStyle/>
                    <a:p>
                      <a:pPr algn="ctr"/>
                      <a:endParaRPr lang="ru-RU" sz="1200" b="0" dirty="0">
                        <a:solidFill>
                          <a:srgbClr val="183048"/>
                        </a:solidFill>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b="0" dirty="0">
                        <a:solidFill>
                          <a:srgbClr val="183048"/>
                        </a:solidFill>
                        <a:latin typeface="Arial" panose="020B0604020202020204" pitchFamily="34" charset="0"/>
                        <a:cs typeface="Arial" panose="020B0604020202020204" pitchFamily="34" charset="0"/>
                      </a:endParaRPr>
                    </a:p>
                  </a:txBody>
                  <a:tcPr marL="6840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183048"/>
                          </a:solidFill>
                          <a:latin typeface="Arial" panose="020B0604020202020204" pitchFamily="34" charset="0"/>
                          <a:cs typeface="Arial" panose="020B0604020202020204" pitchFamily="34" charset="0"/>
                        </a:rPr>
                        <a:t>%</a:t>
                      </a: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algn="r" rtl="0" fontAlgn="ctr"/>
                      <a:r>
                        <a:rPr lang="ru-RU" sz="1200" b="0" i="0" u="none" strike="noStrike" dirty="0" smtClean="0">
                          <a:solidFill>
                            <a:srgbClr val="183048"/>
                          </a:solidFill>
                          <a:effectLst/>
                          <a:latin typeface="Arial" panose="020B0604020202020204" pitchFamily="34" charset="0"/>
                        </a:rPr>
                        <a:t>20,0</a:t>
                      </a:r>
                      <a:endParaRPr lang="ru-RU" sz="1200" b="0" i="0" u="none" strike="noStrike" dirty="0">
                        <a:solidFill>
                          <a:srgbClr val="183048"/>
                        </a:solidFill>
                        <a:effectLst/>
                        <a:latin typeface="Arial" panose="020B0604020202020204" pitchFamily="34" charset="0"/>
                      </a:endParaRPr>
                    </a:p>
                  </a:txBody>
                  <a:tcPr marL="9525" marR="72000" marT="9525"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extLst>
                  <a:ext uri="{0D108BD9-81ED-4DB2-BD59-A6C34878D82A}">
                    <a16:rowId xmlns:a16="http://schemas.microsoft.com/office/drawing/2014/main" val="1927427065"/>
                  </a:ext>
                </a:extLst>
              </a:tr>
              <a:tr h="427852">
                <a:tc>
                  <a:txBody>
                    <a:bodyPr/>
                    <a:lstStyle/>
                    <a:p>
                      <a:pPr algn="ctr"/>
                      <a:r>
                        <a:rPr lang="ru-RU" sz="1200" b="0" dirty="0" smtClean="0">
                          <a:solidFill>
                            <a:srgbClr val="183048"/>
                          </a:solidFill>
                          <a:latin typeface="Arial" panose="020B0604020202020204" pitchFamily="34" charset="0"/>
                          <a:cs typeface="Arial" panose="020B0604020202020204" pitchFamily="34" charset="0"/>
                        </a:rPr>
                        <a:t>4</a:t>
                      </a:r>
                      <a:endParaRPr lang="ru-RU" sz="1200" b="0" dirty="0">
                        <a:solidFill>
                          <a:srgbClr val="183048"/>
                        </a:solidFill>
                        <a:latin typeface="Arial" panose="020B0604020202020204" pitchFamily="34" charset="0"/>
                        <a:cs typeface="Arial" panose="020B0604020202020204" pitchFamily="34" charset="0"/>
                      </a:endParaRPr>
                    </a:p>
                  </a:txBody>
                  <a:tcPr marL="6858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err="1" smtClean="0">
                          <a:solidFill>
                            <a:srgbClr val="183048"/>
                          </a:solidFill>
                          <a:latin typeface="Arial" panose="020B0604020202020204" pitchFamily="34" charset="0"/>
                          <a:cs typeface="Arial" panose="020B0604020202020204" pitchFamily="34" charset="0"/>
                        </a:rPr>
                        <a:t>Тұтынушыларға</a:t>
                      </a:r>
                      <a:r>
                        <a:rPr lang="ru-RU" sz="1200" b="0" dirty="0" smtClean="0">
                          <a:solidFill>
                            <a:srgbClr val="183048"/>
                          </a:solidFill>
                          <a:latin typeface="Arial" panose="020B0604020202020204" pitchFamily="34" charset="0"/>
                          <a:cs typeface="Arial" panose="020B0604020202020204" pitchFamily="34" charset="0"/>
                        </a:rPr>
                        <a:t> </a:t>
                      </a:r>
                      <a:r>
                        <a:rPr lang="ru-RU" sz="1200" b="0" dirty="0" err="1" smtClean="0">
                          <a:solidFill>
                            <a:srgbClr val="183048"/>
                          </a:solidFill>
                          <a:latin typeface="Arial" panose="020B0604020202020204" pitchFamily="34" charset="0"/>
                          <a:cs typeface="Arial" panose="020B0604020202020204" pitchFamily="34" charset="0"/>
                        </a:rPr>
                        <a:t>сатылған</a:t>
                      </a:r>
                      <a:r>
                        <a:rPr lang="ru-RU" sz="1200" b="0" dirty="0" smtClean="0">
                          <a:solidFill>
                            <a:srgbClr val="183048"/>
                          </a:solidFill>
                          <a:latin typeface="Arial" panose="020B0604020202020204" pitchFamily="34" charset="0"/>
                          <a:cs typeface="Arial" panose="020B0604020202020204" pitchFamily="34" charset="0"/>
                        </a:rPr>
                        <a:t> су</a:t>
                      </a:r>
                      <a:endParaRPr lang="ru-RU" sz="1200" b="0" dirty="0">
                        <a:solidFill>
                          <a:srgbClr val="183048"/>
                        </a:solidFill>
                        <a:latin typeface="Arial" panose="020B0604020202020204" pitchFamily="34" charset="0"/>
                        <a:cs typeface="Arial" panose="020B0604020202020204" pitchFamily="34" charset="0"/>
                      </a:endParaRPr>
                    </a:p>
                  </a:txBody>
                  <a:tcPr marL="68400" marR="6858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kern="1200" dirty="0" err="1" smtClean="0">
                          <a:solidFill>
                            <a:srgbClr val="183048"/>
                          </a:solidFill>
                          <a:latin typeface="Arial" panose="020B0604020202020204" pitchFamily="34" charset="0"/>
                          <a:ea typeface="+mn-ea"/>
                          <a:cs typeface="Arial" panose="020B0604020202020204" pitchFamily="34" charset="0"/>
                        </a:rPr>
                        <a:t>мың</a:t>
                      </a:r>
                      <a:r>
                        <a:rPr lang="ru-RU" sz="1200" b="0" kern="1200" dirty="0" smtClean="0">
                          <a:solidFill>
                            <a:srgbClr val="183048"/>
                          </a:solidFill>
                          <a:latin typeface="Arial" panose="020B0604020202020204" pitchFamily="34" charset="0"/>
                          <a:ea typeface="+mn-ea"/>
                          <a:cs typeface="Arial" panose="020B0604020202020204" pitchFamily="34" charset="0"/>
                        </a:rPr>
                        <a:t> м3</a:t>
                      </a: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tc>
                  <a:txBody>
                    <a:bodyPr/>
                    <a:lstStyle/>
                    <a:p>
                      <a:pPr marL="0" algn="r" defTabSz="914400" rtl="0" eaLnBrk="1" latinLnBrk="0" hangingPunct="1"/>
                      <a:r>
                        <a:rPr lang="ru-RU" sz="1200" b="0" kern="1200" dirty="0" smtClean="0">
                          <a:solidFill>
                            <a:srgbClr val="183048"/>
                          </a:solidFill>
                          <a:latin typeface="Arial" panose="020B0604020202020204" pitchFamily="34" charset="0"/>
                          <a:ea typeface="+mn-ea"/>
                          <a:cs typeface="Arial" panose="020B0604020202020204" pitchFamily="34" charset="0"/>
                        </a:rPr>
                        <a:t>101 215</a:t>
                      </a:r>
                      <a:endParaRPr lang="ru-RU" sz="1200" b="0" kern="1200" dirty="0">
                        <a:solidFill>
                          <a:srgbClr val="183048"/>
                        </a:solidFill>
                        <a:latin typeface="Arial" panose="020B0604020202020204" pitchFamily="34" charset="0"/>
                        <a:ea typeface="+mn-ea"/>
                        <a:cs typeface="Arial" panose="020B0604020202020204" pitchFamily="34" charset="0"/>
                      </a:endParaRPr>
                    </a:p>
                  </a:txBody>
                  <a:tcPr marL="68580" marR="72000" marT="34290" marB="3429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5FBFD"/>
                    </a:solidFill>
                  </a:tcPr>
                </a:tc>
                <a:extLst>
                  <a:ext uri="{0D108BD9-81ED-4DB2-BD59-A6C34878D82A}">
                    <a16:rowId xmlns:a16="http://schemas.microsoft.com/office/drawing/2014/main" val="3125244909"/>
                  </a:ext>
                </a:extLst>
              </a:tr>
            </a:tbl>
          </a:graphicData>
        </a:graphic>
      </p:graphicFrame>
      <p:sp>
        <p:nvSpPr>
          <p:cNvPr id="14" name="Прямоугольник 13"/>
          <p:cNvSpPr/>
          <p:nvPr/>
        </p:nvSpPr>
        <p:spPr>
          <a:xfrm>
            <a:off x="261494" y="6256470"/>
            <a:ext cx="11500113" cy="486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dirty="0">
                <a:solidFill>
                  <a:srgbClr val="153357"/>
                </a:solidFill>
                <a:latin typeface="Arial" panose="020B0604020202020204" pitchFamily="34" charset="0"/>
                <a:cs typeface="Arial" panose="020B0604020202020204" pitchFamily="34" charset="0"/>
              </a:rPr>
              <a:t>НҚА: </a:t>
            </a:r>
            <a:r>
              <a:rPr lang="ru-RU" sz="1200" dirty="0" err="1">
                <a:solidFill>
                  <a:srgbClr val="153357"/>
                </a:solidFill>
                <a:latin typeface="Arial" panose="020B0604020202020204" pitchFamily="34" charset="0"/>
                <a:cs typeface="Arial" panose="020B0604020202020204" pitchFamily="34" charset="0"/>
              </a:rPr>
              <a:t>Қазақстан</a:t>
            </a:r>
            <a:r>
              <a:rPr lang="ru-RU" sz="1200" dirty="0">
                <a:solidFill>
                  <a:srgbClr val="153357"/>
                </a:solidFill>
                <a:latin typeface="Arial" panose="020B0604020202020204" pitchFamily="34" charset="0"/>
                <a:cs typeface="Arial" panose="020B0604020202020204" pitchFamily="34" charset="0"/>
              </a:rPr>
              <a:t> </a:t>
            </a:r>
            <a:r>
              <a:rPr lang="ru-RU" sz="1200" dirty="0" err="1">
                <a:solidFill>
                  <a:srgbClr val="153357"/>
                </a:solidFill>
                <a:latin typeface="Arial" panose="020B0604020202020204" pitchFamily="34" charset="0"/>
                <a:cs typeface="Arial" panose="020B0604020202020204" pitchFamily="34" charset="0"/>
              </a:rPr>
              <a:t>Республикасы</a:t>
            </a:r>
            <a:r>
              <a:rPr lang="ru-RU" sz="1200" dirty="0">
                <a:solidFill>
                  <a:srgbClr val="153357"/>
                </a:solidFill>
                <a:latin typeface="Arial" panose="020B0604020202020204" pitchFamily="34" charset="0"/>
                <a:cs typeface="Arial" panose="020B0604020202020204" pitchFamily="34" charset="0"/>
              </a:rPr>
              <a:t> </a:t>
            </a:r>
            <a:r>
              <a:rPr lang="ru-RU" sz="1200" dirty="0" err="1">
                <a:solidFill>
                  <a:srgbClr val="153357"/>
                </a:solidFill>
                <a:latin typeface="Arial" panose="020B0604020202020204" pitchFamily="34" charset="0"/>
                <a:cs typeface="Arial" panose="020B0604020202020204" pitchFamily="34" charset="0"/>
              </a:rPr>
              <a:t>Құрылыс</a:t>
            </a:r>
            <a:r>
              <a:rPr lang="ru-RU" sz="1200" dirty="0">
                <a:solidFill>
                  <a:srgbClr val="153357"/>
                </a:solidFill>
                <a:latin typeface="Arial" panose="020B0604020202020204" pitchFamily="34" charset="0"/>
                <a:cs typeface="Arial" panose="020B0604020202020204" pitchFamily="34" charset="0"/>
              </a:rPr>
              <a:t> </a:t>
            </a:r>
            <a:r>
              <a:rPr lang="ru-RU" sz="1200" dirty="0" err="1">
                <a:solidFill>
                  <a:srgbClr val="153357"/>
                </a:solidFill>
                <a:latin typeface="Arial" panose="020B0604020202020204" pitchFamily="34" charset="0"/>
                <a:cs typeface="Arial" panose="020B0604020202020204" pitchFamily="34" charset="0"/>
              </a:rPr>
              <a:t>және</a:t>
            </a:r>
            <a:r>
              <a:rPr lang="ru-RU" sz="1200" dirty="0">
                <a:solidFill>
                  <a:srgbClr val="153357"/>
                </a:solidFill>
                <a:latin typeface="Arial" panose="020B0604020202020204" pitchFamily="34" charset="0"/>
                <a:cs typeface="Arial" panose="020B0604020202020204" pitchFamily="34" charset="0"/>
              </a:rPr>
              <a:t> </a:t>
            </a:r>
            <a:r>
              <a:rPr lang="ru-RU" sz="1200" dirty="0" err="1">
                <a:solidFill>
                  <a:srgbClr val="153357"/>
                </a:solidFill>
                <a:latin typeface="Arial" panose="020B0604020202020204" pitchFamily="34" charset="0"/>
                <a:cs typeface="Arial" panose="020B0604020202020204" pitchFamily="34" charset="0"/>
              </a:rPr>
              <a:t>тұрғын</a:t>
            </a:r>
            <a:r>
              <a:rPr lang="ru-RU" sz="1200" dirty="0">
                <a:solidFill>
                  <a:srgbClr val="153357"/>
                </a:solidFill>
                <a:latin typeface="Arial" panose="020B0604020202020204" pitchFamily="34" charset="0"/>
                <a:cs typeface="Arial" panose="020B0604020202020204" pitchFamily="34" charset="0"/>
              </a:rPr>
              <a:t> </a:t>
            </a:r>
            <a:r>
              <a:rPr lang="ru-RU" sz="1200" dirty="0" err="1">
                <a:solidFill>
                  <a:srgbClr val="153357"/>
                </a:solidFill>
                <a:latin typeface="Arial" panose="020B0604020202020204" pitchFamily="34" charset="0"/>
                <a:cs typeface="Arial" panose="020B0604020202020204" pitchFamily="34" charset="0"/>
              </a:rPr>
              <a:t>үй-коммуналдық</a:t>
            </a:r>
            <a:r>
              <a:rPr lang="ru-RU" sz="1200" dirty="0">
                <a:solidFill>
                  <a:srgbClr val="153357"/>
                </a:solidFill>
                <a:latin typeface="Arial" panose="020B0604020202020204" pitchFamily="34" charset="0"/>
                <a:cs typeface="Arial" panose="020B0604020202020204" pitchFamily="34" charset="0"/>
              </a:rPr>
              <a:t> </a:t>
            </a:r>
            <a:r>
              <a:rPr lang="ru-RU" sz="1200" dirty="0" err="1">
                <a:solidFill>
                  <a:srgbClr val="153357"/>
                </a:solidFill>
                <a:latin typeface="Arial" panose="020B0604020202020204" pitchFamily="34" charset="0"/>
                <a:cs typeface="Arial" panose="020B0604020202020204" pitchFamily="34" charset="0"/>
              </a:rPr>
              <a:t>шаруашылық</a:t>
            </a:r>
            <a:r>
              <a:rPr lang="ru-RU" sz="1200" dirty="0">
                <a:solidFill>
                  <a:srgbClr val="153357"/>
                </a:solidFill>
                <a:latin typeface="Arial" panose="020B0604020202020204" pitchFamily="34" charset="0"/>
                <a:cs typeface="Arial" panose="020B0604020202020204" pitchFamily="34" charset="0"/>
              </a:rPr>
              <a:t> </a:t>
            </a:r>
            <a:r>
              <a:rPr lang="ru-RU" sz="1200" dirty="0" err="1">
                <a:solidFill>
                  <a:srgbClr val="153357"/>
                </a:solidFill>
                <a:latin typeface="Arial" panose="020B0604020202020204" pitchFamily="34" charset="0"/>
                <a:cs typeface="Arial" panose="020B0604020202020204" pitchFamily="34" charset="0"/>
              </a:rPr>
              <a:t>істері</a:t>
            </a:r>
            <a:r>
              <a:rPr lang="ru-RU" sz="1200" dirty="0">
                <a:solidFill>
                  <a:srgbClr val="153357"/>
                </a:solidFill>
                <a:latin typeface="Arial" panose="020B0604020202020204" pitchFamily="34" charset="0"/>
                <a:cs typeface="Arial" panose="020B0604020202020204" pitchFamily="34" charset="0"/>
              </a:rPr>
              <a:t> </a:t>
            </a:r>
            <a:r>
              <a:rPr lang="ru-RU" sz="1200" dirty="0" err="1">
                <a:solidFill>
                  <a:srgbClr val="153357"/>
                </a:solidFill>
                <a:latin typeface="Arial" panose="020B0604020202020204" pitchFamily="34" charset="0"/>
                <a:cs typeface="Arial" panose="020B0604020202020204" pitchFamily="34" charset="0"/>
              </a:rPr>
              <a:t>агенттігі</a:t>
            </a:r>
            <a:r>
              <a:rPr lang="ru-RU" sz="1200" dirty="0">
                <a:solidFill>
                  <a:srgbClr val="153357"/>
                </a:solidFill>
                <a:latin typeface="Arial" panose="020B0604020202020204" pitchFamily="34" charset="0"/>
                <a:cs typeface="Arial" panose="020B0604020202020204" pitchFamily="34" charset="0"/>
              </a:rPr>
              <a:t> </a:t>
            </a:r>
            <a:r>
              <a:rPr lang="ru-RU" sz="1200" dirty="0" err="1">
                <a:solidFill>
                  <a:srgbClr val="153357"/>
                </a:solidFill>
                <a:latin typeface="Arial" panose="020B0604020202020204" pitchFamily="34" charset="0"/>
                <a:cs typeface="Arial" panose="020B0604020202020204" pitchFamily="34" charset="0"/>
              </a:rPr>
              <a:t>Төрағасының</a:t>
            </a:r>
            <a:r>
              <a:rPr lang="ru-RU" sz="1200" dirty="0">
                <a:solidFill>
                  <a:srgbClr val="153357"/>
                </a:solidFill>
                <a:latin typeface="Arial" panose="020B0604020202020204" pitchFamily="34" charset="0"/>
                <a:cs typeface="Arial" panose="020B0604020202020204" pitchFamily="34" charset="0"/>
              </a:rPr>
              <a:t> 2011.12.29 №539 </a:t>
            </a:r>
            <a:r>
              <a:rPr lang="ru-RU" sz="1200" dirty="0" err="1">
                <a:solidFill>
                  <a:srgbClr val="153357"/>
                </a:solidFill>
                <a:latin typeface="Arial" panose="020B0604020202020204" pitchFamily="34" charset="0"/>
                <a:cs typeface="Arial" panose="020B0604020202020204" pitchFamily="34" charset="0"/>
              </a:rPr>
              <a:t>бұйрығымен</a:t>
            </a:r>
            <a:r>
              <a:rPr lang="ru-RU" sz="1200" dirty="0">
                <a:solidFill>
                  <a:srgbClr val="153357"/>
                </a:solidFill>
                <a:latin typeface="Arial" panose="020B0604020202020204" pitchFamily="34" charset="0"/>
                <a:cs typeface="Arial" panose="020B0604020202020204" pitchFamily="34" charset="0"/>
              </a:rPr>
              <a:t> </a:t>
            </a:r>
            <a:r>
              <a:rPr lang="ru-RU" sz="1200" dirty="0" err="1">
                <a:solidFill>
                  <a:srgbClr val="153357"/>
                </a:solidFill>
                <a:latin typeface="Arial" panose="020B0604020202020204" pitchFamily="34" charset="0"/>
                <a:cs typeface="Arial" panose="020B0604020202020204" pitchFamily="34" charset="0"/>
              </a:rPr>
              <a:t>бекітілген</a:t>
            </a:r>
            <a:r>
              <a:rPr lang="ru-RU" sz="1200" dirty="0">
                <a:solidFill>
                  <a:srgbClr val="153357"/>
                </a:solidFill>
                <a:latin typeface="Arial" panose="020B0604020202020204" pitchFamily="34" charset="0"/>
                <a:cs typeface="Arial" panose="020B0604020202020204" pitchFamily="34" charset="0"/>
              </a:rPr>
              <a:t> </a:t>
            </a:r>
            <a:r>
              <a:rPr lang="ru-RU" sz="1200" b="1" dirty="0" err="1">
                <a:solidFill>
                  <a:srgbClr val="153357"/>
                </a:solidFill>
                <a:latin typeface="Arial" panose="020B0604020202020204" pitchFamily="34" charset="0"/>
                <a:cs typeface="Arial" panose="020B0604020202020204" pitchFamily="34" charset="0"/>
              </a:rPr>
              <a:t>Сумен</a:t>
            </a:r>
            <a:r>
              <a:rPr lang="ru-RU" sz="1200" b="1" dirty="0">
                <a:solidFill>
                  <a:srgbClr val="153357"/>
                </a:solidFill>
                <a:latin typeface="Arial" panose="020B0604020202020204" pitchFamily="34" charset="0"/>
                <a:cs typeface="Arial" panose="020B0604020202020204" pitchFamily="34" charset="0"/>
              </a:rPr>
              <a:t> </a:t>
            </a:r>
            <a:r>
              <a:rPr lang="ru-RU" sz="1200" b="1" dirty="0" err="1">
                <a:solidFill>
                  <a:srgbClr val="153357"/>
                </a:solidFill>
                <a:latin typeface="Arial" panose="020B0604020202020204" pitchFamily="34" charset="0"/>
                <a:cs typeface="Arial" panose="020B0604020202020204" pitchFamily="34" charset="0"/>
              </a:rPr>
              <a:t>жабдықтау</a:t>
            </a:r>
            <a:r>
              <a:rPr lang="ru-RU" sz="1200" b="1" dirty="0">
                <a:solidFill>
                  <a:srgbClr val="153357"/>
                </a:solidFill>
                <a:latin typeface="Arial" panose="020B0604020202020204" pitchFamily="34" charset="0"/>
                <a:cs typeface="Arial" panose="020B0604020202020204" pitchFamily="34" charset="0"/>
              </a:rPr>
              <a:t> </a:t>
            </a:r>
            <a:r>
              <a:rPr lang="ru-RU" sz="1200" b="1" dirty="0" err="1">
                <a:solidFill>
                  <a:srgbClr val="153357"/>
                </a:solidFill>
                <a:latin typeface="Arial" panose="020B0604020202020204" pitchFamily="34" charset="0"/>
                <a:cs typeface="Arial" panose="020B0604020202020204" pitchFamily="34" charset="0"/>
              </a:rPr>
              <a:t>және</a:t>
            </a:r>
            <a:r>
              <a:rPr lang="ru-RU" sz="1200" b="1" dirty="0">
                <a:solidFill>
                  <a:srgbClr val="153357"/>
                </a:solidFill>
                <a:latin typeface="Arial" panose="020B0604020202020204" pitchFamily="34" charset="0"/>
                <a:cs typeface="Arial" panose="020B0604020202020204" pitchFamily="34" charset="0"/>
              </a:rPr>
              <a:t> су </a:t>
            </a:r>
            <a:r>
              <a:rPr lang="ru-RU" sz="1200" b="1" dirty="0" err="1">
                <a:solidFill>
                  <a:srgbClr val="153357"/>
                </a:solidFill>
                <a:latin typeface="Arial" panose="020B0604020202020204" pitchFamily="34" charset="0"/>
                <a:cs typeface="Arial" panose="020B0604020202020204" pitchFamily="34" charset="0"/>
              </a:rPr>
              <a:t>бұру</a:t>
            </a:r>
            <a:r>
              <a:rPr lang="ru-RU" sz="1200" b="1" dirty="0">
                <a:solidFill>
                  <a:srgbClr val="153357"/>
                </a:solidFill>
                <a:latin typeface="Arial" panose="020B0604020202020204" pitchFamily="34" charset="0"/>
                <a:cs typeface="Arial" panose="020B0604020202020204" pitchFamily="34" charset="0"/>
              </a:rPr>
              <a:t> </a:t>
            </a:r>
            <a:r>
              <a:rPr lang="ru-RU" sz="1200" b="1" dirty="0" err="1">
                <a:solidFill>
                  <a:srgbClr val="153357"/>
                </a:solidFill>
                <a:latin typeface="Arial" panose="020B0604020202020204" pitchFamily="34" charset="0"/>
                <a:cs typeface="Arial" panose="020B0604020202020204" pitchFamily="34" charset="0"/>
              </a:rPr>
              <a:t>жүйелерін</a:t>
            </a:r>
            <a:r>
              <a:rPr lang="ru-RU" sz="1200" b="1" dirty="0">
                <a:solidFill>
                  <a:srgbClr val="153357"/>
                </a:solidFill>
                <a:latin typeface="Arial" panose="020B0604020202020204" pitchFamily="34" charset="0"/>
                <a:cs typeface="Arial" panose="020B0604020202020204" pitchFamily="34" charset="0"/>
              </a:rPr>
              <a:t> </a:t>
            </a:r>
            <a:r>
              <a:rPr lang="ru-RU" sz="1200" b="1" dirty="0" err="1">
                <a:solidFill>
                  <a:srgbClr val="153357"/>
                </a:solidFill>
                <a:latin typeface="Arial" panose="020B0604020202020204" pitchFamily="34" charset="0"/>
                <a:cs typeface="Arial" panose="020B0604020202020204" pitchFamily="34" charset="0"/>
              </a:rPr>
              <a:t>пайдалану</a:t>
            </a:r>
            <a:r>
              <a:rPr lang="ru-RU" sz="1200" b="1" dirty="0">
                <a:solidFill>
                  <a:srgbClr val="153357"/>
                </a:solidFill>
                <a:latin typeface="Arial" panose="020B0604020202020204" pitchFamily="34" charset="0"/>
                <a:cs typeface="Arial" panose="020B0604020202020204" pitchFamily="34" charset="0"/>
              </a:rPr>
              <a:t> </a:t>
            </a:r>
            <a:r>
              <a:rPr lang="ru-RU" sz="1200" b="1" dirty="0" err="1">
                <a:solidFill>
                  <a:srgbClr val="153357"/>
                </a:solidFill>
                <a:latin typeface="Arial" panose="020B0604020202020204" pitchFamily="34" charset="0"/>
                <a:cs typeface="Arial" panose="020B0604020202020204" pitchFamily="34" charset="0"/>
              </a:rPr>
              <a:t>кезіндегі</a:t>
            </a:r>
            <a:r>
              <a:rPr lang="ru-RU" sz="1200" b="1" dirty="0">
                <a:solidFill>
                  <a:srgbClr val="153357"/>
                </a:solidFill>
                <a:latin typeface="Arial" panose="020B0604020202020204" pitchFamily="34" charset="0"/>
                <a:cs typeface="Arial" panose="020B0604020202020204" pitchFamily="34" charset="0"/>
              </a:rPr>
              <a:t> </a:t>
            </a:r>
            <a:r>
              <a:rPr lang="ru-RU" sz="1200" b="1" dirty="0" err="1">
                <a:solidFill>
                  <a:srgbClr val="153357"/>
                </a:solidFill>
                <a:latin typeface="Arial" panose="020B0604020202020204" pitchFamily="34" charset="0"/>
                <a:cs typeface="Arial" panose="020B0604020202020204" pitchFamily="34" charset="0"/>
              </a:rPr>
              <a:t>өндірістік</a:t>
            </a:r>
            <a:r>
              <a:rPr lang="ru-RU" sz="1200" b="1" dirty="0">
                <a:solidFill>
                  <a:srgbClr val="153357"/>
                </a:solidFill>
                <a:latin typeface="Arial" panose="020B0604020202020204" pitchFamily="34" charset="0"/>
                <a:cs typeface="Arial" panose="020B0604020202020204" pitchFamily="34" charset="0"/>
              </a:rPr>
              <a:t> </a:t>
            </a:r>
            <a:r>
              <a:rPr lang="ru-RU" sz="1200" b="1" dirty="0" err="1">
                <a:solidFill>
                  <a:srgbClr val="153357"/>
                </a:solidFill>
                <a:latin typeface="Arial" panose="020B0604020202020204" pitchFamily="34" charset="0"/>
                <a:cs typeface="Arial" panose="020B0604020202020204" pitchFamily="34" charset="0"/>
              </a:rPr>
              <a:t>шығыстар</a:t>
            </a:r>
            <a:r>
              <a:rPr lang="ru-RU" sz="1200" b="1" dirty="0">
                <a:solidFill>
                  <a:srgbClr val="153357"/>
                </a:solidFill>
                <a:latin typeface="Arial" panose="020B0604020202020204" pitchFamily="34" charset="0"/>
                <a:cs typeface="Arial" panose="020B0604020202020204" pitchFamily="34" charset="0"/>
              </a:rPr>
              <a:t> мен </a:t>
            </a:r>
            <a:r>
              <a:rPr lang="ru-RU" sz="1200" b="1" dirty="0" err="1">
                <a:solidFill>
                  <a:srgbClr val="153357"/>
                </a:solidFill>
                <a:latin typeface="Arial" panose="020B0604020202020204" pitchFamily="34" charset="0"/>
                <a:cs typeface="Arial" panose="020B0604020202020204" pitchFamily="34" charset="0"/>
              </a:rPr>
              <a:t>нормативтік</a:t>
            </a:r>
            <a:r>
              <a:rPr lang="ru-RU" sz="1200" b="1" dirty="0">
                <a:solidFill>
                  <a:srgbClr val="153357"/>
                </a:solidFill>
                <a:latin typeface="Arial" panose="020B0604020202020204" pitchFamily="34" charset="0"/>
                <a:cs typeface="Arial" panose="020B0604020202020204" pitchFamily="34" charset="0"/>
              </a:rPr>
              <a:t> </a:t>
            </a:r>
            <a:r>
              <a:rPr lang="ru-RU" sz="1200" b="1" dirty="0" err="1">
                <a:solidFill>
                  <a:srgbClr val="153357"/>
                </a:solidFill>
                <a:latin typeface="Arial" panose="020B0604020202020204" pitchFamily="34" charset="0"/>
                <a:cs typeface="Arial" panose="020B0604020202020204" pitchFamily="34" charset="0"/>
              </a:rPr>
              <a:t>техникалық</a:t>
            </a:r>
            <a:r>
              <a:rPr lang="ru-RU" sz="1200" b="1" dirty="0">
                <a:solidFill>
                  <a:srgbClr val="153357"/>
                </a:solidFill>
                <a:latin typeface="Arial" panose="020B0604020202020204" pitchFamily="34" charset="0"/>
                <a:cs typeface="Arial" panose="020B0604020202020204" pitchFamily="34" charset="0"/>
              </a:rPr>
              <a:t> </a:t>
            </a:r>
            <a:r>
              <a:rPr lang="ru-RU" sz="1200" b="1" dirty="0" err="1">
                <a:solidFill>
                  <a:srgbClr val="153357"/>
                </a:solidFill>
                <a:latin typeface="Arial" panose="020B0604020202020204" pitchFamily="34" charset="0"/>
                <a:cs typeface="Arial" panose="020B0604020202020204" pitchFamily="34" charset="0"/>
              </a:rPr>
              <a:t>ысыраптарды</a:t>
            </a:r>
            <a:r>
              <a:rPr lang="ru-RU" sz="1200" b="1" dirty="0">
                <a:solidFill>
                  <a:srgbClr val="153357"/>
                </a:solidFill>
                <a:latin typeface="Arial" panose="020B0604020202020204" pitchFamily="34" charset="0"/>
                <a:cs typeface="Arial" panose="020B0604020202020204" pitchFamily="34" charset="0"/>
              </a:rPr>
              <a:t> </a:t>
            </a:r>
            <a:r>
              <a:rPr lang="ru-RU" sz="1200" b="1" dirty="0" err="1">
                <a:solidFill>
                  <a:srgbClr val="153357"/>
                </a:solidFill>
                <a:latin typeface="Arial" panose="020B0604020202020204" pitchFamily="34" charset="0"/>
                <a:cs typeface="Arial" panose="020B0604020202020204" pitchFamily="34" charset="0"/>
              </a:rPr>
              <a:t>есептеу</a:t>
            </a:r>
            <a:r>
              <a:rPr lang="ru-RU" sz="1200" b="1" dirty="0">
                <a:solidFill>
                  <a:srgbClr val="153357"/>
                </a:solidFill>
                <a:latin typeface="Arial" panose="020B0604020202020204" pitchFamily="34" charset="0"/>
                <a:cs typeface="Arial" panose="020B0604020202020204" pitchFamily="34" charset="0"/>
              </a:rPr>
              <a:t> </a:t>
            </a:r>
            <a:r>
              <a:rPr lang="ru-RU" sz="1200" b="1" dirty="0" err="1">
                <a:solidFill>
                  <a:srgbClr val="153357"/>
                </a:solidFill>
                <a:latin typeface="Arial" panose="020B0604020202020204" pitchFamily="34" charset="0"/>
                <a:cs typeface="Arial" panose="020B0604020202020204" pitchFamily="34" charset="0"/>
              </a:rPr>
              <a:t>әдістемесі</a:t>
            </a:r>
            <a:endParaRPr lang="ru-RU" sz="1200" b="1" dirty="0">
              <a:solidFill>
                <a:srgbClr val="153357"/>
              </a:solidFill>
              <a:latin typeface="Arial" panose="020B0604020202020204" pitchFamily="34" charset="0"/>
              <a:cs typeface="Arial" panose="020B0604020202020204" pitchFamily="34" charset="0"/>
            </a:endParaRPr>
          </a:p>
        </p:txBody>
      </p:sp>
      <p:sp>
        <p:nvSpPr>
          <p:cNvPr id="9" name="Прямоугольник 8"/>
          <p:cNvSpPr/>
          <p:nvPr/>
        </p:nvSpPr>
        <p:spPr>
          <a:xfrm>
            <a:off x="261494" y="5677406"/>
            <a:ext cx="11578068" cy="555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2">
                    <a:lumMod val="75000"/>
                  </a:schemeClr>
                </a:solidFill>
                <a:latin typeface="Arial" panose="020B0604020202020204" pitchFamily="34" charset="0"/>
                <a:cs typeface="Arial" panose="020B0604020202020204" pitchFamily="34" charset="0"/>
              </a:rPr>
              <a:t>Суды </a:t>
            </a:r>
            <a:r>
              <a:rPr lang="ru-RU" sz="1200" dirty="0" err="1">
                <a:solidFill>
                  <a:schemeClr val="tx2">
                    <a:lumMod val="75000"/>
                  </a:schemeClr>
                </a:solidFill>
                <a:latin typeface="Arial" panose="020B0604020202020204" pitchFamily="34" charset="0"/>
                <a:cs typeface="Arial" panose="020B0604020202020204" pitchFamily="34" charset="0"/>
              </a:rPr>
              <a:t>алу</a:t>
            </a:r>
            <a:r>
              <a:rPr lang="ru-RU" sz="1200" dirty="0">
                <a:solidFill>
                  <a:schemeClr val="tx2">
                    <a:lumMod val="75000"/>
                  </a:schemeClr>
                </a:solidFill>
                <a:latin typeface="Arial" panose="020B0604020202020204" pitchFamily="34" charset="0"/>
                <a:cs typeface="Arial" panose="020B0604020202020204" pitchFamily="34" charset="0"/>
              </a:rPr>
              <a:t> </a:t>
            </a:r>
            <a:r>
              <a:rPr lang="ru-RU" sz="1200" dirty="0" err="1">
                <a:solidFill>
                  <a:schemeClr val="tx2">
                    <a:lumMod val="75000"/>
                  </a:schemeClr>
                </a:solidFill>
                <a:latin typeface="Arial" panose="020B0604020202020204" pitchFamily="34" charset="0"/>
                <a:cs typeface="Arial" panose="020B0604020202020204" pitchFamily="34" charset="0"/>
              </a:rPr>
              <a:t>және</a:t>
            </a:r>
            <a:r>
              <a:rPr lang="ru-RU" sz="1200" dirty="0">
                <a:solidFill>
                  <a:schemeClr val="tx2">
                    <a:lumMod val="75000"/>
                  </a:schemeClr>
                </a:solidFill>
                <a:latin typeface="Arial" panose="020B0604020202020204" pitchFamily="34" charset="0"/>
                <a:cs typeface="Arial" panose="020B0604020202020204" pitchFamily="34" charset="0"/>
              </a:rPr>
              <a:t> </a:t>
            </a:r>
            <a:r>
              <a:rPr lang="ru-RU" sz="1200" dirty="0" err="1">
                <a:solidFill>
                  <a:schemeClr val="tx2">
                    <a:lumMod val="75000"/>
                  </a:schemeClr>
                </a:solidFill>
                <a:latin typeface="Arial" panose="020B0604020202020204" pitchFamily="34" charset="0"/>
                <a:cs typeface="Arial" panose="020B0604020202020204" pitchFamily="34" charset="0"/>
              </a:rPr>
              <a:t>дайындау</a:t>
            </a:r>
            <a:r>
              <a:rPr lang="ru-RU" sz="1200" dirty="0">
                <a:solidFill>
                  <a:schemeClr val="tx2">
                    <a:lumMod val="75000"/>
                  </a:schemeClr>
                </a:solidFill>
                <a:latin typeface="Arial" panose="020B0604020202020204" pitchFamily="34" charset="0"/>
                <a:cs typeface="Arial" panose="020B0604020202020204" pitchFamily="34" charset="0"/>
              </a:rPr>
              <a:t> </a:t>
            </a:r>
            <a:r>
              <a:rPr lang="ru-RU" sz="1200" dirty="0" err="1">
                <a:solidFill>
                  <a:schemeClr val="tx2">
                    <a:lumMod val="75000"/>
                  </a:schemeClr>
                </a:solidFill>
                <a:latin typeface="Arial" panose="020B0604020202020204" pitchFamily="34" charset="0"/>
                <a:cs typeface="Arial" panose="020B0604020202020204" pitchFamily="34" charset="0"/>
              </a:rPr>
              <a:t>кезіндегі</a:t>
            </a:r>
            <a:r>
              <a:rPr lang="ru-RU" sz="1200" dirty="0">
                <a:solidFill>
                  <a:schemeClr val="tx2">
                    <a:lumMod val="75000"/>
                  </a:schemeClr>
                </a:solidFill>
                <a:latin typeface="Arial" panose="020B0604020202020204" pitchFamily="34" charset="0"/>
                <a:cs typeface="Arial" panose="020B0604020202020204" pitchFamily="34" charset="0"/>
              </a:rPr>
              <a:t> </a:t>
            </a:r>
            <a:r>
              <a:rPr lang="ru-RU" sz="1200" dirty="0" err="1">
                <a:solidFill>
                  <a:schemeClr val="tx2">
                    <a:lumMod val="75000"/>
                  </a:schemeClr>
                </a:solidFill>
                <a:latin typeface="Arial" panose="020B0604020202020204" pitchFamily="34" charset="0"/>
                <a:cs typeface="Arial" panose="020B0604020202020204" pitchFamily="34" charset="0"/>
              </a:rPr>
              <a:t>технологиялық</a:t>
            </a:r>
            <a:r>
              <a:rPr lang="ru-RU" sz="1200" dirty="0">
                <a:solidFill>
                  <a:schemeClr val="tx2">
                    <a:lumMod val="75000"/>
                  </a:schemeClr>
                </a:solidFill>
                <a:latin typeface="Arial" panose="020B0604020202020204" pitchFamily="34" charset="0"/>
                <a:cs typeface="Arial" panose="020B0604020202020204" pitchFamily="34" charset="0"/>
              </a:rPr>
              <a:t> </a:t>
            </a:r>
            <a:r>
              <a:rPr lang="ru-RU" sz="1200" dirty="0" err="1">
                <a:solidFill>
                  <a:schemeClr val="tx2">
                    <a:lumMod val="75000"/>
                  </a:schemeClr>
                </a:solidFill>
                <a:latin typeface="Arial" panose="020B0604020202020204" pitchFamily="34" charset="0"/>
                <a:cs typeface="Arial" panose="020B0604020202020204" pitchFamily="34" charset="0"/>
              </a:rPr>
              <a:t>шығыстар</a:t>
            </a:r>
            <a:r>
              <a:rPr lang="ru-RU" sz="1200" dirty="0">
                <a:solidFill>
                  <a:schemeClr val="tx2">
                    <a:lumMod val="75000"/>
                  </a:schemeClr>
                </a:solidFill>
                <a:latin typeface="Arial" panose="020B0604020202020204" pitchFamily="34" charset="0"/>
                <a:cs typeface="Arial" panose="020B0604020202020204" pitchFamily="34" charset="0"/>
              </a:rPr>
              <a:t> </a:t>
            </a:r>
            <a:r>
              <a:rPr lang="ru-RU" sz="1200" dirty="0" err="1">
                <a:solidFill>
                  <a:schemeClr val="tx2">
                    <a:lumMod val="75000"/>
                  </a:schemeClr>
                </a:solidFill>
                <a:latin typeface="Arial" panose="020B0604020202020204" pitchFamily="34" charset="0"/>
                <a:cs typeface="Arial" panose="020B0604020202020204" pitchFamily="34" charset="0"/>
              </a:rPr>
              <a:t>және</a:t>
            </a:r>
            <a:r>
              <a:rPr lang="ru-RU" sz="1200" dirty="0">
                <a:solidFill>
                  <a:schemeClr val="tx2">
                    <a:lumMod val="75000"/>
                  </a:schemeClr>
                </a:solidFill>
                <a:latin typeface="Arial" panose="020B0604020202020204" pitchFamily="34" charset="0"/>
                <a:cs typeface="Arial" panose="020B0604020202020204" pitchFamily="34" charset="0"/>
              </a:rPr>
              <a:t> суды беру </a:t>
            </a:r>
            <a:r>
              <a:rPr lang="ru-RU" sz="1200" dirty="0" err="1">
                <a:solidFill>
                  <a:schemeClr val="tx2">
                    <a:lumMod val="75000"/>
                  </a:schemeClr>
                </a:solidFill>
                <a:latin typeface="Arial" panose="020B0604020202020204" pitchFamily="34" charset="0"/>
                <a:cs typeface="Arial" panose="020B0604020202020204" pitchFamily="34" charset="0"/>
              </a:rPr>
              <a:t>және</a:t>
            </a:r>
            <a:r>
              <a:rPr lang="ru-RU" sz="1200" dirty="0">
                <a:solidFill>
                  <a:schemeClr val="tx2">
                    <a:lumMod val="75000"/>
                  </a:schemeClr>
                </a:solidFill>
                <a:latin typeface="Arial" panose="020B0604020202020204" pitchFamily="34" charset="0"/>
                <a:cs typeface="Arial" panose="020B0604020202020204" pitchFamily="34" charset="0"/>
              </a:rPr>
              <a:t> </a:t>
            </a:r>
            <a:r>
              <a:rPr lang="ru-RU" sz="1200" dirty="0" err="1">
                <a:solidFill>
                  <a:schemeClr val="tx2">
                    <a:lumMod val="75000"/>
                  </a:schemeClr>
                </a:solidFill>
                <a:latin typeface="Arial" panose="020B0604020202020204" pitchFamily="34" charset="0"/>
                <a:cs typeface="Arial" panose="020B0604020202020204" pitchFamily="34" charset="0"/>
              </a:rPr>
              <a:t>бөлу</a:t>
            </a:r>
            <a:r>
              <a:rPr lang="ru-RU" sz="1200" dirty="0">
                <a:solidFill>
                  <a:schemeClr val="tx2">
                    <a:lumMod val="75000"/>
                  </a:schemeClr>
                </a:solidFill>
                <a:latin typeface="Arial" panose="020B0604020202020204" pitchFamily="34" charset="0"/>
                <a:cs typeface="Arial" panose="020B0604020202020204" pitchFamily="34" charset="0"/>
              </a:rPr>
              <a:t> </a:t>
            </a:r>
            <a:r>
              <a:rPr lang="ru-RU" sz="1200" dirty="0" err="1">
                <a:solidFill>
                  <a:schemeClr val="tx2">
                    <a:lumMod val="75000"/>
                  </a:schemeClr>
                </a:solidFill>
                <a:latin typeface="Arial" panose="020B0604020202020204" pitchFamily="34" charset="0"/>
                <a:cs typeface="Arial" panose="020B0604020202020204" pitchFamily="34" charset="0"/>
              </a:rPr>
              <a:t>кезіндегі</a:t>
            </a:r>
            <a:r>
              <a:rPr lang="ru-RU" sz="1200" dirty="0">
                <a:solidFill>
                  <a:schemeClr val="tx2">
                    <a:lumMod val="75000"/>
                  </a:schemeClr>
                </a:solidFill>
                <a:latin typeface="Arial" panose="020B0604020202020204" pitchFamily="34" charset="0"/>
                <a:cs typeface="Arial" panose="020B0604020202020204" pitchFamily="34" charset="0"/>
              </a:rPr>
              <a:t> </a:t>
            </a:r>
            <a:r>
              <a:rPr lang="ru-RU" sz="1200" dirty="0" err="1">
                <a:solidFill>
                  <a:schemeClr val="tx2">
                    <a:lumMod val="75000"/>
                  </a:schemeClr>
                </a:solidFill>
                <a:latin typeface="Arial" panose="020B0604020202020204" pitchFamily="34" charset="0"/>
                <a:cs typeface="Arial" panose="020B0604020202020204" pitchFamily="34" charset="0"/>
              </a:rPr>
              <a:t>нормативтік</a:t>
            </a:r>
            <a:r>
              <a:rPr lang="ru-RU" sz="1200" dirty="0">
                <a:solidFill>
                  <a:schemeClr val="tx2">
                    <a:lumMod val="75000"/>
                  </a:schemeClr>
                </a:solidFill>
                <a:latin typeface="Arial" panose="020B0604020202020204" pitchFamily="34" charset="0"/>
                <a:cs typeface="Arial" panose="020B0604020202020204" pitchFamily="34" charset="0"/>
              </a:rPr>
              <a:t> </a:t>
            </a:r>
            <a:r>
              <a:rPr lang="ru-RU" sz="1200" dirty="0" err="1">
                <a:solidFill>
                  <a:schemeClr val="tx2">
                    <a:lumMod val="75000"/>
                  </a:schemeClr>
                </a:solidFill>
                <a:latin typeface="Arial" panose="020B0604020202020204" pitchFamily="34" charset="0"/>
                <a:cs typeface="Arial" panose="020B0604020202020204" pitchFamily="34" charset="0"/>
              </a:rPr>
              <a:t>техникалық</a:t>
            </a:r>
            <a:r>
              <a:rPr lang="ru-RU" sz="1200" dirty="0">
                <a:solidFill>
                  <a:schemeClr val="tx2">
                    <a:lumMod val="75000"/>
                  </a:schemeClr>
                </a:solidFill>
                <a:latin typeface="Arial" panose="020B0604020202020204" pitchFamily="34" charset="0"/>
                <a:cs typeface="Arial" panose="020B0604020202020204" pitchFamily="34" charset="0"/>
              </a:rPr>
              <a:t> </a:t>
            </a:r>
            <a:r>
              <a:rPr lang="ru-RU" sz="1200" dirty="0" err="1" smtClean="0">
                <a:solidFill>
                  <a:schemeClr val="tx2">
                    <a:lumMod val="75000"/>
                  </a:schemeClr>
                </a:solidFill>
                <a:latin typeface="Arial" panose="020B0604020202020204" pitchFamily="34" charset="0"/>
                <a:cs typeface="Arial" panose="020B0604020202020204" pitchFamily="34" charset="0"/>
              </a:rPr>
              <a:t>шығындар</a:t>
            </a:r>
            <a:r>
              <a:rPr lang="ru-RU" sz="1200" dirty="0" smtClean="0">
                <a:solidFill>
                  <a:schemeClr val="tx2">
                    <a:lumMod val="75000"/>
                  </a:schemeClr>
                </a:solidFill>
                <a:latin typeface="Arial" panose="020B0604020202020204" pitchFamily="34" charset="0"/>
                <a:cs typeface="Arial" panose="020B0604020202020204" pitchFamily="34" charset="0"/>
              </a:rPr>
              <a:t> </a:t>
            </a:r>
            <a:r>
              <a:rPr lang="ru-RU" sz="1200" dirty="0">
                <a:solidFill>
                  <a:schemeClr val="tx2">
                    <a:lumMod val="75000"/>
                  </a:schemeClr>
                </a:solidFill>
                <a:latin typeface="Arial" panose="020B0604020202020204" pitchFamily="34" charset="0"/>
                <a:cs typeface="Arial" panose="020B0604020202020204" pitchFamily="34" charset="0"/>
              </a:rPr>
              <a:t>(</a:t>
            </a:r>
            <a:r>
              <a:rPr lang="ru-RU" sz="1200" dirty="0" err="1">
                <a:solidFill>
                  <a:schemeClr val="tx2">
                    <a:lumMod val="75000"/>
                  </a:schemeClr>
                </a:solidFill>
                <a:latin typeface="Arial" panose="020B0604020202020204" pitchFamily="34" charset="0"/>
                <a:cs typeface="Arial" panose="020B0604020202020204" pitchFamily="34" charset="0"/>
              </a:rPr>
              <a:t>нормативтік</a:t>
            </a:r>
            <a:r>
              <a:rPr lang="ru-RU" sz="1200" dirty="0">
                <a:solidFill>
                  <a:schemeClr val="tx2">
                    <a:lumMod val="75000"/>
                  </a:schemeClr>
                </a:solidFill>
                <a:latin typeface="Arial" panose="020B0604020202020204" pitchFamily="34" charset="0"/>
                <a:cs typeface="Arial" panose="020B0604020202020204" pitchFamily="34" charset="0"/>
              </a:rPr>
              <a:t> </a:t>
            </a:r>
            <a:r>
              <a:rPr lang="ru-RU" sz="1200" dirty="0" err="1">
                <a:solidFill>
                  <a:schemeClr val="tx2">
                    <a:lumMod val="75000"/>
                  </a:schemeClr>
                </a:solidFill>
                <a:latin typeface="Arial" panose="020B0604020202020204" pitchFamily="34" charset="0"/>
                <a:cs typeface="Arial" panose="020B0604020202020204" pitchFamily="34" charset="0"/>
              </a:rPr>
              <a:t>техникалық</a:t>
            </a:r>
            <a:r>
              <a:rPr lang="ru-RU" sz="1200" dirty="0">
                <a:solidFill>
                  <a:schemeClr val="tx2">
                    <a:lumMod val="75000"/>
                  </a:schemeClr>
                </a:solidFill>
                <a:latin typeface="Arial" panose="020B0604020202020204" pitchFamily="34" charset="0"/>
                <a:cs typeface="Arial" panose="020B0604020202020204" pitchFamily="34" charset="0"/>
              </a:rPr>
              <a:t> </a:t>
            </a:r>
            <a:r>
              <a:rPr lang="ru-RU" sz="1200" dirty="0" err="1" smtClean="0">
                <a:solidFill>
                  <a:schemeClr val="tx2">
                    <a:lumMod val="75000"/>
                  </a:schemeClr>
                </a:solidFill>
                <a:latin typeface="Arial" panose="020B0604020202020204" pitchFamily="34" charset="0"/>
                <a:cs typeface="Arial" panose="020B0604020202020204" pitchFamily="34" charset="0"/>
              </a:rPr>
              <a:t>шығындар</a:t>
            </a:r>
            <a:r>
              <a:rPr lang="ru-RU" sz="1200" dirty="0" smtClean="0">
                <a:solidFill>
                  <a:schemeClr val="tx2">
                    <a:lumMod val="75000"/>
                  </a:schemeClr>
                </a:solidFill>
                <a:latin typeface="Arial" panose="020B0604020202020204" pitchFamily="34" charset="0"/>
                <a:cs typeface="Arial" panose="020B0604020202020204" pitchFamily="34" charset="0"/>
              </a:rPr>
              <a:t>) </a:t>
            </a:r>
            <a:r>
              <a:rPr lang="ru-RU" sz="1200" dirty="0">
                <a:solidFill>
                  <a:schemeClr val="tx2">
                    <a:lumMod val="75000"/>
                  </a:schemeClr>
                </a:solidFill>
                <a:latin typeface="Arial" panose="020B0604020202020204" pitchFamily="34" charset="0"/>
                <a:cs typeface="Arial" panose="020B0604020202020204" pitchFamily="34" charset="0"/>
              </a:rPr>
              <a:t>2025 </a:t>
            </a:r>
            <a:r>
              <a:rPr lang="ru-RU" sz="1200" dirty="0" err="1">
                <a:solidFill>
                  <a:schemeClr val="tx2">
                    <a:lumMod val="75000"/>
                  </a:schemeClr>
                </a:solidFill>
                <a:latin typeface="Arial" panose="020B0604020202020204" pitchFamily="34" charset="0"/>
                <a:cs typeface="Arial" panose="020B0604020202020204" pitchFamily="34" charset="0"/>
              </a:rPr>
              <a:t>жылға</a:t>
            </a:r>
            <a:r>
              <a:rPr lang="ru-RU" sz="1200" dirty="0">
                <a:solidFill>
                  <a:schemeClr val="tx2">
                    <a:lumMod val="75000"/>
                  </a:schemeClr>
                </a:solidFill>
                <a:latin typeface="Arial" panose="020B0604020202020204" pitchFamily="34" charset="0"/>
                <a:cs typeface="Arial" panose="020B0604020202020204" pitchFamily="34" charset="0"/>
              </a:rPr>
              <a:t> 63 711 </a:t>
            </a:r>
            <a:r>
              <a:rPr lang="ru-RU" sz="1200" dirty="0" err="1">
                <a:solidFill>
                  <a:schemeClr val="tx2">
                    <a:lumMod val="75000"/>
                  </a:schemeClr>
                </a:solidFill>
                <a:latin typeface="Arial" panose="020B0604020202020204" pitchFamily="34" charset="0"/>
                <a:cs typeface="Arial" panose="020B0604020202020204" pitchFamily="34" charset="0"/>
              </a:rPr>
              <a:t>мың</a:t>
            </a:r>
            <a:r>
              <a:rPr lang="ru-RU" sz="1200" dirty="0">
                <a:solidFill>
                  <a:schemeClr val="tx2">
                    <a:lumMod val="75000"/>
                  </a:schemeClr>
                </a:solidFill>
                <a:latin typeface="Arial" panose="020B0604020202020204" pitchFamily="34" charset="0"/>
                <a:cs typeface="Arial" panose="020B0604020202020204" pitchFamily="34" charset="0"/>
              </a:rPr>
              <a:t> м3 </a:t>
            </a:r>
            <a:r>
              <a:rPr lang="ru-RU" sz="1200" dirty="0" err="1">
                <a:solidFill>
                  <a:schemeClr val="tx2">
                    <a:lumMod val="75000"/>
                  </a:schemeClr>
                </a:solidFill>
                <a:latin typeface="Arial" panose="020B0604020202020204" pitchFamily="34" charset="0"/>
                <a:cs typeface="Arial" panose="020B0604020202020204" pitchFamily="34" charset="0"/>
              </a:rPr>
              <a:t>немесе</a:t>
            </a:r>
            <a:r>
              <a:rPr lang="ru-RU" sz="1200" dirty="0">
                <a:solidFill>
                  <a:schemeClr val="tx2">
                    <a:lumMod val="75000"/>
                  </a:schemeClr>
                </a:solidFill>
                <a:latin typeface="Arial" panose="020B0604020202020204" pitchFamily="34" charset="0"/>
                <a:cs typeface="Arial" panose="020B0604020202020204" pitchFamily="34" charset="0"/>
              </a:rPr>
              <a:t> 26,1% </a:t>
            </a:r>
            <a:r>
              <a:rPr lang="ru-RU" sz="1200" dirty="0" err="1">
                <a:solidFill>
                  <a:schemeClr val="tx2">
                    <a:lumMod val="75000"/>
                  </a:schemeClr>
                </a:solidFill>
                <a:latin typeface="Arial" panose="020B0604020202020204" pitchFamily="34" charset="0"/>
                <a:cs typeface="Arial" panose="020B0604020202020204" pitchFamily="34" charset="0"/>
              </a:rPr>
              <a:t>мөлшерінде</a:t>
            </a:r>
            <a:r>
              <a:rPr lang="ru-RU" sz="1200" dirty="0">
                <a:solidFill>
                  <a:schemeClr val="tx2">
                    <a:lumMod val="75000"/>
                  </a:schemeClr>
                </a:solidFill>
                <a:latin typeface="Arial" panose="020B0604020202020204" pitchFamily="34" charset="0"/>
                <a:cs typeface="Arial" panose="020B0604020202020204" pitchFamily="34" charset="0"/>
              </a:rPr>
              <a:t> </a:t>
            </a:r>
            <a:r>
              <a:rPr lang="ru-RU" sz="1200" dirty="0" err="1">
                <a:solidFill>
                  <a:schemeClr val="tx2">
                    <a:lumMod val="75000"/>
                  </a:schemeClr>
                </a:solidFill>
                <a:latin typeface="Arial" panose="020B0604020202020204" pitchFamily="34" charset="0"/>
                <a:cs typeface="Arial" panose="020B0604020202020204" pitchFamily="34" charset="0"/>
              </a:rPr>
              <a:t>бекітілді</a:t>
            </a:r>
            <a:r>
              <a:rPr lang="ru-RU" sz="1200" dirty="0">
                <a:solidFill>
                  <a:schemeClr val="tx2">
                    <a:lumMod val="75000"/>
                  </a:schemeClr>
                </a:solidFill>
                <a:latin typeface="Arial" panose="020B0604020202020204" pitchFamily="34" charset="0"/>
                <a:cs typeface="Arial" panose="020B0604020202020204" pitchFamily="34" charset="0"/>
              </a:rPr>
              <a:t> (Алматы </a:t>
            </a:r>
            <a:r>
              <a:rPr lang="ru-RU" sz="1200" dirty="0" err="1">
                <a:solidFill>
                  <a:schemeClr val="tx2">
                    <a:lumMod val="75000"/>
                  </a:schemeClr>
                </a:solidFill>
                <a:latin typeface="Arial" panose="020B0604020202020204" pitchFamily="34" charset="0"/>
                <a:cs typeface="Arial" panose="020B0604020202020204" pitchFamily="34" charset="0"/>
              </a:rPr>
              <a:t>қаласы</a:t>
            </a:r>
            <a:r>
              <a:rPr lang="ru-RU" sz="1200" dirty="0">
                <a:solidFill>
                  <a:schemeClr val="tx2">
                    <a:lumMod val="75000"/>
                  </a:schemeClr>
                </a:solidFill>
                <a:latin typeface="Arial" panose="020B0604020202020204" pitchFamily="34" charset="0"/>
                <a:cs typeface="Arial" panose="020B0604020202020204" pitchFamily="34" charset="0"/>
              </a:rPr>
              <a:t> </a:t>
            </a:r>
            <a:r>
              <a:rPr lang="ru-RU" sz="1200" dirty="0" err="1">
                <a:solidFill>
                  <a:schemeClr val="tx2">
                    <a:lumMod val="75000"/>
                  </a:schemeClr>
                </a:solidFill>
                <a:latin typeface="Arial" panose="020B0604020202020204" pitchFamily="34" charset="0"/>
                <a:cs typeface="Arial" panose="020B0604020202020204" pitchFamily="34" charset="0"/>
              </a:rPr>
              <a:t>бойынша</a:t>
            </a:r>
            <a:r>
              <a:rPr lang="ru-RU" sz="1200" dirty="0">
                <a:solidFill>
                  <a:schemeClr val="tx2">
                    <a:lumMod val="75000"/>
                  </a:schemeClr>
                </a:solidFill>
                <a:latin typeface="Arial" panose="020B0604020202020204" pitchFamily="34" charset="0"/>
                <a:cs typeface="Arial" panose="020B0604020202020204" pitchFamily="34" charset="0"/>
              </a:rPr>
              <a:t> ТМРА-</a:t>
            </a:r>
            <a:r>
              <a:rPr lang="ru-RU" sz="1200" dirty="0" err="1">
                <a:solidFill>
                  <a:schemeClr val="tx2">
                    <a:lumMod val="75000"/>
                  </a:schemeClr>
                </a:solidFill>
                <a:latin typeface="Arial" panose="020B0604020202020204" pitchFamily="34" charset="0"/>
                <a:cs typeface="Arial" panose="020B0604020202020204" pitchFamily="34" charset="0"/>
              </a:rPr>
              <a:t>ның</a:t>
            </a:r>
            <a:r>
              <a:rPr lang="ru-RU" sz="1200" dirty="0">
                <a:solidFill>
                  <a:schemeClr val="tx2">
                    <a:lumMod val="75000"/>
                  </a:schemeClr>
                </a:solidFill>
                <a:latin typeface="Arial" panose="020B0604020202020204" pitchFamily="34" charset="0"/>
                <a:cs typeface="Arial" panose="020B0604020202020204" pitchFamily="34" charset="0"/>
              </a:rPr>
              <a:t> 17.12.2024 </a:t>
            </a:r>
            <a:r>
              <a:rPr lang="ru-RU" sz="1200" dirty="0" err="1">
                <a:solidFill>
                  <a:schemeClr val="tx2">
                    <a:lumMod val="75000"/>
                  </a:schemeClr>
                </a:solidFill>
                <a:latin typeface="Arial" panose="020B0604020202020204" pitchFamily="34" charset="0"/>
                <a:cs typeface="Arial" panose="020B0604020202020204" pitchFamily="34" charset="0"/>
              </a:rPr>
              <a:t>жылғы</a:t>
            </a:r>
            <a:r>
              <a:rPr lang="ru-RU" sz="1200" dirty="0">
                <a:solidFill>
                  <a:schemeClr val="tx2">
                    <a:lumMod val="75000"/>
                  </a:schemeClr>
                </a:solidFill>
                <a:latin typeface="Arial" panose="020B0604020202020204" pitchFamily="34" charset="0"/>
                <a:cs typeface="Arial" panose="020B0604020202020204" pitchFamily="34" charset="0"/>
              </a:rPr>
              <a:t> №184-НҚ </a:t>
            </a:r>
            <a:r>
              <a:rPr lang="ru-RU" sz="1200" dirty="0" err="1">
                <a:solidFill>
                  <a:schemeClr val="tx2">
                    <a:lumMod val="75000"/>
                  </a:schemeClr>
                </a:solidFill>
                <a:latin typeface="Arial" panose="020B0604020202020204" pitchFamily="34" charset="0"/>
                <a:cs typeface="Arial" panose="020B0604020202020204" pitchFamily="34" charset="0"/>
              </a:rPr>
              <a:t>Бұйрығы</a:t>
            </a:r>
            <a:r>
              <a:rPr lang="ru-RU" sz="1200" dirty="0">
                <a:solidFill>
                  <a:schemeClr val="tx2">
                    <a:lumMod val="75000"/>
                  </a:schemeClr>
                </a:solidFill>
                <a:latin typeface="Arial" panose="020B0604020202020204" pitchFamily="34" charset="0"/>
                <a:cs typeface="Arial" panose="020B0604020202020204" pitchFamily="34" charset="0"/>
              </a:rPr>
              <a:t>)</a:t>
            </a:r>
          </a:p>
        </p:txBody>
      </p:sp>
      <p:sp>
        <p:nvSpPr>
          <p:cNvPr id="2" name="Прямоугольник 1"/>
          <p:cNvSpPr/>
          <p:nvPr/>
        </p:nvSpPr>
        <p:spPr>
          <a:xfrm>
            <a:off x="2384323" y="-338192"/>
            <a:ext cx="6096000" cy="646331"/>
          </a:xfrm>
          <a:prstGeom prst="rect">
            <a:avLst/>
          </a:prstGeom>
        </p:spPr>
        <p:txBody>
          <a:bodyPr>
            <a:spAutoFit/>
          </a:bodyPr>
          <a:lstStyle/>
          <a:p>
            <a:pPr>
              <a:defRPr/>
            </a:pPr>
            <a:r>
              <a:rPr lang="ru-RU" dirty="0">
                <a:solidFill>
                  <a:srgbClr val="183048"/>
                </a:solidFill>
                <a:latin typeface="Arial" panose="020B0604020202020204" pitchFamily="34" charset="0"/>
                <a:cs typeface="Arial" panose="020B0604020202020204" pitchFamily="34" charset="0"/>
              </a:rPr>
              <a:t>Суды беру </a:t>
            </a:r>
            <a:r>
              <a:rPr lang="ru-RU" dirty="0" err="1">
                <a:solidFill>
                  <a:srgbClr val="183048"/>
                </a:solidFill>
                <a:latin typeface="Arial" panose="020B0604020202020204" pitchFamily="34" charset="0"/>
                <a:cs typeface="Arial" panose="020B0604020202020204" pitchFamily="34" charset="0"/>
              </a:rPr>
              <a:t>және</a:t>
            </a:r>
            <a:r>
              <a:rPr lang="ru-RU" dirty="0">
                <a:solidFill>
                  <a:srgbClr val="183048"/>
                </a:solidFill>
                <a:latin typeface="Arial" panose="020B0604020202020204" pitchFamily="34" charset="0"/>
                <a:cs typeface="Arial" panose="020B0604020202020204" pitchFamily="34" charset="0"/>
              </a:rPr>
              <a:t> </a:t>
            </a:r>
            <a:r>
              <a:rPr lang="ru-RU" dirty="0" err="1">
                <a:solidFill>
                  <a:srgbClr val="183048"/>
                </a:solidFill>
                <a:latin typeface="Arial" panose="020B0604020202020204" pitchFamily="34" charset="0"/>
                <a:cs typeface="Arial" panose="020B0604020202020204" pitchFamily="34" charset="0"/>
              </a:rPr>
              <a:t>бөлу</a:t>
            </a:r>
            <a:r>
              <a:rPr lang="ru-RU" dirty="0">
                <a:solidFill>
                  <a:srgbClr val="183048"/>
                </a:solidFill>
                <a:latin typeface="Arial" panose="020B0604020202020204" pitchFamily="34" charset="0"/>
                <a:cs typeface="Arial" panose="020B0604020202020204" pitchFamily="34" charset="0"/>
              </a:rPr>
              <a:t> </a:t>
            </a:r>
            <a:r>
              <a:rPr lang="ru-RU" dirty="0" err="1">
                <a:solidFill>
                  <a:srgbClr val="183048"/>
                </a:solidFill>
                <a:latin typeface="Arial" panose="020B0604020202020204" pitchFamily="34" charset="0"/>
                <a:cs typeface="Arial" panose="020B0604020202020204" pitchFamily="34" charset="0"/>
              </a:rPr>
              <a:t>кезіндегі</a:t>
            </a:r>
            <a:r>
              <a:rPr lang="ru-RU" dirty="0">
                <a:solidFill>
                  <a:srgbClr val="183048"/>
                </a:solidFill>
                <a:latin typeface="Arial" panose="020B0604020202020204" pitchFamily="34" charset="0"/>
                <a:cs typeface="Arial" panose="020B0604020202020204" pitchFamily="34" charset="0"/>
              </a:rPr>
              <a:t> </a:t>
            </a:r>
            <a:r>
              <a:rPr lang="ru-RU" dirty="0" err="1">
                <a:solidFill>
                  <a:srgbClr val="183048"/>
                </a:solidFill>
                <a:latin typeface="Arial" panose="020B0604020202020204" pitchFamily="34" charset="0"/>
                <a:cs typeface="Arial" panose="020B0604020202020204" pitchFamily="34" charset="0"/>
              </a:rPr>
              <a:t>шығындар</a:t>
            </a:r>
            <a:r>
              <a:rPr lang="ru-RU" dirty="0">
                <a:solidFill>
                  <a:srgbClr val="183048"/>
                </a:solidFill>
                <a:latin typeface="Arial" panose="020B0604020202020204" pitchFamily="34" charset="0"/>
                <a:cs typeface="Arial" panose="020B0604020202020204" pitchFamily="34" charset="0"/>
              </a:rPr>
              <a:t> </a:t>
            </a:r>
            <a:r>
              <a:rPr lang="kk-KZ" dirty="0">
                <a:solidFill>
                  <a:srgbClr val="183048"/>
                </a:solidFill>
                <a:latin typeface="Arial" panose="020B0604020202020204" pitchFamily="34" charset="0"/>
                <a:cs typeface="Arial" panose="020B0604020202020204" pitchFamily="34" charset="0"/>
              </a:rPr>
              <a:t>– барлығы, соның ішінде</a:t>
            </a:r>
            <a:endParaRPr lang="ru-RU" dirty="0">
              <a:solidFill>
                <a:srgbClr val="183048"/>
              </a:solidFill>
              <a:latin typeface="Arial" panose="020B0604020202020204" pitchFamily="34" charset="0"/>
              <a:cs typeface="Arial" panose="020B0604020202020204" pitchFamily="34" charset="0"/>
            </a:endParaRPr>
          </a:p>
        </p:txBody>
      </p:sp>
      <p:sp>
        <p:nvSpPr>
          <p:cNvPr id="10" name="Номер слайда 1"/>
          <p:cNvSpPr>
            <a:spLocks noGrp="1"/>
          </p:cNvSpPr>
          <p:nvPr>
            <p:ph type="sldNum" sz="quarter" idx="12"/>
          </p:nvPr>
        </p:nvSpPr>
        <p:spPr>
          <a:xfrm>
            <a:off x="10897984" y="6356351"/>
            <a:ext cx="1294016" cy="501649"/>
          </a:xfrm>
        </p:spPr>
        <p:txBody>
          <a:bodyPr/>
          <a:lstStyle/>
          <a:p>
            <a:pPr>
              <a:defRPr/>
            </a:pPr>
            <a:r>
              <a:rPr lang="en-US" altLang="ru-RU" dirty="0" smtClean="0">
                <a:latin typeface="Arial" panose="020B0604020202020204" pitchFamily="34" charset="0"/>
                <a:cs typeface="Arial" panose="020B0604020202020204" pitchFamily="34" charset="0"/>
              </a:rPr>
              <a:t>17</a:t>
            </a:r>
            <a:endParaRPr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339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197864"/>
          </a:xfrm>
          <a:prstGeom prst="rect">
            <a:avLst/>
          </a:prstGeom>
        </p:spPr>
      </p:pic>
      <p:sp>
        <p:nvSpPr>
          <p:cNvPr id="5" name="Rectangle 22"/>
          <p:cNvSpPr/>
          <p:nvPr/>
        </p:nvSpPr>
        <p:spPr>
          <a:xfrm>
            <a:off x="1471704" y="0"/>
            <a:ext cx="10720295" cy="1197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ru-RU" altLang="ru-RU" sz="1600" b="1" dirty="0">
                <a:solidFill>
                  <a:srgbClr val="336699"/>
                </a:solidFill>
                <a:latin typeface="Arial" panose="020B0604020202020204" pitchFamily="34" charset="0"/>
              </a:rPr>
              <a:t>2025 </a:t>
            </a:r>
            <a:r>
              <a:rPr lang="ru-RU" altLang="ru-RU" sz="1600" b="1" dirty="0" err="1">
                <a:solidFill>
                  <a:srgbClr val="336699"/>
                </a:solidFill>
                <a:latin typeface="Arial" panose="020B0604020202020204" pitchFamily="34" charset="0"/>
              </a:rPr>
              <a:t>жылғы</a:t>
            </a:r>
            <a:r>
              <a:rPr lang="ru-RU" altLang="ru-RU" sz="1600" b="1" dirty="0">
                <a:solidFill>
                  <a:srgbClr val="336699"/>
                </a:solidFill>
                <a:latin typeface="Arial" panose="020B0604020202020204" pitchFamily="34" charset="0"/>
              </a:rPr>
              <a:t> 1 </a:t>
            </a:r>
            <a:r>
              <a:rPr lang="ru-RU" altLang="ru-RU" sz="1600" b="1" dirty="0" err="1">
                <a:solidFill>
                  <a:srgbClr val="336699"/>
                </a:solidFill>
                <a:latin typeface="Arial" panose="020B0604020202020204" pitchFamily="34" charset="0"/>
              </a:rPr>
              <a:t>жартыжылдықта</a:t>
            </a:r>
            <a:r>
              <a:rPr lang="ru-RU" altLang="ru-RU" sz="1600" b="1" dirty="0">
                <a:solidFill>
                  <a:srgbClr val="336699"/>
                </a:solidFill>
                <a:latin typeface="Arial" panose="020B0604020202020204" pitchFamily="34" charset="0"/>
              </a:rPr>
              <a:t> </a:t>
            </a:r>
            <a:endParaRPr lang="ru-RU" altLang="ru-RU" sz="1600" b="1" dirty="0" smtClean="0">
              <a:solidFill>
                <a:srgbClr val="336699"/>
              </a:solidFill>
              <a:latin typeface="Arial" panose="020B0604020202020204" pitchFamily="34" charset="0"/>
            </a:endParaRPr>
          </a:p>
          <a:p>
            <a:pPr algn="ctr">
              <a:spcBef>
                <a:spcPct val="0"/>
              </a:spcBef>
            </a:pPr>
            <a:r>
              <a:rPr lang="ru-RU" altLang="ru-RU" sz="1600" b="1" dirty="0" err="1" smtClean="0">
                <a:solidFill>
                  <a:srgbClr val="336699"/>
                </a:solidFill>
                <a:latin typeface="Arial" panose="020B0604020202020204" pitchFamily="34" charset="0"/>
              </a:rPr>
              <a:t>көрсетілген</a:t>
            </a:r>
            <a:r>
              <a:rPr lang="ru-RU" altLang="ru-RU" sz="1600" b="1" dirty="0" smtClean="0">
                <a:solidFill>
                  <a:srgbClr val="336699"/>
                </a:solidFill>
                <a:latin typeface="Arial" panose="020B0604020202020204" pitchFamily="34" charset="0"/>
              </a:rPr>
              <a:t> </a:t>
            </a:r>
            <a:r>
              <a:rPr lang="ru-RU" altLang="ru-RU" sz="1600" b="1" dirty="0" err="1" smtClean="0">
                <a:solidFill>
                  <a:srgbClr val="336699"/>
                </a:solidFill>
                <a:latin typeface="Arial" panose="020B0604020202020204" pitchFamily="34" charset="0"/>
              </a:rPr>
              <a:t>сумен</a:t>
            </a:r>
            <a:r>
              <a:rPr lang="ru-RU" altLang="ru-RU" sz="1600" b="1" dirty="0" smtClean="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жабдықтау</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және</a:t>
            </a:r>
            <a:r>
              <a:rPr lang="ru-RU" altLang="ru-RU" sz="1600" b="1" dirty="0">
                <a:solidFill>
                  <a:srgbClr val="336699"/>
                </a:solidFill>
                <a:latin typeface="Arial" panose="020B0604020202020204" pitchFamily="34" charset="0"/>
              </a:rPr>
              <a:t> су </a:t>
            </a:r>
            <a:r>
              <a:rPr lang="ru-RU" altLang="ru-RU" sz="1600" b="1" dirty="0" err="1">
                <a:solidFill>
                  <a:srgbClr val="336699"/>
                </a:solidFill>
                <a:latin typeface="Arial" panose="020B0604020202020204" pitchFamily="34" charset="0"/>
              </a:rPr>
              <a:t>бұру</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қызметтерінің</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көлемі</a:t>
            </a:r>
            <a:endParaRPr lang="ru-RU" sz="1600" b="1" dirty="0">
              <a:solidFill>
                <a:srgbClr val="336699"/>
              </a:solidFill>
              <a:latin typeface="Arial" panose="020B0604020202020204" pitchFamily="34" charset="0"/>
            </a:endParaRPr>
          </a:p>
        </p:txBody>
      </p:sp>
      <p:pic>
        <p:nvPicPr>
          <p:cNvPr id="6" name="Picture 9"/>
          <p:cNvPicPr>
            <a:picLocks noChangeAspect="1"/>
          </p:cNvPicPr>
          <p:nvPr/>
        </p:nvPicPr>
        <p:blipFill>
          <a:blip r:embed="rId3"/>
          <a:stretch>
            <a:fillRect/>
          </a:stretch>
        </p:blipFill>
        <p:spPr>
          <a:xfrm>
            <a:off x="526705" y="255807"/>
            <a:ext cx="945000" cy="686250"/>
          </a:xfrm>
          <a:prstGeom prst="rect">
            <a:avLst/>
          </a:prstGeom>
        </p:spPr>
      </p:pic>
      <p:graphicFrame>
        <p:nvGraphicFramePr>
          <p:cNvPr id="10" name="Объект 4"/>
          <p:cNvGraphicFramePr>
            <a:graphicFrameLocks/>
          </p:cNvGraphicFramePr>
          <p:nvPr>
            <p:extLst>
              <p:ext uri="{D42A27DB-BD31-4B8C-83A1-F6EECF244321}">
                <p14:modId xmlns:p14="http://schemas.microsoft.com/office/powerpoint/2010/main" val="97825627"/>
              </p:ext>
            </p:extLst>
          </p:nvPr>
        </p:nvGraphicFramePr>
        <p:xfrm>
          <a:off x="348670" y="1232038"/>
          <a:ext cx="11271830" cy="5355772"/>
        </p:xfrm>
        <a:graphic>
          <a:graphicData uri="http://schemas.openxmlformats.org/drawingml/2006/table">
            <a:tbl>
              <a:tblPr>
                <a:tableStyleId>{5C22544A-7EE6-4342-B048-85BDC9FD1C3A}</a:tableStyleId>
              </a:tblPr>
              <a:tblGrid>
                <a:gridCol w="995597">
                  <a:extLst>
                    <a:ext uri="{9D8B030D-6E8A-4147-A177-3AD203B41FA5}">
                      <a16:colId xmlns:a16="http://schemas.microsoft.com/office/drawing/2014/main" val="230026590"/>
                    </a:ext>
                  </a:extLst>
                </a:gridCol>
                <a:gridCol w="8942733">
                  <a:extLst>
                    <a:ext uri="{9D8B030D-6E8A-4147-A177-3AD203B41FA5}">
                      <a16:colId xmlns:a16="http://schemas.microsoft.com/office/drawing/2014/main" val="1742562732"/>
                    </a:ext>
                  </a:extLst>
                </a:gridCol>
                <a:gridCol w="1333500">
                  <a:extLst>
                    <a:ext uri="{9D8B030D-6E8A-4147-A177-3AD203B41FA5}">
                      <a16:colId xmlns:a16="http://schemas.microsoft.com/office/drawing/2014/main" val="318283007"/>
                    </a:ext>
                  </a:extLst>
                </a:gridCol>
              </a:tblGrid>
              <a:tr h="716002">
                <a:tc>
                  <a:txBody>
                    <a:bodyPr/>
                    <a:lstStyle/>
                    <a:p>
                      <a:pPr algn="ctr" fontAlgn="ctr"/>
                      <a:r>
                        <a:rPr lang="ru-RU" sz="1100" b="1" i="0" u="none" strike="noStrike" dirty="0">
                          <a:solidFill>
                            <a:schemeClr val="bg1"/>
                          </a:solidFill>
                          <a:latin typeface="Arial"/>
                        </a:rPr>
                        <a:t>Топ</a:t>
                      </a:r>
                    </a:p>
                  </a:txBody>
                  <a:tcPr marL="6656" marR="6656" marT="66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583AD"/>
                    </a:solidFill>
                  </a:tcPr>
                </a:tc>
                <a:tc>
                  <a:txBody>
                    <a:bodyPr/>
                    <a:lstStyle/>
                    <a:p>
                      <a:pPr algn="ctr" fontAlgn="ctr"/>
                      <a:r>
                        <a:rPr lang="kk-KZ" sz="1100" b="1" i="0" u="none" strike="noStrike" dirty="0">
                          <a:solidFill>
                            <a:schemeClr val="bg1"/>
                          </a:solidFill>
                          <a:latin typeface="Arial"/>
                        </a:rPr>
                        <a:t>Тұтынушылар</a:t>
                      </a:r>
                      <a:r>
                        <a:rPr lang="kk-KZ" sz="1100" b="1" i="0" u="none" strike="noStrike" baseline="0" dirty="0">
                          <a:solidFill>
                            <a:schemeClr val="bg1"/>
                          </a:solidFill>
                          <a:latin typeface="Arial"/>
                        </a:rPr>
                        <a:t> атауы </a:t>
                      </a:r>
                      <a:endParaRPr lang="ru-RU" sz="1100" b="1" i="0" u="none" strike="noStrike" dirty="0">
                        <a:solidFill>
                          <a:schemeClr val="bg1"/>
                        </a:solidFill>
                        <a:latin typeface="Arial"/>
                      </a:endParaRPr>
                    </a:p>
                  </a:txBody>
                  <a:tcPr marL="36000" marR="36000" marT="66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583AD"/>
                    </a:solidFill>
                  </a:tcPr>
                </a:tc>
                <a:tc>
                  <a:txBody>
                    <a:bodyPr/>
                    <a:lstStyle/>
                    <a:p>
                      <a:pPr algn="ctr" fontAlgn="b"/>
                      <a:r>
                        <a:rPr lang="ru-RU" sz="1100" b="1" i="0" u="none" strike="noStrike" dirty="0" err="1">
                          <a:solidFill>
                            <a:schemeClr val="bg1"/>
                          </a:solidFill>
                          <a:latin typeface="Arial"/>
                        </a:rPr>
                        <a:t>Қызметтердің</a:t>
                      </a:r>
                      <a:r>
                        <a:rPr lang="ru-RU" sz="1100" b="1" i="0" u="none" strike="noStrike" dirty="0">
                          <a:solidFill>
                            <a:schemeClr val="bg1"/>
                          </a:solidFill>
                          <a:latin typeface="Arial"/>
                        </a:rPr>
                        <a:t> </a:t>
                      </a:r>
                      <a:r>
                        <a:rPr lang="ru-RU" sz="1100" b="1" i="0" u="none" strike="noStrike" dirty="0" err="1">
                          <a:solidFill>
                            <a:schemeClr val="bg1"/>
                          </a:solidFill>
                          <a:latin typeface="Arial"/>
                        </a:rPr>
                        <a:t>нақты</a:t>
                      </a:r>
                      <a:r>
                        <a:rPr lang="ru-RU" sz="1100" b="1" i="0" u="none" strike="noStrike" dirty="0">
                          <a:solidFill>
                            <a:schemeClr val="bg1"/>
                          </a:solidFill>
                          <a:latin typeface="Arial"/>
                        </a:rPr>
                        <a:t> </a:t>
                      </a:r>
                      <a:r>
                        <a:rPr lang="ru-RU" sz="1100" b="1" i="0" u="none" strike="noStrike" dirty="0" err="1">
                          <a:solidFill>
                            <a:schemeClr val="bg1"/>
                          </a:solidFill>
                          <a:latin typeface="Arial"/>
                        </a:rPr>
                        <a:t>көлемі</a:t>
                      </a:r>
                      <a:r>
                        <a:rPr lang="ru-RU" sz="1100" b="1" i="0" u="none" strike="noStrike" dirty="0">
                          <a:solidFill>
                            <a:schemeClr val="bg1"/>
                          </a:solidFill>
                          <a:latin typeface="Arial"/>
                        </a:rPr>
                        <a:t>, </a:t>
                      </a:r>
                      <a:r>
                        <a:rPr lang="ru-RU" sz="1100" b="1" i="0" u="none" strike="noStrike" dirty="0" err="1">
                          <a:solidFill>
                            <a:schemeClr val="bg1"/>
                          </a:solidFill>
                          <a:latin typeface="Arial"/>
                        </a:rPr>
                        <a:t>мың</a:t>
                      </a:r>
                      <a:r>
                        <a:rPr lang="ru-RU" sz="1100" b="1" i="0" u="none" strike="noStrike" dirty="0">
                          <a:solidFill>
                            <a:schemeClr val="bg1"/>
                          </a:solidFill>
                          <a:latin typeface="Arial"/>
                        </a:rPr>
                        <a:t> м3</a:t>
                      </a:r>
                    </a:p>
                  </a:txBody>
                  <a:tcPr marL="6656" marR="6656" marT="6654"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583AD"/>
                    </a:solidFill>
                  </a:tcPr>
                </a:tc>
                <a:extLst>
                  <a:ext uri="{0D108BD9-81ED-4DB2-BD59-A6C34878D82A}">
                    <a16:rowId xmlns:a16="http://schemas.microsoft.com/office/drawing/2014/main" val="2608082588"/>
                  </a:ext>
                </a:extLst>
              </a:tr>
              <a:tr h="228870">
                <a:tc gridSpan="2">
                  <a:txBody>
                    <a:bodyPr/>
                    <a:lstStyle/>
                    <a:p>
                      <a:pPr algn="l" fontAlgn="ctr">
                        <a:tabLst/>
                      </a:pPr>
                      <a:r>
                        <a:rPr lang="ru-RU" sz="1050" b="1" i="0" u="none" strike="noStrike" dirty="0" smtClean="0">
                          <a:solidFill>
                            <a:schemeClr val="dk1"/>
                          </a:solidFill>
                          <a:effectLst/>
                          <a:latin typeface="Arial" panose="020B0604020202020204" pitchFamily="34" charset="0"/>
                          <a:cs typeface="Arial" panose="020B0604020202020204" pitchFamily="34" charset="0"/>
                        </a:rPr>
                        <a:t>                              </a:t>
                      </a:r>
                      <a:r>
                        <a:rPr lang="ru-RU" sz="1050" b="1" i="0" u="none" strike="noStrike" dirty="0" err="1">
                          <a:solidFill>
                            <a:srgbClr val="153357"/>
                          </a:solidFill>
                          <a:effectLst/>
                          <a:latin typeface="Arial" panose="020B0604020202020204" pitchFamily="34" charset="0"/>
                          <a:cs typeface="Arial" panose="020B0604020202020204" pitchFamily="34" charset="0"/>
                        </a:rPr>
                        <a:t>Сумен</a:t>
                      </a:r>
                      <a:r>
                        <a:rPr lang="ru-RU" sz="1050" b="1" i="0" u="none" strike="noStrike" dirty="0">
                          <a:solidFill>
                            <a:srgbClr val="153357"/>
                          </a:solidFill>
                          <a:effectLst/>
                          <a:latin typeface="Arial" panose="020B0604020202020204" pitchFamily="34" charset="0"/>
                          <a:cs typeface="Arial" panose="020B0604020202020204" pitchFamily="34" charset="0"/>
                        </a:rPr>
                        <a:t> </a:t>
                      </a:r>
                      <a:r>
                        <a:rPr lang="ru-RU" sz="1050" b="1" i="0" u="none" strike="noStrike" dirty="0" err="1">
                          <a:solidFill>
                            <a:srgbClr val="153357"/>
                          </a:solidFill>
                          <a:effectLst/>
                          <a:latin typeface="Arial" panose="020B0604020202020204" pitchFamily="34" charset="0"/>
                          <a:cs typeface="Arial" panose="020B0604020202020204" pitchFamily="34" charset="0"/>
                        </a:rPr>
                        <a:t>жабдықтау</a:t>
                      </a:r>
                      <a:r>
                        <a:rPr lang="ru-RU" sz="1050" b="1" i="0" u="none" strike="noStrike" dirty="0">
                          <a:solidFill>
                            <a:srgbClr val="153357"/>
                          </a:solidFill>
                          <a:effectLst/>
                          <a:latin typeface="Arial" panose="020B0604020202020204" pitchFamily="34" charset="0"/>
                          <a:cs typeface="Arial" panose="020B0604020202020204" pitchFamily="34" charset="0"/>
                        </a:rPr>
                        <a:t> </a:t>
                      </a:r>
                      <a:r>
                        <a:rPr lang="ru-RU" sz="1050" b="1" i="0" u="none" strike="noStrike" dirty="0" err="1">
                          <a:solidFill>
                            <a:srgbClr val="153357"/>
                          </a:solidFill>
                          <a:effectLst/>
                          <a:latin typeface="Arial" panose="020B0604020202020204" pitchFamily="34" charset="0"/>
                          <a:cs typeface="Arial" panose="020B0604020202020204" pitchFamily="34" charset="0"/>
                        </a:rPr>
                        <a:t>қызметтерін</a:t>
                      </a:r>
                      <a:r>
                        <a:rPr lang="ru-RU" sz="1050" b="1" i="0" u="none" strike="noStrike" dirty="0">
                          <a:solidFill>
                            <a:srgbClr val="153357"/>
                          </a:solidFill>
                          <a:effectLst/>
                          <a:latin typeface="Arial" panose="020B0604020202020204" pitchFamily="34" charset="0"/>
                          <a:cs typeface="Arial" panose="020B0604020202020204" pitchFamily="34" charset="0"/>
                        </a:rPr>
                        <a:t> </a:t>
                      </a:r>
                      <a:r>
                        <a:rPr lang="ru-RU" sz="1050" b="1" i="0" u="none" strike="noStrike" dirty="0" err="1">
                          <a:solidFill>
                            <a:srgbClr val="153357"/>
                          </a:solidFill>
                          <a:effectLst/>
                          <a:latin typeface="Arial" panose="020B0604020202020204" pitchFamily="34" charset="0"/>
                          <a:cs typeface="Arial" panose="020B0604020202020204" pitchFamily="34" charset="0"/>
                        </a:rPr>
                        <a:t>сату</a:t>
                      </a:r>
                      <a:r>
                        <a:rPr lang="ru-RU" sz="1050" b="1" i="0" u="none" strike="noStrike" dirty="0">
                          <a:solidFill>
                            <a:srgbClr val="153357"/>
                          </a:solidFill>
                          <a:effectLst/>
                          <a:latin typeface="Arial" panose="020B0604020202020204" pitchFamily="34" charset="0"/>
                          <a:cs typeface="Arial" panose="020B0604020202020204" pitchFamily="34" charset="0"/>
                        </a:rPr>
                        <a:t> </a:t>
                      </a:r>
                      <a:r>
                        <a:rPr lang="ru-RU" sz="1050" b="1" i="0" u="none" strike="noStrike" dirty="0" err="1" smtClean="0">
                          <a:solidFill>
                            <a:srgbClr val="153357"/>
                          </a:solidFill>
                          <a:effectLst/>
                          <a:latin typeface="Arial" panose="020B0604020202020204" pitchFamily="34" charset="0"/>
                          <a:cs typeface="Arial" panose="020B0604020202020204" pitchFamily="34" charset="0"/>
                        </a:rPr>
                        <a:t>көлемі</a:t>
                      </a:r>
                      <a:r>
                        <a:rPr lang="ru-RU" sz="1050" b="1" i="0" u="none" strike="noStrike" baseline="0" dirty="0" smtClean="0">
                          <a:solidFill>
                            <a:srgbClr val="153357"/>
                          </a:solidFill>
                          <a:effectLst/>
                          <a:latin typeface="Arial" panose="020B0604020202020204" pitchFamily="34" charset="0"/>
                          <a:cs typeface="Arial" panose="020B0604020202020204" pitchFamily="34" charset="0"/>
                        </a:rPr>
                        <a:t> </a:t>
                      </a:r>
                      <a:r>
                        <a:rPr lang="ru-RU" sz="1050" b="1" i="0" u="none" strike="noStrike" baseline="0" dirty="0" smtClean="0">
                          <a:solidFill>
                            <a:schemeClr val="dk1"/>
                          </a:solidFill>
                          <a:effectLst/>
                          <a:latin typeface="Arial" panose="020B0604020202020204" pitchFamily="34" charset="0"/>
                          <a:cs typeface="Arial" panose="020B0604020202020204" pitchFamily="34" charset="0"/>
                        </a:rPr>
                        <a:t>– </a:t>
                      </a:r>
                      <a:r>
                        <a:rPr lang="ru-RU" sz="1050" b="1" i="0" u="none" strike="noStrike" dirty="0" err="1" smtClean="0">
                          <a:solidFill>
                            <a:srgbClr val="153357"/>
                          </a:solidFill>
                          <a:effectLst/>
                          <a:latin typeface="Arial" panose="020B0604020202020204" pitchFamily="34" charset="0"/>
                          <a:cs typeface="Arial" panose="020B0604020202020204" pitchFamily="34" charset="0"/>
                        </a:rPr>
                        <a:t>барлығы</a:t>
                      </a:r>
                      <a:r>
                        <a:rPr lang="ru-RU" sz="1050" b="1" i="0" u="none" strike="noStrike" dirty="0">
                          <a:solidFill>
                            <a:srgbClr val="153357"/>
                          </a:solidFill>
                          <a:effectLst/>
                          <a:latin typeface="Arial" panose="020B0604020202020204" pitchFamily="34" charset="0"/>
                          <a:cs typeface="Arial" panose="020B0604020202020204" pitchFamily="34" charset="0"/>
                        </a:rPr>
                        <a:t>, </a:t>
                      </a:r>
                      <a:r>
                        <a:rPr lang="ru-RU" sz="1050" b="1" i="0" u="none" strike="noStrike" dirty="0" err="1">
                          <a:solidFill>
                            <a:srgbClr val="153357"/>
                          </a:solidFill>
                          <a:effectLst/>
                          <a:latin typeface="Arial" panose="020B0604020202020204" pitchFamily="34" charset="0"/>
                          <a:cs typeface="Arial" panose="020B0604020202020204" pitchFamily="34" charset="0"/>
                        </a:rPr>
                        <a:t>оның</a:t>
                      </a:r>
                      <a:r>
                        <a:rPr lang="ru-RU" sz="1050" b="1" i="0" u="none" strike="noStrike" dirty="0">
                          <a:solidFill>
                            <a:srgbClr val="153357"/>
                          </a:solidFill>
                          <a:effectLst/>
                          <a:latin typeface="Arial" panose="020B0604020202020204" pitchFamily="34" charset="0"/>
                          <a:cs typeface="Arial" panose="020B0604020202020204" pitchFamily="34" charset="0"/>
                        </a:rPr>
                        <a:t> </a:t>
                      </a:r>
                      <a:r>
                        <a:rPr lang="ru-RU" sz="1050" b="1" i="0" u="none" strike="noStrike" dirty="0" err="1">
                          <a:solidFill>
                            <a:srgbClr val="153357"/>
                          </a:solidFill>
                          <a:effectLst/>
                          <a:latin typeface="Arial" panose="020B0604020202020204" pitchFamily="34" charset="0"/>
                          <a:cs typeface="Arial" panose="020B0604020202020204" pitchFamily="34" charset="0"/>
                        </a:rPr>
                        <a:t>ішінде</a:t>
                      </a:r>
                      <a:r>
                        <a:rPr lang="ru-RU" sz="1050" b="1" i="0" u="none" strike="noStrike" dirty="0">
                          <a:solidFill>
                            <a:srgbClr val="153357"/>
                          </a:solidFill>
                          <a:effectLst/>
                          <a:latin typeface="Arial" panose="020B0604020202020204" pitchFamily="34" charset="0"/>
                          <a:cs typeface="Arial" panose="020B0604020202020204" pitchFamily="34" charset="0"/>
                        </a:rPr>
                        <a:t>:</a:t>
                      </a:r>
                    </a:p>
                  </a:txBody>
                  <a:tcPr marL="5432" marR="5432"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gn="ctr" fontAlgn="ctr"/>
                      <a:r>
                        <a:rPr lang="ru-RU" sz="1050" b="1" i="0" u="none" strike="noStrike" dirty="0" smtClean="0">
                          <a:solidFill>
                            <a:schemeClr val="tx1"/>
                          </a:solidFill>
                          <a:effectLst/>
                          <a:latin typeface="Arial" panose="020B0604020202020204" pitchFamily="34" charset="0"/>
                          <a:cs typeface="Arial" panose="020B0604020202020204" pitchFamily="34" charset="0"/>
                        </a:rPr>
                        <a:t>101 215</a:t>
                      </a:r>
                      <a:endParaRPr lang="ru-RU"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36897339"/>
                  </a:ext>
                </a:extLst>
              </a:tr>
              <a:tr h="236090">
                <a:tc rowSpan="2">
                  <a:txBody>
                    <a:bodyPr/>
                    <a:lstStyle/>
                    <a:p>
                      <a:pPr algn="ctr" fontAlgn="ctr"/>
                      <a:r>
                        <a:rPr lang="en-US" sz="1050" u="none" strike="noStrike" dirty="0">
                          <a:effectLst/>
                          <a:latin typeface="Arial" panose="020B0604020202020204" pitchFamily="34" charset="0"/>
                          <a:cs typeface="Arial" panose="020B0604020202020204" pitchFamily="34" charset="0"/>
                        </a:rPr>
                        <a:t>I</a:t>
                      </a:r>
                    </a:p>
                    <a:p>
                      <a:pPr algn="ctr" fontAlgn="ct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5432" marR="5432"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171450" marR="0" lvl="0" indent="-171450" algn="just" defTabSz="914400" rtl="0" eaLnBrk="1" fontAlgn="ctr" latinLnBrk="0" hangingPunct="1">
                        <a:lnSpc>
                          <a:spcPct val="100000"/>
                        </a:lnSpc>
                        <a:spcBef>
                          <a:spcPts val="0"/>
                        </a:spcBef>
                        <a:spcAft>
                          <a:spcPts val="0"/>
                        </a:spcAft>
                        <a:buClrTx/>
                        <a:buSzTx/>
                        <a:buFontTx/>
                        <a:buChar char="-"/>
                        <a:tabLst/>
                        <a:defRPr/>
                      </a:pPr>
                      <a:r>
                        <a:rPr lang="ru-RU" sz="1050" u="none" strike="noStrike" dirty="0" err="1" smtClean="0">
                          <a:ln>
                            <a:noFill/>
                          </a:ln>
                          <a:solidFill>
                            <a:schemeClr val="tx1"/>
                          </a:solidFill>
                          <a:effectLst/>
                          <a:latin typeface="Arial" panose="020B0604020202020204" pitchFamily="34" charset="0"/>
                          <a:cs typeface="Arial" panose="020B0604020202020204" pitchFamily="34" charset="0"/>
                        </a:rPr>
                        <a:t>халық</a:t>
                      </a:r>
                      <a:r>
                        <a:rPr lang="ru-RU" sz="1050" u="none" strike="noStrike" dirty="0" smtClean="0">
                          <a:ln>
                            <a:noFill/>
                          </a:ln>
                          <a:solidFill>
                            <a:schemeClr val="tx1"/>
                          </a:solidFill>
                          <a:effectLst/>
                          <a:latin typeface="Arial" panose="020B0604020202020204" pitchFamily="34" charset="0"/>
                          <a:cs typeface="Arial" panose="020B0604020202020204" pitchFamily="34" charset="0"/>
                        </a:rPr>
                        <a:t> </a:t>
                      </a:r>
                      <a:r>
                        <a:rPr lang="ru-RU" sz="1050" u="none" strike="noStrike" dirty="0" err="1">
                          <a:ln>
                            <a:noFill/>
                          </a:ln>
                          <a:solidFill>
                            <a:schemeClr val="tx1"/>
                          </a:solidFill>
                          <a:effectLst/>
                          <a:latin typeface="Arial" panose="020B0604020202020204" pitchFamily="34" charset="0"/>
                          <a:cs typeface="Arial" panose="020B0604020202020204" pitchFamily="34" charset="0"/>
                        </a:rPr>
                        <a:t>санатына</a:t>
                      </a:r>
                      <a:r>
                        <a:rPr lang="ru-RU" sz="1050" u="none" strike="noStrike" dirty="0">
                          <a:ln>
                            <a:noFill/>
                          </a:ln>
                          <a:solidFill>
                            <a:schemeClr val="tx1"/>
                          </a:solidFill>
                          <a:effectLst/>
                          <a:latin typeface="Arial" panose="020B0604020202020204" pitchFamily="34" charset="0"/>
                          <a:cs typeface="Arial" panose="020B0604020202020204" pitchFamily="34" charset="0"/>
                        </a:rPr>
                        <a:t> </a:t>
                      </a:r>
                      <a:r>
                        <a:rPr lang="ru-RU" sz="1050" u="none" strike="noStrike" dirty="0" err="1">
                          <a:ln>
                            <a:noFill/>
                          </a:ln>
                          <a:solidFill>
                            <a:schemeClr val="tx1"/>
                          </a:solidFill>
                          <a:effectLst/>
                          <a:latin typeface="Arial" panose="020B0604020202020204" pitchFamily="34" charset="0"/>
                          <a:cs typeface="Arial" panose="020B0604020202020204" pitchFamily="34" charset="0"/>
                        </a:rPr>
                        <a:t>жататын</a:t>
                      </a:r>
                      <a:r>
                        <a:rPr lang="ru-RU" sz="1050" u="none" strike="noStrike" dirty="0">
                          <a:ln>
                            <a:noFill/>
                          </a:ln>
                          <a:solidFill>
                            <a:schemeClr val="tx1"/>
                          </a:solidFill>
                          <a:effectLst/>
                          <a:latin typeface="Arial" panose="020B0604020202020204" pitchFamily="34" charset="0"/>
                          <a:cs typeface="Arial" panose="020B0604020202020204" pitchFamily="34" charset="0"/>
                        </a:rPr>
                        <a:t> </a:t>
                      </a:r>
                      <a:r>
                        <a:rPr lang="ru-RU" sz="1050" u="none" strike="noStrike" dirty="0" err="1">
                          <a:ln>
                            <a:noFill/>
                          </a:ln>
                          <a:solidFill>
                            <a:schemeClr val="tx1"/>
                          </a:solidFill>
                          <a:effectLst/>
                          <a:latin typeface="Arial" panose="020B0604020202020204" pitchFamily="34" charset="0"/>
                          <a:cs typeface="Arial" panose="020B0604020202020204" pitchFamily="34" charset="0"/>
                        </a:rPr>
                        <a:t>жеке</a:t>
                      </a:r>
                      <a:r>
                        <a:rPr lang="ru-RU" sz="1050" u="none" strike="noStrike" dirty="0">
                          <a:ln>
                            <a:noFill/>
                          </a:ln>
                          <a:solidFill>
                            <a:schemeClr val="tx1"/>
                          </a:solidFill>
                          <a:effectLst/>
                          <a:latin typeface="Arial" panose="020B0604020202020204" pitchFamily="34" charset="0"/>
                          <a:cs typeface="Arial" panose="020B0604020202020204" pitchFamily="34" charset="0"/>
                        </a:rPr>
                        <a:t> </a:t>
                      </a:r>
                      <a:r>
                        <a:rPr lang="ru-RU" sz="1050" u="none" strike="noStrike" dirty="0" err="1" smtClean="0">
                          <a:ln>
                            <a:noFill/>
                          </a:ln>
                          <a:solidFill>
                            <a:schemeClr val="tx1"/>
                          </a:solidFill>
                          <a:effectLst/>
                          <a:latin typeface="Arial" panose="020B0604020202020204" pitchFamily="34" charset="0"/>
                          <a:cs typeface="Arial" panose="020B0604020202020204" pitchFamily="34" charset="0"/>
                        </a:rPr>
                        <a:t>тұлғалар</a:t>
                      </a:r>
                      <a:endParaRPr lang="ru-RU" sz="1050" b="0" i="0" u="none" strike="noStrike" dirty="0">
                        <a:ln>
                          <a:noFill/>
                        </a:ln>
                        <a:solidFill>
                          <a:schemeClr val="tx1"/>
                        </a:solidFill>
                        <a:effectLst/>
                        <a:latin typeface="Arial" panose="020B0604020202020204" pitchFamily="34" charset="0"/>
                        <a:cs typeface="Arial" panose="020B0604020202020204" pitchFamily="34" charset="0"/>
                      </a:endParaRPr>
                    </a:p>
                  </a:txBody>
                  <a:tcPr marL="72000" marR="108000"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55 025</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7898354"/>
                  </a:ext>
                </a:extLst>
              </a:tr>
              <a:tr h="1172422">
                <a:tc vMerge="1">
                  <a:txBody>
                    <a:bodyPr/>
                    <a:lstStyle/>
                    <a:p>
                      <a:pPr algn="ctr" fontAlgn="ct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5432" marR="5432"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171450" marR="0" lvl="0" indent="-171450" algn="just" defTabSz="914400" rtl="0" eaLnBrk="1" fontAlgn="ctr" latinLnBrk="0" hangingPunct="1">
                        <a:lnSpc>
                          <a:spcPct val="100000"/>
                        </a:lnSpc>
                        <a:spcBef>
                          <a:spcPts val="0"/>
                        </a:spcBef>
                        <a:spcAft>
                          <a:spcPts val="0"/>
                        </a:spcAft>
                        <a:buClrTx/>
                        <a:buSzTx/>
                        <a:buFontTx/>
                        <a:buChar char="-"/>
                        <a:tabLst/>
                        <a:defRPr/>
                      </a:pPr>
                      <a:r>
                        <a:rPr lang="ru-RU" sz="1050" dirty="0" err="1" smtClean="0">
                          <a:ln>
                            <a:noFill/>
                          </a:ln>
                          <a:effectLst/>
                          <a:latin typeface="Arial" panose="020B0604020202020204" pitchFamily="34" charset="0"/>
                          <a:cs typeface="Arial" panose="020B0604020202020204" pitchFamily="34" charset="0"/>
                        </a:rPr>
                        <a:t>жылу</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энергиясын</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өндірумен</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айналысатын</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ұйымдар</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жылу</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энергиясын</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өндіру</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процесінде</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өз</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мұқтаждарына</a:t>
                      </a:r>
                      <a:r>
                        <a:rPr lang="ru-RU" sz="1050" dirty="0" smtClean="0">
                          <a:ln>
                            <a:noFill/>
                          </a:ln>
                          <a:effectLst/>
                          <a:latin typeface="Arial" panose="020B0604020202020204" pitchFamily="34" charset="0"/>
                          <a:cs typeface="Arial" panose="020B0604020202020204" pitchFamily="34" charset="0"/>
                        </a:rPr>
                        <a:t> суды </a:t>
                      </a:r>
                      <a:r>
                        <a:rPr lang="ru-RU" sz="1050" dirty="0" err="1" smtClean="0">
                          <a:ln>
                            <a:noFill/>
                          </a:ln>
                          <a:effectLst/>
                          <a:latin typeface="Arial" panose="020B0604020202020204" pitchFamily="34" charset="0"/>
                          <a:cs typeface="Arial" panose="020B0604020202020204" pitchFamily="34" charset="0"/>
                        </a:rPr>
                        <a:t>тұтыну</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көлемі</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шегінде</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және</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ыстық</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сумен</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жабдықтау</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қызметтерін</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көрсету</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кезінде</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ыстық</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сумен</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жабдықтаудың</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ашық</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жүйесі</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кезінде</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жылу</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энергиясын</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берумен</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және</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бөлумен</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айналысатын</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ұйымдар</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бекітілген</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нормативтік</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техникалық</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шығындар</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көлемі</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шегінде</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және</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салада</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реттеліп</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көрсетілетін</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қызметтерді</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ұсынатын</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ұйымдар</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сумен</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жабдықтау</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және</a:t>
                      </a:r>
                      <a:r>
                        <a:rPr lang="ru-RU" sz="1050" dirty="0" smtClean="0">
                          <a:ln>
                            <a:noFill/>
                          </a:ln>
                          <a:effectLst/>
                          <a:latin typeface="Arial" panose="020B0604020202020204" pitchFamily="34" charset="0"/>
                          <a:cs typeface="Arial" panose="020B0604020202020204" pitchFamily="34" charset="0"/>
                        </a:rPr>
                        <a:t> (</a:t>
                      </a:r>
                      <a:r>
                        <a:rPr lang="ru-RU" sz="1050" dirty="0" err="1" smtClean="0">
                          <a:ln>
                            <a:noFill/>
                          </a:ln>
                          <a:effectLst/>
                          <a:latin typeface="Arial" panose="020B0604020202020204" pitchFamily="34" charset="0"/>
                          <a:cs typeface="Arial" panose="020B0604020202020204" pitchFamily="34" charset="0"/>
                        </a:rPr>
                        <a:t>немесе</a:t>
                      </a:r>
                      <a:r>
                        <a:rPr lang="ru-RU" sz="1050" dirty="0" smtClean="0">
                          <a:ln>
                            <a:noFill/>
                          </a:ln>
                          <a:effectLst/>
                          <a:latin typeface="Arial" panose="020B0604020202020204" pitchFamily="34" charset="0"/>
                          <a:cs typeface="Arial" panose="020B0604020202020204" pitchFamily="34" charset="0"/>
                        </a:rPr>
                        <a:t>) су </a:t>
                      </a:r>
                      <a:r>
                        <a:rPr lang="ru-RU" sz="1050" dirty="0" err="1" smtClean="0">
                          <a:ln>
                            <a:noFill/>
                          </a:ln>
                          <a:effectLst/>
                          <a:latin typeface="Arial" panose="020B0604020202020204" pitchFamily="34" charset="0"/>
                          <a:cs typeface="Arial" panose="020B0604020202020204" pitchFamily="34" charset="0"/>
                        </a:rPr>
                        <a:t>бұру</a:t>
                      </a:r>
                      <a:endParaRPr lang="ru-RU" sz="1050" b="0" i="0" u="none" strike="noStrike" dirty="0" smtClean="0">
                        <a:ln>
                          <a:noFill/>
                        </a:ln>
                        <a:solidFill>
                          <a:schemeClr val="tx1"/>
                        </a:solidFill>
                        <a:effectLst/>
                        <a:latin typeface="Arial" panose="020B0604020202020204" pitchFamily="34" charset="0"/>
                        <a:cs typeface="Arial" panose="020B0604020202020204" pitchFamily="34" charset="0"/>
                      </a:endParaRPr>
                    </a:p>
                  </a:txBody>
                  <a:tcPr marL="72000" marR="108000"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26 888</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1304772"/>
                  </a:ext>
                </a:extLst>
              </a:tr>
              <a:tr h="279886">
                <a:tc>
                  <a:txBody>
                    <a:bodyPr/>
                    <a:lstStyle/>
                    <a:p>
                      <a:pPr algn="ctr" fontAlgn="ctr"/>
                      <a:r>
                        <a:rPr lang="en-US" sz="1050" u="none" strike="noStrike" dirty="0">
                          <a:effectLst/>
                          <a:latin typeface="Arial" panose="020B0604020202020204" pitchFamily="34" charset="0"/>
                          <a:cs typeface="Arial" panose="020B0604020202020204" pitchFamily="34" charset="0"/>
                        </a:rPr>
                        <a:t>II</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5432" marR="5432"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ru-RU" sz="1050" b="0" i="0" kern="1200" dirty="0">
                          <a:solidFill>
                            <a:schemeClr val="dk1"/>
                          </a:solidFill>
                          <a:effectLst/>
                          <a:latin typeface="Arial" panose="020B0604020202020204" pitchFamily="34" charset="0"/>
                          <a:ea typeface="+mn-ea"/>
                          <a:cs typeface="Arial" panose="020B0604020202020204" pitchFamily="34" charset="0"/>
                        </a:rPr>
                        <a:t>-   </a:t>
                      </a:r>
                      <a:r>
                        <a:rPr lang="ru-RU" sz="1050" b="0" i="0" kern="1200" dirty="0" err="1">
                          <a:solidFill>
                            <a:schemeClr val="dk1"/>
                          </a:solidFill>
                          <a:effectLst/>
                          <a:latin typeface="Arial" panose="020B0604020202020204" pitchFamily="34" charset="0"/>
                          <a:ea typeface="+mn-ea"/>
                          <a:cs typeface="Arial" panose="020B0604020202020204" pitchFamily="34" charset="0"/>
                        </a:rPr>
                        <a:t>өзге</a:t>
                      </a:r>
                      <a:r>
                        <a:rPr lang="ru-RU" sz="1050" b="0" i="0" kern="1200" dirty="0">
                          <a:solidFill>
                            <a:schemeClr val="dk1"/>
                          </a:solidFill>
                          <a:effectLst/>
                          <a:latin typeface="Arial" panose="020B0604020202020204" pitchFamily="34" charset="0"/>
                          <a:ea typeface="+mn-ea"/>
                          <a:cs typeface="Arial" panose="020B0604020202020204" pitchFamily="34" charset="0"/>
                        </a:rPr>
                        <a:t> де </a:t>
                      </a:r>
                      <a:r>
                        <a:rPr lang="ru-RU" sz="1050" b="0" i="0" kern="1200" dirty="0" err="1">
                          <a:solidFill>
                            <a:schemeClr val="dk1"/>
                          </a:solidFill>
                          <a:effectLst/>
                          <a:latin typeface="Arial" panose="020B0604020202020204" pitchFamily="34" charset="0"/>
                          <a:ea typeface="+mn-ea"/>
                          <a:cs typeface="Arial" panose="020B0604020202020204" pitchFamily="34" charset="0"/>
                        </a:rPr>
                        <a:t>тұтынушылар</a:t>
                      </a:r>
                      <a:r>
                        <a:rPr lang="ru-RU" sz="1050" b="0" i="0" kern="1200" dirty="0">
                          <a:solidFill>
                            <a:schemeClr val="dk1"/>
                          </a:solidFill>
                          <a:effectLst/>
                          <a:latin typeface="Arial" panose="020B0604020202020204" pitchFamily="34" charset="0"/>
                          <a:ea typeface="+mn-ea"/>
                          <a:cs typeface="Arial" panose="020B0604020202020204" pitchFamily="34" charset="0"/>
                        </a:rPr>
                        <a:t> - </a:t>
                      </a:r>
                      <a:r>
                        <a:rPr lang="ru-RU" sz="1050" b="0" i="0" kern="1200" dirty="0" err="1">
                          <a:solidFill>
                            <a:schemeClr val="dk1"/>
                          </a:solidFill>
                          <a:effectLst/>
                          <a:latin typeface="Arial" panose="020B0604020202020204" pitchFamily="34" charset="0"/>
                          <a:ea typeface="+mn-ea"/>
                          <a:cs typeface="Arial" panose="020B0604020202020204" pitchFamily="34" charset="0"/>
                        </a:rPr>
                        <a:t>бірінші</a:t>
                      </a:r>
                      <a:r>
                        <a:rPr lang="ru-RU" sz="1050" b="0" i="0" kern="1200" dirty="0">
                          <a:solidFill>
                            <a:schemeClr val="dk1"/>
                          </a:solidFill>
                          <a:effectLst/>
                          <a:latin typeface="Arial" panose="020B0604020202020204" pitchFamily="34" charset="0"/>
                          <a:ea typeface="+mn-ea"/>
                          <a:cs typeface="Arial" panose="020B0604020202020204" pitchFamily="34" charset="0"/>
                        </a:rPr>
                        <a:t> </a:t>
                      </a:r>
                      <a:r>
                        <a:rPr lang="ru-RU" sz="1050" b="0" i="0" kern="1200" dirty="0" err="1">
                          <a:solidFill>
                            <a:schemeClr val="dk1"/>
                          </a:solidFill>
                          <a:effectLst/>
                          <a:latin typeface="Arial" panose="020B0604020202020204" pitchFamily="34" charset="0"/>
                          <a:ea typeface="+mn-ea"/>
                          <a:cs typeface="Arial" panose="020B0604020202020204" pitchFamily="34" charset="0"/>
                        </a:rPr>
                        <a:t>және</a:t>
                      </a:r>
                      <a:r>
                        <a:rPr lang="ru-RU" sz="1050" b="0" i="0" kern="1200" dirty="0">
                          <a:solidFill>
                            <a:schemeClr val="dk1"/>
                          </a:solidFill>
                          <a:effectLst/>
                          <a:latin typeface="Arial" panose="020B0604020202020204" pitchFamily="34" charset="0"/>
                          <a:ea typeface="+mn-ea"/>
                          <a:cs typeface="Arial" panose="020B0604020202020204" pitchFamily="34" charset="0"/>
                        </a:rPr>
                        <a:t> </a:t>
                      </a:r>
                      <a:r>
                        <a:rPr lang="ru-RU" sz="1050" b="0" i="0" kern="1200" dirty="0" err="1">
                          <a:solidFill>
                            <a:schemeClr val="dk1"/>
                          </a:solidFill>
                          <a:effectLst/>
                          <a:latin typeface="Arial" panose="020B0604020202020204" pitchFamily="34" charset="0"/>
                          <a:ea typeface="+mn-ea"/>
                          <a:cs typeface="Arial" panose="020B0604020202020204" pitchFamily="34" charset="0"/>
                        </a:rPr>
                        <a:t>үшінші</a:t>
                      </a:r>
                      <a:r>
                        <a:rPr lang="ru-RU" sz="1050" b="0" i="0" kern="1200" dirty="0">
                          <a:solidFill>
                            <a:schemeClr val="dk1"/>
                          </a:solidFill>
                          <a:effectLst/>
                          <a:latin typeface="Arial" panose="020B0604020202020204" pitchFamily="34" charset="0"/>
                          <a:ea typeface="+mn-ea"/>
                          <a:cs typeface="Arial" panose="020B0604020202020204" pitchFamily="34" charset="0"/>
                        </a:rPr>
                        <a:t> </a:t>
                      </a:r>
                      <a:r>
                        <a:rPr lang="ru-RU" sz="1050" b="0" i="0" kern="1200" dirty="0" err="1">
                          <a:solidFill>
                            <a:schemeClr val="dk1"/>
                          </a:solidFill>
                          <a:effectLst/>
                          <a:latin typeface="Arial" panose="020B0604020202020204" pitchFamily="34" charset="0"/>
                          <a:ea typeface="+mn-ea"/>
                          <a:cs typeface="Arial" panose="020B0604020202020204" pitchFamily="34" charset="0"/>
                        </a:rPr>
                        <a:t>топтардың</a:t>
                      </a:r>
                      <a:r>
                        <a:rPr lang="ru-RU" sz="1050" b="0" i="0" kern="1200" dirty="0">
                          <a:solidFill>
                            <a:schemeClr val="dk1"/>
                          </a:solidFill>
                          <a:effectLst/>
                          <a:latin typeface="Arial" panose="020B0604020202020204" pitchFamily="34" charset="0"/>
                          <a:ea typeface="+mn-ea"/>
                          <a:cs typeface="Arial" panose="020B0604020202020204" pitchFamily="34" charset="0"/>
                        </a:rPr>
                        <a:t> </a:t>
                      </a:r>
                      <a:r>
                        <a:rPr lang="ru-RU" sz="1050" b="0" i="0" kern="1200" dirty="0" err="1">
                          <a:solidFill>
                            <a:schemeClr val="dk1"/>
                          </a:solidFill>
                          <a:effectLst/>
                          <a:latin typeface="Arial" panose="020B0604020202020204" pitchFamily="34" charset="0"/>
                          <a:ea typeface="+mn-ea"/>
                          <a:cs typeface="Arial" panose="020B0604020202020204" pitchFamily="34" charset="0"/>
                        </a:rPr>
                        <a:t>құрамына</a:t>
                      </a:r>
                      <a:r>
                        <a:rPr lang="ru-RU" sz="1050" b="0" i="0" kern="1200" dirty="0">
                          <a:solidFill>
                            <a:schemeClr val="dk1"/>
                          </a:solidFill>
                          <a:effectLst/>
                          <a:latin typeface="Arial" panose="020B0604020202020204" pitchFamily="34" charset="0"/>
                          <a:ea typeface="+mn-ea"/>
                          <a:cs typeface="Arial" panose="020B0604020202020204" pitchFamily="34" charset="0"/>
                        </a:rPr>
                        <a:t> </a:t>
                      </a:r>
                      <a:r>
                        <a:rPr lang="ru-RU" sz="1050" b="0" i="0" kern="1200" dirty="0" err="1">
                          <a:solidFill>
                            <a:schemeClr val="dk1"/>
                          </a:solidFill>
                          <a:effectLst/>
                          <a:latin typeface="Arial" panose="020B0604020202020204" pitchFamily="34" charset="0"/>
                          <a:ea typeface="+mn-ea"/>
                          <a:cs typeface="Arial" panose="020B0604020202020204" pitchFamily="34" charset="0"/>
                        </a:rPr>
                        <a:t>кірмейтін</a:t>
                      </a:r>
                      <a:r>
                        <a:rPr lang="ru-RU" sz="1050" b="0" i="0" kern="1200" dirty="0">
                          <a:solidFill>
                            <a:schemeClr val="dk1"/>
                          </a:solidFill>
                          <a:effectLst/>
                          <a:latin typeface="Arial" panose="020B0604020202020204" pitchFamily="34" charset="0"/>
                          <a:ea typeface="+mn-ea"/>
                          <a:cs typeface="Arial" panose="020B0604020202020204" pitchFamily="34" charset="0"/>
                        </a:rPr>
                        <a:t> </a:t>
                      </a:r>
                      <a:r>
                        <a:rPr lang="ru-RU" sz="1050" b="0" i="0" kern="1200" dirty="0" err="1">
                          <a:solidFill>
                            <a:schemeClr val="dk1"/>
                          </a:solidFill>
                          <a:effectLst/>
                          <a:latin typeface="Arial" panose="020B0604020202020204" pitchFamily="34" charset="0"/>
                          <a:ea typeface="+mn-ea"/>
                          <a:cs typeface="Arial" panose="020B0604020202020204" pitchFamily="34" charset="0"/>
                        </a:rPr>
                        <a:t>заңды</a:t>
                      </a:r>
                      <a:r>
                        <a:rPr lang="ru-RU" sz="1050" b="0" i="0" kern="1200" dirty="0">
                          <a:solidFill>
                            <a:schemeClr val="dk1"/>
                          </a:solidFill>
                          <a:effectLst/>
                          <a:latin typeface="Arial" panose="020B0604020202020204" pitchFamily="34" charset="0"/>
                          <a:ea typeface="+mn-ea"/>
                          <a:cs typeface="Arial" panose="020B0604020202020204" pitchFamily="34" charset="0"/>
                        </a:rPr>
                        <a:t> </a:t>
                      </a:r>
                      <a:r>
                        <a:rPr lang="ru-RU" sz="1050" b="0" i="0" kern="1200" dirty="0" err="1">
                          <a:solidFill>
                            <a:schemeClr val="dk1"/>
                          </a:solidFill>
                          <a:effectLst/>
                          <a:latin typeface="Arial" panose="020B0604020202020204" pitchFamily="34" charset="0"/>
                          <a:ea typeface="+mn-ea"/>
                          <a:cs typeface="Arial" panose="020B0604020202020204" pitchFamily="34" charset="0"/>
                        </a:rPr>
                        <a:t>тұлғалар</a:t>
                      </a:r>
                      <a:r>
                        <a:rPr lang="ru-RU" sz="1050" b="0" i="0" kern="1200" dirty="0">
                          <a:solidFill>
                            <a:schemeClr val="dk1"/>
                          </a:solidFill>
                          <a:effectLst/>
                          <a:latin typeface="Arial" panose="020B0604020202020204" pitchFamily="34" charset="0"/>
                          <a:ea typeface="+mn-ea"/>
                          <a:cs typeface="Arial" panose="020B0604020202020204" pitchFamily="34" charset="0"/>
                        </a:rPr>
                        <a:t>;</a:t>
                      </a:r>
                      <a:endParaRPr lang="ru-RU" sz="1050" kern="1200" dirty="0">
                        <a:solidFill>
                          <a:schemeClr val="dk1"/>
                        </a:solidFill>
                        <a:effectLst/>
                        <a:latin typeface="Arial" panose="020B0604020202020204" pitchFamily="34" charset="0"/>
                        <a:ea typeface="+mn-ea"/>
                        <a:cs typeface="Arial" panose="020B0604020202020204" pitchFamily="34" charset="0"/>
                      </a:endParaRPr>
                    </a:p>
                  </a:txBody>
                  <a:tcPr marL="72000" marR="72000"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15 686</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7530846"/>
                  </a:ext>
                </a:extLst>
              </a:tr>
              <a:tr h="36619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a:effectLst/>
                          <a:latin typeface="Arial" panose="020B0604020202020204" pitchFamily="34" charset="0"/>
                          <a:cs typeface="Arial" panose="020B0604020202020204" pitchFamily="34" charset="0"/>
                        </a:rPr>
                        <a:t>III</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5432" marR="5432"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бюджет </a:t>
                      </a:r>
                      <a:r>
                        <a:rPr kumimoji="0" lang="ru-RU"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қаражаты</a:t>
                      </a:r>
                      <a:r>
                        <a:rPr kumimoji="0" lang="ru-RU"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есебінен</a:t>
                      </a:r>
                      <a:r>
                        <a:rPr kumimoji="0" lang="ru-RU"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ұсталатын</a:t>
                      </a:r>
                      <a:r>
                        <a:rPr kumimoji="0" lang="ru-RU"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ұйымдар</a:t>
                      </a:r>
                      <a:endPar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2000" marR="72000"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3 616</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453831"/>
                  </a:ext>
                </a:extLst>
              </a:tr>
              <a:tr h="215932">
                <a:tc gridSpan="2">
                  <a:txBody>
                    <a:bodyPr/>
                    <a:lstStyle/>
                    <a:p>
                      <a:pPr algn="l" fontAlgn="ctr"/>
                      <a:r>
                        <a:rPr lang="ru-RU" sz="1050" b="1" i="0" u="none" strike="noStrike" dirty="0" smtClean="0">
                          <a:solidFill>
                            <a:schemeClr val="tx1"/>
                          </a:solidFill>
                          <a:effectLst/>
                          <a:latin typeface="Arial" panose="020B0604020202020204" pitchFamily="34" charset="0"/>
                          <a:cs typeface="Arial" panose="020B0604020202020204" pitchFamily="34" charset="0"/>
                        </a:rPr>
                        <a:t>                          </a:t>
                      </a:r>
                      <a:r>
                        <a:rPr lang="ru-RU" sz="1050" b="1" i="0" u="none" strike="noStrike" dirty="0">
                          <a:solidFill>
                            <a:srgbClr val="153357"/>
                          </a:solidFill>
                          <a:effectLst/>
                          <a:latin typeface="Arial" panose="020B0604020202020204" pitchFamily="34" charset="0"/>
                          <a:cs typeface="Arial" panose="020B0604020202020204" pitchFamily="34" charset="0"/>
                        </a:rPr>
                        <a:t>Су </a:t>
                      </a:r>
                      <a:r>
                        <a:rPr lang="ru-RU" sz="1050" b="1" i="0" u="none" strike="noStrike" dirty="0" err="1">
                          <a:solidFill>
                            <a:srgbClr val="153357"/>
                          </a:solidFill>
                          <a:effectLst/>
                          <a:latin typeface="Arial" panose="020B0604020202020204" pitchFamily="34" charset="0"/>
                          <a:cs typeface="Arial" panose="020B0604020202020204" pitchFamily="34" charset="0"/>
                        </a:rPr>
                        <a:t>бұру</a:t>
                      </a:r>
                      <a:r>
                        <a:rPr lang="ru-RU" sz="1050" b="1" i="0" u="none" strike="noStrike" dirty="0">
                          <a:solidFill>
                            <a:srgbClr val="153357"/>
                          </a:solidFill>
                          <a:effectLst/>
                          <a:latin typeface="Arial" panose="020B0604020202020204" pitchFamily="34" charset="0"/>
                          <a:cs typeface="Arial" panose="020B0604020202020204" pitchFamily="34" charset="0"/>
                        </a:rPr>
                        <a:t> </a:t>
                      </a:r>
                      <a:r>
                        <a:rPr lang="ru-RU" sz="1050" b="1" i="0" u="none" strike="noStrike" dirty="0" err="1">
                          <a:solidFill>
                            <a:srgbClr val="153357"/>
                          </a:solidFill>
                          <a:effectLst/>
                          <a:latin typeface="Arial" panose="020B0604020202020204" pitchFamily="34" charset="0"/>
                          <a:cs typeface="Arial" panose="020B0604020202020204" pitchFamily="34" charset="0"/>
                        </a:rPr>
                        <a:t>қызметтерін</a:t>
                      </a:r>
                      <a:r>
                        <a:rPr lang="ru-RU" sz="1050" b="1" i="0" u="none" strike="noStrike" dirty="0">
                          <a:solidFill>
                            <a:srgbClr val="153357"/>
                          </a:solidFill>
                          <a:effectLst/>
                          <a:latin typeface="Arial" panose="020B0604020202020204" pitchFamily="34" charset="0"/>
                          <a:cs typeface="Arial" panose="020B0604020202020204" pitchFamily="34" charset="0"/>
                        </a:rPr>
                        <a:t> </a:t>
                      </a:r>
                      <a:r>
                        <a:rPr lang="ru-RU" sz="1050" b="1" i="0" u="none" strike="noStrike" dirty="0" err="1">
                          <a:solidFill>
                            <a:srgbClr val="153357"/>
                          </a:solidFill>
                          <a:effectLst/>
                          <a:latin typeface="Arial" panose="020B0604020202020204" pitchFamily="34" charset="0"/>
                          <a:cs typeface="Arial" panose="020B0604020202020204" pitchFamily="34" charset="0"/>
                        </a:rPr>
                        <a:t>сату</a:t>
                      </a:r>
                      <a:r>
                        <a:rPr lang="ru-RU" sz="1050" b="1" i="0" u="none" strike="noStrike" dirty="0">
                          <a:solidFill>
                            <a:srgbClr val="153357"/>
                          </a:solidFill>
                          <a:effectLst/>
                          <a:latin typeface="Arial" panose="020B0604020202020204" pitchFamily="34" charset="0"/>
                          <a:cs typeface="Arial" panose="020B0604020202020204" pitchFamily="34" charset="0"/>
                        </a:rPr>
                        <a:t> </a:t>
                      </a:r>
                      <a:r>
                        <a:rPr lang="ru-RU" sz="1050" b="1" i="0" u="none" strike="noStrike" dirty="0" err="1" smtClean="0">
                          <a:solidFill>
                            <a:srgbClr val="153357"/>
                          </a:solidFill>
                          <a:effectLst/>
                          <a:latin typeface="Arial" panose="020B0604020202020204" pitchFamily="34" charset="0"/>
                          <a:cs typeface="Arial" panose="020B0604020202020204" pitchFamily="34" charset="0"/>
                        </a:rPr>
                        <a:t>көлемі</a:t>
                      </a:r>
                      <a:r>
                        <a:rPr lang="ru-RU" sz="1050" b="1" i="0" u="none" strike="noStrike" dirty="0" smtClean="0">
                          <a:solidFill>
                            <a:srgbClr val="153357"/>
                          </a:solidFill>
                          <a:effectLst/>
                          <a:latin typeface="Arial" panose="020B0604020202020204" pitchFamily="34" charset="0"/>
                          <a:cs typeface="Arial" panose="020B0604020202020204" pitchFamily="34" charset="0"/>
                        </a:rPr>
                        <a:t> </a:t>
                      </a:r>
                      <a:r>
                        <a:rPr lang="ru-RU" sz="1050" b="1" i="0" u="none" strike="noStrike" baseline="0" dirty="0" smtClean="0">
                          <a:solidFill>
                            <a:schemeClr val="dk1"/>
                          </a:solidFill>
                          <a:effectLst/>
                          <a:latin typeface="Arial" panose="020B0604020202020204" pitchFamily="34" charset="0"/>
                          <a:cs typeface="Arial" panose="020B0604020202020204" pitchFamily="34" charset="0"/>
                        </a:rPr>
                        <a:t>–</a:t>
                      </a:r>
                      <a:r>
                        <a:rPr lang="ru-RU" sz="1050" b="1" i="0" u="none" strike="noStrike" dirty="0" smtClean="0">
                          <a:solidFill>
                            <a:srgbClr val="153357"/>
                          </a:solidFill>
                          <a:effectLst/>
                          <a:latin typeface="Arial" panose="020B0604020202020204" pitchFamily="34" charset="0"/>
                          <a:cs typeface="Arial" panose="020B0604020202020204" pitchFamily="34" charset="0"/>
                        </a:rPr>
                        <a:t> </a:t>
                      </a:r>
                      <a:r>
                        <a:rPr lang="ru-RU" sz="1050" b="1" i="0" u="none" strike="noStrike" dirty="0" err="1" smtClean="0">
                          <a:solidFill>
                            <a:srgbClr val="153357"/>
                          </a:solidFill>
                          <a:effectLst/>
                          <a:latin typeface="Arial" panose="020B0604020202020204" pitchFamily="34" charset="0"/>
                          <a:cs typeface="Arial" panose="020B0604020202020204" pitchFamily="34" charset="0"/>
                        </a:rPr>
                        <a:t>барлығы</a:t>
                      </a:r>
                      <a:r>
                        <a:rPr lang="ru-RU" sz="1050" b="1" i="0" u="none" strike="noStrike" dirty="0">
                          <a:solidFill>
                            <a:srgbClr val="153357"/>
                          </a:solidFill>
                          <a:effectLst/>
                          <a:latin typeface="Arial" panose="020B0604020202020204" pitchFamily="34" charset="0"/>
                          <a:cs typeface="Arial" panose="020B0604020202020204" pitchFamily="34" charset="0"/>
                        </a:rPr>
                        <a:t>, </a:t>
                      </a:r>
                      <a:r>
                        <a:rPr lang="ru-RU" sz="1050" b="1" i="0" u="none" strike="noStrike" dirty="0" err="1">
                          <a:solidFill>
                            <a:srgbClr val="153357"/>
                          </a:solidFill>
                          <a:effectLst/>
                          <a:latin typeface="Arial" panose="020B0604020202020204" pitchFamily="34" charset="0"/>
                          <a:cs typeface="Arial" panose="020B0604020202020204" pitchFamily="34" charset="0"/>
                        </a:rPr>
                        <a:t>оның</a:t>
                      </a:r>
                      <a:r>
                        <a:rPr lang="ru-RU" sz="1050" b="1" i="0" u="none" strike="noStrike" dirty="0">
                          <a:solidFill>
                            <a:srgbClr val="153357"/>
                          </a:solidFill>
                          <a:effectLst/>
                          <a:latin typeface="Arial" panose="020B0604020202020204" pitchFamily="34" charset="0"/>
                          <a:cs typeface="Arial" panose="020B0604020202020204" pitchFamily="34" charset="0"/>
                        </a:rPr>
                        <a:t> </a:t>
                      </a:r>
                      <a:r>
                        <a:rPr lang="ru-RU" sz="1050" b="1" i="0" u="none" strike="noStrike" dirty="0" err="1">
                          <a:solidFill>
                            <a:srgbClr val="153357"/>
                          </a:solidFill>
                          <a:effectLst/>
                          <a:latin typeface="Arial" panose="020B0604020202020204" pitchFamily="34" charset="0"/>
                          <a:cs typeface="Arial" panose="020B0604020202020204" pitchFamily="34" charset="0"/>
                        </a:rPr>
                        <a:t>ішінде</a:t>
                      </a:r>
                      <a:r>
                        <a:rPr lang="ru-RU" sz="1050" b="1" i="0" u="none" strike="noStrike" dirty="0">
                          <a:solidFill>
                            <a:srgbClr val="153357"/>
                          </a:solidFill>
                          <a:effectLst/>
                          <a:latin typeface="Arial" panose="020B0604020202020204" pitchFamily="34" charset="0"/>
                          <a:cs typeface="Arial" panose="020B0604020202020204" pitchFamily="34" charset="0"/>
                        </a:rPr>
                        <a:t>:</a:t>
                      </a:r>
                    </a:p>
                  </a:txBody>
                  <a:tcPr marL="72000" marR="5432"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gn="ctr" fontAlgn="ctr"/>
                      <a:r>
                        <a:rPr lang="ru-RU" sz="1050" b="1" i="0" u="none" strike="noStrike" dirty="0" smtClean="0">
                          <a:solidFill>
                            <a:schemeClr val="tx1"/>
                          </a:solidFill>
                          <a:effectLst/>
                          <a:latin typeface="Arial" panose="020B0604020202020204" pitchFamily="34" charset="0"/>
                          <a:cs typeface="Arial" panose="020B0604020202020204" pitchFamily="34" charset="0"/>
                        </a:rPr>
                        <a:t>77 160</a:t>
                      </a:r>
                      <a:endParaRPr lang="ru-RU"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0862283"/>
                  </a:ext>
                </a:extLst>
              </a:tr>
              <a:tr h="246008">
                <a:tc rowSpan="2">
                  <a:txBody>
                    <a:bodyPr/>
                    <a:lstStyle/>
                    <a:p>
                      <a:pPr algn="ctr" fontAlgn="ctr"/>
                      <a:endParaRPr lang="en-US" sz="1050" u="none" strike="noStrike" dirty="0">
                        <a:effectLst/>
                        <a:latin typeface="Arial" panose="020B0604020202020204" pitchFamily="34" charset="0"/>
                        <a:cs typeface="Arial" panose="020B0604020202020204" pitchFamily="34" charset="0"/>
                      </a:endParaRPr>
                    </a:p>
                    <a:p>
                      <a:pPr algn="ctr" fontAlgn="ctr"/>
                      <a:r>
                        <a:rPr lang="en-US" sz="1050" u="none" strike="noStrike" dirty="0">
                          <a:effectLst/>
                          <a:latin typeface="Arial" panose="020B0604020202020204" pitchFamily="34" charset="0"/>
                          <a:cs typeface="Arial" panose="020B0604020202020204" pitchFamily="34" charset="0"/>
                        </a:rPr>
                        <a:t>I</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5432" marR="5432"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171450" lvl="0" indent="-171450" algn="just" fontAlgn="ctr">
                        <a:buFontTx/>
                        <a:buChar char="-"/>
                      </a:pPr>
                      <a:r>
                        <a:rPr lang="ru-RU" sz="1050" u="none" strike="noStrike" dirty="0" err="1">
                          <a:solidFill>
                            <a:schemeClr val="tx1"/>
                          </a:solidFill>
                          <a:effectLst/>
                          <a:latin typeface="Arial" panose="020B0604020202020204" pitchFamily="34" charset="0"/>
                          <a:cs typeface="Arial" panose="020B0604020202020204" pitchFamily="34" charset="0"/>
                        </a:rPr>
                        <a:t>халық</a:t>
                      </a:r>
                      <a:r>
                        <a:rPr lang="ru-RU" sz="1050" u="none" strike="noStrike" dirty="0">
                          <a:solidFill>
                            <a:schemeClr val="tx1"/>
                          </a:solidFill>
                          <a:effectLst/>
                          <a:latin typeface="Arial" panose="020B0604020202020204" pitchFamily="34" charset="0"/>
                          <a:cs typeface="Arial" panose="020B0604020202020204" pitchFamily="34" charset="0"/>
                        </a:rPr>
                        <a:t> </a:t>
                      </a:r>
                      <a:r>
                        <a:rPr lang="ru-RU" sz="1050" u="none" strike="noStrike" dirty="0" err="1">
                          <a:solidFill>
                            <a:schemeClr val="tx1"/>
                          </a:solidFill>
                          <a:effectLst/>
                          <a:latin typeface="Arial" panose="020B0604020202020204" pitchFamily="34" charset="0"/>
                          <a:cs typeface="Arial" panose="020B0604020202020204" pitchFamily="34" charset="0"/>
                        </a:rPr>
                        <a:t>санатына</a:t>
                      </a:r>
                      <a:r>
                        <a:rPr lang="ru-RU" sz="1050" u="none" strike="noStrike" dirty="0">
                          <a:solidFill>
                            <a:schemeClr val="tx1"/>
                          </a:solidFill>
                          <a:effectLst/>
                          <a:latin typeface="Arial" panose="020B0604020202020204" pitchFamily="34" charset="0"/>
                          <a:cs typeface="Arial" panose="020B0604020202020204" pitchFamily="34" charset="0"/>
                        </a:rPr>
                        <a:t> </a:t>
                      </a:r>
                      <a:r>
                        <a:rPr lang="ru-RU" sz="1050" u="none" strike="noStrike" dirty="0" err="1">
                          <a:solidFill>
                            <a:schemeClr val="tx1"/>
                          </a:solidFill>
                          <a:effectLst/>
                          <a:latin typeface="Arial" panose="020B0604020202020204" pitchFamily="34" charset="0"/>
                          <a:cs typeface="Arial" panose="020B0604020202020204" pitchFamily="34" charset="0"/>
                        </a:rPr>
                        <a:t>жататын</a:t>
                      </a:r>
                      <a:r>
                        <a:rPr lang="ru-RU" sz="1050" u="none" strike="noStrike" dirty="0">
                          <a:solidFill>
                            <a:schemeClr val="tx1"/>
                          </a:solidFill>
                          <a:effectLst/>
                          <a:latin typeface="Arial" panose="020B0604020202020204" pitchFamily="34" charset="0"/>
                          <a:cs typeface="Arial" panose="020B0604020202020204" pitchFamily="34" charset="0"/>
                        </a:rPr>
                        <a:t> </a:t>
                      </a:r>
                      <a:r>
                        <a:rPr lang="ru-RU" sz="1050" u="none" strike="noStrike" dirty="0" err="1">
                          <a:solidFill>
                            <a:schemeClr val="tx1"/>
                          </a:solidFill>
                          <a:effectLst/>
                          <a:latin typeface="Arial" panose="020B0604020202020204" pitchFamily="34" charset="0"/>
                          <a:cs typeface="Arial" panose="020B0604020202020204" pitchFamily="34" charset="0"/>
                        </a:rPr>
                        <a:t>жеке</a:t>
                      </a:r>
                      <a:r>
                        <a:rPr lang="ru-RU" sz="1050" u="none" strike="noStrike" dirty="0">
                          <a:solidFill>
                            <a:schemeClr val="tx1"/>
                          </a:solidFill>
                          <a:effectLst/>
                          <a:latin typeface="Arial" panose="020B0604020202020204" pitchFamily="34" charset="0"/>
                          <a:cs typeface="Arial" panose="020B0604020202020204" pitchFamily="34" charset="0"/>
                        </a:rPr>
                        <a:t> </a:t>
                      </a:r>
                      <a:r>
                        <a:rPr lang="ru-RU" sz="1050" u="none" strike="noStrike" dirty="0" err="1" smtClean="0">
                          <a:solidFill>
                            <a:schemeClr val="tx1"/>
                          </a:solidFill>
                          <a:effectLst/>
                          <a:latin typeface="Arial" panose="020B0604020202020204" pitchFamily="34" charset="0"/>
                          <a:cs typeface="Arial" panose="020B0604020202020204" pitchFamily="34" charset="0"/>
                        </a:rPr>
                        <a:t>тұлғалар</a:t>
                      </a:r>
                      <a:endParaRPr lang="ru-RU" sz="1050" dirty="0">
                        <a:effectLst/>
                        <a:latin typeface="Arial" panose="020B0604020202020204" pitchFamily="34" charset="0"/>
                        <a:cs typeface="Arial" panose="020B0604020202020204" pitchFamily="34" charset="0"/>
                      </a:endParaRPr>
                    </a:p>
                  </a:txBody>
                  <a:tcPr marL="72000" marR="72000"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52 489</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978680"/>
                  </a:ext>
                </a:extLst>
              </a:tr>
              <a:tr h="1105416">
                <a:tc vMerge="1">
                  <a:txBody>
                    <a:bodyPr/>
                    <a:lstStyle/>
                    <a:p>
                      <a:endParaRPr lang="ru-RU"/>
                    </a:p>
                  </a:txBody>
                  <a:tcPr/>
                </a:tc>
                <a:tc>
                  <a:txBody>
                    <a:bodyPr/>
                    <a:lstStyle/>
                    <a:p>
                      <a:pPr marL="171450" marR="0" lvl="0" indent="-171450" algn="just" defTabSz="914400" rtl="0" eaLnBrk="1" fontAlgn="ctr" latinLnBrk="0" hangingPunct="1">
                        <a:lnSpc>
                          <a:spcPct val="100000"/>
                        </a:lnSpc>
                        <a:spcBef>
                          <a:spcPts val="0"/>
                        </a:spcBef>
                        <a:spcAft>
                          <a:spcPts val="0"/>
                        </a:spcAft>
                        <a:buClrTx/>
                        <a:buSzTx/>
                        <a:buFontTx/>
                        <a:buChar char="-"/>
                        <a:tabLst/>
                        <a:defRPr/>
                      </a:pPr>
                      <a:r>
                        <a:rPr lang="ru-RU" sz="1050" dirty="0" err="1" smtClean="0">
                          <a:effectLst/>
                          <a:latin typeface="Arial" panose="020B0604020202020204" pitchFamily="34" charset="0"/>
                          <a:cs typeface="Arial" panose="020B0604020202020204" pitchFamily="34" charset="0"/>
                        </a:rPr>
                        <a:t>жылу</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энергиясын</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өндірумен</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айналысатын</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ұйымдар</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жылу</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энергиясын</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өндіру</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процесінде</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өз</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мұқтаждарына</a:t>
                      </a:r>
                      <a:r>
                        <a:rPr lang="ru-RU" sz="1050" dirty="0" smtClean="0">
                          <a:effectLst/>
                          <a:latin typeface="Arial" panose="020B0604020202020204" pitchFamily="34" charset="0"/>
                          <a:cs typeface="Arial" panose="020B0604020202020204" pitchFamily="34" charset="0"/>
                        </a:rPr>
                        <a:t> суды </a:t>
                      </a:r>
                      <a:r>
                        <a:rPr lang="ru-RU" sz="1050" dirty="0" err="1" smtClean="0">
                          <a:effectLst/>
                          <a:latin typeface="Arial" panose="020B0604020202020204" pitchFamily="34" charset="0"/>
                          <a:cs typeface="Arial" panose="020B0604020202020204" pitchFamily="34" charset="0"/>
                        </a:rPr>
                        <a:t>тұтыну</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көлемі</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шегінде</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және</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ыстық</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сумен</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жабдықтау</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қызметтерін</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көрсету</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кезінде</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ыстық</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сумен</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жабдықтаудың</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ашық</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жүйесі</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кезінде</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жылу</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энергиясын</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берумен</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және</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бөлумен</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айналысатын</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ұйымдар</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бекітілген</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нормативтік</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техникалық</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шығындар</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көлемі</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шегінде</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және</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салада</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реттеліп</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көрсетілетін</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қызметтерді</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ұсынатын</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ұйымдар</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сумен</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жабдықтау</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және</a:t>
                      </a:r>
                      <a:r>
                        <a:rPr lang="ru-RU" sz="1050" dirty="0" smtClean="0">
                          <a:effectLst/>
                          <a:latin typeface="Arial" panose="020B0604020202020204" pitchFamily="34" charset="0"/>
                          <a:cs typeface="Arial" panose="020B0604020202020204" pitchFamily="34" charset="0"/>
                        </a:rPr>
                        <a:t> (</a:t>
                      </a:r>
                      <a:r>
                        <a:rPr lang="ru-RU" sz="1050" dirty="0" err="1" smtClean="0">
                          <a:effectLst/>
                          <a:latin typeface="Arial" panose="020B0604020202020204" pitchFamily="34" charset="0"/>
                          <a:cs typeface="Arial" panose="020B0604020202020204" pitchFamily="34" charset="0"/>
                        </a:rPr>
                        <a:t>немесе</a:t>
                      </a:r>
                      <a:r>
                        <a:rPr lang="ru-RU" sz="1050" dirty="0" smtClean="0">
                          <a:effectLst/>
                          <a:latin typeface="Arial" panose="020B0604020202020204" pitchFamily="34" charset="0"/>
                          <a:cs typeface="Arial" panose="020B0604020202020204" pitchFamily="34" charset="0"/>
                        </a:rPr>
                        <a:t>) су </a:t>
                      </a:r>
                      <a:r>
                        <a:rPr lang="ru-RU" sz="1050" dirty="0" err="1" smtClean="0">
                          <a:effectLst/>
                          <a:latin typeface="Arial" panose="020B0604020202020204" pitchFamily="34" charset="0"/>
                          <a:cs typeface="Arial" panose="020B0604020202020204" pitchFamily="34" charset="0"/>
                        </a:rPr>
                        <a:t>бұру</a:t>
                      </a:r>
                      <a:endParaRPr lang="ru-RU" sz="1050" b="0" i="0" u="none" strike="noStrike" dirty="0" smtClean="0">
                        <a:solidFill>
                          <a:schemeClr val="tx1"/>
                        </a:solidFill>
                        <a:effectLst/>
                        <a:latin typeface="Arial" panose="020B0604020202020204" pitchFamily="34" charset="0"/>
                        <a:cs typeface="Arial" panose="020B0604020202020204" pitchFamily="34" charset="0"/>
                      </a:endParaRPr>
                    </a:p>
                  </a:txBody>
                  <a:tcPr marL="72000" marR="72000"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4 746</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8228119"/>
                  </a:ext>
                </a:extLst>
              </a:tr>
              <a:tr h="394478">
                <a:tc>
                  <a:txBody>
                    <a:bodyPr/>
                    <a:lstStyle/>
                    <a:p>
                      <a:pPr algn="ctr" fontAlgn="ctr"/>
                      <a:r>
                        <a:rPr lang="en-US" sz="1050" u="none" strike="noStrike" dirty="0">
                          <a:effectLst/>
                          <a:latin typeface="Arial" panose="020B0604020202020204" pitchFamily="34" charset="0"/>
                          <a:cs typeface="Arial" panose="020B0604020202020204" pitchFamily="34" charset="0"/>
                        </a:rPr>
                        <a:t>II</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5432" marR="5432"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ru-RU" sz="1050" b="0" i="0" kern="1200" dirty="0">
                          <a:solidFill>
                            <a:schemeClr val="dk1"/>
                          </a:solidFill>
                          <a:effectLst/>
                          <a:latin typeface="Arial" panose="020B0604020202020204" pitchFamily="34" charset="0"/>
                          <a:ea typeface="+mn-ea"/>
                          <a:cs typeface="Arial" panose="020B0604020202020204" pitchFamily="34" charset="0"/>
                        </a:rPr>
                        <a:t>-   </a:t>
                      </a:r>
                      <a:r>
                        <a:rPr lang="ru-RU" sz="1050" b="0" i="0" kern="1200" dirty="0" err="1">
                          <a:solidFill>
                            <a:schemeClr val="dk1"/>
                          </a:solidFill>
                          <a:effectLst/>
                          <a:latin typeface="Arial" panose="020B0604020202020204" pitchFamily="34" charset="0"/>
                          <a:ea typeface="+mn-ea"/>
                          <a:cs typeface="Arial" panose="020B0604020202020204" pitchFamily="34" charset="0"/>
                        </a:rPr>
                        <a:t>өзге</a:t>
                      </a:r>
                      <a:r>
                        <a:rPr lang="ru-RU" sz="1050" b="0" i="0" kern="1200" dirty="0">
                          <a:solidFill>
                            <a:schemeClr val="dk1"/>
                          </a:solidFill>
                          <a:effectLst/>
                          <a:latin typeface="Arial" panose="020B0604020202020204" pitchFamily="34" charset="0"/>
                          <a:ea typeface="+mn-ea"/>
                          <a:cs typeface="Arial" panose="020B0604020202020204" pitchFamily="34" charset="0"/>
                        </a:rPr>
                        <a:t> де </a:t>
                      </a:r>
                      <a:r>
                        <a:rPr lang="ru-RU" sz="1050" b="0" i="0" kern="1200" dirty="0" err="1">
                          <a:solidFill>
                            <a:schemeClr val="dk1"/>
                          </a:solidFill>
                          <a:effectLst/>
                          <a:latin typeface="Arial" panose="020B0604020202020204" pitchFamily="34" charset="0"/>
                          <a:ea typeface="+mn-ea"/>
                          <a:cs typeface="Arial" panose="020B0604020202020204" pitchFamily="34" charset="0"/>
                        </a:rPr>
                        <a:t>тұтынушылар</a:t>
                      </a:r>
                      <a:r>
                        <a:rPr lang="ru-RU" sz="1050" b="0" i="0" kern="1200" dirty="0">
                          <a:solidFill>
                            <a:schemeClr val="dk1"/>
                          </a:solidFill>
                          <a:effectLst/>
                          <a:latin typeface="Arial" panose="020B0604020202020204" pitchFamily="34" charset="0"/>
                          <a:ea typeface="+mn-ea"/>
                          <a:cs typeface="Arial" panose="020B0604020202020204" pitchFamily="34" charset="0"/>
                        </a:rPr>
                        <a:t> - </a:t>
                      </a:r>
                      <a:r>
                        <a:rPr lang="ru-RU" sz="1050" b="0" i="0" kern="1200" dirty="0" err="1">
                          <a:solidFill>
                            <a:schemeClr val="dk1"/>
                          </a:solidFill>
                          <a:effectLst/>
                          <a:latin typeface="Arial" panose="020B0604020202020204" pitchFamily="34" charset="0"/>
                          <a:ea typeface="+mn-ea"/>
                          <a:cs typeface="Arial" panose="020B0604020202020204" pitchFamily="34" charset="0"/>
                        </a:rPr>
                        <a:t>бірінші</a:t>
                      </a:r>
                      <a:r>
                        <a:rPr lang="ru-RU" sz="1050" b="0" i="0" kern="1200" dirty="0">
                          <a:solidFill>
                            <a:schemeClr val="dk1"/>
                          </a:solidFill>
                          <a:effectLst/>
                          <a:latin typeface="Arial" panose="020B0604020202020204" pitchFamily="34" charset="0"/>
                          <a:ea typeface="+mn-ea"/>
                          <a:cs typeface="Arial" panose="020B0604020202020204" pitchFamily="34" charset="0"/>
                        </a:rPr>
                        <a:t> </a:t>
                      </a:r>
                      <a:r>
                        <a:rPr lang="ru-RU" sz="1050" b="0" i="0" kern="1200" dirty="0" err="1">
                          <a:solidFill>
                            <a:schemeClr val="dk1"/>
                          </a:solidFill>
                          <a:effectLst/>
                          <a:latin typeface="Arial" panose="020B0604020202020204" pitchFamily="34" charset="0"/>
                          <a:ea typeface="+mn-ea"/>
                          <a:cs typeface="Arial" panose="020B0604020202020204" pitchFamily="34" charset="0"/>
                        </a:rPr>
                        <a:t>және</a:t>
                      </a:r>
                      <a:r>
                        <a:rPr lang="ru-RU" sz="1050" b="0" i="0" kern="1200" dirty="0">
                          <a:solidFill>
                            <a:schemeClr val="dk1"/>
                          </a:solidFill>
                          <a:effectLst/>
                          <a:latin typeface="Arial" panose="020B0604020202020204" pitchFamily="34" charset="0"/>
                          <a:ea typeface="+mn-ea"/>
                          <a:cs typeface="Arial" panose="020B0604020202020204" pitchFamily="34" charset="0"/>
                        </a:rPr>
                        <a:t> </a:t>
                      </a:r>
                      <a:r>
                        <a:rPr lang="ru-RU" sz="1050" b="0" i="0" kern="1200" dirty="0" err="1">
                          <a:solidFill>
                            <a:schemeClr val="dk1"/>
                          </a:solidFill>
                          <a:effectLst/>
                          <a:latin typeface="Arial" panose="020B0604020202020204" pitchFamily="34" charset="0"/>
                          <a:ea typeface="+mn-ea"/>
                          <a:cs typeface="Arial" panose="020B0604020202020204" pitchFamily="34" charset="0"/>
                        </a:rPr>
                        <a:t>үшінші</a:t>
                      </a:r>
                      <a:r>
                        <a:rPr lang="ru-RU" sz="1050" b="0" i="0" kern="1200" dirty="0">
                          <a:solidFill>
                            <a:schemeClr val="dk1"/>
                          </a:solidFill>
                          <a:effectLst/>
                          <a:latin typeface="Arial" panose="020B0604020202020204" pitchFamily="34" charset="0"/>
                          <a:ea typeface="+mn-ea"/>
                          <a:cs typeface="Arial" panose="020B0604020202020204" pitchFamily="34" charset="0"/>
                        </a:rPr>
                        <a:t> </a:t>
                      </a:r>
                      <a:r>
                        <a:rPr lang="ru-RU" sz="1050" b="0" i="0" kern="1200" dirty="0" err="1">
                          <a:solidFill>
                            <a:schemeClr val="dk1"/>
                          </a:solidFill>
                          <a:effectLst/>
                          <a:latin typeface="Arial" panose="020B0604020202020204" pitchFamily="34" charset="0"/>
                          <a:ea typeface="+mn-ea"/>
                          <a:cs typeface="Arial" panose="020B0604020202020204" pitchFamily="34" charset="0"/>
                        </a:rPr>
                        <a:t>топтардың</a:t>
                      </a:r>
                      <a:r>
                        <a:rPr lang="ru-RU" sz="1050" b="0" i="0" kern="1200" dirty="0">
                          <a:solidFill>
                            <a:schemeClr val="dk1"/>
                          </a:solidFill>
                          <a:effectLst/>
                          <a:latin typeface="Arial" panose="020B0604020202020204" pitchFamily="34" charset="0"/>
                          <a:ea typeface="+mn-ea"/>
                          <a:cs typeface="Arial" panose="020B0604020202020204" pitchFamily="34" charset="0"/>
                        </a:rPr>
                        <a:t> </a:t>
                      </a:r>
                      <a:r>
                        <a:rPr lang="ru-RU" sz="1050" b="0" i="0" kern="1200" dirty="0" err="1">
                          <a:solidFill>
                            <a:schemeClr val="dk1"/>
                          </a:solidFill>
                          <a:effectLst/>
                          <a:latin typeface="Arial" panose="020B0604020202020204" pitchFamily="34" charset="0"/>
                          <a:ea typeface="+mn-ea"/>
                          <a:cs typeface="Arial" panose="020B0604020202020204" pitchFamily="34" charset="0"/>
                        </a:rPr>
                        <a:t>құрамына</a:t>
                      </a:r>
                      <a:r>
                        <a:rPr lang="ru-RU" sz="1050" b="0" i="0" kern="1200" dirty="0">
                          <a:solidFill>
                            <a:schemeClr val="dk1"/>
                          </a:solidFill>
                          <a:effectLst/>
                          <a:latin typeface="Arial" panose="020B0604020202020204" pitchFamily="34" charset="0"/>
                          <a:ea typeface="+mn-ea"/>
                          <a:cs typeface="Arial" panose="020B0604020202020204" pitchFamily="34" charset="0"/>
                        </a:rPr>
                        <a:t> </a:t>
                      </a:r>
                      <a:r>
                        <a:rPr lang="ru-RU" sz="1050" b="0" i="0" kern="1200" dirty="0" err="1">
                          <a:solidFill>
                            <a:schemeClr val="dk1"/>
                          </a:solidFill>
                          <a:effectLst/>
                          <a:latin typeface="Arial" panose="020B0604020202020204" pitchFamily="34" charset="0"/>
                          <a:ea typeface="+mn-ea"/>
                          <a:cs typeface="Arial" panose="020B0604020202020204" pitchFamily="34" charset="0"/>
                        </a:rPr>
                        <a:t>кірмейтін</a:t>
                      </a:r>
                      <a:r>
                        <a:rPr lang="ru-RU" sz="1050" b="0" i="0" kern="1200" dirty="0">
                          <a:solidFill>
                            <a:schemeClr val="dk1"/>
                          </a:solidFill>
                          <a:effectLst/>
                          <a:latin typeface="Arial" panose="020B0604020202020204" pitchFamily="34" charset="0"/>
                          <a:ea typeface="+mn-ea"/>
                          <a:cs typeface="Arial" panose="020B0604020202020204" pitchFamily="34" charset="0"/>
                        </a:rPr>
                        <a:t> </a:t>
                      </a:r>
                      <a:r>
                        <a:rPr lang="ru-RU" sz="1050" b="0" i="0" kern="1200" dirty="0" err="1">
                          <a:solidFill>
                            <a:schemeClr val="dk1"/>
                          </a:solidFill>
                          <a:effectLst/>
                          <a:latin typeface="Arial" panose="020B0604020202020204" pitchFamily="34" charset="0"/>
                          <a:ea typeface="+mn-ea"/>
                          <a:cs typeface="Arial" panose="020B0604020202020204" pitchFamily="34" charset="0"/>
                        </a:rPr>
                        <a:t>заңды</a:t>
                      </a:r>
                      <a:r>
                        <a:rPr lang="ru-RU" sz="1050" b="0" i="0" kern="1200" dirty="0">
                          <a:solidFill>
                            <a:schemeClr val="dk1"/>
                          </a:solidFill>
                          <a:effectLst/>
                          <a:latin typeface="Arial" panose="020B0604020202020204" pitchFamily="34" charset="0"/>
                          <a:ea typeface="+mn-ea"/>
                          <a:cs typeface="Arial" panose="020B0604020202020204" pitchFamily="34" charset="0"/>
                        </a:rPr>
                        <a:t> </a:t>
                      </a:r>
                      <a:r>
                        <a:rPr lang="ru-RU" sz="1050" b="0" i="0" kern="1200" dirty="0" err="1">
                          <a:solidFill>
                            <a:schemeClr val="dk1"/>
                          </a:solidFill>
                          <a:effectLst/>
                          <a:latin typeface="Arial" panose="020B0604020202020204" pitchFamily="34" charset="0"/>
                          <a:ea typeface="+mn-ea"/>
                          <a:cs typeface="Arial" panose="020B0604020202020204" pitchFamily="34" charset="0"/>
                        </a:rPr>
                        <a:t>тұлғалар</a:t>
                      </a:r>
                      <a:r>
                        <a:rPr lang="ru-RU" sz="1050" b="0" i="0" kern="1200" dirty="0">
                          <a:solidFill>
                            <a:schemeClr val="dk1"/>
                          </a:solidFill>
                          <a:effectLst/>
                          <a:latin typeface="Arial" panose="020B0604020202020204" pitchFamily="34" charset="0"/>
                          <a:ea typeface="+mn-ea"/>
                          <a:cs typeface="Arial" panose="020B0604020202020204" pitchFamily="34" charset="0"/>
                        </a:rPr>
                        <a:t>;</a:t>
                      </a:r>
                      <a:endParaRPr lang="ru-RU" sz="1050" kern="1200" dirty="0">
                        <a:solidFill>
                          <a:schemeClr val="dk1"/>
                        </a:solidFill>
                        <a:effectLst/>
                        <a:latin typeface="Arial" panose="020B0604020202020204" pitchFamily="34" charset="0"/>
                        <a:ea typeface="+mn-ea"/>
                        <a:cs typeface="Arial" panose="020B0604020202020204" pitchFamily="34" charset="0"/>
                      </a:endParaRPr>
                    </a:p>
                  </a:txBody>
                  <a:tcPr marL="72000" marR="72000"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15 357</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817001"/>
                  </a:ext>
                </a:extLst>
              </a:tr>
              <a:tr h="39447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a:effectLst/>
                          <a:latin typeface="Arial" panose="020B0604020202020204" pitchFamily="34" charset="0"/>
                          <a:cs typeface="Arial" panose="020B0604020202020204" pitchFamily="34" charset="0"/>
                        </a:rPr>
                        <a:t>III</a:t>
                      </a:r>
                      <a:endParaRPr lang="en-US" sz="1050" b="0" i="0" u="none" strike="noStrike" dirty="0">
                        <a:solidFill>
                          <a:srgbClr val="000000"/>
                        </a:solidFill>
                        <a:effectLst/>
                        <a:latin typeface="Arial" panose="020B0604020202020204" pitchFamily="34" charset="0"/>
                        <a:cs typeface="Arial" panose="020B0604020202020204" pitchFamily="34" charset="0"/>
                      </a:endParaRPr>
                    </a:p>
                  </a:txBody>
                  <a:tcPr marL="5432" marR="5432"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бюджет </a:t>
                      </a:r>
                      <a:r>
                        <a:rPr kumimoji="0" lang="ru-RU"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қаражаты</a:t>
                      </a:r>
                      <a:r>
                        <a:rPr kumimoji="0" lang="ru-RU"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есебінен</a:t>
                      </a:r>
                      <a:r>
                        <a:rPr kumimoji="0" lang="ru-RU"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ұсталатын</a:t>
                      </a:r>
                      <a:r>
                        <a:rPr kumimoji="0" lang="ru-RU"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ru-RU"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ұйымдар</a:t>
                      </a:r>
                      <a:endPar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72000" marR="72000"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4 568</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3325232"/>
                  </a:ext>
                </a:extLst>
              </a:tr>
            </a:tbl>
          </a:graphicData>
        </a:graphic>
      </p:graphicFrame>
      <p:sp>
        <p:nvSpPr>
          <p:cNvPr id="8" name="Номер слайда 1"/>
          <p:cNvSpPr>
            <a:spLocks noGrp="1"/>
          </p:cNvSpPr>
          <p:nvPr>
            <p:ph type="sldNum" sz="quarter" idx="12"/>
          </p:nvPr>
        </p:nvSpPr>
        <p:spPr>
          <a:xfrm>
            <a:off x="10897984" y="6356351"/>
            <a:ext cx="1294016" cy="501649"/>
          </a:xfrm>
        </p:spPr>
        <p:txBody>
          <a:bodyPr/>
          <a:lstStyle/>
          <a:p>
            <a:pPr>
              <a:defRPr/>
            </a:pPr>
            <a:r>
              <a:rPr lang="en-US" altLang="ru-RU" dirty="0" smtClean="0">
                <a:latin typeface="Arial" panose="020B0604020202020204" pitchFamily="34" charset="0"/>
                <a:cs typeface="Arial" panose="020B0604020202020204" pitchFamily="34" charset="0"/>
              </a:rPr>
              <a:t>18</a:t>
            </a:r>
            <a:endParaRPr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165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a:picLocks noChangeAspect="1"/>
          </p:cNvPicPr>
          <p:nvPr/>
        </p:nvPicPr>
        <p:blipFill rotWithShape="1">
          <a:blip r:embed="rId3"/>
          <a:srcRect l="177" t="4356" r="15738" b="28201"/>
          <a:stretch/>
        </p:blipFill>
        <p:spPr>
          <a:xfrm>
            <a:off x="90042" y="6295293"/>
            <a:ext cx="12101958" cy="562708"/>
          </a:xfrm>
          <a:prstGeom prst="rect">
            <a:avLst/>
          </a:prstGeom>
        </p:spPr>
      </p:pic>
      <p:pic>
        <p:nvPicPr>
          <p:cNvPr id="11"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1" cy="1111746"/>
          </a:xfrm>
          <a:prstGeom prst="rect">
            <a:avLst/>
          </a:prstGeom>
        </p:spPr>
      </p:pic>
      <p:sp>
        <p:nvSpPr>
          <p:cNvPr id="12" name="Rectangle 22"/>
          <p:cNvSpPr/>
          <p:nvPr/>
        </p:nvSpPr>
        <p:spPr>
          <a:xfrm>
            <a:off x="1746808" y="341572"/>
            <a:ext cx="9505950" cy="46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ru-RU" sz="1600" b="1" dirty="0" err="1">
                <a:solidFill>
                  <a:srgbClr val="336699"/>
                </a:solidFill>
                <a:latin typeface="Arial" panose="020B0604020202020204" pitchFamily="34" charset="0"/>
              </a:rPr>
              <a:t>Тұтынушыларға</a:t>
            </a:r>
            <a:r>
              <a:rPr lang="ru-RU" sz="1600" b="1" dirty="0">
                <a:solidFill>
                  <a:srgbClr val="336699"/>
                </a:solidFill>
                <a:latin typeface="Arial" panose="020B0604020202020204" pitchFamily="34" charset="0"/>
              </a:rPr>
              <a:t> </a:t>
            </a:r>
            <a:r>
              <a:rPr lang="ru-RU" sz="1600" b="1" dirty="0" err="1">
                <a:solidFill>
                  <a:srgbClr val="336699"/>
                </a:solidFill>
                <a:latin typeface="Arial" panose="020B0604020202020204" pitchFamily="34" charset="0"/>
              </a:rPr>
              <a:t>қызмет</a:t>
            </a:r>
            <a:r>
              <a:rPr lang="ru-RU" sz="1600" b="1" dirty="0">
                <a:solidFill>
                  <a:srgbClr val="336699"/>
                </a:solidFill>
                <a:latin typeface="Arial" panose="020B0604020202020204" pitchFamily="34" charset="0"/>
              </a:rPr>
              <a:t> </a:t>
            </a:r>
            <a:r>
              <a:rPr lang="ru-RU" sz="1600" b="1" dirty="0" err="1">
                <a:solidFill>
                  <a:srgbClr val="336699"/>
                </a:solidFill>
                <a:latin typeface="Arial" panose="020B0604020202020204" pitchFamily="34" charset="0"/>
              </a:rPr>
              <a:t>көрсету</a:t>
            </a:r>
            <a:r>
              <a:rPr lang="ru-RU" sz="1600" b="1" dirty="0">
                <a:solidFill>
                  <a:srgbClr val="336699"/>
                </a:solidFill>
                <a:latin typeface="Arial" panose="020B0604020202020204" pitchFamily="34" charset="0"/>
              </a:rPr>
              <a:t> </a:t>
            </a:r>
            <a:r>
              <a:rPr lang="ru-RU" sz="1600" b="1" dirty="0" err="1">
                <a:solidFill>
                  <a:srgbClr val="336699"/>
                </a:solidFill>
                <a:latin typeface="Arial" panose="020B0604020202020204" pitchFamily="34" charset="0"/>
              </a:rPr>
              <a:t>сапасын</a:t>
            </a:r>
            <a:r>
              <a:rPr lang="ru-RU" sz="1600" b="1" dirty="0">
                <a:solidFill>
                  <a:srgbClr val="336699"/>
                </a:solidFill>
                <a:latin typeface="Arial" panose="020B0604020202020204" pitchFamily="34" charset="0"/>
              </a:rPr>
              <a:t> </a:t>
            </a:r>
            <a:r>
              <a:rPr lang="ru-RU" sz="1600" b="1" dirty="0" err="1">
                <a:solidFill>
                  <a:srgbClr val="336699"/>
                </a:solidFill>
                <a:latin typeface="Arial" panose="020B0604020202020204" pitchFamily="34" charset="0"/>
              </a:rPr>
              <a:t>жақсарту</a:t>
            </a:r>
            <a:r>
              <a:rPr lang="ru-RU" sz="1600" b="1" dirty="0">
                <a:solidFill>
                  <a:srgbClr val="336699"/>
                </a:solidFill>
                <a:latin typeface="Arial" panose="020B0604020202020204" pitchFamily="34" charset="0"/>
              </a:rPr>
              <a:t> </a:t>
            </a:r>
            <a:r>
              <a:rPr lang="ru-RU" sz="1600" b="1" dirty="0" err="1">
                <a:solidFill>
                  <a:srgbClr val="336699"/>
                </a:solidFill>
                <a:latin typeface="Arial" panose="020B0604020202020204" pitchFamily="34" charset="0"/>
              </a:rPr>
              <a:t>үшін</a:t>
            </a:r>
            <a:r>
              <a:rPr lang="ru-RU" sz="1600" b="1" dirty="0">
                <a:solidFill>
                  <a:srgbClr val="336699"/>
                </a:solidFill>
                <a:latin typeface="Arial" panose="020B0604020202020204" pitchFamily="34" charset="0"/>
              </a:rPr>
              <a:t> </a:t>
            </a:r>
            <a:r>
              <a:rPr lang="ru-RU" sz="1600" b="1" dirty="0" err="1">
                <a:solidFill>
                  <a:srgbClr val="336699"/>
                </a:solidFill>
                <a:latin typeface="Arial" panose="020B0604020202020204" pitchFamily="34" charset="0"/>
              </a:rPr>
              <a:t>өткізілетін</a:t>
            </a:r>
            <a:r>
              <a:rPr lang="ru-RU" sz="1600" b="1" dirty="0">
                <a:solidFill>
                  <a:srgbClr val="336699"/>
                </a:solidFill>
                <a:latin typeface="Arial" panose="020B0604020202020204" pitchFamily="34" charset="0"/>
              </a:rPr>
              <a:t> </a:t>
            </a:r>
            <a:r>
              <a:rPr lang="ru-RU" sz="1600" b="1" dirty="0" err="1">
                <a:solidFill>
                  <a:srgbClr val="336699"/>
                </a:solidFill>
                <a:latin typeface="Arial" panose="020B0604020202020204" pitchFamily="34" charset="0"/>
              </a:rPr>
              <a:t>іс-шаралар</a:t>
            </a:r>
            <a:endParaRPr lang="ru-RU" sz="1600" b="1" dirty="0">
              <a:solidFill>
                <a:srgbClr val="336699"/>
              </a:solidFill>
              <a:latin typeface="Arial" panose="020B0604020202020204" pitchFamily="34" charset="0"/>
            </a:endParaRPr>
          </a:p>
        </p:txBody>
      </p:sp>
      <p:pic>
        <p:nvPicPr>
          <p:cNvPr id="15" name="Picture 9"/>
          <p:cNvPicPr>
            <a:picLocks noChangeAspect="1"/>
          </p:cNvPicPr>
          <p:nvPr/>
        </p:nvPicPr>
        <p:blipFill>
          <a:blip r:embed="rId5"/>
          <a:stretch>
            <a:fillRect/>
          </a:stretch>
        </p:blipFill>
        <p:spPr>
          <a:xfrm>
            <a:off x="230115" y="137182"/>
            <a:ext cx="1215626" cy="837381"/>
          </a:xfrm>
          <a:prstGeom prst="rect">
            <a:avLst/>
          </a:prstGeom>
        </p:spPr>
      </p:pic>
      <p:sp>
        <p:nvSpPr>
          <p:cNvPr id="17" name="Прямоугольник 16"/>
          <p:cNvSpPr/>
          <p:nvPr/>
        </p:nvSpPr>
        <p:spPr>
          <a:xfrm>
            <a:off x="251240" y="1214884"/>
            <a:ext cx="11689517" cy="1754326"/>
          </a:xfrm>
          <a:prstGeom prst="rect">
            <a:avLst/>
          </a:prstGeom>
        </p:spPr>
        <p:txBody>
          <a:bodyPr wrap="square">
            <a:spAutoFit/>
          </a:bodyPr>
          <a:lstStyle/>
          <a:p>
            <a:pPr algn="just"/>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2023 </a:t>
            </a:r>
            <a:r>
              <a:rPr lang="ru-RU" sz="1200" dirty="0" err="1">
                <a:latin typeface="Arial" panose="020B0604020202020204" pitchFamily="34" charset="0"/>
                <a:cs typeface="Arial" panose="020B0604020202020204" pitchFamily="34" charset="0"/>
              </a:rPr>
              <a:t>жылғы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қаңтарда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қалалық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қызметтердің</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сапасын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өнімділігі</a:t>
            </a:r>
            <a:r>
              <a:rPr lang="ru-RU" sz="1200" dirty="0">
                <a:latin typeface="Arial" panose="020B0604020202020204" pitchFamily="34" charset="0"/>
                <a:cs typeface="Arial" panose="020B0604020202020204" pitchFamily="34" charset="0"/>
              </a:rPr>
              <a:t> мен </a:t>
            </a:r>
            <a:r>
              <a:rPr lang="ru-RU" sz="1200" dirty="0" err="1">
                <a:latin typeface="Arial" panose="020B0604020202020204" pitchFamily="34" charset="0"/>
                <a:cs typeface="Arial" panose="020B0604020202020204" pitchFamily="34" charset="0"/>
              </a:rPr>
              <a:t>интерактивтілігін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арттыру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шығыстарды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азайту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және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ресурстарды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тұтыну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қала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тұрғындары</a:t>
            </a:r>
            <a:r>
              <a:rPr lang="ru-RU" sz="1200" dirty="0">
                <a:latin typeface="Arial" panose="020B0604020202020204" pitchFamily="34" charset="0"/>
                <a:cs typeface="Arial" panose="020B0604020202020204" pitchFamily="34" charset="0"/>
              </a:rPr>
              <a:t> мен </a:t>
            </a:r>
            <a:r>
              <a:rPr lang="ru-RU" sz="1200" dirty="0" err="1">
                <a:latin typeface="Arial" panose="020B0604020202020204" pitchFamily="34" charset="0"/>
                <a:cs typeface="Arial" panose="020B0604020202020204" pitchFamily="34" charset="0"/>
              </a:rPr>
              <a:t>мемлекет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арасындағы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байланысты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жақсарту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үшін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цифрлық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технологиялар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енгізілді</a:t>
            </a:r>
            <a:r>
              <a:rPr lang="ru-RU" sz="1200" dirty="0">
                <a:latin typeface="Arial" panose="020B0604020202020204" pitchFamily="34" charset="0"/>
                <a:cs typeface="Arial" panose="020B0604020202020204" pitchFamily="34" charset="0"/>
              </a:rPr>
              <a:t>, Алматы </a:t>
            </a:r>
            <a:r>
              <a:rPr lang="ru-RU" sz="1200" dirty="0" err="1">
                <a:latin typeface="Arial" panose="020B0604020202020204" pitchFamily="34" charset="0"/>
                <a:cs typeface="Arial" panose="020B0604020202020204" pitchFamily="34" charset="0"/>
              </a:rPr>
              <a:t>қаласында</a:t>
            </a:r>
            <a:r>
              <a:rPr lang="ru-RU" sz="1200" dirty="0">
                <a:latin typeface="Arial" panose="020B0604020202020204" pitchFamily="34" charset="0"/>
                <a:cs typeface="Arial" panose="020B0604020202020204" pitchFamily="34" charset="0"/>
              </a:rPr>
              <a:t> </a:t>
            </a:r>
            <a:r>
              <a:rPr lang="en-US" sz="1200" b="1" dirty="0" smtClean="0">
                <a:solidFill>
                  <a:srgbClr val="153357"/>
                </a:solidFill>
                <a:latin typeface="Arial" panose="020B0604020202020204" pitchFamily="34" charset="0"/>
                <a:cs typeface="Arial" panose="020B0604020202020204" pitchFamily="34" charset="0"/>
              </a:rPr>
              <a:t>IALMA </a:t>
            </a:r>
            <a:r>
              <a:rPr lang="ru-RU" sz="1200" b="1" dirty="0" err="1">
                <a:solidFill>
                  <a:srgbClr val="153357"/>
                </a:solidFill>
                <a:latin typeface="Arial" panose="020B0604020202020204" pitchFamily="34" charset="0"/>
                <a:cs typeface="Arial" panose="020B0604020202020204" pitchFamily="34" charset="0"/>
              </a:rPr>
              <a:t>проактивті</a:t>
            </a:r>
            <a:r>
              <a:rPr lang="ru-RU" sz="1200" b="1" dirty="0">
                <a:solidFill>
                  <a:srgbClr val="153357"/>
                </a:solidFill>
                <a:latin typeface="Arial" panose="020B0604020202020204" pitchFamily="34" charset="0"/>
                <a:cs typeface="Arial" panose="020B0604020202020204" pitchFamily="34" charset="0"/>
              </a:rPr>
              <a:t> порталы </a:t>
            </a:r>
            <a:r>
              <a:rPr lang="en-US" sz="1200" dirty="0" smtClean="0">
                <a:latin typeface="Arial" panose="020B0604020202020204" pitchFamily="34" charset="0"/>
                <a:cs typeface="Arial" panose="020B0604020202020204" pitchFamily="34" charset="0"/>
              </a:rPr>
              <a:t>(</a:t>
            </a:r>
            <a:r>
              <a:rPr lang="ru-RU" sz="1200" dirty="0" err="1">
                <a:latin typeface="Arial" panose="020B0604020202020204" pitchFamily="34" charset="0"/>
                <a:cs typeface="Arial" panose="020B0604020202020204" pitchFamily="34" charset="0"/>
              </a:rPr>
              <a:t>коммуналдық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қызметтердің</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рұқсат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құжаттарын</a:t>
            </a:r>
            <a:r>
              <a:rPr lang="ru-RU" sz="1200" dirty="0">
                <a:latin typeface="Arial" panose="020B0604020202020204" pitchFamily="34" charset="0"/>
                <a:cs typeface="Arial" panose="020B0604020202020204" pitchFamily="34" charset="0"/>
              </a:rPr>
              <a:t> </a:t>
            </a:r>
            <a:r>
              <a:rPr lang="ru-RU" sz="1200" dirty="0" err="1" smtClean="0">
                <a:latin typeface="Arial" panose="020B0604020202020204" pitchFamily="34" charset="0"/>
                <a:cs typeface="Arial" panose="020B0604020202020204" pitchFamily="34" charset="0"/>
              </a:rPr>
              <a:t>беруін</a:t>
            </a:r>
            <a:r>
              <a:rPr lang="ru-RU" sz="1200" dirty="0" smtClean="0">
                <a:latin typeface="Arial" panose="020B0604020202020204" pitchFamily="34" charset="0"/>
                <a:cs typeface="Arial" panose="020B0604020202020204" pitchFamily="34" charset="0"/>
              </a:rPr>
              <a:t> </a:t>
            </a:r>
            <a:r>
              <a:rPr lang="ru-RU" sz="1200" dirty="0" err="1" smtClean="0">
                <a:latin typeface="Arial" panose="020B0604020202020204" pitchFamily="34" charset="0"/>
                <a:cs typeface="Arial" panose="020B0604020202020204" pitchFamily="34" charset="0"/>
              </a:rPr>
              <a:t>автоматтандыру</a:t>
            </a:r>
            <a:r>
              <a:rPr lang="ru-RU" sz="1200" dirty="0" smtClean="0">
                <a:latin typeface="Arial" panose="020B0604020202020204" pitchFamily="34" charset="0"/>
                <a:cs typeface="Arial" panose="020B0604020202020204" pitchFamily="34" charset="0"/>
              </a:rPr>
              <a:t>) </a:t>
            </a:r>
            <a:r>
              <a:rPr lang="ru-RU" sz="1200" dirty="0" err="1" smtClean="0">
                <a:latin typeface="Arial" panose="020B0604020202020204" pitchFamily="34" charset="0"/>
                <a:cs typeface="Arial" panose="020B0604020202020204" pitchFamily="34" charset="0"/>
              </a:rPr>
              <a:t>және</a:t>
            </a:r>
            <a:r>
              <a:rPr lang="ru-RU" sz="1200" dirty="0" smtClean="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Нұр-сұлтан</a:t>
            </a:r>
            <a:r>
              <a:rPr lang="ru-RU" sz="1200" dirty="0">
                <a:latin typeface="Arial" panose="020B0604020202020204" pitchFamily="34" charset="0"/>
                <a:cs typeface="Arial" panose="020B0604020202020204" pitchFamily="34" charset="0"/>
              </a:rPr>
              <a:t> </a:t>
            </a:r>
            <a:r>
              <a:rPr lang="ru-RU" sz="1200" dirty="0" err="1" smtClean="0">
                <a:latin typeface="Arial" panose="020B0604020202020204" pitchFamily="34" charset="0"/>
                <a:cs typeface="Arial" panose="020B0604020202020204" pitchFamily="34" charset="0"/>
              </a:rPr>
              <a:t>қаласында</a:t>
            </a:r>
            <a:r>
              <a:rPr lang="ru-RU" sz="1200" dirty="0" smtClean="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әкімдігінің</a:t>
            </a:r>
            <a:r>
              <a:rPr lang="ru-RU"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iQala</a:t>
            </a:r>
            <a:r>
              <a:rPr lang="en-US"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іске</a:t>
            </a:r>
            <a:r>
              <a:rPr lang="ru-RU" sz="1200" dirty="0">
                <a:latin typeface="Arial" panose="020B0604020202020204" pitchFamily="34" charset="0"/>
                <a:cs typeface="Arial" panose="020B0604020202020204" pitchFamily="34" charset="0"/>
              </a:rPr>
              <a:t> </a:t>
            </a:r>
            <a:r>
              <a:rPr lang="ru-RU" sz="1200" dirty="0" err="1" smtClean="0">
                <a:latin typeface="Arial" panose="020B0604020202020204" pitchFamily="34" charset="0"/>
                <a:cs typeface="Arial" panose="020B0604020202020204" pitchFamily="34" charset="0"/>
              </a:rPr>
              <a:t>қосылды</a:t>
            </a:r>
            <a:r>
              <a:rPr lang="ru-RU" sz="1200" dirty="0">
                <a:latin typeface="Arial" panose="020B0604020202020204" pitchFamily="34" charset="0"/>
                <a:cs typeface="Arial" panose="020B0604020202020204" pitchFamily="34" charset="0"/>
              </a:rPr>
              <a:t>.</a:t>
            </a:r>
            <a:endParaRPr lang="ru-RU" sz="1200" dirty="0" smtClean="0">
              <a:latin typeface="Arial" panose="020B0604020202020204" pitchFamily="34" charset="0"/>
              <a:cs typeface="Arial" panose="020B0604020202020204" pitchFamily="34" charset="0"/>
            </a:endParaRPr>
          </a:p>
          <a:p>
            <a:pPr algn="just"/>
            <a:r>
              <a:rPr lang="ru-RU" sz="1200" dirty="0">
                <a:latin typeface="Arial" panose="020B0604020202020204" pitchFamily="34" charset="0"/>
                <a:cs typeface="Arial" panose="020B0604020202020204" pitchFamily="34" charset="0"/>
              </a:rPr>
              <a:t>	</a:t>
            </a:r>
            <a:r>
              <a:rPr lang="en-US" sz="1200" b="1" dirty="0" smtClean="0">
                <a:solidFill>
                  <a:srgbClr val="153357"/>
                </a:solidFill>
                <a:latin typeface="Arial" panose="020B0604020202020204" pitchFamily="34" charset="0"/>
                <a:cs typeface="Arial" panose="020B0604020202020204" pitchFamily="34" charset="0"/>
              </a:rPr>
              <a:t>IALMA</a:t>
            </a:r>
            <a:r>
              <a:rPr lang="kk-KZ" sz="1200" b="1" dirty="0" smtClean="0">
                <a:solidFill>
                  <a:srgbClr val="153357"/>
                </a:solidFill>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a:t>
            </a:r>
            <a:r>
              <a:rPr lang="kk-KZ" sz="1200" dirty="0" smtClean="0">
                <a:latin typeface="Arial" panose="020B0604020202020204" pitchFamily="34" charset="0"/>
                <a:cs typeface="Arial" panose="020B0604020202020204" pitchFamily="34" charset="0"/>
              </a:rPr>
              <a:t> </a:t>
            </a:r>
            <a:r>
              <a:rPr lang="ru-RU" sz="1200" dirty="0" err="1" smtClean="0">
                <a:latin typeface="Arial" panose="020B0604020202020204" pitchFamily="34" charset="0"/>
                <a:cs typeface="Arial" panose="020B0604020202020204" pitchFamily="34" charset="0"/>
              </a:rPr>
              <a:t>бұл</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a:t>
            </a:r>
            <a:r>
              <a:rPr lang="ru-RU" sz="1200" dirty="0" err="1">
                <a:latin typeface="Arial" panose="020B0604020202020204" pitchFamily="34" charset="0"/>
                <a:cs typeface="Arial" panose="020B0604020202020204" pitchFamily="34" charset="0"/>
              </a:rPr>
              <a:t>бір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терезе"қағидаты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бойынша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жеке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және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заңды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тұлғаларға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коммуналдық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қызметтер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көрсетуді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біріктіретін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қала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тұрғындары</a:t>
            </a:r>
            <a:r>
              <a:rPr lang="ru-RU" sz="1200" dirty="0">
                <a:latin typeface="Arial" panose="020B0604020202020204" pitchFamily="34" charset="0"/>
                <a:cs typeface="Arial" panose="020B0604020202020204" pitchFamily="34" charset="0"/>
              </a:rPr>
              <a:t> мен </a:t>
            </a:r>
            <a:r>
              <a:rPr lang="ru-RU" sz="1200" dirty="0" err="1">
                <a:latin typeface="Arial" panose="020B0604020202020204" pitchFamily="34" charset="0"/>
                <a:cs typeface="Arial" panose="020B0604020202020204" pitchFamily="34" charset="0"/>
              </a:rPr>
              <a:t>қала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билігінің</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өзара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іс-қимылының</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жаңа</a:t>
            </a:r>
            <a:r>
              <a:rPr lang="ru-RU" sz="1200" dirty="0">
                <a:latin typeface="Arial" panose="020B0604020202020204" pitchFamily="34" charset="0"/>
                <a:cs typeface="Arial" panose="020B0604020202020204" pitchFamily="34" charset="0"/>
              </a:rPr>
              <a:t> форматы. </a:t>
            </a:r>
            <a:r>
              <a:rPr lang="ru-RU" sz="1200" dirty="0" err="1">
                <a:latin typeface="Arial" panose="020B0604020202020204" pitchFamily="34" charset="0"/>
                <a:cs typeface="Arial" panose="020B0604020202020204" pitchFamily="34" charset="0"/>
              </a:rPr>
              <a:t>Бұл</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жоба</a:t>
            </a:r>
            <a:r>
              <a:rPr lang="ru-RU" sz="1200" dirty="0">
                <a:latin typeface="Arial" panose="020B0604020202020204" pitchFamily="34" charset="0"/>
                <a:cs typeface="Arial" panose="020B0604020202020204" pitchFamily="34" charset="0"/>
              </a:rPr>
              <a:t> ҚР </a:t>
            </a:r>
            <a:r>
              <a:rPr lang="ru-RU" sz="1200" dirty="0" err="1">
                <a:latin typeface="Arial" panose="020B0604020202020204" pitchFamily="34" charset="0"/>
                <a:cs typeface="Arial" panose="020B0604020202020204" pitchFamily="34" charset="0"/>
              </a:rPr>
              <a:t>Президенті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Қ.Қ.Тоқаевтың</a:t>
            </a:r>
            <a:r>
              <a:rPr lang="ru-RU" sz="1200" dirty="0">
                <a:latin typeface="Arial" panose="020B0604020202020204" pitchFamily="34" charset="0"/>
                <a:cs typeface="Arial" panose="020B0604020202020204" pitchFamily="34" charset="0"/>
              </a:rPr>
              <a:t> 2020 </a:t>
            </a:r>
            <a:r>
              <a:rPr lang="ru-RU" sz="1200" dirty="0" err="1">
                <a:latin typeface="Arial" panose="020B0604020202020204" pitchFamily="34" charset="0"/>
                <a:cs typeface="Arial" panose="020B0604020202020204" pitchFamily="34" charset="0"/>
              </a:rPr>
              <a:t>жылғы</a:t>
            </a:r>
            <a:r>
              <a:rPr lang="ru-RU" sz="1200" dirty="0">
                <a:latin typeface="Arial" panose="020B0604020202020204" pitchFamily="34" charset="0"/>
                <a:cs typeface="Arial" panose="020B0604020202020204" pitchFamily="34" charset="0"/>
              </a:rPr>
              <a:t> 9 </a:t>
            </a:r>
            <a:r>
              <a:rPr lang="ru-RU" sz="1200" dirty="0" err="1">
                <a:latin typeface="Arial" panose="020B0604020202020204" pitchFamily="34" charset="0"/>
                <a:cs typeface="Arial" panose="020B0604020202020204" pitchFamily="34" charset="0"/>
              </a:rPr>
              <a:t>маусымдағы</a:t>
            </a:r>
            <a:r>
              <a:rPr lang="ru-RU" sz="1200" dirty="0">
                <a:latin typeface="Arial" panose="020B0604020202020204" pitchFamily="34" charset="0"/>
                <a:cs typeface="Arial" panose="020B0604020202020204" pitchFamily="34" charset="0"/>
              </a:rPr>
              <a:t> № 20-61-12. 87 </a:t>
            </a:r>
            <a:r>
              <a:rPr lang="ru-RU" sz="1200" dirty="0" err="1">
                <a:latin typeface="Arial" panose="020B0604020202020204" pitchFamily="34" charset="0"/>
                <a:cs typeface="Arial" panose="020B0604020202020204" pitchFamily="34" charset="0"/>
              </a:rPr>
              <a:t>тапсырмасын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орындау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мақсатында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елордалық</a:t>
            </a:r>
            <a:r>
              <a:rPr lang="ru-R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a:t>
            </a:r>
            <a:r>
              <a:rPr lang="en-US" sz="1200" dirty="0" err="1">
                <a:latin typeface="Arial" panose="020B0604020202020204" pitchFamily="34" charset="0"/>
                <a:cs typeface="Arial" panose="020B0604020202020204" pitchFamily="34" charset="0"/>
              </a:rPr>
              <a:t>Qala</a:t>
            </a:r>
            <a:r>
              <a:rPr lang="en-US"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қызмет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көрсету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орталығының</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Өңірлердегі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оң</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тәжірибесін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масштабтау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мақсатында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сондай-ақ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әкімшілік</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кедергілерді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болдырмау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және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сыбайлас</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жемқорлық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тәуекелдерін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азайту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мақсатында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қолданысқа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енгізілді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Қазіргі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уақытта</a:t>
            </a:r>
            <a:r>
              <a:rPr lang="ru-RU" sz="1200" dirty="0">
                <a:latin typeface="Arial" panose="020B0604020202020204" pitchFamily="34" charset="0"/>
                <a:cs typeface="Arial" panose="020B0604020202020204" pitchFamily="34" charset="0"/>
              </a:rPr>
              <a:t> "Алматы Су" МКК </a:t>
            </a:r>
            <a:r>
              <a:rPr lang="ru-RU" sz="1200" dirty="0" err="1">
                <a:latin typeface="Arial" panose="020B0604020202020204" pitchFamily="34" charset="0"/>
                <a:cs typeface="Arial" panose="020B0604020202020204" pitchFamily="34" charset="0"/>
              </a:rPr>
              <a:t>пайдаланушысы</a:t>
            </a:r>
            <a:r>
              <a:rPr lang="ru-RU"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IALMA </a:t>
            </a:r>
            <a:r>
              <a:rPr lang="ru-RU" sz="1200" dirty="0" err="1">
                <a:latin typeface="Arial" panose="020B0604020202020204" pitchFamily="34" charset="0"/>
                <a:cs typeface="Arial" panose="020B0604020202020204" pitchFamily="34" charset="0"/>
              </a:rPr>
              <a:t>проактивті</a:t>
            </a:r>
            <a:r>
              <a:rPr lang="ru-RU" sz="1200" dirty="0">
                <a:latin typeface="Arial" panose="020B0604020202020204" pitchFamily="34" charset="0"/>
                <a:cs typeface="Arial" panose="020B0604020202020204" pitchFamily="34" charset="0"/>
              </a:rPr>
              <a:t> порталы </a:t>
            </a:r>
            <a:r>
              <a:rPr lang="ru-RU" sz="1200" dirty="0" err="1">
                <a:latin typeface="Arial" panose="020B0604020202020204" pitchFamily="34" charset="0"/>
                <a:cs typeface="Arial" panose="020B0604020202020204" pitchFamily="34" charset="0"/>
              </a:rPr>
              <a:t>арқылы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жылжымайтын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мүліктің</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меншік</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иесі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ауысқан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кезде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сумен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жабдықтау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және</a:t>
            </a:r>
            <a:r>
              <a:rPr lang="ru-RU" sz="1200" dirty="0">
                <a:latin typeface="Arial" panose="020B0604020202020204" pitchFamily="34" charset="0"/>
                <a:cs typeface="Arial" panose="020B0604020202020204" pitchFamily="34" charset="0"/>
              </a:rPr>
              <a:t> су </a:t>
            </a:r>
            <a:r>
              <a:rPr lang="ru-RU" sz="1200" dirty="0" err="1">
                <a:latin typeface="Arial" panose="020B0604020202020204" pitchFamily="34" charset="0"/>
                <a:cs typeface="Arial" panose="020B0604020202020204" pitchFamily="34" charset="0"/>
              </a:rPr>
              <a:t>бұру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бойынша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коммуналдық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қызметтерді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ұсынуға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шарттар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жасасу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туралы</a:t>
            </a:r>
            <a:r>
              <a:rPr lang="ru-RU" sz="1200" dirty="0">
                <a:latin typeface="Arial" panose="020B0604020202020204" pitchFamily="34" charset="0"/>
                <a:cs typeface="Arial" panose="020B0604020202020204" pitchFamily="34" charset="0"/>
              </a:rPr>
              <a:t> </a:t>
            </a:r>
            <a:r>
              <a:rPr lang="ru-RU" sz="1200" dirty="0" err="1" smtClean="0">
                <a:latin typeface="Arial" panose="020B0604020202020204" pitchFamily="34" charset="0"/>
                <a:cs typeface="Arial" panose="020B0604020202020204" pitchFamily="34" charset="0"/>
              </a:rPr>
              <a:t>шамамен</a:t>
            </a:r>
            <a:r>
              <a:rPr lang="ru-RU" sz="1200" dirty="0" smtClean="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25 000 </a:t>
            </a:r>
            <a:r>
              <a:rPr lang="ru-RU" sz="1200" dirty="0" err="1" smtClean="0">
                <a:latin typeface="Arial" panose="020B0604020202020204" pitchFamily="34" charset="0"/>
                <a:cs typeface="Arial" panose="020B0604020202020204" pitchFamily="34" charset="0"/>
              </a:rPr>
              <a:t>өтінім</a:t>
            </a:r>
            <a:r>
              <a:rPr lang="ru-RU" sz="1200" dirty="0" smtClean="0">
                <a:latin typeface="Arial" panose="020B0604020202020204" pitchFamily="34" charset="0"/>
                <a:cs typeface="Arial" panose="020B0604020202020204" pitchFamily="34" charset="0"/>
              </a:rPr>
              <a:t> </a:t>
            </a:r>
            <a:r>
              <a:rPr lang="ru-RU" sz="1200" dirty="0" err="1" smtClean="0">
                <a:latin typeface="Arial" panose="020B0604020202020204" pitchFamily="34" charset="0"/>
                <a:cs typeface="Arial" panose="020B0604020202020204" pitchFamily="34" charset="0"/>
              </a:rPr>
              <a:t>өңделді</a:t>
            </a:r>
            <a:r>
              <a:rPr lang="ru-RU" sz="1200" dirty="0">
                <a:latin typeface="Arial" panose="020B0604020202020204" pitchFamily="34" charset="0"/>
                <a:cs typeface="Arial" panose="020B0604020202020204" pitchFamily="34" charset="0"/>
              </a:rPr>
              <a:t>.</a:t>
            </a:r>
            <a:endParaRPr lang="ru-RU" sz="1200" dirty="0" smtClean="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409356" y="2948288"/>
            <a:ext cx="11042415" cy="3442786"/>
          </a:xfrm>
          <a:prstGeom prst="rect">
            <a:avLst/>
          </a:prstGeom>
        </p:spPr>
      </p:pic>
      <p:sp>
        <p:nvSpPr>
          <p:cNvPr id="3" name="Номер слайда 2"/>
          <p:cNvSpPr>
            <a:spLocks noGrp="1"/>
          </p:cNvSpPr>
          <p:nvPr>
            <p:ph type="sldNum" sz="quarter" idx="12"/>
          </p:nvPr>
        </p:nvSpPr>
        <p:spPr/>
        <p:txBody>
          <a:bodyPr/>
          <a:lstStyle/>
          <a:p>
            <a:fld id="{C1D32532-DADC-4E43-9EED-7788C45729EB}" type="slidenum">
              <a:rPr lang="en-GB" smtClean="0"/>
              <a:t>19</a:t>
            </a:fld>
            <a:endParaRPr lang="en-GB"/>
          </a:p>
        </p:txBody>
      </p:sp>
    </p:spTree>
    <p:extLst>
      <p:ext uri="{BB962C8B-B14F-4D97-AF65-F5344CB8AC3E}">
        <p14:creationId xmlns:p14="http://schemas.microsoft.com/office/powerpoint/2010/main" val="57052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670033"/>
            <a:ext cx="12192000" cy="2656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buNone/>
            </a:pPr>
            <a:r>
              <a:rPr lang="ru-RU" altLang="ru-RU" b="1" dirty="0">
                <a:solidFill>
                  <a:srgbClr val="336699"/>
                </a:solidFill>
                <a:latin typeface="Arial" panose="020B0604020202020204" pitchFamily="34" charset="0"/>
              </a:rPr>
              <a:t>Алматы </a:t>
            </a:r>
            <a:r>
              <a:rPr lang="ru-RU" altLang="ru-RU" b="1" dirty="0" err="1">
                <a:solidFill>
                  <a:srgbClr val="336699"/>
                </a:solidFill>
                <a:latin typeface="Arial" panose="020B0604020202020204" pitchFamily="34" charset="0"/>
              </a:rPr>
              <a:t>қаласы</a:t>
            </a:r>
            <a:r>
              <a:rPr lang="ru-RU" altLang="ru-RU" b="1" dirty="0">
                <a:solidFill>
                  <a:srgbClr val="336699"/>
                </a:solidFill>
                <a:latin typeface="Arial" panose="020B0604020202020204" pitchFamily="34" charset="0"/>
              </a:rPr>
              <a:t> </a:t>
            </a:r>
          </a:p>
          <a:p>
            <a:pPr algn="ctr">
              <a:spcBef>
                <a:spcPts val="0"/>
              </a:spcBef>
              <a:buNone/>
            </a:pPr>
            <a:r>
              <a:rPr lang="ru-RU" altLang="ru-RU" b="1" dirty="0">
                <a:solidFill>
                  <a:srgbClr val="336699"/>
                </a:solidFill>
                <a:latin typeface="Arial" panose="020B0604020202020204" pitchFamily="34" charset="0"/>
              </a:rPr>
              <a:t>Энергетика </a:t>
            </a:r>
            <a:r>
              <a:rPr lang="ru-RU" altLang="ru-RU" b="1" dirty="0" err="1">
                <a:solidFill>
                  <a:srgbClr val="336699"/>
                </a:solidFill>
                <a:latin typeface="Arial" panose="020B0604020202020204" pitchFamily="34" charset="0"/>
              </a:rPr>
              <a:t>және</a:t>
            </a:r>
            <a:r>
              <a:rPr lang="ru-RU" altLang="ru-RU" b="1" dirty="0">
                <a:solidFill>
                  <a:srgbClr val="336699"/>
                </a:solidFill>
                <a:latin typeface="Arial" panose="020B0604020202020204" pitchFamily="34" charset="0"/>
              </a:rPr>
              <a:t> </a:t>
            </a:r>
            <a:r>
              <a:rPr lang="ru-RU" altLang="ru-RU" b="1" dirty="0" err="1">
                <a:solidFill>
                  <a:srgbClr val="336699"/>
                </a:solidFill>
                <a:latin typeface="Arial" panose="020B0604020202020204" pitchFamily="34" charset="0"/>
              </a:rPr>
              <a:t>сумен</a:t>
            </a:r>
            <a:r>
              <a:rPr lang="ru-RU" altLang="ru-RU" b="1" dirty="0">
                <a:solidFill>
                  <a:srgbClr val="336699"/>
                </a:solidFill>
                <a:latin typeface="Arial" panose="020B0604020202020204" pitchFamily="34" charset="0"/>
              </a:rPr>
              <a:t> </a:t>
            </a:r>
            <a:r>
              <a:rPr lang="ru-RU" altLang="ru-RU" b="1" dirty="0" err="1">
                <a:solidFill>
                  <a:srgbClr val="336699"/>
                </a:solidFill>
                <a:latin typeface="Arial" panose="020B0604020202020204" pitchFamily="34" charset="0"/>
              </a:rPr>
              <a:t>жабдықтау</a:t>
            </a:r>
            <a:r>
              <a:rPr lang="ru-RU" altLang="ru-RU" b="1" dirty="0">
                <a:solidFill>
                  <a:srgbClr val="336699"/>
                </a:solidFill>
                <a:latin typeface="Arial" panose="020B0604020202020204" pitchFamily="34" charset="0"/>
              </a:rPr>
              <a:t> </a:t>
            </a:r>
            <a:r>
              <a:rPr lang="ru-RU" altLang="ru-RU" b="1" dirty="0" err="1">
                <a:solidFill>
                  <a:srgbClr val="336699"/>
                </a:solidFill>
                <a:latin typeface="Arial" panose="020B0604020202020204" pitchFamily="34" charset="0"/>
              </a:rPr>
              <a:t>басқармасының</a:t>
            </a:r>
            <a:r>
              <a:rPr lang="ru-RU" altLang="ru-RU" b="1" dirty="0">
                <a:solidFill>
                  <a:srgbClr val="336699"/>
                </a:solidFill>
                <a:latin typeface="Arial" panose="020B0604020202020204" pitchFamily="34" charset="0"/>
              </a:rPr>
              <a:t> </a:t>
            </a:r>
            <a:endParaRPr lang="ru-RU" altLang="ru-RU" b="1" dirty="0" smtClean="0">
              <a:solidFill>
                <a:srgbClr val="336699"/>
              </a:solidFill>
              <a:latin typeface="Arial" panose="020B0604020202020204" pitchFamily="34" charset="0"/>
            </a:endParaRPr>
          </a:p>
          <a:p>
            <a:pPr algn="ctr">
              <a:spcBef>
                <a:spcPts val="0"/>
              </a:spcBef>
              <a:buNone/>
            </a:pPr>
            <a:r>
              <a:rPr lang="ru-RU" altLang="ru-RU" b="1" dirty="0" err="1" smtClean="0">
                <a:solidFill>
                  <a:srgbClr val="336699"/>
                </a:solidFill>
                <a:latin typeface="Arial" panose="020B0604020202020204" pitchFamily="34" charset="0"/>
              </a:rPr>
              <a:t>шаруашылық</a:t>
            </a:r>
            <a:r>
              <a:rPr lang="ru-RU" altLang="ru-RU" b="1" dirty="0" smtClean="0">
                <a:solidFill>
                  <a:srgbClr val="336699"/>
                </a:solidFill>
                <a:latin typeface="Arial" panose="020B0604020202020204" pitchFamily="34" charset="0"/>
              </a:rPr>
              <a:t> </a:t>
            </a:r>
            <a:r>
              <a:rPr lang="ru-RU" altLang="ru-RU" b="1" dirty="0" err="1">
                <a:solidFill>
                  <a:srgbClr val="336699"/>
                </a:solidFill>
                <a:latin typeface="Arial" panose="020B0604020202020204" pitchFamily="34" charset="0"/>
              </a:rPr>
              <a:t>жүргізу</a:t>
            </a:r>
            <a:r>
              <a:rPr lang="ru-RU" altLang="ru-RU" b="1" dirty="0">
                <a:solidFill>
                  <a:srgbClr val="336699"/>
                </a:solidFill>
                <a:latin typeface="Arial" panose="020B0604020202020204" pitchFamily="34" charset="0"/>
              </a:rPr>
              <a:t> </a:t>
            </a:r>
            <a:r>
              <a:rPr lang="ru-RU" altLang="ru-RU" b="1" dirty="0" err="1">
                <a:solidFill>
                  <a:srgbClr val="336699"/>
                </a:solidFill>
                <a:latin typeface="Arial" panose="020B0604020202020204" pitchFamily="34" charset="0"/>
              </a:rPr>
              <a:t>құқығындағы</a:t>
            </a:r>
            <a:r>
              <a:rPr lang="ru-RU" altLang="ru-RU" b="1" dirty="0">
                <a:solidFill>
                  <a:srgbClr val="336699"/>
                </a:solidFill>
                <a:latin typeface="Arial" panose="020B0604020202020204" pitchFamily="34" charset="0"/>
              </a:rPr>
              <a:t> "Алматы Су" </a:t>
            </a:r>
          </a:p>
          <a:p>
            <a:pPr algn="ctr">
              <a:spcBef>
                <a:spcPts val="0"/>
              </a:spcBef>
              <a:buNone/>
            </a:pPr>
            <a:r>
              <a:rPr lang="ru-RU" altLang="ru-RU" b="1" dirty="0" err="1">
                <a:solidFill>
                  <a:srgbClr val="336699"/>
                </a:solidFill>
                <a:latin typeface="Arial" panose="020B0604020202020204" pitchFamily="34" charset="0"/>
              </a:rPr>
              <a:t>мемлекеттік</a:t>
            </a:r>
            <a:r>
              <a:rPr lang="ru-RU" altLang="ru-RU" b="1" dirty="0">
                <a:solidFill>
                  <a:srgbClr val="336699"/>
                </a:solidFill>
                <a:latin typeface="Arial" panose="020B0604020202020204" pitchFamily="34" charset="0"/>
              </a:rPr>
              <a:t> </a:t>
            </a:r>
            <a:r>
              <a:rPr lang="ru-RU" altLang="ru-RU" b="1" dirty="0" err="1">
                <a:solidFill>
                  <a:srgbClr val="336699"/>
                </a:solidFill>
                <a:latin typeface="Arial" panose="020B0604020202020204" pitchFamily="34" charset="0"/>
              </a:rPr>
              <a:t>коммуналдық</a:t>
            </a:r>
            <a:r>
              <a:rPr lang="ru-RU" altLang="ru-RU" b="1" dirty="0">
                <a:solidFill>
                  <a:srgbClr val="336699"/>
                </a:solidFill>
                <a:latin typeface="Arial" panose="020B0604020202020204" pitchFamily="34" charset="0"/>
              </a:rPr>
              <a:t> </a:t>
            </a:r>
            <a:r>
              <a:rPr lang="ru-RU" altLang="ru-RU" b="1" dirty="0" err="1">
                <a:solidFill>
                  <a:srgbClr val="336699"/>
                </a:solidFill>
                <a:latin typeface="Arial" panose="020B0604020202020204" pitchFamily="34" charset="0"/>
              </a:rPr>
              <a:t>кәсіпорнының</a:t>
            </a:r>
            <a:r>
              <a:rPr lang="ru-RU" altLang="ru-RU" b="1" dirty="0">
                <a:solidFill>
                  <a:srgbClr val="336699"/>
                </a:solidFill>
                <a:latin typeface="Arial" panose="020B0604020202020204" pitchFamily="34" charset="0"/>
              </a:rPr>
              <a:t> </a:t>
            </a:r>
          </a:p>
          <a:p>
            <a:pPr algn="ctr">
              <a:spcBef>
                <a:spcPts val="0"/>
              </a:spcBef>
              <a:buNone/>
            </a:pPr>
            <a:r>
              <a:rPr lang="ru-RU" altLang="ru-RU" b="1" dirty="0">
                <a:solidFill>
                  <a:srgbClr val="336699"/>
                </a:solidFill>
                <a:latin typeface="Arial" panose="020B0604020202020204" pitchFamily="34" charset="0"/>
              </a:rPr>
              <a:t>2025 </a:t>
            </a:r>
            <a:r>
              <a:rPr lang="ru-RU" altLang="ru-RU" b="1" dirty="0" err="1">
                <a:solidFill>
                  <a:srgbClr val="336699"/>
                </a:solidFill>
                <a:latin typeface="Arial" panose="020B0604020202020204" pitchFamily="34" charset="0"/>
              </a:rPr>
              <a:t>жылдың</a:t>
            </a:r>
            <a:r>
              <a:rPr lang="ru-RU" altLang="ru-RU" b="1" dirty="0">
                <a:solidFill>
                  <a:srgbClr val="336699"/>
                </a:solidFill>
                <a:latin typeface="Arial" panose="020B0604020202020204" pitchFamily="34" charset="0"/>
              </a:rPr>
              <a:t> 1 </a:t>
            </a:r>
            <a:r>
              <a:rPr lang="ru-RU" altLang="ru-RU" b="1" dirty="0" err="1">
                <a:solidFill>
                  <a:srgbClr val="336699"/>
                </a:solidFill>
                <a:latin typeface="Arial" panose="020B0604020202020204" pitchFamily="34" charset="0"/>
              </a:rPr>
              <a:t>жартыжы</a:t>
            </a:r>
            <a:r>
              <a:rPr lang="kk-KZ" altLang="ru-RU" b="1" dirty="0">
                <a:solidFill>
                  <a:srgbClr val="336699"/>
                </a:solidFill>
                <a:latin typeface="Arial" panose="020B0604020202020204" pitchFamily="34" charset="0"/>
              </a:rPr>
              <a:t>лдығының </a:t>
            </a:r>
            <a:r>
              <a:rPr lang="ru-RU" altLang="ru-RU" b="1" dirty="0" err="1">
                <a:solidFill>
                  <a:srgbClr val="336699"/>
                </a:solidFill>
                <a:latin typeface="Arial" panose="020B0604020202020204" pitchFamily="34" charset="0"/>
              </a:rPr>
              <a:t>қорытындысы</a:t>
            </a:r>
            <a:r>
              <a:rPr lang="ru-RU" altLang="ru-RU" b="1" dirty="0">
                <a:solidFill>
                  <a:srgbClr val="336699"/>
                </a:solidFill>
                <a:latin typeface="Arial" panose="020B0604020202020204" pitchFamily="34" charset="0"/>
              </a:rPr>
              <a:t> </a:t>
            </a:r>
            <a:r>
              <a:rPr lang="ru-RU" altLang="ru-RU" b="1" dirty="0" err="1" smtClean="0">
                <a:solidFill>
                  <a:srgbClr val="336699"/>
                </a:solidFill>
                <a:latin typeface="Arial" panose="020B0604020202020204" pitchFamily="34" charset="0"/>
              </a:rPr>
              <a:t>бойынша</a:t>
            </a:r>
            <a:r>
              <a:rPr lang="ru-RU" altLang="ru-RU" b="1" dirty="0">
                <a:solidFill>
                  <a:srgbClr val="336699"/>
                </a:solidFill>
                <a:latin typeface="Arial" panose="020B0604020202020204" pitchFamily="34" charset="0"/>
              </a:rPr>
              <a:t> </a:t>
            </a:r>
            <a:endParaRPr lang="ru-RU" altLang="ru-RU" b="1" dirty="0" smtClean="0">
              <a:solidFill>
                <a:srgbClr val="336699"/>
              </a:solidFill>
              <a:latin typeface="Arial" panose="020B0604020202020204" pitchFamily="34" charset="0"/>
            </a:endParaRPr>
          </a:p>
          <a:p>
            <a:pPr algn="ctr">
              <a:spcBef>
                <a:spcPts val="0"/>
              </a:spcBef>
              <a:buNone/>
            </a:pPr>
            <a:r>
              <a:rPr lang="ru-RU" altLang="ru-RU" b="1" dirty="0" err="1" smtClean="0">
                <a:solidFill>
                  <a:srgbClr val="336699"/>
                </a:solidFill>
                <a:latin typeface="Arial" panose="020B0604020202020204" pitchFamily="34" charset="0"/>
              </a:rPr>
              <a:t>сумен</a:t>
            </a:r>
            <a:r>
              <a:rPr lang="ru-RU" altLang="ru-RU" b="1" dirty="0" smtClean="0">
                <a:solidFill>
                  <a:srgbClr val="336699"/>
                </a:solidFill>
                <a:latin typeface="Arial" panose="020B0604020202020204" pitchFamily="34" charset="0"/>
              </a:rPr>
              <a:t> </a:t>
            </a:r>
            <a:r>
              <a:rPr lang="ru-RU" altLang="ru-RU" b="1" dirty="0" err="1">
                <a:solidFill>
                  <a:srgbClr val="336699"/>
                </a:solidFill>
                <a:latin typeface="Arial" panose="020B0604020202020204" pitchFamily="34" charset="0"/>
              </a:rPr>
              <a:t>жабдықтау</a:t>
            </a:r>
            <a:r>
              <a:rPr lang="ru-RU" altLang="ru-RU" b="1" dirty="0">
                <a:solidFill>
                  <a:srgbClr val="336699"/>
                </a:solidFill>
                <a:latin typeface="Arial" panose="020B0604020202020204" pitchFamily="34" charset="0"/>
              </a:rPr>
              <a:t> </a:t>
            </a:r>
            <a:r>
              <a:rPr lang="ru-RU" altLang="ru-RU" b="1" dirty="0" err="1">
                <a:solidFill>
                  <a:srgbClr val="336699"/>
                </a:solidFill>
                <a:latin typeface="Arial" panose="020B0604020202020204" pitchFamily="34" charset="0"/>
              </a:rPr>
              <a:t>және</a:t>
            </a:r>
            <a:r>
              <a:rPr lang="ru-RU" altLang="ru-RU" b="1" dirty="0">
                <a:solidFill>
                  <a:srgbClr val="336699"/>
                </a:solidFill>
                <a:latin typeface="Arial" panose="020B0604020202020204" pitchFamily="34" charset="0"/>
              </a:rPr>
              <a:t> су </a:t>
            </a:r>
            <a:r>
              <a:rPr lang="ru-RU" altLang="ru-RU" b="1" dirty="0" err="1">
                <a:solidFill>
                  <a:srgbClr val="336699"/>
                </a:solidFill>
                <a:latin typeface="Arial" panose="020B0604020202020204" pitchFamily="34" charset="0"/>
              </a:rPr>
              <a:t>бұру</a:t>
            </a:r>
            <a:r>
              <a:rPr lang="ru-RU" altLang="ru-RU" b="1" dirty="0">
                <a:solidFill>
                  <a:srgbClr val="336699"/>
                </a:solidFill>
                <a:latin typeface="Arial" panose="020B0604020202020204" pitchFamily="34" charset="0"/>
              </a:rPr>
              <a:t> </a:t>
            </a:r>
            <a:r>
              <a:rPr lang="ru-RU" altLang="ru-RU" b="1" dirty="0" err="1">
                <a:solidFill>
                  <a:srgbClr val="336699"/>
                </a:solidFill>
                <a:latin typeface="Arial" panose="020B0604020202020204" pitchFamily="34" charset="0"/>
              </a:rPr>
              <a:t>қызметтеріне</a:t>
            </a:r>
            <a:endParaRPr lang="ru-RU" altLang="ru-RU" b="1" dirty="0">
              <a:solidFill>
                <a:srgbClr val="336699"/>
              </a:solidFill>
              <a:latin typeface="Arial" panose="020B0604020202020204" pitchFamily="34" charset="0"/>
            </a:endParaRPr>
          </a:p>
          <a:p>
            <a:pPr algn="ctr">
              <a:spcBef>
                <a:spcPts val="0"/>
              </a:spcBef>
              <a:buNone/>
            </a:pPr>
            <a:r>
              <a:rPr lang="ru-RU" altLang="ru-RU" b="1" dirty="0">
                <a:solidFill>
                  <a:srgbClr val="336699"/>
                </a:solidFill>
                <a:latin typeface="Arial" panose="020B0604020202020204" pitchFamily="34" charset="0"/>
              </a:rPr>
              <a:t> </a:t>
            </a:r>
            <a:r>
              <a:rPr lang="ru-RU" altLang="ru-RU" b="1" dirty="0" err="1">
                <a:solidFill>
                  <a:srgbClr val="336699"/>
                </a:solidFill>
                <a:latin typeface="Arial" panose="020B0604020202020204" pitchFamily="34" charset="0"/>
              </a:rPr>
              <a:t>бекітілген</a:t>
            </a:r>
            <a:r>
              <a:rPr lang="ru-RU" altLang="ru-RU" b="1" dirty="0">
                <a:solidFill>
                  <a:srgbClr val="336699"/>
                </a:solidFill>
                <a:latin typeface="Arial" panose="020B0604020202020204" pitchFamily="34" charset="0"/>
              </a:rPr>
              <a:t> </a:t>
            </a:r>
            <a:r>
              <a:rPr lang="ru-RU" altLang="ru-RU" b="1" dirty="0" err="1">
                <a:solidFill>
                  <a:srgbClr val="336699"/>
                </a:solidFill>
                <a:latin typeface="Arial" panose="020B0604020202020204" pitchFamily="34" charset="0"/>
              </a:rPr>
              <a:t>тарифтік</a:t>
            </a:r>
            <a:r>
              <a:rPr lang="ru-RU" altLang="ru-RU" b="1" dirty="0">
                <a:solidFill>
                  <a:srgbClr val="336699"/>
                </a:solidFill>
                <a:latin typeface="Arial" panose="020B0604020202020204" pitchFamily="34" charset="0"/>
              </a:rPr>
              <a:t> </a:t>
            </a:r>
            <a:r>
              <a:rPr lang="ru-RU" altLang="ru-RU" b="1" dirty="0" err="1" smtClean="0">
                <a:solidFill>
                  <a:srgbClr val="336699"/>
                </a:solidFill>
                <a:latin typeface="Arial" panose="020B0604020202020204" pitchFamily="34" charset="0"/>
              </a:rPr>
              <a:t>сметалардың</a:t>
            </a:r>
            <a:r>
              <a:rPr lang="ru-RU" altLang="ru-RU" b="1" dirty="0" smtClean="0">
                <a:solidFill>
                  <a:srgbClr val="336699"/>
                </a:solidFill>
                <a:latin typeface="Arial" panose="020B0604020202020204" pitchFamily="34" charset="0"/>
              </a:rPr>
              <a:t>, </a:t>
            </a:r>
            <a:r>
              <a:rPr lang="ru-RU" altLang="ru-RU" b="1" dirty="0" err="1" smtClean="0">
                <a:solidFill>
                  <a:srgbClr val="336699"/>
                </a:solidFill>
                <a:latin typeface="Arial" panose="020B0604020202020204" pitchFamily="34" charset="0"/>
              </a:rPr>
              <a:t>бекітілген</a:t>
            </a:r>
            <a:r>
              <a:rPr lang="ru-RU" altLang="ru-RU" b="1" dirty="0" smtClean="0">
                <a:solidFill>
                  <a:srgbClr val="336699"/>
                </a:solidFill>
                <a:latin typeface="Arial" panose="020B0604020202020204" pitchFamily="34" charset="0"/>
              </a:rPr>
              <a:t> </a:t>
            </a:r>
            <a:endParaRPr lang="ru-RU" altLang="ru-RU" b="1" dirty="0">
              <a:solidFill>
                <a:srgbClr val="336699"/>
              </a:solidFill>
              <a:latin typeface="Arial" panose="020B0604020202020204" pitchFamily="34" charset="0"/>
            </a:endParaRPr>
          </a:p>
          <a:p>
            <a:pPr algn="ctr">
              <a:spcBef>
                <a:spcPts val="0"/>
              </a:spcBef>
              <a:buNone/>
            </a:pPr>
            <a:r>
              <a:rPr lang="ru-RU" altLang="ru-RU" b="1" dirty="0" err="1">
                <a:solidFill>
                  <a:srgbClr val="336699"/>
                </a:solidFill>
                <a:latin typeface="Arial" panose="020B0604020202020204" pitchFamily="34" charset="0"/>
              </a:rPr>
              <a:t>инвестициялық</a:t>
            </a:r>
            <a:r>
              <a:rPr lang="ru-RU" altLang="ru-RU" b="1" dirty="0">
                <a:solidFill>
                  <a:srgbClr val="336699"/>
                </a:solidFill>
                <a:latin typeface="Arial" panose="020B0604020202020204" pitchFamily="34" charset="0"/>
              </a:rPr>
              <a:t> </a:t>
            </a:r>
            <a:r>
              <a:rPr lang="ru-RU" altLang="ru-RU" b="1" dirty="0" err="1" smtClean="0">
                <a:solidFill>
                  <a:srgbClr val="336699"/>
                </a:solidFill>
                <a:latin typeface="Arial" panose="020B0604020202020204" pitchFamily="34" charset="0"/>
              </a:rPr>
              <a:t>бағдарламаларды</a:t>
            </a:r>
            <a:r>
              <a:rPr lang="kk-KZ" altLang="ru-RU" b="1" dirty="0">
                <a:solidFill>
                  <a:srgbClr val="336699"/>
                </a:solidFill>
                <a:latin typeface="Arial" panose="020B0604020202020204" pitchFamily="34" charset="0"/>
              </a:rPr>
              <a:t>ң</a:t>
            </a:r>
            <a:r>
              <a:rPr lang="ru-RU" altLang="ru-RU" b="1" dirty="0" smtClean="0">
                <a:solidFill>
                  <a:srgbClr val="336699"/>
                </a:solidFill>
                <a:latin typeface="Arial" panose="020B0604020202020204" pitchFamily="34" charset="0"/>
              </a:rPr>
              <a:t> </a:t>
            </a:r>
            <a:r>
              <a:rPr lang="ru-RU" altLang="ru-RU" b="1" dirty="0" err="1">
                <a:solidFill>
                  <a:srgbClr val="336699"/>
                </a:solidFill>
                <a:latin typeface="Arial" panose="020B0604020202020204" pitchFamily="34" charset="0"/>
              </a:rPr>
              <a:t>орындалуы</a:t>
            </a:r>
            <a:r>
              <a:rPr lang="ru-RU" altLang="ru-RU" b="1" dirty="0">
                <a:solidFill>
                  <a:srgbClr val="336699"/>
                </a:solidFill>
                <a:latin typeface="Arial" panose="020B0604020202020204" pitchFamily="34" charset="0"/>
              </a:rPr>
              <a:t> </a:t>
            </a:r>
            <a:r>
              <a:rPr lang="ru-RU" altLang="ru-RU" b="1" dirty="0" err="1" smtClean="0">
                <a:solidFill>
                  <a:srgbClr val="336699"/>
                </a:solidFill>
                <a:latin typeface="Arial" panose="020B0604020202020204" pitchFamily="34" charset="0"/>
              </a:rPr>
              <a:t>туралы</a:t>
            </a:r>
            <a:r>
              <a:rPr lang="ru-RU" altLang="ru-RU" b="1" dirty="0" smtClean="0">
                <a:solidFill>
                  <a:srgbClr val="336699"/>
                </a:solidFill>
                <a:latin typeface="Arial" panose="020B0604020202020204" pitchFamily="34" charset="0"/>
              </a:rPr>
              <a:t> </a:t>
            </a:r>
          </a:p>
          <a:p>
            <a:pPr algn="ctr">
              <a:spcBef>
                <a:spcPts val="0"/>
              </a:spcBef>
              <a:buNone/>
            </a:pPr>
            <a:r>
              <a:rPr lang="ru-RU" altLang="ru-RU" b="1" dirty="0" err="1" smtClean="0">
                <a:solidFill>
                  <a:srgbClr val="336699"/>
                </a:solidFill>
                <a:latin typeface="Arial" panose="020B0604020202020204" pitchFamily="34" charset="0"/>
              </a:rPr>
              <a:t>Есеп</a:t>
            </a:r>
            <a:endParaRPr lang="ru-RU" altLang="ru-RU" b="1" dirty="0">
              <a:solidFill>
                <a:srgbClr val="336699"/>
              </a:solidFill>
              <a:latin typeface="Arial" panose="020B0604020202020204" pitchFamily="34" charset="0"/>
            </a:endParaRPr>
          </a:p>
        </p:txBody>
      </p:sp>
      <p:sp>
        <p:nvSpPr>
          <p:cNvPr id="5" name="Rectangle 3"/>
          <p:cNvSpPr>
            <a:spLocks noGrp="1" noChangeArrowheads="1"/>
          </p:cNvSpPr>
          <p:nvPr>
            <p:ph idx="1"/>
          </p:nvPr>
        </p:nvSpPr>
        <p:spPr>
          <a:xfrm>
            <a:off x="0" y="3326523"/>
            <a:ext cx="12192000" cy="2940269"/>
          </a:xfrm>
        </p:spPr>
        <p:txBody>
          <a:bodyPr anchor="ctr">
            <a:normAutofit/>
          </a:bodyPr>
          <a:lstStyle/>
          <a:p>
            <a:pPr algn="ctr">
              <a:spcBef>
                <a:spcPts val="0"/>
              </a:spcBef>
              <a:buNone/>
            </a:pPr>
            <a:r>
              <a:rPr lang="ru-RU" altLang="ru-RU" sz="1800" b="1" dirty="0" smtClean="0">
                <a:solidFill>
                  <a:srgbClr val="336699"/>
                </a:solidFill>
                <a:latin typeface="Arial" panose="020B0604020202020204" pitchFamily="34" charset="0"/>
              </a:rPr>
              <a:t>Отчет</a:t>
            </a:r>
            <a:endParaRPr lang="ru-RU" altLang="ru-RU" sz="1800" b="1" dirty="0">
              <a:solidFill>
                <a:srgbClr val="336699"/>
              </a:solidFill>
              <a:latin typeface="Arial" panose="020B0604020202020204" pitchFamily="34" charset="0"/>
            </a:endParaRPr>
          </a:p>
          <a:p>
            <a:pPr algn="ctr">
              <a:spcBef>
                <a:spcPts val="0"/>
              </a:spcBef>
              <a:buNone/>
            </a:pPr>
            <a:r>
              <a:rPr lang="ru-RU" altLang="ru-RU" sz="1800" b="1" dirty="0">
                <a:solidFill>
                  <a:srgbClr val="336699"/>
                </a:solidFill>
                <a:latin typeface="Arial" panose="020B0604020202020204" pitchFamily="34" charset="0"/>
              </a:rPr>
              <a:t> об исполнении утвержденных тарифных смет, </a:t>
            </a:r>
          </a:p>
          <a:p>
            <a:pPr algn="ctr">
              <a:spcBef>
                <a:spcPts val="0"/>
              </a:spcBef>
              <a:buNone/>
            </a:pPr>
            <a:r>
              <a:rPr lang="ru-RU" altLang="ru-RU" sz="1800" b="1" dirty="0">
                <a:solidFill>
                  <a:srgbClr val="336699"/>
                </a:solidFill>
                <a:latin typeface="Arial" panose="020B0604020202020204" pitchFamily="34" charset="0"/>
              </a:rPr>
              <a:t>об исполнении утвержденных инвестиционных программ  </a:t>
            </a:r>
          </a:p>
          <a:p>
            <a:pPr algn="ctr">
              <a:spcBef>
                <a:spcPts val="0"/>
              </a:spcBef>
              <a:buNone/>
            </a:pPr>
            <a:r>
              <a:rPr lang="ru-RU" altLang="ru-RU" sz="1800" b="1" dirty="0">
                <a:solidFill>
                  <a:srgbClr val="336699"/>
                </a:solidFill>
                <a:latin typeface="Arial" panose="020B0604020202020204" pitchFamily="34" charset="0"/>
              </a:rPr>
              <a:t>на услуги водоснабжения и водоотведения</a:t>
            </a:r>
            <a:r>
              <a:rPr lang="en-US" altLang="ru-RU" sz="1800" b="1" dirty="0">
                <a:solidFill>
                  <a:srgbClr val="336699"/>
                </a:solidFill>
                <a:latin typeface="Arial" panose="020B0604020202020204" pitchFamily="34" charset="0"/>
              </a:rPr>
              <a:t> </a:t>
            </a:r>
          </a:p>
          <a:p>
            <a:pPr algn="ctr">
              <a:spcBef>
                <a:spcPts val="0"/>
              </a:spcBef>
              <a:buNone/>
            </a:pPr>
            <a:r>
              <a:rPr lang="ru-RU" altLang="ru-RU" sz="1800" b="1" dirty="0">
                <a:solidFill>
                  <a:srgbClr val="336699"/>
                </a:solidFill>
                <a:latin typeface="Arial" panose="020B0604020202020204" pitchFamily="34" charset="0"/>
              </a:rPr>
              <a:t>по итогам </a:t>
            </a:r>
            <a:r>
              <a:rPr lang="ru-RU" altLang="ru-RU" sz="1800" b="1" dirty="0" smtClean="0">
                <a:solidFill>
                  <a:srgbClr val="336699"/>
                </a:solidFill>
                <a:latin typeface="Arial" panose="020B0604020202020204" pitchFamily="34" charset="0"/>
              </a:rPr>
              <a:t>1 полугодия 2025 </a:t>
            </a:r>
            <a:r>
              <a:rPr lang="ru-RU" altLang="ru-RU" sz="1800" b="1" dirty="0">
                <a:solidFill>
                  <a:srgbClr val="336699"/>
                </a:solidFill>
                <a:latin typeface="Arial" panose="020B0604020202020204" pitchFamily="34" charset="0"/>
              </a:rPr>
              <a:t>года</a:t>
            </a:r>
          </a:p>
          <a:p>
            <a:pPr algn="ctr">
              <a:spcBef>
                <a:spcPct val="0"/>
              </a:spcBef>
              <a:buNone/>
            </a:pPr>
            <a:r>
              <a:rPr lang="ru-RU" altLang="ru-RU" sz="1800" b="1" dirty="0">
                <a:solidFill>
                  <a:srgbClr val="336699"/>
                </a:solidFill>
                <a:latin typeface="Arial" panose="020B0604020202020204" pitchFamily="34" charset="0"/>
              </a:rPr>
              <a:t>Государственного коммунального предприятия</a:t>
            </a:r>
          </a:p>
          <a:p>
            <a:pPr algn="ctr">
              <a:spcBef>
                <a:spcPct val="0"/>
              </a:spcBef>
              <a:buNone/>
            </a:pPr>
            <a:r>
              <a:rPr lang="ru-RU" altLang="ru-RU" sz="1800" b="1" dirty="0">
                <a:solidFill>
                  <a:srgbClr val="336699"/>
                </a:solidFill>
                <a:latin typeface="Arial" panose="020B0604020202020204" pitchFamily="34" charset="0"/>
              </a:rPr>
              <a:t> на праве хозяйственного ведения</a:t>
            </a:r>
          </a:p>
          <a:p>
            <a:pPr algn="ctr">
              <a:spcBef>
                <a:spcPct val="0"/>
              </a:spcBef>
              <a:buNone/>
            </a:pPr>
            <a:r>
              <a:rPr lang="ru-RU" altLang="ru-RU" sz="1800" b="1" dirty="0">
                <a:solidFill>
                  <a:srgbClr val="336699"/>
                </a:solidFill>
                <a:latin typeface="Arial" panose="020B0604020202020204" pitchFamily="34" charset="0"/>
              </a:rPr>
              <a:t> «Алматы Су</a:t>
            </a:r>
            <a:r>
              <a:rPr lang="en-US" altLang="ru-RU" sz="1800" b="1" dirty="0">
                <a:solidFill>
                  <a:srgbClr val="336699"/>
                </a:solidFill>
                <a:latin typeface="Arial" panose="020B0604020202020204" pitchFamily="34" charset="0"/>
              </a:rPr>
              <a:t>»</a:t>
            </a:r>
            <a:r>
              <a:rPr lang="ru-RU" altLang="ru-RU" sz="1800" b="1" dirty="0">
                <a:solidFill>
                  <a:srgbClr val="336699"/>
                </a:solidFill>
                <a:latin typeface="Arial" panose="020B0604020202020204" pitchFamily="34" charset="0"/>
              </a:rPr>
              <a:t> </a:t>
            </a:r>
          </a:p>
          <a:p>
            <a:pPr algn="ctr">
              <a:spcBef>
                <a:spcPct val="0"/>
              </a:spcBef>
              <a:buNone/>
            </a:pPr>
            <a:r>
              <a:rPr lang="ru-RU" altLang="ru-RU" sz="1800" b="1" dirty="0">
                <a:solidFill>
                  <a:srgbClr val="336699"/>
                </a:solidFill>
                <a:latin typeface="Arial" panose="020B0604020202020204" pitchFamily="34" charset="0"/>
              </a:rPr>
              <a:t>Управления энергетики и водоснабжения города Алматы</a:t>
            </a:r>
          </a:p>
        </p:txBody>
      </p:sp>
      <p:pic>
        <p:nvPicPr>
          <p:cNvPr id="6" name="Picture 2" descr="Администр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173" y="165539"/>
            <a:ext cx="1187065" cy="8454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C1D32532-DADC-4E43-9EED-7788C45729EB}" type="slidenum">
              <a:rPr lang="en-GB" smtClean="0"/>
              <a:t>2</a:t>
            </a:fld>
            <a:endParaRPr lang="en-GB"/>
          </a:p>
        </p:txBody>
      </p:sp>
    </p:spTree>
    <p:extLst>
      <p:ext uri="{BB962C8B-B14F-4D97-AF65-F5344CB8AC3E}">
        <p14:creationId xmlns:p14="http://schemas.microsoft.com/office/powerpoint/2010/main" val="2254985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3"/>
          <p:cNvGraphicFramePr>
            <a:graphicFrameLocks/>
          </p:cNvGraphicFramePr>
          <p:nvPr>
            <p:extLst>
              <p:ext uri="{D42A27DB-BD31-4B8C-83A1-F6EECF244321}">
                <p14:modId xmlns:p14="http://schemas.microsoft.com/office/powerpoint/2010/main" val="2750888487"/>
              </p:ext>
            </p:extLst>
          </p:nvPr>
        </p:nvGraphicFramePr>
        <p:xfrm>
          <a:off x="6471920" y="1909158"/>
          <a:ext cx="5157100" cy="4790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Объект 3"/>
          <p:cNvGraphicFramePr>
            <a:graphicFrameLocks/>
          </p:cNvGraphicFramePr>
          <p:nvPr>
            <p:extLst>
              <p:ext uri="{D42A27DB-BD31-4B8C-83A1-F6EECF244321}">
                <p14:modId xmlns:p14="http://schemas.microsoft.com/office/powerpoint/2010/main" val="3888398553"/>
              </p:ext>
            </p:extLst>
          </p:nvPr>
        </p:nvGraphicFramePr>
        <p:xfrm>
          <a:off x="467360" y="1909158"/>
          <a:ext cx="5232400" cy="48117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4"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29570"/>
            <a:ext cx="12192000" cy="1197864"/>
          </a:xfrm>
          <a:prstGeom prst="rect">
            <a:avLst/>
          </a:prstGeom>
        </p:spPr>
      </p:pic>
      <p:pic>
        <p:nvPicPr>
          <p:cNvPr id="90115"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9479" y="38785"/>
            <a:ext cx="1038090" cy="7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1"/>
          <p:cNvSpPr txBox="1">
            <a:spLocks/>
          </p:cNvSpPr>
          <p:nvPr/>
        </p:nvSpPr>
        <p:spPr>
          <a:xfrm>
            <a:off x="1256967" y="304800"/>
            <a:ext cx="10717493" cy="64838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altLang="ru-RU" sz="1600" b="1" dirty="0" err="1">
                <a:solidFill>
                  <a:srgbClr val="336699"/>
                </a:solidFill>
                <a:latin typeface="Arial" panose="020B0604020202020204" pitchFamily="34" charset="0"/>
              </a:rPr>
              <a:t>Сумен</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жабдықтау</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және</a:t>
            </a:r>
            <a:r>
              <a:rPr lang="ru-RU" altLang="ru-RU" sz="1600" b="1" dirty="0">
                <a:solidFill>
                  <a:srgbClr val="336699"/>
                </a:solidFill>
                <a:latin typeface="Arial" panose="020B0604020202020204" pitchFamily="34" charset="0"/>
              </a:rPr>
              <a:t> су </a:t>
            </a:r>
            <a:r>
              <a:rPr lang="ru-RU" altLang="ru-RU" sz="1600" b="1" dirty="0" err="1">
                <a:solidFill>
                  <a:srgbClr val="336699"/>
                </a:solidFill>
                <a:latin typeface="Arial" panose="020B0604020202020204" pitchFamily="34" charset="0"/>
              </a:rPr>
              <a:t>бұру</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қызметтерін</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тұтынушылармен</a:t>
            </a:r>
            <a:r>
              <a:rPr lang="ru-RU" altLang="ru-RU" sz="1600" b="1" dirty="0">
                <a:solidFill>
                  <a:srgbClr val="336699"/>
                </a:solidFill>
                <a:latin typeface="Arial" panose="020B0604020202020204" pitchFamily="34" charset="0"/>
              </a:rPr>
              <a:t> </a:t>
            </a:r>
            <a:br>
              <a:rPr lang="ru-RU" altLang="ru-RU" sz="1600" b="1" dirty="0">
                <a:solidFill>
                  <a:srgbClr val="336699"/>
                </a:solidFill>
                <a:latin typeface="Arial" panose="020B0604020202020204" pitchFamily="34" charset="0"/>
              </a:rPr>
            </a:br>
            <a:r>
              <a:rPr lang="ru-RU" altLang="ru-RU" sz="1600" b="1" dirty="0" err="1">
                <a:solidFill>
                  <a:srgbClr val="336699"/>
                </a:solidFill>
                <a:latin typeface="Arial" panose="020B0604020202020204" pitchFamily="34" charset="0"/>
              </a:rPr>
              <a:t>жүргізілетін</a:t>
            </a:r>
            <a:r>
              <a:rPr lang="ru-RU" altLang="ru-RU" sz="1600" b="1" dirty="0">
                <a:solidFill>
                  <a:srgbClr val="336699"/>
                </a:solidFill>
                <a:latin typeface="Arial" panose="020B0604020202020204" pitchFamily="34" charset="0"/>
              </a:rPr>
              <a:t> </a:t>
            </a:r>
            <a:r>
              <a:rPr lang="ru-RU" altLang="ru-RU" sz="1600" b="1" dirty="0" err="1" smtClean="0">
                <a:solidFill>
                  <a:srgbClr val="336699"/>
                </a:solidFill>
                <a:latin typeface="Arial" panose="020B0604020202020204" pitchFamily="34" charset="0"/>
              </a:rPr>
              <a:t>жұмыс</a:t>
            </a:r>
            <a:endParaRPr lang="en-GB" sz="1600" b="1" dirty="0">
              <a:solidFill>
                <a:srgbClr val="336699"/>
              </a:solidFill>
              <a:latin typeface="Arial" panose="020B0604020202020204" pitchFamily="34" charset="0"/>
            </a:endParaRPr>
          </a:p>
        </p:txBody>
      </p:sp>
      <p:sp>
        <p:nvSpPr>
          <p:cNvPr id="3" name="Прямоугольник 2"/>
          <p:cNvSpPr/>
          <p:nvPr/>
        </p:nvSpPr>
        <p:spPr>
          <a:xfrm>
            <a:off x="467361" y="1371370"/>
            <a:ext cx="5232400" cy="369332"/>
          </a:xfrm>
          <a:prstGeom prst="rect">
            <a:avLst/>
          </a:prstGeom>
        </p:spPr>
        <p:txBody>
          <a:bodyPr wrap="square">
            <a:spAutoFit/>
          </a:bodyPr>
          <a:lstStyle/>
          <a:p>
            <a:pPr algn="ctr"/>
            <a:r>
              <a:rPr lang="ru-RU" b="1" dirty="0" err="1">
                <a:solidFill>
                  <a:srgbClr val="336699"/>
                </a:solidFill>
                <a:latin typeface="Arial" panose="020B0604020202020204" pitchFamily="34" charset="0"/>
              </a:rPr>
              <a:t>Төлем</a:t>
            </a:r>
            <a:r>
              <a:rPr lang="ru-RU" b="1" dirty="0">
                <a:solidFill>
                  <a:srgbClr val="336699"/>
                </a:solidFill>
                <a:latin typeface="Arial" panose="020B0604020202020204" pitchFamily="34" charset="0"/>
              </a:rPr>
              <a:t> </a:t>
            </a:r>
            <a:r>
              <a:rPr lang="ru-RU" b="1" dirty="0" err="1">
                <a:solidFill>
                  <a:srgbClr val="336699"/>
                </a:solidFill>
                <a:latin typeface="Arial" panose="020B0604020202020204" pitchFamily="34" charset="0"/>
              </a:rPr>
              <a:t>әдістері</a:t>
            </a:r>
            <a:r>
              <a:rPr lang="ru-RU" b="1" dirty="0">
                <a:solidFill>
                  <a:srgbClr val="336699"/>
                </a:solidFill>
                <a:latin typeface="Arial" panose="020B0604020202020204" pitchFamily="34" charset="0"/>
              </a:rPr>
              <a:t> </a:t>
            </a:r>
            <a:r>
              <a:rPr lang="ru-RU" b="1" dirty="0" err="1">
                <a:solidFill>
                  <a:srgbClr val="336699"/>
                </a:solidFill>
                <a:latin typeface="Arial" panose="020B0604020202020204" pitchFamily="34" charset="0"/>
              </a:rPr>
              <a:t>туралы</a:t>
            </a:r>
            <a:r>
              <a:rPr lang="ru-RU" b="1" dirty="0">
                <a:solidFill>
                  <a:srgbClr val="336699"/>
                </a:solidFill>
                <a:latin typeface="Arial" panose="020B0604020202020204" pitchFamily="34" charset="0"/>
              </a:rPr>
              <a:t> </a:t>
            </a:r>
            <a:r>
              <a:rPr lang="ru-RU" b="1" dirty="0" err="1">
                <a:solidFill>
                  <a:srgbClr val="336699"/>
                </a:solidFill>
                <a:latin typeface="Arial" panose="020B0604020202020204" pitchFamily="34" charset="0"/>
              </a:rPr>
              <a:t>ақпарат</a:t>
            </a:r>
            <a:endParaRPr lang="ru-RU" dirty="0"/>
          </a:p>
        </p:txBody>
      </p:sp>
      <p:sp>
        <p:nvSpPr>
          <p:cNvPr id="4" name="Прямоугольник 3"/>
          <p:cNvSpPr/>
          <p:nvPr/>
        </p:nvSpPr>
        <p:spPr>
          <a:xfrm>
            <a:off x="6471920" y="1262827"/>
            <a:ext cx="5157100" cy="646331"/>
          </a:xfrm>
          <a:prstGeom prst="rect">
            <a:avLst/>
          </a:prstGeom>
        </p:spPr>
        <p:txBody>
          <a:bodyPr wrap="square">
            <a:spAutoFit/>
          </a:bodyPr>
          <a:lstStyle/>
          <a:p>
            <a:pPr algn="ctr"/>
            <a:r>
              <a:rPr lang="ru-RU" b="1" dirty="0" err="1">
                <a:solidFill>
                  <a:srgbClr val="336699"/>
                </a:solidFill>
                <a:latin typeface="Arial" panose="020B0604020202020204" pitchFamily="34" charset="0"/>
              </a:rPr>
              <a:t>Тұтынушылардың</a:t>
            </a:r>
            <a:r>
              <a:rPr lang="ru-RU" b="1" dirty="0">
                <a:solidFill>
                  <a:srgbClr val="336699"/>
                </a:solidFill>
                <a:latin typeface="Arial" panose="020B0604020202020204" pitchFamily="34" charset="0"/>
              </a:rPr>
              <a:t> </a:t>
            </a:r>
            <a:r>
              <a:rPr lang="ru-RU" b="1" dirty="0" err="1">
                <a:solidFill>
                  <a:srgbClr val="336699"/>
                </a:solidFill>
                <a:latin typeface="Arial" panose="020B0604020202020204" pitchFamily="34" charset="0"/>
              </a:rPr>
              <a:t>шот-түбіртектер</a:t>
            </a:r>
            <a:r>
              <a:rPr lang="ru-RU" b="1" dirty="0">
                <a:solidFill>
                  <a:srgbClr val="336699"/>
                </a:solidFill>
                <a:latin typeface="Arial" panose="020B0604020202020204" pitchFamily="34" charset="0"/>
              </a:rPr>
              <a:t> мен </a:t>
            </a:r>
            <a:r>
              <a:rPr lang="ru-RU" b="1" dirty="0" err="1">
                <a:solidFill>
                  <a:srgbClr val="336699"/>
                </a:solidFill>
                <a:latin typeface="Arial" panose="020B0604020202020204" pitchFamily="34" charset="0"/>
              </a:rPr>
              <a:t>шот-фактураларды</a:t>
            </a:r>
            <a:r>
              <a:rPr lang="ru-RU" b="1" dirty="0">
                <a:solidFill>
                  <a:srgbClr val="336699"/>
                </a:solidFill>
                <a:latin typeface="Arial" panose="020B0604020202020204" pitchFamily="34" charset="0"/>
              </a:rPr>
              <a:t> </a:t>
            </a:r>
            <a:r>
              <a:rPr lang="ru-RU" b="1" dirty="0" err="1">
                <a:solidFill>
                  <a:srgbClr val="336699"/>
                </a:solidFill>
                <a:latin typeface="Arial" panose="020B0604020202020204" pitchFamily="34" charset="0"/>
              </a:rPr>
              <a:t>алу</a:t>
            </a:r>
            <a:r>
              <a:rPr lang="ru-RU" b="1" dirty="0">
                <a:solidFill>
                  <a:srgbClr val="336699"/>
                </a:solidFill>
                <a:latin typeface="Arial" panose="020B0604020202020204" pitchFamily="34" charset="0"/>
              </a:rPr>
              <a:t> </a:t>
            </a:r>
            <a:r>
              <a:rPr lang="ru-RU" b="1" dirty="0" err="1">
                <a:solidFill>
                  <a:srgbClr val="336699"/>
                </a:solidFill>
                <a:latin typeface="Arial" panose="020B0604020202020204" pitchFamily="34" charset="0"/>
              </a:rPr>
              <a:t>тәсілдері</a:t>
            </a:r>
            <a:endParaRPr lang="ru-RU" dirty="0"/>
          </a:p>
        </p:txBody>
      </p:sp>
      <p:sp>
        <p:nvSpPr>
          <p:cNvPr id="2" name="Номер слайда 1"/>
          <p:cNvSpPr>
            <a:spLocks noGrp="1"/>
          </p:cNvSpPr>
          <p:nvPr>
            <p:ph type="sldNum" sz="quarter" idx="12"/>
          </p:nvPr>
        </p:nvSpPr>
        <p:spPr/>
        <p:txBody>
          <a:bodyPr/>
          <a:lstStyle/>
          <a:p>
            <a:fld id="{C1D32532-DADC-4E43-9EED-7788C45729EB}" type="slidenum">
              <a:rPr lang="en-GB" smtClean="0"/>
              <a:t>20</a:t>
            </a:fld>
            <a:endParaRPr lang="en-GB"/>
          </a:p>
        </p:txBody>
      </p:sp>
    </p:spTree>
    <p:extLst>
      <p:ext uri="{BB962C8B-B14F-4D97-AF65-F5344CB8AC3E}">
        <p14:creationId xmlns:p14="http://schemas.microsoft.com/office/powerpoint/2010/main" val="4174716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197864"/>
          </a:xfrm>
          <a:prstGeom prst="rect">
            <a:avLst/>
          </a:prstGeom>
        </p:spPr>
      </p:pic>
      <p:sp>
        <p:nvSpPr>
          <p:cNvPr id="5" name="Rectangle 22"/>
          <p:cNvSpPr/>
          <p:nvPr/>
        </p:nvSpPr>
        <p:spPr>
          <a:xfrm>
            <a:off x="0" y="292544"/>
            <a:ext cx="12192000" cy="61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ru-RU" b="1" dirty="0">
                <a:solidFill>
                  <a:srgbClr val="005696"/>
                </a:solidFill>
                <a:latin typeface="Arial" panose="020B0604020202020204" pitchFamily="34" charset="0"/>
                <a:cs typeface="Arial" panose="020B0604020202020204" pitchFamily="34" charset="0"/>
              </a:rPr>
              <a:t>    </a:t>
            </a:r>
            <a:r>
              <a:rPr lang="ru-RU" b="1" dirty="0" err="1">
                <a:solidFill>
                  <a:srgbClr val="005696"/>
                </a:solidFill>
                <a:latin typeface="Arial" panose="020B0604020202020204" pitchFamily="34" charset="0"/>
                <a:cs typeface="Arial" panose="020B0604020202020204" pitchFamily="34" charset="0"/>
              </a:rPr>
              <a:t>Сумен</a:t>
            </a:r>
            <a:r>
              <a:rPr lang="ru-RU" b="1" dirty="0">
                <a:solidFill>
                  <a:srgbClr val="005696"/>
                </a:solidFill>
                <a:latin typeface="Arial" panose="020B0604020202020204" pitchFamily="34" charset="0"/>
                <a:cs typeface="Arial" panose="020B0604020202020204" pitchFamily="34" charset="0"/>
              </a:rPr>
              <a:t> </a:t>
            </a:r>
            <a:r>
              <a:rPr lang="ru-RU" b="1" dirty="0" err="1">
                <a:solidFill>
                  <a:srgbClr val="005696"/>
                </a:solidFill>
                <a:latin typeface="Arial" panose="020B0604020202020204" pitchFamily="34" charset="0"/>
                <a:cs typeface="Arial" panose="020B0604020202020204" pitchFamily="34" charset="0"/>
              </a:rPr>
              <a:t>жабдықтау</a:t>
            </a:r>
            <a:r>
              <a:rPr lang="ru-RU" b="1" dirty="0">
                <a:solidFill>
                  <a:srgbClr val="005696"/>
                </a:solidFill>
                <a:latin typeface="Arial" panose="020B0604020202020204" pitchFamily="34" charset="0"/>
                <a:cs typeface="Arial" panose="020B0604020202020204" pitchFamily="34" charset="0"/>
              </a:rPr>
              <a:t> </a:t>
            </a:r>
            <a:r>
              <a:rPr lang="ru-RU" b="1" dirty="0" err="1">
                <a:solidFill>
                  <a:srgbClr val="005696"/>
                </a:solidFill>
                <a:latin typeface="Arial" panose="020B0604020202020204" pitchFamily="34" charset="0"/>
                <a:cs typeface="Arial" panose="020B0604020202020204" pitchFamily="34" charset="0"/>
              </a:rPr>
              <a:t>және</a:t>
            </a:r>
            <a:r>
              <a:rPr lang="ru-RU" b="1" dirty="0">
                <a:solidFill>
                  <a:srgbClr val="005696"/>
                </a:solidFill>
                <a:latin typeface="Arial" panose="020B0604020202020204" pitchFamily="34" charset="0"/>
                <a:cs typeface="Arial" panose="020B0604020202020204" pitchFamily="34" charset="0"/>
              </a:rPr>
              <a:t> су </a:t>
            </a:r>
            <a:r>
              <a:rPr lang="ru-RU" b="1" dirty="0" err="1">
                <a:solidFill>
                  <a:srgbClr val="005696"/>
                </a:solidFill>
                <a:latin typeface="Arial" panose="020B0604020202020204" pitchFamily="34" charset="0"/>
                <a:cs typeface="Arial" panose="020B0604020202020204" pitchFamily="34" charset="0"/>
              </a:rPr>
              <a:t>бұру</a:t>
            </a:r>
            <a:r>
              <a:rPr lang="ru-RU" b="1" dirty="0">
                <a:solidFill>
                  <a:srgbClr val="005696"/>
                </a:solidFill>
                <a:latin typeface="Arial" panose="020B0604020202020204" pitchFamily="34" charset="0"/>
                <a:cs typeface="Arial" panose="020B0604020202020204" pitchFamily="34" charset="0"/>
              </a:rPr>
              <a:t> </a:t>
            </a:r>
            <a:r>
              <a:rPr lang="ru-RU" b="1" dirty="0" err="1">
                <a:solidFill>
                  <a:srgbClr val="005696"/>
                </a:solidFill>
                <a:latin typeface="Arial" panose="020B0604020202020204" pitchFamily="34" charset="0"/>
                <a:cs typeface="Arial" panose="020B0604020202020204" pitchFamily="34" charset="0"/>
              </a:rPr>
              <a:t>қызметтерін</a:t>
            </a:r>
            <a:r>
              <a:rPr lang="ru-RU" b="1" dirty="0">
                <a:solidFill>
                  <a:srgbClr val="005696"/>
                </a:solidFill>
                <a:latin typeface="Arial" panose="020B0604020202020204" pitchFamily="34" charset="0"/>
                <a:cs typeface="Arial" panose="020B0604020202020204" pitchFamily="34" charset="0"/>
              </a:rPr>
              <a:t> </a:t>
            </a:r>
            <a:r>
              <a:rPr lang="ru-RU" b="1" dirty="0" err="1">
                <a:solidFill>
                  <a:srgbClr val="005696"/>
                </a:solidFill>
                <a:latin typeface="Arial" panose="020B0604020202020204" pitchFamily="34" charset="0"/>
                <a:cs typeface="Arial" panose="020B0604020202020204" pitchFamily="34" charset="0"/>
              </a:rPr>
              <a:t>тұтынушылармен</a:t>
            </a:r>
            <a:r>
              <a:rPr lang="ru-RU" b="1" dirty="0">
                <a:solidFill>
                  <a:srgbClr val="005696"/>
                </a:solidFill>
                <a:latin typeface="Arial" panose="020B0604020202020204" pitchFamily="34" charset="0"/>
                <a:cs typeface="Arial" panose="020B0604020202020204" pitchFamily="34" charset="0"/>
              </a:rPr>
              <a:t> </a:t>
            </a:r>
            <a:r>
              <a:rPr lang="ru-RU" b="1" dirty="0" err="1">
                <a:solidFill>
                  <a:srgbClr val="005696"/>
                </a:solidFill>
                <a:latin typeface="Arial" panose="020B0604020202020204" pitchFamily="34" charset="0"/>
                <a:cs typeface="Arial" panose="020B0604020202020204" pitchFamily="34" charset="0"/>
              </a:rPr>
              <a:t>жүргізілетін</a:t>
            </a:r>
            <a:r>
              <a:rPr lang="ru-RU" b="1" dirty="0">
                <a:solidFill>
                  <a:srgbClr val="005696"/>
                </a:solidFill>
                <a:latin typeface="Arial" panose="020B0604020202020204" pitchFamily="34" charset="0"/>
                <a:cs typeface="Arial" panose="020B0604020202020204" pitchFamily="34" charset="0"/>
              </a:rPr>
              <a:t> </a:t>
            </a:r>
            <a:r>
              <a:rPr lang="ru-RU" b="1" dirty="0" err="1">
                <a:solidFill>
                  <a:srgbClr val="005696"/>
                </a:solidFill>
                <a:latin typeface="Arial" panose="020B0604020202020204" pitchFamily="34" charset="0"/>
                <a:cs typeface="Arial" panose="020B0604020202020204" pitchFamily="34" charset="0"/>
              </a:rPr>
              <a:t>жұмыс</a:t>
            </a:r>
            <a:endParaRPr lang="ru-RU" altLang="ru-RU" b="1" dirty="0">
              <a:solidFill>
                <a:srgbClr val="005696"/>
              </a:solidFill>
              <a:latin typeface="Arial" panose="020B0604020202020204" pitchFamily="34" charset="0"/>
              <a:cs typeface="Arial" panose="020B0604020202020204" pitchFamily="34" charset="0"/>
            </a:endParaRPr>
          </a:p>
        </p:txBody>
      </p:sp>
      <p:pic>
        <p:nvPicPr>
          <p:cNvPr id="6" name="Picture 9"/>
          <p:cNvPicPr>
            <a:picLocks noChangeAspect="1"/>
          </p:cNvPicPr>
          <p:nvPr/>
        </p:nvPicPr>
        <p:blipFill>
          <a:blip r:embed="rId3"/>
          <a:stretch>
            <a:fillRect/>
          </a:stretch>
        </p:blipFill>
        <p:spPr>
          <a:xfrm>
            <a:off x="209006" y="223396"/>
            <a:ext cx="945000" cy="686250"/>
          </a:xfrm>
          <a:prstGeom prst="rect">
            <a:avLst/>
          </a:prstGeom>
        </p:spPr>
      </p:pic>
      <p:sp>
        <p:nvSpPr>
          <p:cNvPr id="33" name="Заголовок 1"/>
          <p:cNvSpPr txBox="1">
            <a:spLocks/>
          </p:cNvSpPr>
          <p:nvPr/>
        </p:nvSpPr>
        <p:spPr bwMode="auto">
          <a:xfrm>
            <a:off x="-1" y="1152016"/>
            <a:ext cx="12192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ru-RU" altLang="ru-RU" sz="1600" b="1" dirty="0" err="1">
                <a:solidFill>
                  <a:srgbClr val="336699"/>
                </a:solidFill>
                <a:latin typeface="Arial" panose="020B0604020202020204" pitchFamily="34" charset="0"/>
              </a:rPr>
              <a:t>Тұтынушының</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жеке</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кабинетінің</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мобильді</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қосымшасы</a:t>
            </a:r>
            <a:endParaRPr lang="ru-RU" altLang="ru-RU" sz="1600" b="1" dirty="0">
              <a:solidFill>
                <a:srgbClr val="336699"/>
              </a:solidFill>
              <a:latin typeface="Arial" panose="020B0604020202020204" pitchFamily="34" charset="0"/>
            </a:endParaRPr>
          </a:p>
          <a:p>
            <a:pPr algn="ctr" eaLnBrk="1" hangingPunct="1">
              <a:spcBef>
                <a:spcPct val="0"/>
              </a:spcBef>
              <a:buFontTx/>
              <a:buNone/>
            </a:pPr>
            <a:endParaRPr lang="ru-RU" altLang="ru-RU" sz="1600" b="1" dirty="0">
              <a:solidFill>
                <a:srgbClr val="336699"/>
              </a:solidFill>
              <a:latin typeface="Arial" panose="020B0604020202020204" pitchFamily="34" charset="0"/>
            </a:endParaRPr>
          </a:p>
        </p:txBody>
      </p:sp>
      <p:sp>
        <p:nvSpPr>
          <p:cNvPr id="59" name="Прямоугольник 21"/>
          <p:cNvSpPr>
            <a:spLocks noChangeArrowheads="1"/>
          </p:cNvSpPr>
          <p:nvPr/>
        </p:nvSpPr>
        <p:spPr bwMode="auto">
          <a:xfrm>
            <a:off x="8165458" y="1510500"/>
            <a:ext cx="3671888" cy="228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ru-RU" sz="1400" dirty="0" err="1">
                <a:latin typeface="Arial" panose="020B0604020202020204" pitchFamily="34" charset="0"/>
                <a:cs typeface="Arial" panose="020B0604020202020204" pitchFamily="34" charset="0"/>
              </a:rPr>
              <a:t>Мобильді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қосымшада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мынадай</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функциялар</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көзделген</a:t>
            </a:r>
            <a:r>
              <a:rPr lang="ru-RU" sz="1400" dirty="0">
                <a:latin typeface="Arial" panose="020B0604020202020204" pitchFamily="34" charset="0"/>
                <a:cs typeface="Arial" panose="020B0604020202020204" pitchFamily="34" charset="0"/>
              </a:rPr>
              <a:t>: </a:t>
            </a:r>
          </a:p>
          <a:p>
            <a:pPr marL="285750" indent="-285750"/>
            <a:r>
              <a:rPr lang="ru-RU" sz="1400" dirty="0">
                <a:latin typeface="Arial" panose="020B0604020202020204" pitchFamily="34" charset="0"/>
                <a:cs typeface="Arial" panose="020B0604020202020204" pitchFamily="34" charset="0"/>
              </a:rPr>
              <a:t>ЖЕҚ </a:t>
            </a:r>
            <a:r>
              <a:rPr lang="ru-RU" sz="1400" dirty="0" err="1">
                <a:latin typeface="Arial" panose="020B0604020202020204" pitchFamily="34" charset="0"/>
                <a:cs typeface="Arial" panose="020B0604020202020204" pitchFamily="34" charset="0"/>
              </a:rPr>
              <a:t>айғақтарын</a:t>
            </a:r>
            <a:r>
              <a:rPr lang="ru-RU" sz="1400" dirty="0">
                <a:latin typeface="Arial" panose="020B0604020202020204" pitchFamily="34" charset="0"/>
                <a:cs typeface="Arial" panose="020B0604020202020204" pitchFamily="34" charset="0"/>
              </a:rPr>
              <a:t> беру;</a:t>
            </a:r>
          </a:p>
          <a:p>
            <a:pPr marL="285750" indent="-285750"/>
            <a:r>
              <a:rPr lang="ru-RU" sz="1400" dirty="0">
                <a:latin typeface="Arial" panose="020B0604020202020204" pitchFamily="34" charset="0"/>
                <a:cs typeface="Arial" panose="020B0604020202020204" pitchFamily="34" charset="0"/>
              </a:rPr>
              <a:t>ЖЕҚ </a:t>
            </a:r>
            <a:r>
              <a:rPr lang="ru-RU" sz="1400" dirty="0" err="1">
                <a:latin typeface="Arial" panose="020B0604020202020204" pitchFamily="34" charset="0"/>
                <a:cs typeface="Arial" panose="020B0604020202020204" pitchFamily="34" charset="0"/>
              </a:rPr>
              <a:t>пломбылауға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өтінім</a:t>
            </a:r>
            <a:r>
              <a:rPr lang="ru-RU" sz="1400" dirty="0">
                <a:latin typeface="Arial" panose="020B0604020202020204" pitchFamily="34" charset="0"/>
                <a:cs typeface="Arial" panose="020B0604020202020204" pitchFamily="34" charset="0"/>
              </a:rPr>
              <a:t>; </a:t>
            </a:r>
          </a:p>
          <a:p>
            <a:pPr marL="285750" indent="-285750"/>
            <a:r>
              <a:rPr lang="ru-RU" sz="1400" dirty="0">
                <a:latin typeface="Arial" panose="020B0604020202020204" pitchFamily="34" charset="0"/>
                <a:cs typeface="Arial" panose="020B0604020202020204" pitchFamily="34" charset="0"/>
              </a:rPr>
              <a:t>ЖЕҚ </a:t>
            </a:r>
            <a:r>
              <a:rPr lang="ru-RU" sz="1400" dirty="0" err="1">
                <a:latin typeface="Arial" panose="020B0604020202020204" pitchFamily="34" charset="0"/>
                <a:cs typeface="Arial" panose="020B0604020202020204" pitchFamily="34" charset="0"/>
              </a:rPr>
              <a:t>пломбыны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шешуге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өтінім</a:t>
            </a:r>
            <a:r>
              <a:rPr lang="ru-RU" sz="1400" dirty="0">
                <a:latin typeface="Arial" panose="020B0604020202020204" pitchFamily="34" charset="0"/>
                <a:cs typeface="Arial" panose="020B0604020202020204" pitchFamily="34" charset="0"/>
              </a:rPr>
              <a:t>; </a:t>
            </a:r>
          </a:p>
          <a:p>
            <a:pPr marL="285750" indent="-285750"/>
            <a:r>
              <a:rPr lang="ru-RU" sz="1400" dirty="0" err="1">
                <a:latin typeface="Arial" panose="020B0604020202020204" pitchFamily="34" charset="0"/>
                <a:cs typeface="Arial" panose="020B0604020202020204" pitchFamily="34" charset="0"/>
              </a:rPr>
              <a:t>қолданыстағы</a:t>
            </a:r>
            <a:r>
              <a:rPr lang="ru-RU" sz="1400" dirty="0">
                <a:latin typeface="Arial" panose="020B0604020202020204" pitchFamily="34" charset="0"/>
                <a:cs typeface="Arial" panose="020B0604020202020204" pitchFamily="34" charset="0"/>
              </a:rPr>
              <a:t> ЖЕҚ </a:t>
            </a:r>
            <a:r>
              <a:rPr lang="ru-RU" sz="1400" dirty="0" err="1">
                <a:latin typeface="Arial" panose="020B0604020202020204" pitchFamily="34" charset="0"/>
                <a:cs typeface="Arial" panose="020B0604020202020204" pitchFamily="34" charset="0"/>
              </a:rPr>
              <a:t>тізілімі</a:t>
            </a:r>
            <a:r>
              <a:rPr lang="ru-RU" sz="1400" dirty="0">
                <a:latin typeface="Arial" panose="020B0604020202020204" pitchFamily="34" charset="0"/>
                <a:cs typeface="Arial" panose="020B0604020202020204" pitchFamily="34" charset="0"/>
              </a:rPr>
              <a:t>; </a:t>
            </a:r>
          </a:p>
          <a:p>
            <a:pPr marL="285750" indent="-285750"/>
            <a:r>
              <a:rPr lang="ru-RU" sz="1400" dirty="0" err="1">
                <a:latin typeface="Arial" panose="020B0604020202020204" pitchFamily="34" charset="0"/>
                <a:cs typeface="Arial" panose="020B0604020202020204" pitchFamily="34" charset="0"/>
              </a:rPr>
              <a:t>есептеулердің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толық</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жазылуы</a:t>
            </a:r>
            <a:r>
              <a:rPr lang="ru-RU" sz="1400" dirty="0">
                <a:latin typeface="Arial" panose="020B0604020202020204" pitchFamily="34" charset="0"/>
                <a:cs typeface="Arial" panose="020B0604020202020204" pitchFamily="34" charset="0"/>
              </a:rPr>
              <a:t>; </a:t>
            </a:r>
          </a:p>
          <a:p>
            <a:pPr marL="285750" indent="-285750"/>
            <a:r>
              <a:rPr lang="ru-RU" sz="1400" dirty="0" err="1">
                <a:latin typeface="Arial" panose="020B0604020202020204" pitchFamily="34" charset="0"/>
                <a:cs typeface="Arial" panose="020B0604020202020204" pitchFamily="34" charset="0"/>
              </a:rPr>
              <a:t>төлемнің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толық</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жазылуы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және</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басқа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құжаттар</a:t>
            </a:r>
            <a:endParaRPr lang="ru-RU" sz="1400" dirty="0">
              <a:latin typeface="Arial" panose="020B0604020202020204" pitchFamily="34" charset="0"/>
              <a:cs typeface="Arial" panose="020B0604020202020204" pitchFamily="34" charset="0"/>
            </a:endParaRPr>
          </a:p>
        </p:txBody>
      </p:sp>
      <p:grpSp>
        <p:nvGrpSpPr>
          <p:cNvPr id="28" name="Группа 7"/>
          <p:cNvGrpSpPr>
            <a:grpSpLocks/>
          </p:cNvGrpSpPr>
          <p:nvPr/>
        </p:nvGrpSpPr>
        <p:grpSpPr bwMode="auto">
          <a:xfrm>
            <a:off x="566796" y="1543474"/>
            <a:ext cx="1506489" cy="2233532"/>
            <a:chOff x="2267744" y="586145"/>
            <a:chExt cx="1635125" cy="3144837"/>
          </a:xfrm>
        </p:grpSpPr>
        <p:grpSp>
          <p:nvGrpSpPr>
            <p:cNvPr id="29" name="Группа 11"/>
            <p:cNvGrpSpPr>
              <a:grpSpLocks/>
            </p:cNvGrpSpPr>
            <p:nvPr/>
          </p:nvGrpSpPr>
          <p:grpSpPr bwMode="auto">
            <a:xfrm>
              <a:off x="2267744" y="586145"/>
              <a:ext cx="1635125" cy="3144837"/>
              <a:chOff x="-3876413" y="86298"/>
              <a:chExt cx="3819525" cy="6452615"/>
            </a:xfrm>
          </p:grpSpPr>
          <p:pic>
            <p:nvPicPr>
              <p:cNvPr id="31"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49343" y="607175"/>
                <a:ext cx="2931281" cy="521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6" descr="ÐÐ°ÑÑÐ¸Ð½ÐºÐ¸ Ð¿Ð¾ Ð·Ð°Ð¿ÑÐ¾ÑÑ ÑÐµÐ»ÐµÑÐ¾Ð½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6413" y="86298"/>
                <a:ext cx="3819525" cy="645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 name="Рисунок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37068" y="836712"/>
              <a:ext cx="1268373"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 name="Группа 20"/>
          <p:cNvGrpSpPr>
            <a:grpSpLocks/>
          </p:cNvGrpSpPr>
          <p:nvPr/>
        </p:nvGrpSpPr>
        <p:grpSpPr bwMode="auto">
          <a:xfrm>
            <a:off x="2408032" y="1544218"/>
            <a:ext cx="1414876" cy="2270615"/>
            <a:chOff x="3414270" y="937749"/>
            <a:chExt cx="1304309" cy="2246199"/>
          </a:xfrm>
        </p:grpSpPr>
        <p:pic>
          <p:nvPicPr>
            <p:cNvPr id="57" name="Picture 6" descr="ÐÐ°ÑÑÐ¸Ð½ÐºÐ¸ Ð¿Ð¾ Ð·Ð°Ð¿ÑÐ¾ÑÑ ÑÐµÐ»ÐµÑÐ¾Ð½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4270" y="937749"/>
              <a:ext cx="1304309" cy="22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Группа 8"/>
            <p:cNvGrpSpPr>
              <a:grpSpLocks/>
            </p:cNvGrpSpPr>
            <p:nvPr/>
          </p:nvGrpSpPr>
          <p:grpSpPr bwMode="auto">
            <a:xfrm>
              <a:off x="3545065" y="1119069"/>
              <a:ext cx="1016030" cy="1951579"/>
              <a:chOff x="3545065" y="1119069"/>
              <a:chExt cx="1016030" cy="1951579"/>
            </a:xfrm>
          </p:grpSpPr>
          <p:pic>
            <p:nvPicPr>
              <p:cNvPr id="60" name="Рисунок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60108" y="1119070"/>
                <a:ext cx="1000987" cy="181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Рисунок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45065" y="1119069"/>
                <a:ext cx="1005902" cy="195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2" name="Группа 17"/>
          <p:cNvGrpSpPr>
            <a:grpSpLocks/>
          </p:cNvGrpSpPr>
          <p:nvPr/>
        </p:nvGrpSpPr>
        <p:grpSpPr bwMode="auto">
          <a:xfrm>
            <a:off x="4293008" y="1503184"/>
            <a:ext cx="1415385" cy="2393891"/>
            <a:chOff x="7046482" y="514796"/>
            <a:chExt cx="1304309" cy="2246199"/>
          </a:xfrm>
        </p:grpSpPr>
        <p:pic>
          <p:nvPicPr>
            <p:cNvPr id="63" name="Picture 6" descr="ÐÐ°ÑÑÐ¸Ð½ÐºÐ¸ Ð¿Ð¾ Ð·Ð°Ð¿ÑÐ¾ÑÑ ÑÐµÐ»ÐµÑÐ¾Ð½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6482" y="514796"/>
              <a:ext cx="1304309" cy="22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 name="Группа 16"/>
            <p:cNvGrpSpPr>
              <a:grpSpLocks/>
            </p:cNvGrpSpPr>
            <p:nvPr/>
          </p:nvGrpSpPr>
          <p:grpSpPr bwMode="auto">
            <a:xfrm>
              <a:off x="7164288" y="707933"/>
              <a:ext cx="1031163" cy="1928979"/>
              <a:chOff x="5389883" y="746118"/>
              <a:chExt cx="1078518" cy="2276872"/>
            </a:xfrm>
          </p:grpSpPr>
          <p:pic>
            <p:nvPicPr>
              <p:cNvPr id="65" name="Рисунок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89883" y="746118"/>
                <a:ext cx="1078518" cy="227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Прямоугольник 65"/>
              <p:cNvSpPr/>
              <p:nvPr/>
            </p:nvSpPr>
            <p:spPr>
              <a:xfrm>
                <a:off x="5507311" y="1269901"/>
                <a:ext cx="793299" cy="2145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7" name="Прямоугольник 66"/>
              <p:cNvSpPr/>
              <p:nvPr/>
            </p:nvSpPr>
            <p:spPr>
              <a:xfrm>
                <a:off x="5507311" y="1700783"/>
                <a:ext cx="793299" cy="1870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8" name="Прямоугольник 67"/>
              <p:cNvSpPr/>
              <p:nvPr/>
            </p:nvSpPr>
            <p:spPr>
              <a:xfrm>
                <a:off x="5507311" y="2025321"/>
                <a:ext cx="793299" cy="1870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grpSp>
      <p:grpSp>
        <p:nvGrpSpPr>
          <p:cNvPr id="69" name="Группа 21"/>
          <p:cNvGrpSpPr>
            <a:grpSpLocks/>
          </p:cNvGrpSpPr>
          <p:nvPr/>
        </p:nvGrpSpPr>
        <p:grpSpPr bwMode="auto">
          <a:xfrm>
            <a:off x="6095999" y="1529541"/>
            <a:ext cx="1408043" cy="2438775"/>
            <a:chOff x="4788024" y="3792543"/>
            <a:chExt cx="1304309" cy="2246199"/>
          </a:xfrm>
        </p:grpSpPr>
        <p:pic>
          <p:nvPicPr>
            <p:cNvPr id="70" name="Picture 6" descr="ÐÐ°ÑÑÐ¸Ð½ÐºÐ¸ Ð¿Ð¾ Ð·Ð°Ð¿ÑÐ¾ÑÑ ÑÐµÐ»ÐµÑÐ¾Ð½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3792543"/>
              <a:ext cx="1304309" cy="22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Рисунок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12215" y="3949724"/>
              <a:ext cx="1027938" cy="196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2" name="Схема 71"/>
          <p:cNvGraphicFramePr/>
          <p:nvPr>
            <p:extLst>
              <p:ext uri="{D42A27DB-BD31-4B8C-83A1-F6EECF244321}">
                <p14:modId xmlns:p14="http://schemas.microsoft.com/office/powerpoint/2010/main" val="318743975"/>
              </p:ext>
            </p:extLst>
          </p:nvPr>
        </p:nvGraphicFramePr>
        <p:xfrm>
          <a:off x="330199" y="5217727"/>
          <a:ext cx="3889909" cy="106477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74" name="Схема 73"/>
          <p:cNvGraphicFramePr/>
          <p:nvPr>
            <p:extLst>
              <p:ext uri="{D42A27DB-BD31-4B8C-83A1-F6EECF244321}">
                <p14:modId xmlns:p14="http://schemas.microsoft.com/office/powerpoint/2010/main" val="4214570985"/>
              </p:ext>
            </p:extLst>
          </p:nvPr>
        </p:nvGraphicFramePr>
        <p:xfrm>
          <a:off x="4542679" y="4487336"/>
          <a:ext cx="3677526" cy="237066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73" name="Схема 72"/>
          <p:cNvGraphicFramePr/>
          <p:nvPr>
            <p:extLst>
              <p:ext uri="{D42A27DB-BD31-4B8C-83A1-F6EECF244321}">
                <p14:modId xmlns:p14="http://schemas.microsoft.com/office/powerpoint/2010/main" val="3516889501"/>
              </p:ext>
            </p:extLst>
          </p:nvPr>
        </p:nvGraphicFramePr>
        <p:xfrm>
          <a:off x="8542775" y="5233550"/>
          <a:ext cx="2750457" cy="1048954"/>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sp>
        <p:nvSpPr>
          <p:cNvPr id="78" name="Круговая 77"/>
          <p:cNvSpPr/>
          <p:nvPr/>
        </p:nvSpPr>
        <p:spPr>
          <a:xfrm rot="10800000">
            <a:off x="10918967" y="5217726"/>
            <a:ext cx="957532" cy="1064778"/>
          </a:xfrm>
          <a:prstGeom prst="pie">
            <a:avLst>
              <a:gd name="adj1" fmla="val 5400000"/>
              <a:gd name="adj2" fmla="val 16200000"/>
            </a:avLst>
          </a:prstGeom>
          <a:solidFill>
            <a:srgbClr val="D5DBE3"/>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9" name="Прямоугольник 78"/>
          <p:cNvSpPr/>
          <p:nvPr/>
        </p:nvSpPr>
        <p:spPr>
          <a:xfrm>
            <a:off x="442205" y="3925119"/>
            <a:ext cx="11181600" cy="461665"/>
          </a:xfrm>
          <a:prstGeom prst="rect">
            <a:avLst/>
          </a:prstGeom>
        </p:spPr>
        <p:txBody>
          <a:bodyPr wrap="square">
            <a:spAutoFit/>
          </a:bodyPr>
          <a:lstStyle/>
          <a:p>
            <a:pPr algn="just"/>
            <a:r>
              <a:rPr lang="ru-RU" sz="1200" dirty="0" err="1">
                <a:latin typeface="Arial" panose="020B0604020202020204" pitchFamily="34" charset="0"/>
                <a:cs typeface="Arial" panose="020B0604020202020204" pitchFamily="34" charset="0"/>
              </a:rPr>
              <a:t>Қызмет</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тұтынушыларының</a:t>
            </a:r>
            <a:r>
              <a:rPr lang="ru-RU"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WhatsApp </a:t>
            </a:r>
            <a:r>
              <a:rPr lang="ru-RU" sz="1200" dirty="0" err="1">
                <a:latin typeface="Arial" panose="020B0604020202020204" pitchFamily="34" charset="0"/>
                <a:cs typeface="Arial" panose="020B0604020202020204" pitchFamily="34" charset="0"/>
              </a:rPr>
              <a:t>қосымшасы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арқылы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есеп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құралдарынан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көрсеткіштерді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көппәтерлі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тұрғын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үйлерде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тұратын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тұрғындар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үшін</a:t>
            </a:r>
            <a:r>
              <a:rPr lang="ru-RU" sz="1200" dirty="0">
                <a:latin typeface="Arial" panose="020B0604020202020204" pitchFamily="34" charset="0"/>
                <a:cs typeface="Arial" panose="020B0604020202020204" pitchFamily="34" charset="0"/>
              </a:rPr>
              <a:t> 8 747 377 74 44; </a:t>
            </a:r>
            <a:r>
              <a:rPr lang="ru-RU" sz="1200" dirty="0" err="1">
                <a:latin typeface="Arial" panose="020B0604020202020204" pitchFamily="34" charset="0"/>
                <a:cs typeface="Arial" panose="020B0604020202020204" pitchFamily="34" charset="0"/>
              </a:rPr>
              <a:t>жеке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тұрғын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үйлерде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тұратын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тұрғындар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үшін</a:t>
            </a:r>
            <a:r>
              <a:rPr lang="ru-RU" sz="1200" dirty="0">
                <a:latin typeface="Arial" panose="020B0604020202020204" pitchFamily="34" charset="0"/>
                <a:cs typeface="Arial" panose="020B0604020202020204" pitchFamily="34" charset="0"/>
              </a:rPr>
              <a:t> 8 708 101 20 31 </a:t>
            </a:r>
            <a:r>
              <a:rPr lang="ru-RU" sz="1200" dirty="0" err="1">
                <a:latin typeface="Arial" panose="020B0604020202020204" pitchFamily="34" charset="0"/>
                <a:cs typeface="Arial" panose="020B0604020202020204" pitchFamily="34" charset="0"/>
              </a:rPr>
              <a:t>тел.арқылы</a:t>
            </a:r>
            <a:r>
              <a:rPr lang="ru-RU" sz="1200" dirty="0">
                <a:latin typeface="Arial" panose="020B0604020202020204" pitchFamily="34" charset="0"/>
                <a:cs typeface="Arial" panose="020B0604020202020204" pitchFamily="34" charset="0"/>
              </a:rPr>
              <a:t> беру </a:t>
            </a:r>
            <a:r>
              <a:rPr lang="ru-RU" sz="1200" dirty="0" err="1">
                <a:latin typeface="Arial" panose="020B0604020202020204" pitchFamily="34" charset="0"/>
                <a:cs typeface="Arial" panose="020B0604020202020204" pitchFamily="34" charset="0"/>
              </a:rPr>
              <a:t>мүмкіндігі</a:t>
            </a:r>
            <a:r>
              <a:rPr lang="ru-RU" sz="1200" dirty="0">
                <a:latin typeface="Arial" panose="020B0604020202020204" pitchFamily="34" charset="0"/>
                <a:cs typeface="Arial" panose="020B0604020202020204" pitchFamily="34" charset="0"/>
              </a:rPr>
              <a:t> бар.</a:t>
            </a:r>
          </a:p>
        </p:txBody>
      </p:sp>
      <p:sp>
        <p:nvSpPr>
          <p:cNvPr id="35" name="Номер слайда 1"/>
          <p:cNvSpPr>
            <a:spLocks noGrp="1"/>
          </p:cNvSpPr>
          <p:nvPr>
            <p:ph type="sldNum" sz="quarter" idx="12"/>
          </p:nvPr>
        </p:nvSpPr>
        <p:spPr>
          <a:xfrm>
            <a:off x="10897984" y="6356351"/>
            <a:ext cx="1294016" cy="501649"/>
          </a:xfrm>
        </p:spPr>
        <p:txBody>
          <a:bodyPr/>
          <a:lstStyle/>
          <a:p>
            <a:pPr>
              <a:defRPr/>
            </a:pPr>
            <a:r>
              <a:rPr lang="en-US" altLang="ru-RU" dirty="0" smtClean="0">
                <a:latin typeface="Arial" panose="020B0604020202020204" pitchFamily="34" charset="0"/>
                <a:cs typeface="Arial" panose="020B0604020202020204" pitchFamily="34" charset="0"/>
              </a:rPr>
              <a:t>21</a:t>
            </a:r>
            <a:endParaRPr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839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058779"/>
          </a:xfrm>
          <a:prstGeom prst="rect">
            <a:avLst/>
          </a:prstGeom>
        </p:spPr>
      </p:pic>
      <p:sp>
        <p:nvSpPr>
          <p:cNvPr id="5" name="Rectangle 22"/>
          <p:cNvSpPr/>
          <p:nvPr/>
        </p:nvSpPr>
        <p:spPr>
          <a:xfrm>
            <a:off x="0" y="292544"/>
            <a:ext cx="12192000" cy="61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ru-RU" sz="1600" b="1" dirty="0" err="1">
                <a:solidFill>
                  <a:srgbClr val="336699"/>
                </a:solidFill>
                <a:latin typeface="Arial" panose="020B0604020202020204" pitchFamily="34" charset="0"/>
              </a:rPr>
              <a:t>Есептеу</a:t>
            </a:r>
            <a:r>
              <a:rPr lang="ru-RU" sz="1600" b="1" dirty="0">
                <a:solidFill>
                  <a:srgbClr val="336699"/>
                </a:solidFill>
                <a:latin typeface="Arial" panose="020B0604020202020204" pitchFamily="34" charset="0"/>
              </a:rPr>
              <a:t> </a:t>
            </a:r>
            <a:r>
              <a:rPr lang="ru-RU" sz="1600" b="1" dirty="0" err="1">
                <a:solidFill>
                  <a:srgbClr val="336699"/>
                </a:solidFill>
                <a:latin typeface="Arial" panose="020B0604020202020204" pitchFamily="34" charset="0"/>
              </a:rPr>
              <a:t>аспаптарымен</a:t>
            </a:r>
            <a:r>
              <a:rPr lang="ru-RU" sz="1600" b="1" dirty="0">
                <a:solidFill>
                  <a:srgbClr val="336699"/>
                </a:solidFill>
                <a:latin typeface="Arial" panose="020B0604020202020204" pitchFamily="34" charset="0"/>
              </a:rPr>
              <a:t> </a:t>
            </a:r>
            <a:r>
              <a:rPr lang="ru-RU" sz="1600" b="1" dirty="0" err="1">
                <a:solidFill>
                  <a:srgbClr val="336699"/>
                </a:solidFill>
                <a:latin typeface="Arial" panose="020B0604020202020204" pitchFamily="34" charset="0"/>
              </a:rPr>
              <a:t>жарақтандыру</a:t>
            </a:r>
            <a:endParaRPr lang="ru-RU" sz="1600" b="1" dirty="0">
              <a:solidFill>
                <a:srgbClr val="336699"/>
              </a:solidFill>
              <a:latin typeface="Arial" panose="020B0604020202020204" pitchFamily="34" charset="0"/>
            </a:endParaRPr>
          </a:p>
        </p:txBody>
      </p:sp>
      <p:pic>
        <p:nvPicPr>
          <p:cNvPr id="6" name="Picture 9"/>
          <p:cNvPicPr>
            <a:picLocks noChangeAspect="1"/>
          </p:cNvPicPr>
          <p:nvPr/>
        </p:nvPicPr>
        <p:blipFill>
          <a:blip r:embed="rId3"/>
          <a:stretch>
            <a:fillRect/>
          </a:stretch>
        </p:blipFill>
        <p:spPr>
          <a:xfrm>
            <a:off x="543330" y="255807"/>
            <a:ext cx="945000" cy="686250"/>
          </a:xfrm>
          <a:prstGeom prst="rect">
            <a:avLst/>
          </a:prstGeom>
        </p:spPr>
      </p:pic>
      <p:sp>
        <p:nvSpPr>
          <p:cNvPr id="62" name="Прямоугольник 61"/>
          <p:cNvSpPr/>
          <p:nvPr/>
        </p:nvSpPr>
        <p:spPr>
          <a:xfrm>
            <a:off x="356937" y="5928686"/>
            <a:ext cx="11478125" cy="461665"/>
          </a:xfrm>
          <a:prstGeom prst="rect">
            <a:avLst/>
          </a:prstGeom>
          <a:noFill/>
        </p:spPr>
        <p:txBody>
          <a:bodyPr wrap="square" lIns="91440" tIns="45720" rIns="91440" bIns="45720">
            <a:spAutoFit/>
          </a:bodyPr>
          <a:lstStyle/>
          <a:p>
            <a:pPr algn="just"/>
            <a:r>
              <a:rPr lang="ru-RU" sz="1200" i="1" dirty="0">
                <a:ln w="0"/>
                <a:latin typeface="Arial" panose="020B0604020202020204" pitchFamily="34" charset="0"/>
              </a:rPr>
              <a:t>1.07.2025 </a:t>
            </a:r>
            <a:r>
              <a:rPr lang="ru-RU" sz="1200" i="1" dirty="0" err="1">
                <a:ln w="0"/>
                <a:latin typeface="Arial" panose="020B0604020202020204" pitchFamily="34" charset="0"/>
              </a:rPr>
              <a:t>жылғы</a:t>
            </a:r>
            <a:r>
              <a:rPr lang="ru-RU" sz="1200" i="1" dirty="0">
                <a:ln w="0"/>
                <a:latin typeface="Arial" panose="020B0604020202020204" pitchFamily="34" charset="0"/>
              </a:rPr>
              <a:t> </a:t>
            </a:r>
            <a:r>
              <a:rPr lang="ru-RU" sz="1200" i="1" dirty="0" err="1">
                <a:ln w="0"/>
                <a:latin typeface="Arial" panose="020B0604020202020204" pitchFamily="34" charset="0"/>
              </a:rPr>
              <a:t>жағдай</a:t>
            </a:r>
            <a:r>
              <a:rPr lang="ru-RU" sz="1200" i="1" dirty="0">
                <a:ln w="0"/>
                <a:latin typeface="Arial" panose="020B0604020202020204" pitchFamily="34" charset="0"/>
              </a:rPr>
              <a:t> </a:t>
            </a:r>
            <a:r>
              <a:rPr lang="ru-RU" sz="1200" i="1" dirty="0" err="1">
                <a:ln w="0"/>
                <a:latin typeface="Arial" panose="020B0604020202020204" pitchFamily="34" charset="0"/>
              </a:rPr>
              <a:t>бойынша</a:t>
            </a:r>
            <a:r>
              <a:rPr lang="ru-RU" sz="1200" i="1" dirty="0">
                <a:ln w="0"/>
                <a:latin typeface="Arial" panose="020B0604020202020204" pitchFamily="34" charset="0"/>
              </a:rPr>
              <a:t> "Алматы Су" МКК 630 791 </a:t>
            </a:r>
            <a:r>
              <a:rPr lang="ru-RU" sz="1200" i="1" dirty="0" err="1">
                <a:ln w="0"/>
                <a:latin typeface="Arial" panose="020B0604020202020204" pitchFamily="34" charset="0"/>
              </a:rPr>
              <a:t>тұтынушысының</a:t>
            </a:r>
            <a:r>
              <a:rPr lang="ru-RU" sz="1200" i="1" dirty="0">
                <a:ln w="0"/>
                <a:latin typeface="Arial" panose="020B0604020202020204" pitchFamily="34" charset="0"/>
              </a:rPr>
              <a:t> 493 189 (88 %) </a:t>
            </a:r>
            <a:r>
              <a:rPr lang="ru-RU" sz="1200" i="1" dirty="0" err="1">
                <a:ln w="0"/>
                <a:latin typeface="Arial" panose="020B0604020202020204" pitchFamily="34" charset="0"/>
              </a:rPr>
              <a:t>тұтынушыда</a:t>
            </a:r>
            <a:r>
              <a:rPr lang="ru-RU" sz="1200" i="1" dirty="0">
                <a:ln w="0"/>
                <a:latin typeface="Arial" panose="020B0604020202020204" pitchFamily="34" charset="0"/>
              </a:rPr>
              <a:t> 595 163 </a:t>
            </a:r>
            <a:r>
              <a:rPr lang="ru-RU" sz="1200" i="1" dirty="0" err="1">
                <a:ln w="0"/>
                <a:latin typeface="Arial" panose="020B0604020202020204" pitchFamily="34" charset="0"/>
              </a:rPr>
              <a:t>белгіленген</a:t>
            </a:r>
            <a:r>
              <a:rPr lang="ru-RU" sz="1200" i="1" dirty="0">
                <a:ln w="0"/>
                <a:latin typeface="Arial" panose="020B0604020202020204" pitchFamily="34" charset="0"/>
              </a:rPr>
              <a:t> </a:t>
            </a:r>
            <a:r>
              <a:rPr lang="ru-RU" sz="1200" i="1" dirty="0" err="1">
                <a:ln w="0"/>
                <a:latin typeface="Arial" panose="020B0604020202020204" pitchFamily="34" charset="0"/>
              </a:rPr>
              <a:t>есептеу</a:t>
            </a:r>
            <a:r>
              <a:rPr lang="ru-RU" sz="1200" i="1" dirty="0">
                <a:ln w="0"/>
                <a:latin typeface="Arial" panose="020B0604020202020204" pitchFamily="34" charset="0"/>
              </a:rPr>
              <a:t> </a:t>
            </a:r>
            <a:r>
              <a:rPr lang="ru-RU" sz="1200" i="1" dirty="0" err="1">
                <a:ln w="0"/>
                <a:latin typeface="Arial" panose="020B0604020202020204" pitchFamily="34" charset="0"/>
              </a:rPr>
              <a:t>аспабы</a:t>
            </a:r>
            <a:r>
              <a:rPr lang="ru-RU" sz="1200" i="1" dirty="0">
                <a:ln w="0"/>
                <a:latin typeface="Arial" panose="020B0604020202020204" pitchFamily="34" charset="0"/>
              </a:rPr>
              <a:t> бар, </a:t>
            </a:r>
            <a:r>
              <a:rPr lang="ru-RU" sz="1200" i="1" dirty="0" err="1">
                <a:ln w="0"/>
                <a:latin typeface="Arial" panose="020B0604020202020204" pitchFamily="34" charset="0"/>
              </a:rPr>
              <a:t>оның</a:t>
            </a:r>
            <a:r>
              <a:rPr lang="ru-RU" sz="1200" i="1" dirty="0">
                <a:ln w="0"/>
                <a:latin typeface="Arial" panose="020B0604020202020204" pitchFamily="34" charset="0"/>
              </a:rPr>
              <a:t> </a:t>
            </a:r>
            <a:r>
              <a:rPr lang="ru-RU" sz="1200" i="1" dirty="0" err="1">
                <a:ln w="0"/>
                <a:latin typeface="Arial" panose="020B0604020202020204" pitchFamily="34" charset="0"/>
              </a:rPr>
              <a:t>ішінде</a:t>
            </a:r>
            <a:r>
              <a:rPr lang="ru-RU" sz="1200" i="1" dirty="0">
                <a:ln w="0"/>
                <a:latin typeface="Arial" panose="020B0604020202020204" pitchFamily="34" charset="0"/>
              </a:rPr>
              <a:t> 465 082 (78%) </a:t>
            </a:r>
            <a:r>
              <a:rPr lang="ru-RU" sz="1200" i="1" dirty="0" err="1">
                <a:ln w="0"/>
                <a:latin typeface="Arial" panose="020B0604020202020204" pitchFamily="34" charset="0"/>
              </a:rPr>
              <a:t>жұмыс</a:t>
            </a:r>
            <a:r>
              <a:rPr lang="ru-RU" sz="1200" i="1" dirty="0">
                <a:ln w="0"/>
                <a:latin typeface="Arial" panose="020B0604020202020204" pitchFamily="34" charset="0"/>
              </a:rPr>
              <a:t> </a:t>
            </a:r>
            <a:r>
              <a:rPr lang="ru-RU" sz="1200" i="1" dirty="0" err="1">
                <a:ln w="0"/>
                <a:latin typeface="Arial" panose="020B0604020202020204" pitchFamily="34" charset="0"/>
              </a:rPr>
              <a:t>күйінде</a:t>
            </a:r>
            <a:r>
              <a:rPr lang="ru-RU" sz="1200" i="1" dirty="0">
                <a:ln w="0"/>
                <a:latin typeface="Arial" panose="020B0604020202020204" pitchFamily="34" charset="0"/>
              </a:rPr>
              <a:t>.</a:t>
            </a:r>
          </a:p>
        </p:txBody>
      </p:sp>
      <p:graphicFrame>
        <p:nvGraphicFramePr>
          <p:cNvPr id="8" name="Таблица 7"/>
          <p:cNvGraphicFramePr>
            <a:graphicFrameLocks noGrp="1"/>
          </p:cNvGraphicFramePr>
          <p:nvPr>
            <p:extLst>
              <p:ext uri="{D42A27DB-BD31-4B8C-83A1-F6EECF244321}">
                <p14:modId xmlns:p14="http://schemas.microsoft.com/office/powerpoint/2010/main" val="631946175"/>
              </p:ext>
            </p:extLst>
          </p:nvPr>
        </p:nvGraphicFramePr>
        <p:xfrm>
          <a:off x="275907" y="1442679"/>
          <a:ext cx="11640186" cy="4406246"/>
        </p:xfrm>
        <a:graphic>
          <a:graphicData uri="http://schemas.openxmlformats.org/drawingml/2006/table">
            <a:tbl>
              <a:tblPr firstRow="1" bandRow="1"/>
              <a:tblGrid>
                <a:gridCol w="1940031">
                  <a:extLst>
                    <a:ext uri="{9D8B030D-6E8A-4147-A177-3AD203B41FA5}">
                      <a16:colId xmlns:a16="http://schemas.microsoft.com/office/drawing/2014/main" val="475910428"/>
                    </a:ext>
                  </a:extLst>
                </a:gridCol>
                <a:gridCol w="1868382">
                  <a:extLst>
                    <a:ext uri="{9D8B030D-6E8A-4147-A177-3AD203B41FA5}">
                      <a16:colId xmlns:a16="http://schemas.microsoft.com/office/drawing/2014/main" val="2827716697"/>
                    </a:ext>
                  </a:extLst>
                </a:gridCol>
                <a:gridCol w="2011680">
                  <a:extLst>
                    <a:ext uri="{9D8B030D-6E8A-4147-A177-3AD203B41FA5}">
                      <a16:colId xmlns:a16="http://schemas.microsoft.com/office/drawing/2014/main" val="139434866"/>
                    </a:ext>
                  </a:extLst>
                </a:gridCol>
                <a:gridCol w="1940031">
                  <a:extLst>
                    <a:ext uri="{9D8B030D-6E8A-4147-A177-3AD203B41FA5}">
                      <a16:colId xmlns:a16="http://schemas.microsoft.com/office/drawing/2014/main" val="3068371231"/>
                    </a:ext>
                  </a:extLst>
                </a:gridCol>
                <a:gridCol w="1940031">
                  <a:extLst>
                    <a:ext uri="{9D8B030D-6E8A-4147-A177-3AD203B41FA5}">
                      <a16:colId xmlns:a16="http://schemas.microsoft.com/office/drawing/2014/main" val="4272800213"/>
                    </a:ext>
                  </a:extLst>
                </a:gridCol>
                <a:gridCol w="1940031">
                  <a:extLst>
                    <a:ext uri="{9D8B030D-6E8A-4147-A177-3AD203B41FA5}">
                      <a16:colId xmlns:a16="http://schemas.microsoft.com/office/drawing/2014/main" val="3077751818"/>
                    </a:ext>
                  </a:extLst>
                </a:gridCol>
              </a:tblGrid>
              <a:tr h="306791">
                <a:tc>
                  <a:txBody>
                    <a:bodyPr/>
                    <a:lstStyle/>
                    <a:p>
                      <a:pPr algn="ctr" fontAlgn="ctr"/>
                      <a:r>
                        <a:rPr lang="ru-RU" sz="1000" b="1" i="0" u="none" strike="noStrike" dirty="0">
                          <a:solidFill>
                            <a:srgbClr val="FFFFFF"/>
                          </a:solidFill>
                          <a:effectLst/>
                          <a:latin typeface="Arial" panose="020B0604020202020204" pitchFamily="34" charset="0"/>
                        </a:rPr>
                        <a:t> </a:t>
                      </a:r>
                      <a:r>
                        <a:rPr lang="ru-RU" sz="1000" b="1" i="0" u="none" strike="noStrike" dirty="0" err="1" smtClean="0">
                          <a:solidFill>
                            <a:schemeClr val="bg1"/>
                          </a:solidFill>
                          <a:effectLst/>
                          <a:latin typeface="Arial" panose="020B0604020202020204" pitchFamily="34" charset="0"/>
                        </a:rPr>
                        <a:t>Тұтынушылар</a:t>
                      </a:r>
                      <a:r>
                        <a:rPr lang="ru-RU" sz="1000" b="1" i="0" u="none" strike="noStrike" dirty="0" smtClean="0">
                          <a:solidFill>
                            <a:schemeClr val="bg1"/>
                          </a:solidFill>
                          <a:effectLst/>
                          <a:latin typeface="Arial" panose="020B0604020202020204" pitchFamily="34" charset="0"/>
                        </a:rPr>
                        <a:t> </a:t>
                      </a:r>
                      <a:r>
                        <a:rPr lang="ru-RU" sz="1000" b="1" i="0" u="none" strike="noStrike" dirty="0" err="1" smtClean="0">
                          <a:solidFill>
                            <a:schemeClr val="bg1"/>
                          </a:solidFill>
                          <a:effectLst/>
                          <a:latin typeface="Arial" panose="020B0604020202020204" pitchFamily="34" charset="0"/>
                        </a:rPr>
                        <a:t>топтары</a:t>
                      </a:r>
                      <a:endParaRPr lang="ru-RU" sz="1000" b="1" i="0" u="none" strike="noStrike" dirty="0">
                        <a:solidFill>
                          <a:schemeClr val="bg1"/>
                        </a:solidFill>
                        <a:effectLst/>
                        <a:latin typeface="Arial" panose="020B0604020202020204" pitchFamily="34" charset="0"/>
                      </a:endParaRPr>
                    </a:p>
                  </a:txBody>
                  <a:tcPr marL="8210" marR="8210" marT="8210"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a:txBody>
                    <a:bodyPr/>
                    <a:lstStyle/>
                    <a:p>
                      <a:pPr algn="ctr" rtl="0" fontAlgn="ctr"/>
                      <a:r>
                        <a:rPr lang="ru-RU" sz="1000" b="1" i="0" u="none" strike="noStrike" dirty="0" err="1" smtClean="0">
                          <a:solidFill>
                            <a:srgbClr val="FFFFFF"/>
                          </a:solidFill>
                          <a:effectLst/>
                          <a:latin typeface="Arial" panose="020B0604020202020204" pitchFamily="34" charset="0"/>
                        </a:rPr>
                        <a:t>Барлық</a:t>
                      </a:r>
                      <a:r>
                        <a:rPr lang="ru-RU" sz="1000" b="1" i="0" u="none" strike="noStrike" dirty="0" smtClean="0">
                          <a:solidFill>
                            <a:srgbClr val="FFFFFF"/>
                          </a:solidFill>
                          <a:effectLst/>
                          <a:latin typeface="Arial" panose="020B0604020202020204" pitchFamily="34" charset="0"/>
                        </a:rPr>
                        <a:t> </a:t>
                      </a:r>
                      <a:r>
                        <a:rPr lang="ru-RU" sz="1000" b="1" i="0" u="none" strike="noStrike" dirty="0" err="1" smtClean="0">
                          <a:solidFill>
                            <a:srgbClr val="FFFFFF"/>
                          </a:solidFill>
                          <a:effectLst/>
                          <a:latin typeface="Arial" panose="020B0604020202020204" pitchFamily="34" charset="0"/>
                        </a:rPr>
                        <a:t>үйлер</a:t>
                      </a:r>
                      <a:endParaRPr lang="ru-RU" sz="1000" b="1" i="0" u="none" strike="noStrike" dirty="0">
                        <a:solidFill>
                          <a:srgbClr val="FFFFFF"/>
                        </a:solidFill>
                        <a:effectLst/>
                        <a:latin typeface="Arial" panose="020B0604020202020204" pitchFamily="34" charset="0"/>
                      </a:endParaRPr>
                    </a:p>
                    <a:p>
                      <a:pPr algn="ctr" rtl="0" fontAlgn="ctr"/>
                      <a:r>
                        <a:rPr lang="ru-RU" sz="1000" b="1" i="0" u="none" strike="noStrike" dirty="0">
                          <a:solidFill>
                            <a:srgbClr val="FFFFFF"/>
                          </a:solidFill>
                          <a:effectLst/>
                          <a:latin typeface="Arial" panose="020B0604020202020204" pitchFamily="34" charset="0"/>
                        </a:rPr>
                        <a:t> </a:t>
                      </a:r>
                      <a:r>
                        <a:rPr lang="ru-RU" sz="1000" b="1" i="0" u="none" strike="noStrike" dirty="0" err="1" smtClean="0">
                          <a:solidFill>
                            <a:srgbClr val="FFFFFF"/>
                          </a:solidFill>
                          <a:effectLst/>
                          <a:latin typeface="Arial" panose="020B0604020202020204" pitchFamily="34" charset="0"/>
                        </a:rPr>
                        <a:t>және</a:t>
                      </a:r>
                      <a:r>
                        <a:rPr lang="ru-RU" sz="1000" b="1" i="0" u="none" strike="noStrike" dirty="0" smtClean="0">
                          <a:solidFill>
                            <a:srgbClr val="FFFFFF"/>
                          </a:solidFill>
                          <a:effectLst/>
                          <a:latin typeface="Arial" panose="020B0604020202020204" pitchFamily="34" charset="0"/>
                        </a:rPr>
                        <a:t> </a:t>
                      </a:r>
                      <a:r>
                        <a:rPr lang="ru-RU" sz="1000" b="1" i="0" u="none" strike="noStrike" dirty="0" err="1" smtClean="0">
                          <a:solidFill>
                            <a:srgbClr val="FFFFFF"/>
                          </a:solidFill>
                          <a:effectLst/>
                          <a:latin typeface="Arial" panose="020B0604020202020204" pitchFamily="34" charset="0"/>
                        </a:rPr>
                        <a:t>пәтерлер</a:t>
                      </a:r>
                      <a:endParaRPr lang="ru-RU" sz="1000" b="1" i="0" u="none" strike="noStrike" dirty="0">
                        <a:solidFill>
                          <a:srgbClr val="FFFFFF"/>
                        </a:solidFill>
                        <a:effectLst/>
                        <a:latin typeface="Arial" panose="020B0604020202020204" pitchFamily="34" charset="0"/>
                      </a:endParaRPr>
                    </a:p>
                  </a:txBody>
                  <a:tcPr marL="8210" marR="8210" marT="82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a:txBody>
                    <a:bodyPr/>
                    <a:lstStyle/>
                    <a:p>
                      <a:pPr algn="ctr" rtl="0" fontAlgn="ctr"/>
                      <a:r>
                        <a:rPr lang="ru-RU" sz="1000" b="1" i="0" u="none" strike="noStrike" dirty="0" smtClean="0">
                          <a:solidFill>
                            <a:srgbClr val="FFFFFF"/>
                          </a:solidFill>
                          <a:effectLst/>
                          <a:latin typeface="Arial" panose="020B0604020202020204" pitchFamily="34" charset="0"/>
                        </a:rPr>
                        <a:t>ЕВ </a:t>
                      </a:r>
                      <a:r>
                        <a:rPr lang="ru-RU" sz="1000" b="1" i="0" u="none" strike="noStrike" dirty="0" err="1" smtClean="0">
                          <a:solidFill>
                            <a:srgbClr val="FFFFFF"/>
                          </a:solidFill>
                          <a:effectLst/>
                          <a:latin typeface="Arial" panose="020B0604020202020204" pitchFamily="34" charset="0"/>
                        </a:rPr>
                        <a:t>құралдарымен</a:t>
                      </a:r>
                      <a:r>
                        <a:rPr lang="ru-RU" sz="1000" b="1" i="0" u="none" strike="noStrike" dirty="0" smtClean="0">
                          <a:solidFill>
                            <a:srgbClr val="FFFFFF"/>
                          </a:solidFill>
                          <a:effectLst/>
                          <a:latin typeface="Arial" panose="020B0604020202020204" pitchFamily="34" charset="0"/>
                        </a:rPr>
                        <a:t> </a:t>
                      </a:r>
                      <a:r>
                        <a:rPr lang="ru-RU" sz="1000" b="1" i="0" u="none" strike="noStrike" dirty="0" err="1" smtClean="0">
                          <a:solidFill>
                            <a:srgbClr val="FFFFFF"/>
                          </a:solidFill>
                          <a:effectLst/>
                          <a:latin typeface="Arial" panose="020B0604020202020204" pitchFamily="34" charset="0"/>
                        </a:rPr>
                        <a:t>жабдықталған</a:t>
                      </a:r>
                      <a:r>
                        <a:rPr lang="ru-RU" sz="1000" b="1" i="0" u="none" strike="noStrike" dirty="0" smtClean="0">
                          <a:solidFill>
                            <a:srgbClr val="FFFFFF"/>
                          </a:solidFill>
                          <a:effectLst/>
                          <a:latin typeface="Arial" panose="020B0604020202020204" pitchFamily="34" charset="0"/>
                        </a:rPr>
                        <a:t> </a:t>
                      </a:r>
                      <a:r>
                        <a:rPr lang="ru-RU" sz="1000" b="1" i="0" u="none" strike="noStrike" dirty="0" err="1" smtClean="0">
                          <a:solidFill>
                            <a:srgbClr val="FFFFFF"/>
                          </a:solidFill>
                          <a:effectLst/>
                          <a:latin typeface="Arial" panose="020B0604020202020204" pitchFamily="34" charset="0"/>
                        </a:rPr>
                        <a:t>үйлер</a:t>
                      </a:r>
                      <a:r>
                        <a:rPr lang="ru-RU" sz="1000" b="1" i="0" u="none" strike="noStrike" dirty="0" smtClean="0">
                          <a:solidFill>
                            <a:srgbClr val="FFFFFF"/>
                          </a:solidFill>
                          <a:effectLst/>
                          <a:latin typeface="Arial" panose="020B0604020202020204" pitchFamily="34" charset="0"/>
                        </a:rPr>
                        <a:t> мен </a:t>
                      </a:r>
                      <a:r>
                        <a:rPr lang="ru-RU" sz="1000" b="1" i="0" u="none" strike="noStrike" dirty="0" err="1" smtClean="0">
                          <a:solidFill>
                            <a:srgbClr val="FFFFFF"/>
                          </a:solidFill>
                          <a:effectLst/>
                          <a:latin typeface="Arial" panose="020B0604020202020204" pitchFamily="34" charset="0"/>
                        </a:rPr>
                        <a:t>пәтерлер</a:t>
                      </a:r>
                      <a:endParaRPr lang="ru-RU" sz="1000" b="1" i="0" u="none" strike="noStrike" dirty="0">
                        <a:solidFill>
                          <a:srgbClr val="FFFFFF"/>
                        </a:solidFill>
                        <a:effectLst/>
                        <a:latin typeface="Arial" panose="020B0604020202020204" pitchFamily="34" charset="0"/>
                      </a:endParaRPr>
                    </a:p>
                  </a:txBody>
                  <a:tcPr marL="8210" marR="8210" marT="82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a:txBody>
                    <a:bodyPr/>
                    <a:lstStyle/>
                    <a:p>
                      <a:pPr algn="ctr" rtl="0" fontAlgn="ctr"/>
                      <a:r>
                        <a:rPr lang="ru-RU" sz="1000" b="1" i="0" u="none" strike="noStrike">
                          <a:solidFill>
                            <a:srgbClr val="FFFFFF"/>
                          </a:solidFill>
                          <a:effectLst/>
                          <a:latin typeface="Arial" panose="020B0604020202020204" pitchFamily="34" charset="0"/>
                        </a:rPr>
                        <a:t>%</a:t>
                      </a:r>
                    </a:p>
                  </a:txBody>
                  <a:tcPr marL="8210" marR="8210" marT="8210"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a:txBody>
                    <a:bodyPr/>
                    <a:lstStyle/>
                    <a:p>
                      <a:pPr algn="ctr" rtl="0" fontAlgn="ctr"/>
                      <a:r>
                        <a:rPr lang="ru-RU" sz="1000" b="1" i="0" u="none" strike="noStrike" dirty="0" err="1" smtClean="0">
                          <a:solidFill>
                            <a:srgbClr val="FFFFFF"/>
                          </a:solidFill>
                          <a:effectLst/>
                          <a:latin typeface="Arial" panose="020B0604020202020204" pitchFamily="34" charset="0"/>
                        </a:rPr>
                        <a:t>Барлық</a:t>
                      </a:r>
                      <a:r>
                        <a:rPr lang="ru-RU" sz="1000" b="1" i="0" u="none" strike="noStrike" baseline="0" dirty="0" smtClean="0">
                          <a:solidFill>
                            <a:srgbClr val="FFFFFF"/>
                          </a:solidFill>
                          <a:effectLst/>
                          <a:latin typeface="Arial" panose="020B0604020202020204" pitchFamily="34" charset="0"/>
                        </a:rPr>
                        <a:t> ЕА </a:t>
                      </a:r>
                      <a:r>
                        <a:rPr lang="ru-RU" sz="1000" b="1" i="0" u="none" strike="noStrike" baseline="0" dirty="0" err="1" smtClean="0">
                          <a:solidFill>
                            <a:srgbClr val="FFFFFF"/>
                          </a:solidFill>
                          <a:effectLst/>
                          <a:latin typeface="Arial" panose="020B0604020202020204" pitchFamily="34" charset="0"/>
                        </a:rPr>
                        <a:t>құралдар</a:t>
                      </a:r>
                      <a:endParaRPr lang="ru-RU" sz="1000" b="1" i="0" u="none" strike="noStrike" dirty="0">
                        <a:solidFill>
                          <a:srgbClr val="FFFFFF"/>
                        </a:solidFill>
                        <a:effectLst/>
                        <a:latin typeface="Arial" panose="020B0604020202020204" pitchFamily="34" charset="0"/>
                      </a:endParaRPr>
                    </a:p>
                  </a:txBody>
                  <a:tcPr marL="8210" marR="8210" marT="82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a:txBody>
                    <a:bodyPr/>
                    <a:lstStyle/>
                    <a:p>
                      <a:pPr algn="ctr" rtl="0" fontAlgn="ctr"/>
                      <a:r>
                        <a:rPr lang="ru-RU" sz="1000" b="1" i="0" u="none" strike="noStrike" dirty="0" err="1" smtClean="0">
                          <a:solidFill>
                            <a:srgbClr val="FFFFFF"/>
                          </a:solidFill>
                          <a:effectLst/>
                          <a:latin typeface="Arial" panose="020B0604020202020204" pitchFamily="34" charset="0"/>
                        </a:rPr>
                        <a:t>Жұмыста</a:t>
                      </a:r>
                      <a:r>
                        <a:rPr lang="ru-RU" sz="1000" b="1" i="0" u="none" strike="noStrike" dirty="0" smtClean="0">
                          <a:solidFill>
                            <a:srgbClr val="FFFFFF"/>
                          </a:solidFill>
                          <a:effectLst/>
                          <a:latin typeface="Arial" panose="020B0604020202020204" pitchFamily="34" charset="0"/>
                        </a:rPr>
                        <a:t> / </a:t>
                      </a:r>
                      <a:r>
                        <a:rPr lang="ru-RU" sz="1000" b="1" i="0" u="none" strike="noStrike" dirty="0" err="1" smtClean="0">
                          <a:solidFill>
                            <a:srgbClr val="FFFFFF"/>
                          </a:solidFill>
                          <a:effectLst/>
                          <a:latin typeface="Arial" panose="020B0604020202020204" pitchFamily="34" charset="0"/>
                        </a:rPr>
                        <a:t>Шығарылды</a:t>
                      </a:r>
                      <a:endParaRPr lang="ru-RU" sz="1000" b="1" i="0" u="none" strike="noStrike" dirty="0">
                        <a:solidFill>
                          <a:srgbClr val="FFFFFF"/>
                        </a:solidFill>
                        <a:effectLst/>
                        <a:latin typeface="Arial" panose="020B0604020202020204" pitchFamily="34" charset="0"/>
                      </a:endParaRPr>
                    </a:p>
                  </a:txBody>
                  <a:tcPr marL="8210" marR="8210" marT="82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extLst>
                  <a:ext uri="{0D108BD9-81ED-4DB2-BD59-A6C34878D82A}">
                    <a16:rowId xmlns:a16="http://schemas.microsoft.com/office/drawing/2014/main" val="2787196564"/>
                  </a:ext>
                </a:extLst>
              </a:tr>
              <a:tr h="328403">
                <a:tc>
                  <a:txBody>
                    <a:bodyPr/>
                    <a:lstStyle/>
                    <a:p>
                      <a:pPr algn="l" rtl="0" fontAlgn="ctr"/>
                      <a:r>
                        <a:rPr lang="ru-RU" sz="1000" b="0" i="0" u="none" strike="noStrike" kern="1200" dirty="0" err="1" smtClean="0">
                          <a:solidFill>
                            <a:schemeClr val="tx1"/>
                          </a:solidFill>
                          <a:effectLst/>
                          <a:latin typeface="Arial" panose="020B0604020202020204" pitchFamily="34" charset="0"/>
                          <a:ea typeface="+mn-ea"/>
                          <a:cs typeface="+mn-cs"/>
                        </a:rPr>
                        <a:t>Барлы</a:t>
                      </a:r>
                      <a:r>
                        <a:rPr lang="kk-KZ" sz="1000" b="0" i="0" u="none" strike="noStrike" kern="1200" dirty="0" smtClean="0">
                          <a:solidFill>
                            <a:schemeClr val="tx1"/>
                          </a:solidFill>
                          <a:effectLst/>
                          <a:latin typeface="Arial" panose="020B0604020202020204" pitchFamily="34" charset="0"/>
                          <a:ea typeface="+mn-ea"/>
                          <a:cs typeface="+mn-cs"/>
                        </a:rPr>
                        <a:t>қ</a:t>
                      </a:r>
                      <a:r>
                        <a:rPr lang="ru-RU" sz="1000" b="0" i="0" u="none" strike="noStrike" kern="1200" dirty="0" smtClean="0">
                          <a:solidFill>
                            <a:schemeClr val="tx1"/>
                          </a:solidFill>
                          <a:effectLst/>
                          <a:latin typeface="Arial" panose="020B0604020202020204" pitchFamily="34" charset="0"/>
                          <a:ea typeface="+mn-ea"/>
                          <a:cs typeface="+mn-cs"/>
                        </a:rPr>
                        <a:t> </a:t>
                      </a:r>
                      <a:r>
                        <a:rPr lang="ru-RU" sz="1000" b="0" i="0" u="none" strike="noStrike" kern="1200" dirty="0" err="1" smtClean="0">
                          <a:solidFill>
                            <a:schemeClr val="tx1"/>
                          </a:solidFill>
                          <a:effectLst/>
                          <a:latin typeface="Arial" panose="020B0604020202020204" pitchFamily="34" charset="0"/>
                          <a:ea typeface="+mn-ea"/>
                          <a:cs typeface="+mn-cs"/>
                        </a:rPr>
                        <a:t>жеке</a:t>
                      </a:r>
                      <a:r>
                        <a:rPr lang="ru-RU" sz="1000" b="0" i="0" u="none" strike="noStrike" kern="1200" dirty="0" smtClean="0">
                          <a:solidFill>
                            <a:schemeClr val="tx1"/>
                          </a:solidFill>
                          <a:effectLst/>
                          <a:latin typeface="Arial" panose="020B0604020202020204" pitchFamily="34" charset="0"/>
                          <a:ea typeface="+mn-ea"/>
                          <a:cs typeface="+mn-cs"/>
                        </a:rPr>
                        <a:t> </a:t>
                      </a:r>
                      <a:r>
                        <a:rPr lang="ru-RU" sz="1000" b="0" i="0" u="none" strike="noStrike" kern="1200" dirty="0" err="1" smtClean="0">
                          <a:solidFill>
                            <a:schemeClr val="tx1"/>
                          </a:solidFill>
                          <a:effectLst/>
                          <a:latin typeface="Arial" panose="020B0604020202020204" pitchFamily="34" charset="0"/>
                          <a:ea typeface="+mn-ea"/>
                          <a:cs typeface="+mn-cs"/>
                        </a:rPr>
                        <a:t>тұлғалар</a:t>
                      </a:r>
                      <a:r>
                        <a:rPr lang="ru-RU" sz="1000" b="0" i="0" u="none" strike="noStrike" dirty="0" smtClean="0">
                          <a:solidFill>
                            <a:srgbClr val="000000"/>
                          </a:solidFill>
                          <a:effectLst/>
                          <a:latin typeface="Arial" panose="020B0604020202020204" pitchFamily="34" charset="0"/>
                        </a:rPr>
                        <a:t>, </a:t>
                      </a:r>
                      <a:endParaRPr lang="ru-RU" sz="1000" b="0" i="0" u="none" strike="noStrike" dirty="0">
                        <a:solidFill>
                          <a:srgbClr val="000000"/>
                        </a:solidFill>
                        <a:effectLst/>
                        <a:latin typeface="Arial" panose="020B0604020202020204" pitchFamily="34" charset="0"/>
                      </a:endParaRPr>
                    </a:p>
                  </a:txBody>
                  <a:tcPr marL="7200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E0F1F8"/>
                    </a:solidFill>
                  </a:tcPr>
                </a:tc>
                <a:tc rowSpan="2">
                  <a:txBody>
                    <a:bodyPr/>
                    <a:lstStyle/>
                    <a:p>
                      <a:pPr algn="ctr" rtl="0" fontAlgn="ctr"/>
                      <a:r>
                        <a:rPr lang="ru-RU" sz="1000" b="0" i="0" u="none" strike="noStrike" dirty="0">
                          <a:solidFill>
                            <a:srgbClr val="000000"/>
                          </a:solidFill>
                          <a:effectLst/>
                          <a:latin typeface="Arial" panose="020B0604020202020204" pitchFamily="34" charset="0"/>
                        </a:rPr>
                        <a:t>600 617</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rowSpan="2">
                  <a:txBody>
                    <a:bodyPr/>
                    <a:lstStyle/>
                    <a:p>
                      <a:pPr algn="ctr" rtl="0" fontAlgn="ctr"/>
                      <a:r>
                        <a:rPr lang="ru-RU" sz="1000" b="0" i="0" u="none" strike="noStrike" dirty="0">
                          <a:solidFill>
                            <a:srgbClr val="000000"/>
                          </a:solidFill>
                          <a:effectLst/>
                          <a:latin typeface="Arial" panose="020B0604020202020204" pitchFamily="34" charset="0"/>
                        </a:rPr>
                        <a:t>455 324</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rowSpan="2">
                  <a:txBody>
                    <a:bodyPr/>
                    <a:lstStyle/>
                    <a:p>
                      <a:pPr algn="ctr" rtl="0" fontAlgn="ctr"/>
                      <a:r>
                        <a:rPr lang="ru-RU" sz="1000" b="0" i="0" u="none" strike="noStrike" dirty="0">
                          <a:solidFill>
                            <a:srgbClr val="000000"/>
                          </a:solidFill>
                          <a:effectLst/>
                          <a:latin typeface="Arial" panose="020B0604020202020204" pitchFamily="34" charset="0"/>
                        </a:rPr>
                        <a:t>75%</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rowSpan="2">
                  <a:txBody>
                    <a:bodyPr/>
                    <a:lstStyle/>
                    <a:p>
                      <a:pPr algn="ctr" rtl="0" fontAlgn="ctr"/>
                      <a:r>
                        <a:rPr lang="ru-RU" sz="1000" b="0" i="0" u="none" strike="noStrike">
                          <a:solidFill>
                            <a:srgbClr val="000000"/>
                          </a:solidFill>
                          <a:effectLst/>
                          <a:latin typeface="Arial" panose="020B0604020202020204" pitchFamily="34" charset="0"/>
                        </a:rPr>
                        <a:t>557 298</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a:txBody>
                    <a:bodyPr/>
                    <a:lstStyle/>
                    <a:p>
                      <a:pPr algn="ctr" rtl="0" fontAlgn="ctr"/>
                      <a:r>
                        <a:rPr lang="ru-RU" sz="1000" b="0" i="0" u="none" strike="noStrike">
                          <a:solidFill>
                            <a:srgbClr val="000000"/>
                          </a:solidFill>
                          <a:effectLst/>
                          <a:latin typeface="Arial" panose="020B0604020202020204" pitchFamily="34" charset="0"/>
                        </a:rPr>
                        <a:t>427 217</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E0F1F8"/>
                    </a:solidFill>
                  </a:tcPr>
                </a:tc>
                <a:extLst>
                  <a:ext uri="{0D108BD9-81ED-4DB2-BD59-A6C34878D82A}">
                    <a16:rowId xmlns:a16="http://schemas.microsoft.com/office/drawing/2014/main" val="3602397056"/>
                  </a:ext>
                </a:extLst>
              </a:tr>
              <a:tr h="328403">
                <a:tc>
                  <a:txBody>
                    <a:bodyPr/>
                    <a:lstStyle/>
                    <a:p>
                      <a:pPr algn="l" rtl="0" fontAlgn="ctr"/>
                      <a:r>
                        <a:rPr lang="ru-RU" sz="1000" b="0" i="0" u="none" strike="noStrike" kern="1200" dirty="0" err="1" smtClean="0">
                          <a:solidFill>
                            <a:schemeClr val="tx1"/>
                          </a:solidFill>
                          <a:effectLst/>
                          <a:latin typeface="Arial" panose="020B0604020202020204" pitchFamily="34" charset="0"/>
                          <a:ea typeface="+mn-ea"/>
                          <a:cs typeface="+mn-cs"/>
                        </a:rPr>
                        <a:t>оның</a:t>
                      </a:r>
                      <a:r>
                        <a:rPr lang="ru-RU" sz="1000" b="0" i="0" u="none" strike="noStrike" kern="1200" dirty="0" smtClean="0">
                          <a:solidFill>
                            <a:schemeClr val="tx1"/>
                          </a:solidFill>
                          <a:effectLst/>
                          <a:latin typeface="Arial" panose="020B0604020202020204" pitchFamily="34" charset="0"/>
                          <a:ea typeface="+mn-ea"/>
                          <a:cs typeface="+mn-cs"/>
                        </a:rPr>
                        <a:t> </a:t>
                      </a:r>
                      <a:r>
                        <a:rPr lang="ru-RU" sz="1000" b="0" i="0" u="none" strike="noStrike" kern="1200" dirty="0" err="1" smtClean="0">
                          <a:solidFill>
                            <a:schemeClr val="tx1"/>
                          </a:solidFill>
                          <a:effectLst/>
                          <a:latin typeface="Arial" panose="020B0604020202020204" pitchFamily="34" charset="0"/>
                          <a:ea typeface="+mn-ea"/>
                          <a:cs typeface="+mn-cs"/>
                        </a:rPr>
                        <a:t>ішінде</a:t>
                      </a:r>
                      <a:r>
                        <a:rPr lang="ru-RU" sz="1000" b="0" i="0" u="none" strike="noStrike" dirty="0" smtClean="0">
                          <a:solidFill>
                            <a:srgbClr val="000000"/>
                          </a:solidFill>
                          <a:effectLst/>
                          <a:latin typeface="Arial" panose="020B0604020202020204" pitchFamily="34" charset="0"/>
                        </a:rPr>
                        <a:t>;</a:t>
                      </a:r>
                      <a:endParaRPr lang="ru-RU" sz="1000" b="0" i="0" u="none" strike="noStrike" dirty="0">
                        <a:solidFill>
                          <a:srgbClr val="000000"/>
                        </a:solidFill>
                        <a:effectLst/>
                        <a:latin typeface="Arial" panose="020B0604020202020204" pitchFamily="34" charset="0"/>
                      </a:endParaRPr>
                    </a:p>
                  </a:txBody>
                  <a:tcPr marL="7200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E0F1F8"/>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1000" b="0" i="0" u="none" strike="noStrike">
                          <a:solidFill>
                            <a:srgbClr val="000000"/>
                          </a:solidFill>
                          <a:effectLst/>
                          <a:latin typeface="Arial" panose="020B0604020202020204" pitchFamily="34" charset="0"/>
                        </a:rPr>
                        <a:t>/130 081</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E0F1F8"/>
                    </a:solidFill>
                  </a:tcPr>
                </a:tc>
                <a:extLst>
                  <a:ext uri="{0D108BD9-81ED-4DB2-BD59-A6C34878D82A}">
                    <a16:rowId xmlns:a16="http://schemas.microsoft.com/office/drawing/2014/main" val="1660423366"/>
                  </a:ext>
                </a:extLst>
              </a:tr>
              <a:tr h="328403">
                <a:tc rowSpan="2">
                  <a:txBody>
                    <a:bodyPr/>
                    <a:lstStyle/>
                    <a:p>
                      <a:pPr algn="l" rtl="0" fontAlgn="ctr"/>
                      <a:r>
                        <a:rPr lang="ru-RU" sz="1000" b="0" i="0" u="none" strike="noStrike" dirty="0" err="1" smtClean="0">
                          <a:solidFill>
                            <a:srgbClr val="000000"/>
                          </a:solidFill>
                          <a:effectLst/>
                          <a:latin typeface="Arial" panose="020B0604020202020204" pitchFamily="34" charset="0"/>
                        </a:rPr>
                        <a:t>Көп</a:t>
                      </a:r>
                      <a:r>
                        <a:rPr lang="ru-RU" sz="1000" b="0" i="0" u="none" strike="noStrike" dirty="0" smtClean="0">
                          <a:solidFill>
                            <a:srgbClr val="000000"/>
                          </a:solidFill>
                          <a:effectLst/>
                          <a:latin typeface="Arial" panose="020B0604020202020204" pitchFamily="34" charset="0"/>
                        </a:rPr>
                        <a:t> </a:t>
                      </a:r>
                      <a:r>
                        <a:rPr lang="ru-RU" sz="1000" b="0" i="0" u="none" strike="noStrike" dirty="0" err="1" smtClean="0">
                          <a:solidFill>
                            <a:srgbClr val="000000"/>
                          </a:solidFill>
                          <a:effectLst/>
                          <a:latin typeface="Arial" panose="020B0604020202020204" pitchFamily="34" charset="0"/>
                        </a:rPr>
                        <a:t>пәтерлі</a:t>
                      </a:r>
                      <a:r>
                        <a:rPr lang="ru-RU" sz="1000" b="0" i="0" u="none" strike="noStrike" dirty="0" smtClean="0">
                          <a:solidFill>
                            <a:srgbClr val="000000"/>
                          </a:solidFill>
                          <a:effectLst/>
                          <a:latin typeface="Arial" panose="020B0604020202020204" pitchFamily="34" charset="0"/>
                        </a:rPr>
                        <a:t> </a:t>
                      </a:r>
                      <a:r>
                        <a:rPr lang="ru-RU" sz="1000" b="0" i="0" u="none" strike="noStrike" dirty="0" err="1" smtClean="0">
                          <a:solidFill>
                            <a:srgbClr val="000000"/>
                          </a:solidFill>
                          <a:effectLst/>
                          <a:latin typeface="Arial" panose="020B0604020202020204" pitchFamily="34" charset="0"/>
                        </a:rPr>
                        <a:t>тұрғын</a:t>
                      </a:r>
                      <a:r>
                        <a:rPr lang="ru-RU" sz="1000" b="0" i="0" u="none" strike="noStrike" dirty="0" smtClean="0">
                          <a:solidFill>
                            <a:srgbClr val="000000"/>
                          </a:solidFill>
                          <a:effectLst/>
                          <a:latin typeface="Arial" panose="020B0604020202020204" pitchFamily="34" charset="0"/>
                        </a:rPr>
                        <a:t> </a:t>
                      </a:r>
                      <a:r>
                        <a:rPr lang="ru-RU" sz="1000" b="0" i="0" u="none" strike="noStrike" dirty="0" err="1" smtClean="0">
                          <a:solidFill>
                            <a:srgbClr val="000000"/>
                          </a:solidFill>
                          <a:effectLst/>
                          <a:latin typeface="Arial" panose="020B0604020202020204" pitchFamily="34" charset="0"/>
                        </a:rPr>
                        <a:t>үйлер</a:t>
                      </a:r>
                      <a:endParaRPr lang="ru-RU" sz="1000" b="0" i="0" u="none" strike="noStrike" dirty="0">
                        <a:solidFill>
                          <a:srgbClr val="000000"/>
                        </a:solidFill>
                        <a:effectLst/>
                        <a:latin typeface="Arial" panose="020B0604020202020204" pitchFamily="34" charset="0"/>
                      </a:endParaRPr>
                    </a:p>
                  </a:txBody>
                  <a:tcPr marL="7200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rowSpan="2">
                  <a:txBody>
                    <a:bodyPr/>
                    <a:lstStyle/>
                    <a:p>
                      <a:pPr algn="ctr" rtl="0" fontAlgn="ctr"/>
                      <a:r>
                        <a:rPr lang="ru-RU" sz="1000" b="0" i="0" u="none" strike="noStrike" dirty="0">
                          <a:solidFill>
                            <a:srgbClr val="000000"/>
                          </a:solidFill>
                          <a:effectLst/>
                          <a:latin typeface="Arial" panose="020B0604020202020204" pitchFamily="34" charset="0"/>
                        </a:rPr>
                        <a:t>486 077</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rowSpan="2">
                  <a:txBody>
                    <a:bodyPr/>
                    <a:lstStyle/>
                    <a:p>
                      <a:pPr algn="ctr" rtl="0" fontAlgn="ctr"/>
                      <a:r>
                        <a:rPr lang="ru-RU" sz="1000" b="0" i="0" u="none" strike="noStrike" dirty="0">
                          <a:solidFill>
                            <a:srgbClr val="000000"/>
                          </a:solidFill>
                          <a:effectLst/>
                          <a:latin typeface="Arial" panose="020B0604020202020204" pitchFamily="34" charset="0"/>
                        </a:rPr>
                        <a:t>369 419</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rowSpan="2">
                  <a:txBody>
                    <a:bodyPr/>
                    <a:lstStyle/>
                    <a:p>
                      <a:pPr algn="ctr" rtl="0" fontAlgn="ctr"/>
                      <a:r>
                        <a:rPr lang="ru-RU" sz="1000" b="0" i="0" u="none" strike="noStrike" dirty="0">
                          <a:solidFill>
                            <a:srgbClr val="000000"/>
                          </a:solidFill>
                          <a:effectLst/>
                          <a:latin typeface="Arial" panose="020B0604020202020204" pitchFamily="34" charset="0"/>
                        </a:rPr>
                        <a:t>76%</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rowSpan="2">
                  <a:txBody>
                    <a:bodyPr/>
                    <a:lstStyle/>
                    <a:p>
                      <a:pPr algn="ctr" rtl="0" fontAlgn="ctr"/>
                      <a:r>
                        <a:rPr lang="ru-RU" sz="1000" b="0" i="0" u="none" strike="noStrike" dirty="0">
                          <a:solidFill>
                            <a:srgbClr val="000000"/>
                          </a:solidFill>
                          <a:effectLst/>
                          <a:latin typeface="Arial" panose="020B0604020202020204" pitchFamily="34" charset="0"/>
                        </a:rPr>
                        <a:t>468 008</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a:solidFill>
                            <a:srgbClr val="000000"/>
                          </a:solidFill>
                          <a:effectLst/>
                          <a:latin typeface="Arial" panose="020B0604020202020204" pitchFamily="34" charset="0"/>
                        </a:rPr>
                        <a:t>363 524</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tcPr>
                </a:tc>
                <a:extLst>
                  <a:ext uri="{0D108BD9-81ED-4DB2-BD59-A6C34878D82A}">
                    <a16:rowId xmlns:a16="http://schemas.microsoft.com/office/drawing/2014/main" val="3501331982"/>
                  </a:ext>
                </a:extLst>
              </a:tr>
              <a:tr h="32840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1000" b="0" i="0" u="none" strike="noStrike">
                          <a:solidFill>
                            <a:srgbClr val="000000"/>
                          </a:solidFill>
                          <a:effectLst/>
                          <a:latin typeface="Arial" panose="020B0604020202020204" pitchFamily="34" charset="0"/>
                        </a:rPr>
                        <a:t>/ 104 484</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939484852"/>
                  </a:ext>
                </a:extLst>
              </a:tr>
              <a:tr h="328403">
                <a:tc rowSpan="2">
                  <a:txBody>
                    <a:bodyPr/>
                    <a:lstStyle/>
                    <a:p>
                      <a:pPr algn="l" rtl="0" fontAlgn="ctr"/>
                      <a:r>
                        <a:rPr lang="ru-RU" sz="1000" b="0" i="0" u="none" strike="noStrike" dirty="0" smtClean="0">
                          <a:solidFill>
                            <a:srgbClr val="000000"/>
                          </a:solidFill>
                          <a:effectLst/>
                          <a:latin typeface="Arial" panose="020B0604020202020204" pitchFamily="34" charset="0"/>
                        </a:rPr>
                        <a:t>Жеке </a:t>
                      </a:r>
                      <a:r>
                        <a:rPr lang="ru-RU" sz="1000" b="0" i="0" u="none" strike="noStrike" dirty="0" err="1" smtClean="0">
                          <a:solidFill>
                            <a:srgbClr val="000000"/>
                          </a:solidFill>
                          <a:effectLst/>
                          <a:latin typeface="Arial" panose="020B0604020202020204" pitchFamily="34" charset="0"/>
                        </a:rPr>
                        <a:t>тұрғын</a:t>
                      </a:r>
                      <a:r>
                        <a:rPr lang="ru-RU" sz="1000" b="0" i="0" u="none" strike="noStrike" dirty="0" smtClean="0">
                          <a:solidFill>
                            <a:srgbClr val="000000"/>
                          </a:solidFill>
                          <a:effectLst/>
                          <a:latin typeface="Arial" panose="020B0604020202020204" pitchFamily="34" charset="0"/>
                        </a:rPr>
                        <a:t> </a:t>
                      </a:r>
                      <a:r>
                        <a:rPr lang="ru-RU" sz="1000" b="0" i="0" u="none" strike="noStrike" dirty="0" err="1" smtClean="0">
                          <a:solidFill>
                            <a:srgbClr val="000000"/>
                          </a:solidFill>
                          <a:effectLst/>
                          <a:latin typeface="Arial" panose="020B0604020202020204" pitchFamily="34" charset="0"/>
                        </a:rPr>
                        <a:t>үй</a:t>
                      </a:r>
                      <a:r>
                        <a:rPr lang="ru-RU" sz="1000" b="0" i="0" u="none" strike="noStrike" dirty="0" smtClean="0">
                          <a:solidFill>
                            <a:srgbClr val="000000"/>
                          </a:solidFill>
                          <a:effectLst/>
                          <a:latin typeface="Arial" panose="020B0604020202020204" pitchFamily="34" charset="0"/>
                        </a:rPr>
                        <a:t> </a:t>
                      </a:r>
                      <a:r>
                        <a:rPr lang="ru-RU" sz="1000" b="0" i="0" u="none" strike="noStrike" dirty="0" err="1" smtClean="0">
                          <a:solidFill>
                            <a:srgbClr val="000000"/>
                          </a:solidFill>
                          <a:effectLst/>
                          <a:latin typeface="Arial" panose="020B0604020202020204" pitchFamily="34" charset="0"/>
                        </a:rPr>
                        <a:t>құрылыстары</a:t>
                      </a:r>
                      <a:endParaRPr lang="ru-RU" sz="1000" b="0" i="0" u="none" strike="noStrike" dirty="0">
                        <a:solidFill>
                          <a:srgbClr val="000000"/>
                        </a:solidFill>
                        <a:effectLst/>
                        <a:latin typeface="Arial" panose="020B0604020202020204" pitchFamily="34" charset="0"/>
                      </a:endParaRPr>
                    </a:p>
                  </a:txBody>
                  <a:tcPr marL="7200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rowSpan="2">
                  <a:txBody>
                    <a:bodyPr/>
                    <a:lstStyle/>
                    <a:p>
                      <a:pPr algn="ctr" rtl="0" fontAlgn="ctr"/>
                      <a:r>
                        <a:rPr lang="ru-RU" sz="1000" b="0" i="0" u="none" strike="noStrike">
                          <a:solidFill>
                            <a:srgbClr val="000000"/>
                          </a:solidFill>
                          <a:effectLst/>
                          <a:latin typeface="Arial" panose="020B0604020202020204" pitchFamily="34" charset="0"/>
                        </a:rPr>
                        <a:t>114 540</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rowSpan="2">
                  <a:txBody>
                    <a:bodyPr/>
                    <a:lstStyle/>
                    <a:p>
                      <a:pPr algn="ctr" rtl="0" fontAlgn="ctr"/>
                      <a:r>
                        <a:rPr lang="ru-RU" sz="1000" b="0" i="0" u="none" strike="noStrike">
                          <a:solidFill>
                            <a:srgbClr val="000000"/>
                          </a:solidFill>
                          <a:effectLst/>
                          <a:latin typeface="Arial" panose="020B0604020202020204" pitchFamily="34" charset="0"/>
                        </a:rPr>
                        <a:t>85 905</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rowSpan="2">
                  <a:txBody>
                    <a:bodyPr/>
                    <a:lstStyle/>
                    <a:p>
                      <a:pPr algn="ctr" rtl="0" fontAlgn="ctr"/>
                      <a:r>
                        <a:rPr lang="ru-RU" sz="1000" b="0" i="0" u="none" strike="noStrike" dirty="0">
                          <a:solidFill>
                            <a:srgbClr val="000000"/>
                          </a:solidFill>
                          <a:effectLst/>
                          <a:latin typeface="Arial" panose="020B0604020202020204" pitchFamily="34" charset="0"/>
                        </a:rPr>
                        <a:t>75%</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rowSpan="2">
                  <a:txBody>
                    <a:bodyPr/>
                    <a:lstStyle/>
                    <a:p>
                      <a:pPr algn="ctr" rtl="0" fontAlgn="ctr"/>
                      <a:r>
                        <a:rPr lang="ru-RU" sz="1000" b="0" i="0" u="none" strike="noStrike" dirty="0">
                          <a:solidFill>
                            <a:srgbClr val="000000"/>
                          </a:solidFill>
                          <a:effectLst/>
                          <a:latin typeface="Arial" panose="020B0604020202020204" pitchFamily="34" charset="0"/>
                        </a:rPr>
                        <a:t>89 290</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63 699</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tcPr>
                </a:tc>
                <a:extLst>
                  <a:ext uri="{0D108BD9-81ED-4DB2-BD59-A6C34878D82A}">
                    <a16:rowId xmlns:a16="http://schemas.microsoft.com/office/drawing/2014/main" val="453268273"/>
                  </a:ext>
                </a:extLst>
              </a:tr>
              <a:tr h="32840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1000" b="0" i="0" u="none" strike="noStrike" dirty="0">
                          <a:solidFill>
                            <a:srgbClr val="000000"/>
                          </a:solidFill>
                          <a:effectLst/>
                          <a:latin typeface="Arial" panose="020B0604020202020204" pitchFamily="34" charset="0"/>
                        </a:rPr>
                        <a:t>/ 25 597</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923744180"/>
                  </a:ext>
                </a:extLst>
              </a:tr>
              <a:tr h="328403">
                <a:tc rowSpan="2">
                  <a:txBody>
                    <a:bodyPr/>
                    <a:lstStyle/>
                    <a:p>
                      <a:pPr algn="l" rtl="0" fontAlgn="ctr"/>
                      <a:r>
                        <a:rPr lang="ru-RU" sz="1000" b="0" i="0" u="none" strike="noStrike" dirty="0" err="1" smtClean="0">
                          <a:solidFill>
                            <a:srgbClr val="000000"/>
                          </a:solidFill>
                          <a:effectLst/>
                          <a:latin typeface="Arial" panose="020B0604020202020204" pitchFamily="34" charset="0"/>
                        </a:rPr>
                        <a:t>Заңды</a:t>
                      </a:r>
                      <a:r>
                        <a:rPr lang="ru-RU" sz="1000" b="0" i="0" u="none" strike="noStrike" dirty="0" smtClean="0">
                          <a:solidFill>
                            <a:srgbClr val="000000"/>
                          </a:solidFill>
                          <a:effectLst/>
                          <a:latin typeface="Arial" panose="020B0604020202020204" pitchFamily="34" charset="0"/>
                        </a:rPr>
                        <a:t> </a:t>
                      </a:r>
                      <a:r>
                        <a:rPr lang="ru-RU" sz="1000" b="0" i="0" u="none" strike="noStrike" dirty="0" err="1" smtClean="0">
                          <a:solidFill>
                            <a:srgbClr val="000000"/>
                          </a:solidFill>
                          <a:effectLst/>
                          <a:latin typeface="Arial" panose="020B0604020202020204" pitchFamily="34" charset="0"/>
                        </a:rPr>
                        <a:t>тұлғалар</a:t>
                      </a:r>
                      <a:endParaRPr lang="ru-RU" sz="1000" b="0" i="0" u="none" strike="noStrike" dirty="0">
                        <a:solidFill>
                          <a:srgbClr val="000000"/>
                        </a:solidFill>
                        <a:effectLst/>
                        <a:latin typeface="Arial" panose="020B0604020202020204" pitchFamily="34" charset="0"/>
                      </a:endParaRPr>
                    </a:p>
                  </a:txBody>
                  <a:tcPr marL="7200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rowSpan="2">
                  <a:txBody>
                    <a:bodyPr/>
                    <a:lstStyle/>
                    <a:p>
                      <a:pPr algn="ctr" rtl="0" fontAlgn="ctr"/>
                      <a:r>
                        <a:rPr lang="ru-RU" sz="1000" b="0" i="0" u="none" strike="noStrike">
                          <a:solidFill>
                            <a:srgbClr val="000000"/>
                          </a:solidFill>
                          <a:effectLst/>
                          <a:latin typeface="Arial" panose="020B0604020202020204" pitchFamily="34" charset="0"/>
                        </a:rPr>
                        <a:t>29 327</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rowSpan="2">
                  <a:txBody>
                    <a:bodyPr/>
                    <a:lstStyle/>
                    <a:p>
                      <a:pPr algn="ctr" rtl="0" fontAlgn="ctr"/>
                      <a:r>
                        <a:rPr lang="ru-RU" sz="1000" b="0" i="0" u="none" strike="noStrike">
                          <a:solidFill>
                            <a:srgbClr val="000000"/>
                          </a:solidFill>
                          <a:effectLst/>
                          <a:latin typeface="Arial" panose="020B0604020202020204" pitchFamily="34" charset="0"/>
                        </a:rPr>
                        <a:t>35 970</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rowSpan="2">
                  <a:txBody>
                    <a:bodyPr/>
                    <a:lstStyle/>
                    <a:p>
                      <a:pPr algn="ctr" rtl="0" fontAlgn="ctr"/>
                      <a:r>
                        <a:rPr lang="ru-RU" sz="1000" b="0" i="0" u="none" strike="noStrike">
                          <a:solidFill>
                            <a:srgbClr val="000000"/>
                          </a:solidFill>
                          <a:effectLst/>
                          <a:latin typeface="Arial" panose="020B0604020202020204" pitchFamily="34" charset="0"/>
                        </a:rPr>
                        <a:t>100%</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rowSpan="2">
                  <a:txBody>
                    <a:bodyPr/>
                    <a:lstStyle/>
                    <a:p>
                      <a:pPr algn="ctr" rtl="0" fontAlgn="ctr"/>
                      <a:r>
                        <a:rPr lang="ru-RU" sz="1000" b="0" i="0" u="none" strike="noStrike" dirty="0">
                          <a:solidFill>
                            <a:srgbClr val="000000"/>
                          </a:solidFill>
                          <a:effectLst/>
                          <a:latin typeface="Arial" panose="020B0604020202020204" pitchFamily="34" charset="0"/>
                        </a:rPr>
                        <a:t>35 970</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a:txBody>
                    <a:bodyPr/>
                    <a:lstStyle/>
                    <a:p>
                      <a:pPr algn="ctr" rtl="0" fontAlgn="ctr"/>
                      <a:r>
                        <a:rPr lang="ru-RU" sz="1000" b="0" i="0" u="none" strike="noStrike" dirty="0">
                          <a:solidFill>
                            <a:srgbClr val="000000"/>
                          </a:solidFill>
                          <a:effectLst/>
                          <a:latin typeface="Arial" panose="020B0604020202020204" pitchFamily="34" charset="0"/>
                        </a:rPr>
                        <a:t>35 970</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E0F1F8"/>
                    </a:solidFill>
                  </a:tcPr>
                </a:tc>
                <a:extLst>
                  <a:ext uri="{0D108BD9-81ED-4DB2-BD59-A6C34878D82A}">
                    <a16:rowId xmlns:a16="http://schemas.microsoft.com/office/drawing/2014/main" val="990042557"/>
                  </a:ext>
                </a:extLst>
              </a:tr>
              <a:tr h="32840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1000" b="0" i="0" u="none" strike="noStrike" dirty="0">
                          <a:solidFill>
                            <a:srgbClr val="000000"/>
                          </a:solidFill>
                          <a:effectLst/>
                          <a:latin typeface="Arial" panose="020B0604020202020204" pitchFamily="34" charset="0"/>
                        </a:rPr>
                        <a:t> / 0</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E0F1F8"/>
                    </a:solidFill>
                  </a:tcPr>
                </a:tc>
                <a:extLst>
                  <a:ext uri="{0D108BD9-81ED-4DB2-BD59-A6C34878D82A}">
                    <a16:rowId xmlns:a16="http://schemas.microsoft.com/office/drawing/2014/main" val="2808765181"/>
                  </a:ext>
                </a:extLst>
              </a:tr>
              <a:tr h="328403">
                <a:tc rowSpan="2">
                  <a:txBody>
                    <a:bodyPr/>
                    <a:lstStyle/>
                    <a:p>
                      <a:pPr algn="l" rtl="0" fontAlgn="ctr"/>
                      <a:r>
                        <a:rPr lang="ru-RU" sz="1000" b="0" i="0" u="none" strike="noStrike" dirty="0" err="1" smtClean="0">
                          <a:solidFill>
                            <a:srgbClr val="000000"/>
                          </a:solidFill>
                          <a:effectLst/>
                          <a:latin typeface="Arial" panose="020B0604020202020204" pitchFamily="34" charset="0"/>
                        </a:rPr>
                        <a:t>Бюджеттік</a:t>
                      </a:r>
                      <a:r>
                        <a:rPr lang="ru-RU" sz="1000" b="0" i="0" u="none" strike="noStrike" dirty="0" smtClean="0">
                          <a:solidFill>
                            <a:srgbClr val="000000"/>
                          </a:solidFill>
                          <a:effectLst/>
                          <a:latin typeface="Arial" panose="020B0604020202020204" pitchFamily="34" charset="0"/>
                        </a:rPr>
                        <a:t> </a:t>
                      </a:r>
                      <a:r>
                        <a:rPr lang="ru-RU" sz="1000" b="0" i="0" u="none" strike="noStrike" dirty="0" err="1" smtClean="0">
                          <a:solidFill>
                            <a:srgbClr val="000000"/>
                          </a:solidFill>
                          <a:effectLst/>
                          <a:latin typeface="Arial" panose="020B0604020202020204" pitchFamily="34" charset="0"/>
                        </a:rPr>
                        <a:t>ұйымдар</a:t>
                      </a:r>
                      <a:endParaRPr lang="ru-RU" sz="1000" b="0" i="0" u="none" strike="noStrike" dirty="0">
                        <a:solidFill>
                          <a:srgbClr val="000000"/>
                        </a:solidFill>
                        <a:effectLst/>
                        <a:latin typeface="Arial" panose="020B0604020202020204" pitchFamily="34" charset="0"/>
                      </a:endParaRPr>
                    </a:p>
                  </a:txBody>
                  <a:tcPr marL="7200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rowSpan="2">
                  <a:txBody>
                    <a:bodyPr/>
                    <a:lstStyle/>
                    <a:p>
                      <a:pPr algn="ctr" rtl="0" fontAlgn="ctr"/>
                      <a:r>
                        <a:rPr lang="ru-RU" sz="1000" b="0" i="0" u="none" strike="noStrike">
                          <a:solidFill>
                            <a:srgbClr val="000000"/>
                          </a:solidFill>
                          <a:effectLst/>
                          <a:latin typeface="Arial" panose="020B0604020202020204" pitchFamily="34" charset="0"/>
                        </a:rPr>
                        <a:t>847</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rowSpan="2">
                  <a:txBody>
                    <a:bodyPr/>
                    <a:lstStyle/>
                    <a:p>
                      <a:pPr algn="ctr" rtl="0" fontAlgn="ctr"/>
                      <a:r>
                        <a:rPr lang="ru-RU" sz="1000" b="0" i="0" u="none" strike="noStrike">
                          <a:solidFill>
                            <a:srgbClr val="000000"/>
                          </a:solidFill>
                          <a:effectLst/>
                          <a:latin typeface="Arial" panose="020B0604020202020204" pitchFamily="34" charset="0"/>
                        </a:rPr>
                        <a:t>1 895</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rowSpan="2">
                  <a:txBody>
                    <a:bodyPr/>
                    <a:lstStyle/>
                    <a:p>
                      <a:pPr algn="ctr" rtl="0" fontAlgn="ctr"/>
                      <a:r>
                        <a:rPr lang="ru-RU" sz="1000" b="0" i="0" u="none" strike="noStrike">
                          <a:solidFill>
                            <a:srgbClr val="000000"/>
                          </a:solidFill>
                          <a:effectLst/>
                          <a:latin typeface="Arial" panose="020B0604020202020204" pitchFamily="34" charset="0"/>
                        </a:rPr>
                        <a:t>100%</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rowSpan="2">
                  <a:txBody>
                    <a:bodyPr/>
                    <a:lstStyle/>
                    <a:p>
                      <a:pPr algn="ctr" rtl="0" fontAlgn="ctr"/>
                      <a:r>
                        <a:rPr lang="ru-RU" sz="1000" b="0" i="0" u="none" strike="noStrike" dirty="0">
                          <a:solidFill>
                            <a:srgbClr val="000000"/>
                          </a:solidFill>
                          <a:effectLst/>
                          <a:latin typeface="Arial" panose="020B0604020202020204" pitchFamily="34" charset="0"/>
                        </a:rPr>
                        <a:t>1 895</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a:txBody>
                    <a:bodyPr/>
                    <a:lstStyle/>
                    <a:p>
                      <a:pPr algn="ctr" rtl="0" fontAlgn="ctr"/>
                      <a:r>
                        <a:rPr lang="ru-RU" sz="1000" b="0" i="0" u="none" strike="noStrike" dirty="0">
                          <a:solidFill>
                            <a:srgbClr val="000000"/>
                          </a:solidFill>
                          <a:effectLst/>
                          <a:latin typeface="Arial" panose="020B0604020202020204" pitchFamily="34" charset="0"/>
                        </a:rPr>
                        <a:t>1 895</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E0F1F8"/>
                    </a:solidFill>
                  </a:tcPr>
                </a:tc>
                <a:extLst>
                  <a:ext uri="{0D108BD9-81ED-4DB2-BD59-A6C34878D82A}">
                    <a16:rowId xmlns:a16="http://schemas.microsoft.com/office/drawing/2014/main" val="1080240683"/>
                  </a:ext>
                </a:extLst>
              </a:tr>
              <a:tr h="32840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1000" b="0" i="0" u="none" strike="noStrike" dirty="0">
                          <a:solidFill>
                            <a:srgbClr val="000000"/>
                          </a:solidFill>
                          <a:effectLst/>
                          <a:latin typeface="Arial" panose="020B0604020202020204" pitchFamily="34" charset="0"/>
                        </a:rPr>
                        <a:t> / 0</a:t>
                      </a:r>
                    </a:p>
                  </a:txBody>
                  <a:tcPr marL="8210" marR="8210" marT="8210"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solidFill>
                      <a:srgbClr val="E0F1F8"/>
                    </a:solidFill>
                  </a:tcPr>
                </a:tc>
                <a:extLst>
                  <a:ext uri="{0D108BD9-81ED-4DB2-BD59-A6C34878D82A}">
                    <a16:rowId xmlns:a16="http://schemas.microsoft.com/office/drawing/2014/main" val="991542649"/>
                  </a:ext>
                </a:extLst>
              </a:tr>
              <a:tr h="328403">
                <a:tc rowSpan="2">
                  <a:txBody>
                    <a:bodyPr/>
                    <a:lstStyle/>
                    <a:p>
                      <a:pPr algn="l" rtl="0" fontAlgn="ctr"/>
                      <a:r>
                        <a:rPr lang="ru-RU" sz="1000" b="1" i="0" u="none" strike="noStrike" dirty="0" err="1" smtClean="0">
                          <a:solidFill>
                            <a:srgbClr val="FFFFFF"/>
                          </a:solidFill>
                          <a:effectLst/>
                          <a:latin typeface="Arial" panose="020B0604020202020204" pitchFamily="34" charset="0"/>
                        </a:rPr>
                        <a:t>Барлығы</a:t>
                      </a:r>
                      <a:r>
                        <a:rPr lang="ru-RU" sz="1000" b="1" i="0" u="none" strike="noStrike" dirty="0" smtClean="0">
                          <a:solidFill>
                            <a:srgbClr val="FFFFFF"/>
                          </a:solidFill>
                          <a:effectLst/>
                          <a:latin typeface="Arial" panose="020B0604020202020204" pitchFamily="34" charset="0"/>
                        </a:rPr>
                        <a:t>:</a:t>
                      </a:r>
                      <a:endParaRPr lang="ru-RU" sz="1000" b="1" i="0" u="none" strike="noStrike" dirty="0">
                        <a:solidFill>
                          <a:srgbClr val="FFFFFF"/>
                        </a:solidFill>
                        <a:effectLst/>
                        <a:latin typeface="Arial" panose="020B0604020202020204" pitchFamily="34" charset="0"/>
                      </a:endParaRPr>
                    </a:p>
                  </a:txBody>
                  <a:tcPr marL="72000" marR="8210" marT="82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583AD"/>
                    </a:solidFill>
                  </a:tcPr>
                </a:tc>
                <a:tc rowSpan="2">
                  <a:txBody>
                    <a:bodyPr/>
                    <a:lstStyle/>
                    <a:p>
                      <a:pPr algn="ctr" rtl="0" fontAlgn="ctr"/>
                      <a:r>
                        <a:rPr lang="ru-RU" sz="1000" b="1" i="0" u="none" strike="noStrike">
                          <a:solidFill>
                            <a:srgbClr val="FFFFFF"/>
                          </a:solidFill>
                          <a:effectLst/>
                          <a:latin typeface="Arial" panose="020B0604020202020204" pitchFamily="34" charset="0"/>
                        </a:rPr>
                        <a:t>630 791</a:t>
                      </a:r>
                    </a:p>
                  </a:txBody>
                  <a:tcPr marL="8210" marR="8210" marT="82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583AD"/>
                    </a:solidFill>
                  </a:tcPr>
                </a:tc>
                <a:tc rowSpan="2">
                  <a:txBody>
                    <a:bodyPr/>
                    <a:lstStyle/>
                    <a:p>
                      <a:pPr algn="ctr" rtl="0" fontAlgn="ctr"/>
                      <a:r>
                        <a:rPr lang="ru-RU" sz="1000" b="1" i="0" u="none" strike="noStrike">
                          <a:solidFill>
                            <a:srgbClr val="FFFFFF"/>
                          </a:solidFill>
                          <a:effectLst/>
                          <a:latin typeface="Arial" panose="020B0604020202020204" pitchFamily="34" charset="0"/>
                        </a:rPr>
                        <a:t>493 189</a:t>
                      </a:r>
                    </a:p>
                  </a:txBody>
                  <a:tcPr marL="8210" marR="8210" marT="82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583AD"/>
                    </a:solidFill>
                  </a:tcPr>
                </a:tc>
                <a:tc rowSpan="2">
                  <a:txBody>
                    <a:bodyPr/>
                    <a:lstStyle/>
                    <a:p>
                      <a:pPr algn="ctr" rtl="0" fontAlgn="ctr"/>
                      <a:r>
                        <a:rPr lang="ru-RU" sz="1000" b="1" i="0" u="none" strike="noStrike">
                          <a:solidFill>
                            <a:srgbClr val="FFFFFF"/>
                          </a:solidFill>
                          <a:effectLst/>
                          <a:latin typeface="Arial" panose="020B0604020202020204" pitchFamily="34" charset="0"/>
                        </a:rPr>
                        <a:t>88%</a:t>
                      </a:r>
                    </a:p>
                  </a:txBody>
                  <a:tcPr marL="8210" marR="8210" marT="82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583AD"/>
                    </a:solidFill>
                  </a:tcPr>
                </a:tc>
                <a:tc rowSpan="2">
                  <a:txBody>
                    <a:bodyPr/>
                    <a:lstStyle/>
                    <a:p>
                      <a:pPr algn="ctr" rtl="0" fontAlgn="ctr"/>
                      <a:r>
                        <a:rPr lang="ru-RU" sz="1000" b="1" i="0" u="none" strike="noStrike" dirty="0">
                          <a:solidFill>
                            <a:srgbClr val="FFFFFF"/>
                          </a:solidFill>
                          <a:effectLst/>
                          <a:latin typeface="Arial" panose="020B0604020202020204" pitchFamily="34" charset="0"/>
                        </a:rPr>
                        <a:t>595 163</a:t>
                      </a:r>
                    </a:p>
                  </a:txBody>
                  <a:tcPr marL="8210" marR="8210" marT="82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583AD"/>
                    </a:solidFill>
                  </a:tcPr>
                </a:tc>
                <a:tc>
                  <a:txBody>
                    <a:bodyPr/>
                    <a:lstStyle/>
                    <a:p>
                      <a:pPr algn="ctr" rtl="0" fontAlgn="ctr"/>
                      <a:r>
                        <a:rPr lang="ru-RU" sz="1000" b="1" i="0" u="none" strike="noStrike" dirty="0">
                          <a:solidFill>
                            <a:srgbClr val="FFFFFF"/>
                          </a:solidFill>
                          <a:effectLst/>
                          <a:latin typeface="Arial" panose="020B0604020202020204" pitchFamily="34" charset="0"/>
                        </a:rPr>
                        <a:t>465 082</a:t>
                      </a:r>
                    </a:p>
                  </a:txBody>
                  <a:tcPr marL="8210" marR="8210" marT="82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6A6A6"/>
                      </a:solidFill>
                      <a:prstDash val="solid"/>
                      <a:round/>
                      <a:headEnd type="none" w="med" len="med"/>
                      <a:tailEnd type="none" w="med" len="med"/>
                    </a:lnT>
                    <a:lnB>
                      <a:noFill/>
                    </a:lnB>
                    <a:solidFill>
                      <a:srgbClr val="2583AD"/>
                    </a:solidFill>
                  </a:tcPr>
                </a:tc>
                <a:extLst>
                  <a:ext uri="{0D108BD9-81ED-4DB2-BD59-A6C34878D82A}">
                    <a16:rowId xmlns:a16="http://schemas.microsoft.com/office/drawing/2014/main" val="1094495241"/>
                  </a:ext>
                </a:extLst>
              </a:tr>
              <a:tr h="32840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1000" b="1" i="0" u="none" strike="noStrike" dirty="0">
                          <a:solidFill>
                            <a:srgbClr val="FFFFFF"/>
                          </a:solidFill>
                          <a:effectLst/>
                          <a:latin typeface="Arial" panose="020B0604020202020204" pitchFamily="34" charset="0"/>
                        </a:rPr>
                        <a:t> / 130 081</a:t>
                      </a:r>
                    </a:p>
                  </a:txBody>
                  <a:tcPr marL="8210" marR="8210" marT="821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2583AD"/>
                    </a:solidFill>
                  </a:tcPr>
                </a:tc>
                <a:extLst>
                  <a:ext uri="{0D108BD9-81ED-4DB2-BD59-A6C34878D82A}">
                    <a16:rowId xmlns:a16="http://schemas.microsoft.com/office/drawing/2014/main" val="855798380"/>
                  </a:ext>
                </a:extLst>
              </a:tr>
            </a:tbl>
          </a:graphicData>
        </a:graphic>
      </p:graphicFrame>
      <p:sp>
        <p:nvSpPr>
          <p:cNvPr id="9" name="Номер слайда 1"/>
          <p:cNvSpPr>
            <a:spLocks noGrp="1"/>
          </p:cNvSpPr>
          <p:nvPr>
            <p:ph type="sldNum" sz="quarter" idx="12"/>
          </p:nvPr>
        </p:nvSpPr>
        <p:spPr>
          <a:xfrm>
            <a:off x="10897984" y="6356351"/>
            <a:ext cx="1294016" cy="501649"/>
          </a:xfrm>
        </p:spPr>
        <p:txBody>
          <a:bodyPr/>
          <a:lstStyle/>
          <a:p>
            <a:pPr>
              <a:defRPr/>
            </a:pPr>
            <a:r>
              <a:rPr lang="en-US" altLang="ru-RU" dirty="0" smtClean="0">
                <a:latin typeface="Arial" panose="020B0604020202020204" pitchFamily="34" charset="0"/>
                <a:cs typeface="Arial" panose="020B0604020202020204" pitchFamily="34" charset="0"/>
              </a:rPr>
              <a:t>22</a:t>
            </a:r>
            <a:endParaRPr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88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rotWithShape="1">
          <a:blip r:embed="rId3"/>
          <a:srcRect l="177" t="4356" r="15738" b="28201"/>
          <a:stretch/>
        </p:blipFill>
        <p:spPr>
          <a:xfrm>
            <a:off x="0" y="6233857"/>
            <a:ext cx="12192000" cy="624143"/>
          </a:xfrm>
          <a:prstGeom prst="rect">
            <a:avLst/>
          </a:prstGeom>
        </p:spPr>
      </p:pic>
      <p:pic>
        <p:nvPicPr>
          <p:cNvPr id="10"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197864"/>
          </a:xfrm>
          <a:prstGeom prst="rect">
            <a:avLst/>
          </a:prstGeom>
        </p:spPr>
      </p:pic>
      <p:sp>
        <p:nvSpPr>
          <p:cNvPr id="11" name="Rectangle 22"/>
          <p:cNvSpPr/>
          <p:nvPr/>
        </p:nvSpPr>
        <p:spPr>
          <a:xfrm>
            <a:off x="0" y="275980"/>
            <a:ext cx="12192000" cy="61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2000" b="1" dirty="0">
                <a:solidFill>
                  <a:srgbClr val="336699"/>
                </a:solidFill>
                <a:latin typeface="Arial" panose="020B0604020202020204" pitchFamily="34" charset="0"/>
              </a:rPr>
              <a:t>                 Жеке </a:t>
            </a:r>
            <a:r>
              <a:rPr lang="ru-RU" altLang="ru-RU" sz="2000" b="1" dirty="0" err="1">
                <a:solidFill>
                  <a:srgbClr val="336699"/>
                </a:solidFill>
                <a:latin typeface="Arial" panose="020B0604020202020204" pitchFamily="34" charset="0"/>
              </a:rPr>
              <a:t>тұлғалар</a:t>
            </a:r>
            <a:r>
              <a:rPr lang="ru-RU" altLang="ru-RU" sz="2000" b="1" dirty="0">
                <a:solidFill>
                  <a:srgbClr val="336699"/>
                </a:solidFill>
                <a:latin typeface="Arial" panose="020B0604020202020204" pitchFamily="34" charset="0"/>
              </a:rPr>
              <a:t> </a:t>
            </a:r>
            <a:r>
              <a:rPr lang="ru-RU" altLang="ru-RU" sz="2000" b="1" dirty="0" err="1">
                <a:solidFill>
                  <a:srgbClr val="336699"/>
                </a:solidFill>
                <a:latin typeface="Arial" panose="020B0604020202020204" pitchFamily="34" charset="0"/>
              </a:rPr>
              <a:t>арасында</a:t>
            </a:r>
            <a:r>
              <a:rPr lang="ru-RU" altLang="ru-RU" sz="2000" b="1" dirty="0">
                <a:solidFill>
                  <a:srgbClr val="336699"/>
                </a:solidFill>
                <a:latin typeface="Arial" panose="020B0604020202020204" pitchFamily="34" charset="0"/>
              </a:rPr>
              <a:t> суды </a:t>
            </a:r>
            <a:r>
              <a:rPr lang="ru-RU" altLang="ru-RU" sz="2000" b="1" dirty="0" err="1">
                <a:solidFill>
                  <a:srgbClr val="336699"/>
                </a:solidFill>
                <a:latin typeface="Arial" panose="020B0604020202020204" pitchFamily="34" charset="0"/>
              </a:rPr>
              <a:t>есепке</a:t>
            </a:r>
            <a:r>
              <a:rPr lang="ru-RU" altLang="ru-RU" sz="2000" b="1" dirty="0">
                <a:solidFill>
                  <a:srgbClr val="336699"/>
                </a:solidFill>
                <a:latin typeface="Arial" panose="020B0604020202020204" pitchFamily="34" charset="0"/>
              </a:rPr>
              <a:t> </a:t>
            </a:r>
            <a:r>
              <a:rPr lang="ru-RU" altLang="ru-RU" sz="2000" b="1" dirty="0" err="1">
                <a:solidFill>
                  <a:srgbClr val="336699"/>
                </a:solidFill>
                <a:latin typeface="Arial" panose="020B0604020202020204" pitchFamily="34" charset="0"/>
              </a:rPr>
              <a:t>алудың</a:t>
            </a:r>
            <a:r>
              <a:rPr lang="ru-RU" altLang="ru-RU" sz="2000" b="1" dirty="0">
                <a:solidFill>
                  <a:srgbClr val="336699"/>
                </a:solidFill>
                <a:latin typeface="Arial" panose="020B0604020202020204" pitchFamily="34" charset="0"/>
              </a:rPr>
              <a:t> </a:t>
            </a:r>
            <a:r>
              <a:rPr lang="ru-RU" altLang="ru-RU" sz="2000" b="1" dirty="0" err="1">
                <a:solidFill>
                  <a:srgbClr val="336699"/>
                </a:solidFill>
                <a:latin typeface="Arial" panose="020B0604020202020204" pitchFamily="34" charset="0"/>
              </a:rPr>
              <a:t>жеке</a:t>
            </a:r>
            <a:r>
              <a:rPr lang="ru-RU" altLang="ru-RU" sz="2000" b="1" dirty="0">
                <a:solidFill>
                  <a:srgbClr val="336699"/>
                </a:solidFill>
                <a:latin typeface="Arial" panose="020B0604020202020204" pitchFamily="34" charset="0"/>
              </a:rPr>
              <a:t> </a:t>
            </a:r>
            <a:r>
              <a:rPr lang="ru-RU" altLang="ru-RU" sz="2000" b="1" dirty="0" err="1">
                <a:solidFill>
                  <a:srgbClr val="336699"/>
                </a:solidFill>
                <a:latin typeface="Arial" panose="020B0604020202020204" pitchFamily="34" charset="0"/>
              </a:rPr>
              <a:t>аспаптарымен</a:t>
            </a:r>
            <a:r>
              <a:rPr lang="ru-RU" altLang="ru-RU" sz="2000" b="1" dirty="0">
                <a:solidFill>
                  <a:srgbClr val="336699"/>
                </a:solidFill>
                <a:latin typeface="Arial" panose="020B0604020202020204" pitchFamily="34" charset="0"/>
              </a:rPr>
              <a:t> </a:t>
            </a:r>
            <a:r>
              <a:rPr lang="ru-RU" altLang="ru-RU" sz="2000" b="1" dirty="0" err="1">
                <a:solidFill>
                  <a:srgbClr val="336699"/>
                </a:solidFill>
                <a:latin typeface="Arial" panose="020B0604020202020204" pitchFamily="34" charset="0"/>
              </a:rPr>
              <a:t>жарақтандыру</a:t>
            </a:r>
            <a:r>
              <a:rPr lang="ru-RU" altLang="ru-RU" sz="2000" b="1" dirty="0">
                <a:solidFill>
                  <a:srgbClr val="336699"/>
                </a:solidFill>
                <a:latin typeface="Arial" panose="020B0604020202020204" pitchFamily="34" charset="0"/>
              </a:rPr>
              <a:t> </a:t>
            </a:r>
            <a:r>
              <a:rPr lang="ru-RU" altLang="ru-RU" sz="2000" b="1" dirty="0" err="1">
                <a:solidFill>
                  <a:srgbClr val="336699"/>
                </a:solidFill>
                <a:latin typeface="Arial" panose="020B0604020202020204" pitchFamily="34" charset="0"/>
              </a:rPr>
              <a:t>динамикасы</a:t>
            </a:r>
            <a:endParaRPr lang="en-GB" sz="1600" b="1" dirty="0">
              <a:solidFill>
                <a:srgbClr val="336699"/>
              </a:solidFill>
              <a:latin typeface="Arial" panose="020B0604020202020204" pitchFamily="34" charset="0"/>
            </a:endParaRPr>
          </a:p>
        </p:txBody>
      </p:sp>
      <p:pic>
        <p:nvPicPr>
          <p:cNvPr id="14" name="Picture 9"/>
          <p:cNvPicPr>
            <a:picLocks noChangeAspect="1"/>
          </p:cNvPicPr>
          <p:nvPr/>
        </p:nvPicPr>
        <p:blipFill>
          <a:blip r:embed="rId5"/>
          <a:stretch>
            <a:fillRect/>
          </a:stretch>
        </p:blipFill>
        <p:spPr>
          <a:xfrm>
            <a:off x="510079" y="239242"/>
            <a:ext cx="945000" cy="686250"/>
          </a:xfrm>
          <a:prstGeom prst="rect">
            <a:avLst/>
          </a:prstGeom>
        </p:spPr>
      </p:pic>
      <p:sp>
        <p:nvSpPr>
          <p:cNvPr id="15" name="AutoShape 2" descr="Crm, mockup or man in a telemarketing call center helping, talking or networking online via microphone. Contact support, consultant or insurance agent in communication at customer services or sa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17" name="Схема 16"/>
          <p:cNvGraphicFramePr/>
          <p:nvPr>
            <p:extLst/>
          </p:nvPr>
        </p:nvGraphicFramePr>
        <p:xfrm>
          <a:off x="554857" y="5101333"/>
          <a:ext cx="2825404" cy="11500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8" name="Схема 17"/>
          <p:cNvGraphicFramePr/>
          <p:nvPr>
            <p:extLst/>
          </p:nvPr>
        </p:nvGraphicFramePr>
        <p:xfrm>
          <a:off x="9012149" y="5160770"/>
          <a:ext cx="2349962" cy="103011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9" name="Объект 2"/>
          <p:cNvSpPr txBox="1">
            <a:spLocks/>
          </p:cNvSpPr>
          <p:nvPr/>
        </p:nvSpPr>
        <p:spPr>
          <a:xfrm>
            <a:off x="890905" y="1587361"/>
            <a:ext cx="10691495" cy="995975"/>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715963" algn="just">
              <a:spcBef>
                <a:spcPts val="0"/>
              </a:spcBef>
              <a:buNone/>
            </a:pPr>
            <a:r>
              <a:rPr lang="ru-RU" sz="1100" dirty="0">
                <a:latin typeface="Arial" panose="020B0604020202020204" pitchFamily="34" charset="0"/>
                <a:cs typeface="Arial" panose="020B0604020202020204" pitchFamily="34" charset="0"/>
              </a:rPr>
              <a:t>2024 </a:t>
            </a:r>
            <a:r>
              <a:rPr lang="ru-RU" sz="1100" dirty="0" err="1">
                <a:latin typeface="Arial" panose="020B0604020202020204" pitchFamily="34" charset="0"/>
                <a:cs typeface="Arial" panose="020B0604020202020204" pitchFamily="34" charset="0"/>
              </a:rPr>
              <a:t>жылғы</a:t>
            </a:r>
            <a:r>
              <a:rPr lang="ru-RU" sz="1100" dirty="0">
                <a:latin typeface="Arial" panose="020B0604020202020204" pitchFamily="34" charset="0"/>
                <a:cs typeface="Arial" panose="020B0604020202020204" pitchFamily="34" charset="0"/>
              </a:rPr>
              <a:t> 1 </a:t>
            </a:r>
            <a:r>
              <a:rPr lang="ru-RU" sz="1100" dirty="0" err="1">
                <a:latin typeface="Arial" panose="020B0604020202020204" pitchFamily="34" charset="0"/>
                <a:cs typeface="Arial" panose="020B0604020202020204" pitchFamily="34" charset="0"/>
              </a:rPr>
              <a:t>қыркүйектен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бастап</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халық</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үшін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сараланған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тарифтерді</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сондай-ақ</a:t>
            </a:r>
            <a:r>
              <a:rPr lang="ru-RU" sz="1100" dirty="0">
                <a:latin typeface="Arial" panose="020B0604020202020204" pitchFamily="34" charset="0"/>
                <a:cs typeface="Arial" panose="020B0604020202020204" pitchFamily="34" charset="0"/>
              </a:rPr>
              <a:t> 2025 </a:t>
            </a:r>
            <a:r>
              <a:rPr lang="ru-RU" sz="1100" dirty="0" err="1">
                <a:latin typeface="Arial" panose="020B0604020202020204" pitchFamily="34" charset="0"/>
                <a:cs typeface="Arial" panose="020B0604020202020204" pitchFamily="34" charset="0"/>
              </a:rPr>
              <a:t>жылғы</a:t>
            </a:r>
            <a:r>
              <a:rPr lang="ru-RU" sz="1100" dirty="0">
                <a:latin typeface="Arial" panose="020B0604020202020204" pitchFamily="34" charset="0"/>
                <a:cs typeface="Arial" panose="020B0604020202020204" pitchFamily="34" charset="0"/>
              </a:rPr>
              <a:t> 1 </a:t>
            </a:r>
            <a:r>
              <a:rPr lang="ru-RU" sz="1100" dirty="0" err="1">
                <a:latin typeface="Arial" panose="020B0604020202020204" pitchFamily="34" charset="0"/>
                <a:cs typeface="Arial" panose="020B0604020202020204" pitchFamily="34" charset="0"/>
              </a:rPr>
              <a:t>қаңтардан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бастап</a:t>
            </a:r>
            <a:r>
              <a:rPr lang="ru-RU" sz="1100" dirty="0">
                <a:latin typeface="Arial" panose="020B0604020202020204" pitchFamily="34" charset="0"/>
                <a:cs typeface="Arial" panose="020B0604020202020204" pitchFamily="34" charset="0"/>
              </a:rPr>
              <a:t> суды </a:t>
            </a:r>
            <a:r>
              <a:rPr lang="ru-RU" sz="1100" dirty="0" err="1">
                <a:latin typeface="Arial" panose="020B0604020202020204" pitchFamily="34" charset="0"/>
                <a:cs typeface="Arial" panose="020B0604020202020204" pitchFamily="34" charset="0"/>
              </a:rPr>
              <a:t>есепке</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алу</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аспаптары</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жоқ</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тұтынушылар</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үшін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төлемақылардың</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жаңа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мөлшерін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қолданысқа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енгізу</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нәтижесінде</a:t>
            </a:r>
            <a:r>
              <a:rPr lang="ru-RU" sz="1100" dirty="0">
                <a:latin typeface="Arial" panose="020B0604020202020204" pitchFamily="34" charset="0"/>
                <a:cs typeface="Arial" panose="020B0604020202020204" pitchFamily="34" charset="0"/>
              </a:rPr>
              <a:t> суды </a:t>
            </a:r>
            <a:r>
              <a:rPr lang="ru-RU" sz="1100" dirty="0" err="1">
                <a:latin typeface="Arial" panose="020B0604020202020204" pitchFamily="34" charset="0"/>
                <a:cs typeface="Arial" panose="020B0604020202020204" pitchFamily="34" charset="0"/>
              </a:rPr>
              <a:t>есепке</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алудың</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жеке</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аспаптарымен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жарақтандыру</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деңгейінің</a:t>
            </a:r>
            <a:r>
              <a:rPr lang="ru-RU" sz="1100" dirty="0">
                <a:latin typeface="Arial" panose="020B0604020202020204" pitchFamily="34" charset="0"/>
                <a:cs typeface="Arial" panose="020B0604020202020204" pitchFamily="34" charset="0"/>
              </a:rPr>
              <a:t> ай </a:t>
            </a:r>
            <a:r>
              <a:rPr lang="ru-RU" sz="1100" dirty="0" err="1">
                <a:latin typeface="Arial" panose="020B0604020202020204" pitchFamily="34" charset="0"/>
                <a:cs typeface="Arial" panose="020B0604020202020204" pitchFamily="34" charset="0"/>
              </a:rPr>
              <a:t>сайынғы</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өсуі</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байқалады</a:t>
            </a:r>
            <a:r>
              <a:rPr lang="ru-RU" sz="1100" dirty="0">
                <a:latin typeface="Arial" panose="020B0604020202020204" pitchFamily="34" charset="0"/>
                <a:cs typeface="Arial" panose="020B0604020202020204" pitchFamily="34" charset="0"/>
              </a:rPr>
              <a:t> ( </a:t>
            </a:r>
            <a:r>
              <a:rPr lang="ru-RU" sz="1100" dirty="0" err="1">
                <a:latin typeface="Arial" panose="020B0604020202020204" pitchFamily="34" charset="0"/>
                <a:cs typeface="Arial" panose="020B0604020202020204" pitchFamily="34" charset="0"/>
              </a:rPr>
              <a:t>көппәтерлі</a:t>
            </a:r>
            <a:r>
              <a:rPr lang="ru-RU" sz="1100" dirty="0">
                <a:latin typeface="Arial" panose="020B0604020202020204" pitchFamily="34" charset="0"/>
                <a:cs typeface="Arial" panose="020B0604020202020204" pitchFamily="34" charset="0"/>
              </a:rPr>
              <a:t> сектор </a:t>
            </a:r>
            <a:r>
              <a:rPr lang="ru-RU" sz="1100" dirty="0" err="1">
                <a:latin typeface="Arial" panose="020B0604020202020204" pitchFamily="34" charset="0"/>
                <a:cs typeface="Arial" panose="020B0604020202020204" pitchFamily="34" charset="0"/>
              </a:rPr>
              <a:t>тұтынушылары</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үшін</a:t>
            </a:r>
            <a:r>
              <a:rPr lang="ru-RU" sz="1100" dirty="0">
                <a:latin typeface="Arial" panose="020B0604020202020204" pitchFamily="34" charset="0"/>
                <a:cs typeface="Arial" panose="020B0604020202020204" pitchFamily="34" charset="0"/>
              </a:rPr>
              <a:t> 62,0% - дан 74,56% - </a:t>
            </a:r>
            <a:r>
              <a:rPr lang="ru-RU" sz="1100" dirty="0" err="1">
                <a:latin typeface="Arial" panose="020B0604020202020204" pitchFamily="34" charset="0"/>
                <a:cs typeface="Arial" panose="020B0604020202020204" pitchFamily="34" charset="0"/>
              </a:rPr>
              <a:t>ға</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дейін</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және</a:t>
            </a:r>
            <a:r>
              <a:rPr lang="ru-RU" sz="1100" dirty="0">
                <a:latin typeface="Arial" panose="020B0604020202020204" pitchFamily="34" charset="0"/>
                <a:cs typeface="Arial" panose="020B0604020202020204" pitchFamily="34" charset="0"/>
              </a:rPr>
              <a:t> (68,8% - дан </a:t>
            </a:r>
            <a:r>
              <a:rPr lang="ru-RU" sz="1100" dirty="0" err="1">
                <a:latin typeface="Arial" panose="020B0604020202020204" pitchFamily="34" charset="0"/>
                <a:cs typeface="Arial" panose="020B0604020202020204" pitchFamily="34" charset="0"/>
              </a:rPr>
              <a:t>бастап</a:t>
            </a:r>
            <a:r>
              <a:rPr lang="ru-RU" sz="1100" dirty="0">
                <a:latin typeface="Arial" panose="020B0604020202020204" pitchFamily="34" charset="0"/>
                <a:cs typeface="Arial" panose="020B0604020202020204" pitchFamily="34" charset="0"/>
              </a:rPr>
              <a:t>) 76,22%) </a:t>
            </a:r>
            <a:r>
              <a:rPr lang="ru-RU" sz="1100" dirty="0" err="1">
                <a:latin typeface="Arial" panose="020B0604020202020204" pitchFamily="34" charset="0"/>
                <a:cs typeface="Arial" panose="020B0604020202020204" pitchFamily="34" charset="0"/>
              </a:rPr>
              <a:t>жеке</a:t>
            </a:r>
            <a:r>
              <a:rPr lang="ru-RU" sz="1100" dirty="0">
                <a:latin typeface="Arial" panose="020B0604020202020204" pitchFamily="34" charset="0"/>
                <a:cs typeface="Arial" panose="020B0604020202020204" pitchFamily="34" charset="0"/>
              </a:rPr>
              <a:t> сектор </a:t>
            </a:r>
            <a:r>
              <a:rPr lang="ru-RU" sz="1100" dirty="0" err="1">
                <a:latin typeface="Arial" panose="020B0604020202020204" pitchFamily="34" charset="0"/>
                <a:cs typeface="Arial" panose="020B0604020202020204" pitchFamily="34" charset="0"/>
              </a:rPr>
              <a:t>тұрғындары</a:t>
            </a:r>
            <a:r>
              <a:rPr lang="ru-RU" sz="1100" dirty="0">
                <a:latin typeface="Arial" panose="020B0604020202020204" pitchFamily="34" charset="0"/>
                <a:cs typeface="Arial" panose="020B0604020202020204" pitchFamily="34" charset="0"/>
              </a:rPr>
              <a:t> </a:t>
            </a:r>
            <a:r>
              <a:rPr lang="ru-RU" sz="1100" dirty="0" err="1">
                <a:latin typeface="Arial" panose="020B0604020202020204" pitchFamily="34" charset="0"/>
                <a:cs typeface="Arial" panose="020B0604020202020204" pitchFamily="34" charset="0"/>
              </a:rPr>
              <a:t>үшін</a:t>
            </a:r>
            <a:r>
              <a:rPr lang="ru-RU" sz="1100" dirty="0">
                <a:latin typeface="Arial" panose="020B0604020202020204" pitchFamily="34" charset="0"/>
                <a:cs typeface="Arial" panose="020B0604020202020204" pitchFamily="34" charset="0"/>
              </a:rPr>
              <a:t>.</a:t>
            </a:r>
          </a:p>
        </p:txBody>
      </p:sp>
      <p:graphicFrame>
        <p:nvGraphicFramePr>
          <p:cNvPr id="20" name="Диаграмма 19"/>
          <p:cNvGraphicFramePr>
            <a:graphicFrameLocks/>
          </p:cNvGraphicFramePr>
          <p:nvPr>
            <p:extLst>
              <p:ext uri="{D42A27DB-BD31-4B8C-83A1-F6EECF244321}">
                <p14:modId xmlns:p14="http://schemas.microsoft.com/office/powerpoint/2010/main" val="3817922225"/>
              </p:ext>
            </p:extLst>
          </p:nvPr>
        </p:nvGraphicFramePr>
        <p:xfrm>
          <a:off x="1129959" y="2544191"/>
          <a:ext cx="9505948" cy="3416446"/>
        </p:xfrm>
        <a:graphic>
          <a:graphicData uri="http://schemas.openxmlformats.org/drawingml/2006/chart">
            <c:chart xmlns:c="http://schemas.openxmlformats.org/drawingml/2006/chart" xmlns:r="http://schemas.openxmlformats.org/officeDocument/2006/relationships" r:id="rId16"/>
          </a:graphicData>
        </a:graphic>
      </p:graphicFrame>
      <p:sp>
        <p:nvSpPr>
          <p:cNvPr id="2" name="Номер слайда 1"/>
          <p:cNvSpPr>
            <a:spLocks noGrp="1"/>
          </p:cNvSpPr>
          <p:nvPr>
            <p:ph type="sldNum" sz="quarter" idx="12"/>
          </p:nvPr>
        </p:nvSpPr>
        <p:spPr/>
        <p:txBody>
          <a:bodyPr/>
          <a:lstStyle/>
          <a:p>
            <a:fld id="{C1D32532-DADC-4E43-9EED-7788C45729EB}" type="slidenum">
              <a:rPr lang="en-GB" smtClean="0"/>
              <a:t>23</a:t>
            </a:fld>
            <a:endParaRPr lang="en-GB"/>
          </a:p>
        </p:txBody>
      </p:sp>
    </p:spTree>
    <p:extLst>
      <p:ext uri="{BB962C8B-B14F-4D97-AF65-F5344CB8AC3E}">
        <p14:creationId xmlns:p14="http://schemas.microsoft.com/office/powerpoint/2010/main" val="2626597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p:cNvPicPr>
            <a:picLocks noChangeAspect="1"/>
          </p:cNvPicPr>
          <p:nvPr/>
        </p:nvPicPr>
        <p:blipFill rotWithShape="1">
          <a:blip r:embed="rId3"/>
          <a:srcRect l="177" t="4356" r="15738" b="28201"/>
          <a:stretch/>
        </p:blipFill>
        <p:spPr>
          <a:xfrm>
            <a:off x="0" y="6349043"/>
            <a:ext cx="12192000" cy="531212"/>
          </a:xfrm>
          <a:prstGeom prst="rect">
            <a:avLst/>
          </a:prstGeom>
        </p:spPr>
      </p:pic>
      <p:pic>
        <p:nvPicPr>
          <p:cNvPr id="10"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570"/>
            <a:ext cx="12192000" cy="1197864"/>
          </a:xfrm>
          <a:prstGeom prst="rect">
            <a:avLst/>
          </a:prstGeom>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958" y="181168"/>
            <a:ext cx="1038090" cy="7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Заголовок 1"/>
          <p:cNvSpPr txBox="1">
            <a:spLocks/>
          </p:cNvSpPr>
          <p:nvPr/>
        </p:nvSpPr>
        <p:spPr>
          <a:xfrm>
            <a:off x="1257048" y="346225"/>
            <a:ext cx="10717493" cy="64653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altLang="ru-RU" sz="1600" b="1" dirty="0" err="1">
                <a:solidFill>
                  <a:srgbClr val="336699"/>
                </a:solidFill>
                <a:latin typeface="Arial" panose="020B0604020202020204" pitchFamily="34" charset="0"/>
              </a:rPr>
              <a:t>Тұтынушылар</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тобы</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бойынша</a:t>
            </a:r>
            <a:r>
              <a:rPr lang="ru-RU" altLang="ru-RU" sz="1600" b="1" dirty="0">
                <a:solidFill>
                  <a:srgbClr val="336699"/>
                </a:solidFill>
                <a:latin typeface="Arial" panose="020B0604020202020204" pitchFamily="34" charset="0"/>
              </a:rPr>
              <a:t> </a:t>
            </a:r>
            <a:r>
              <a:rPr lang="en-US" altLang="ru-RU" sz="1600" b="1" dirty="0">
                <a:solidFill>
                  <a:srgbClr val="336699"/>
                </a:solidFill>
                <a:latin typeface="Arial" panose="020B0604020202020204" pitchFamily="34" charset="0"/>
              </a:rPr>
              <a:t>GSM-</a:t>
            </a:r>
            <a:r>
              <a:rPr lang="ru-RU" altLang="ru-RU" sz="1600" b="1" dirty="0">
                <a:solidFill>
                  <a:srgbClr val="336699"/>
                </a:solidFill>
                <a:latin typeface="Arial" panose="020B0604020202020204" pitchFamily="34" charset="0"/>
              </a:rPr>
              <a:t>модем </a:t>
            </a:r>
            <a:r>
              <a:rPr lang="ru-RU" altLang="ru-RU" sz="1600" b="1" dirty="0" err="1">
                <a:solidFill>
                  <a:srgbClr val="336699"/>
                </a:solidFill>
                <a:latin typeface="Arial" panose="020B0604020202020204" pitchFamily="34" charset="0"/>
              </a:rPr>
              <a:t>арқылы</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деректерді</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бере</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отырып</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есепке</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алу</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аспаптарының</a:t>
            </a:r>
            <a:r>
              <a:rPr lang="ru-RU" altLang="ru-RU" sz="1600" b="1" dirty="0">
                <a:solidFill>
                  <a:srgbClr val="336699"/>
                </a:solidFill>
                <a:latin typeface="Arial" panose="020B0604020202020204" pitchFamily="34" charset="0"/>
              </a:rPr>
              <a:t> саны </a:t>
            </a:r>
            <a:r>
              <a:rPr lang="ru-RU" altLang="ru-RU" sz="1600" b="1" dirty="0" err="1">
                <a:solidFill>
                  <a:srgbClr val="336699"/>
                </a:solidFill>
                <a:latin typeface="Arial" panose="020B0604020202020204" pitchFamily="34" charset="0"/>
              </a:rPr>
              <a:t>бойынша</a:t>
            </a:r>
            <a:r>
              <a:rPr lang="ru-RU" altLang="ru-RU" sz="1600" b="1" dirty="0">
                <a:solidFill>
                  <a:srgbClr val="336699"/>
                </a:solidFill>
                <a:latin typeface="Arial" panose="020B0604020202020204" pitchFamily="34" charset="0"/>
              </a:rPr>
              <a:t> </a:t>
            </a:r>
            <a:r>
              <a:rPr lang="ru-RU" altLang="ru-RU" sz="1600" b="1" dirty="0" err="1" smtClean="0">
                <a:solidFill>
                  <a:srgbClr val="336699"/>
                </a:solidFill>
                <a:latin typeface="Arial" panose="020B0604020202020204" pitchFamily="34" charset="0"/>
              </a:rPr>
              <a:t>ақпарат</a:t>
            </a:r>
            <a:r>
              <a:rPr lang="ru-RU" altLang="ru-RU" sz="1600" b="1" dirty="0" smtClean="0">
                <a:solidFill>
                  <a:srgbClr val="336699"/>
                </a:solidFill>
                <a:latin typeface="Arial" panose="020B0604020202020204" pitchFamily="34" charset="0"/>
              </a:rPr>
              <a:t> - </a:t>
            </a:r>
            <a:r>
              <a:rPr lang="ru-RU" altLang="ru-RU" sz="1600" b="1" dirty="0" err="1" smtClean="0">
                <a:solidFill>
                  <a:srgbClr val="336699"/>
                </a:solidFill>
                <a:latin typeface="Arial" panose="020B0604020202020204" pitchFamily="34" charset="0"/>
              </a:rPr>
              <a:t>Заңды</a:t>
            </a:r>
            <a:r>
              <a:rPr lang="ru-RU" altLang="ru-RU" sz="1600" b="1" dirty="0" smtClean="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тұлғалар</a:t>
            </a:r>
            <a:endParaRPr lang="ru-RU" sz="1600" b="1" dirty="0">
              <a:solidFill>
                <a:srgbClr val="336699"/>
              </a:solidFill>
              <a:latin typeface="Arial" panose="020B0604020202020204" pitchFamily="34" charset="0"/>
              <a:ea typeface="+mn-ea"/>
              <a:cs typeface="+mn-cs"/>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4149090359"/>
              </p:ext>
            </p:extLst>
          </p:nvPr>
        </p:nvGraphicFramePr>
        <p:xfrm>
          <a:off x="417600" y="1544090"/>
          <a:ext cx="11367133" cy="4828774"/>
        </p:xfrm>
        <a:graphic>
          <a:graphicData uri="http://schemas.openxmlformats.org/drawingml/2006/table">
            <a:tbl>
              <a:tblPr/>
              <a:tblGrid>
                <a:gridCol w="1443063">
                  <a:extLst>
                    <a:ext uri="{9D8B030D-6E8A-4147-A177-3AD203B41FA5}">
                      <a16:colId xmlns:a16="http://schemas.microsoft.com/office/drawing/2014/main" val="89069760"/>
                    </a:ext>
                  </a:extLst>
                </a:gridCol>
                <a:gridCol w="2630159">
                  <a:extLst>
                    <a:ext uri="{9D8B030D-6E8A-4147-A177-3AD203B41FA5}">
                      <a16:colId xmlns:a16="http://schemas.microsoft.com/office/drawing/2014/main" val="3584944364"/>
                    </a:ext>
                  </a:extLst>
                </a:gridCol>
                <a:gridCol w="3315414">
                  <a:extLst>
                    <a:ext uri="{9D8B030D-6E8A-4147-A177-3AD203B41FA5}">
                      <a16:colId xmlns:a16="http://schemas.microsoft.com/office/drawing/2014/main" val="3366261243"/>
                    </a:ext>
                  </a:extLst>
                </a:gridCol>
                <a:gridCol w="3978497">
                  <a:extLst>
                    <a:ext uri="{9D8B030D-6E8A-4147-A177-3AD203B41FA5}">
                      <a16:colId xmlns:a16="http://schemas.microsoft.com/office/drawing/2014/main" val="339407982"/>
                    </a:ext>
                  </a:extLst>
                </a:gridCol>
              </a:tblGrid>
              <a:tr h="380202">
                <a:tc>
                  <a:txBody>
                    <a:bodyPr/>
                    <a:lstStyle/>
                    <a:p>
                      <a:pPr algn="ctr" rtl="0" fontAlgn="ctr"/>
                      <a:r>
                        <a:rPr lang="ru-RU" sz="1000" b="1" i="0" u="none" strike="noStrike" dirty="0">
                          <a:solidFill>
                            <a:srgbClr val="FFFFFF"/>
                          </a:solidFill>
                          <a:effectLst/>
                          <a:latin typeface="Arial" panose="020B0604020202020204" pitchFamily="34" charset="0"/>
                        </a:rPr>
                        <a:t>№ </a:t>
                      </a:r>
                      <a:r>
                        <a:rPr lang="ru-RU" sz="1000" b="1" i="0" u="none" strike="noStrike" dirty="0" smtClean="0">
                          <a:solidFill>
                            <a:srgbClr val="FFFFFF"/>
                          </a:solidFill>
                          <a:effectLst/>
                          <a:latin typeface="Arial" panose="020B0604020202020204" pitchFamily="34" charset="0"/>
                        </a:rPr>
                        <a:t>р/с</a:t>
                      </a:r>
                      <a:endParaRPr lang="ru-RU" sz="1000" b="1" i="0" u="none" strike="noStrike" dirty="0">
                        <a:solidFill>
                          <a:srgbClr val="FFFFFF"/>
                        </a:solidFill>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a:txBody>
                    <a:bodyPr/>
                    <a:lstStyle/>
                    <a:p>
                      <a:pPr algn="ctr" rtl="0" fontAlgn="ctr"/>
                      <a:r>
                        <a:rPr lang="ru-RU" sz="1000" b="1" i="0" u="none" strike="noStrike" dirty="0" err="1" smtClean="0">
                          <a:solidFill>
                            <a:srgbClr val="FFFFFF"/>
                          </a:solidFill>
                          <a:effectLst/>
                          <a:latin typeface="Arial" panose="020B0604020202020204" pitchFamily="34" charset="0"/>
                        </a:rPr>
                        <a:t>Әкімшілік</a:t>
                      </a:r>
                      <a:r>
                        <a:rPr lang="ru-RU" sz="1000" b="1" i="0" u="none" strike="noStrike" dirty="0" smtClean="0">
                          <a:solidFill>
                            <a:srgbClr val="FFFFFF"/>
                          </a:solidFill>
                          <a:effectLst/>
                          <a:latin typeface="Arial" panose="020B0604020202020204" pitchFamily="34" charset="0"/>
                        </a:rPr>
                        <a:t> </a:t>
                      </a:r>
                      <a:r>
                        <a:rPr lang="ru-RU" sz="1000" b="1" i="0" u="none" strike="noStrike" dirty="0" err="1" smtClean="0">
                          <a:solidFill>
                            <a:srgbClr val="FFFFFF"/>
                          </a:solidFill>
                          <a:effectLst/>
                          <a:latin typeface="Arial" panose="020B0604020202020204" pitchFamily="34" charset="0"/>
                        </a:rPr>
                        <a:t>ауданы</a:t>
                      </a:r>
                      <a:endParaRPr lang="ru-RU" sz="1000" b="1" i="0" u="none" strike="noStrike" dirty="0">
                        <a:solidFill>
                          <a:srgbClr val="FFFFFF"/>
                        </a:solidFill>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a:txBody>
                    <a:bodyPr/>
                    <a:lstStyle/>
                    <a:p>
                      <a:pPr algn="ctr" rtl="0" fontAlgn="ctr"/>
                      <a:r>
                        <a:rPr lang="ru-RU" sz="1000" b="1" i="0" u="none" strike="noStrike" dirty="0" err="1" smtClean="0">
                          <a:solidFill>
                            <a:srgbClr val="FFFFFF"/>
                          </a:solidFill>
                          <a:effectLst/>
                          <a:latin typeface="Arial" panose="020B0604020202020204" pitchFamily="34" charset="0"/>
                        </a:rPr>
                        <a:t>Барлық</a:t>
                      </a:r>
                      <a:r>
                        <a:rPr lang="ru-RU" sz="1000" b="1" i="0" u="none" strike="noStrike" dirty="0" smtClean="0">
                          <a:solidFill>
                            <a:srgbClr val="FFFFFF"/>
                          </a:solidFill>
                          <a:effectLst/>
                          <a:latin typeface="Arial" panose="020B0604020202020204" pitchFamily="34" charset="0"/>
                        </a:rPr>
                        <a:t> ЖЕА саны</a:t>
                      </a:r>
                      <a:endParaRPr lang="ru-RU" sz="1000" b="1" i="0" u="none" strike="noStrike" dirty="0">
                        <a:solidFill>
                          <a:srgbClr val="FFFFFF"/>
                        </a:solidFill>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a:txBody>
                    <a:bodyPr/>
                    <a:lstStyle/>
                    <a:p>
                      <a:pPr algn="ctr" rtl="0" fontAlgn="ctr"/>
                      <a:r>
                        <a:rPr lang="ru-RU" sz="1000" b="1" i="0" u="none" strike="noStrike" dirty="0" smtClean="0">
                          <a:solidFill>
                            <a:srgbClr val="FFFFFF"/>
                          </a:solidFill>
                          <a:effectLst/>
                          <a:latin typeface="Arial" panose="020B0604020202020204" pitchFamily="34" charset="0"/>
                        </a:rPr>
                        <a:t>КҚА бар ЖЕА саны</a:t>
                      </a:r>
                      <a:endParaRPr lang="ru-RU" sz="1000" b="1" i="0" u="none" strike="noStrike" dirty="0">
                        <a:solidFill>
                          <a:srgbClr val="FFFFFF"/>
                        </a:solidFill>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extLst>
                  <a:ext uri="{0D108BD9-81ED-4DB2-BD59-A6C34878D82A}">
                    <a16:rowId xmlns:a16="http://schemas.microsoft.com/office/drawing/2014/main" val="1247850324"/>
                  </a:ext>
                </a:extLst>
              </a:tr>
              <a:tr h="231684">
                <a:tc>
                  <a:txBody>
                    <a:bodyPr/>
                    <a:lstStyle/>
                    <a:p>
                      <a:pPr algn="ctr" rtl="0" fontAlgn="ctr"/>
                      <a:r>
                        <a:rPr lang="ru-RU" sz="1000" b="1" i="0" u="none" strike="noStrike">
                          <a:solidFill>
                            <a:srgbClr val="FFFFFF"/>
                          </a:solidFill>
                          <a:effectLst/>
                          <a:latin typeface="Arial" panose="020B0604020202020204" pitchFamily="34" charset="0"/>
                        </a:rPr>
                        <a:t> </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a:txBody>
                    <a:bodyPr/>
                    <a:lstStyle/>
                    <a:p>
                      <a:pPr algn="ctr" rtl="0" fontAlgn="ctr"/>
                      <a:r>
                        <a:rPr lang="ru-RU" sz="1000" b="1" i="0" u="none" strike="noStrike" dirty="0">
                          <a:solidFill>
                            <a:srgbClr val="FFFFFF"/>
                          </a:solidFill>
                          <a:effectLst/>
                          <a:latin typeface="Arial" panose="020B0604020202020204" pitchFamily="34" charset="0"/>
                        </a:rPr>
                        <a:t> </a:t>
                      </a: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gridSpan="2">
                  <a:txBody>
                    <a:bodyPr/>
                    <a:lstStyle/>
                    <a:p>
                      <a:pPr algn="ctr" rtl="0" fontAlgn="ctr"/>
                      <a:r>
                        <a:rPr lang="ru-RU" sz="1000" b="1" i="0" u="none" strike="noStrike" dirty="0" err="1" smtClean="0">
                          <a:solidFill>
                            <a:srgbClr val="FFFFFF"/>
                          </a:solidFill>
                          <a:effectLst/>
                          <a:latin typeface="Arial" panose="020B0604020202020204" pitchFamily="34" charset="0"/>
                        </a:rPr>
                        <a:t>Жаңартылған</a:t>
                      </a:r>
                      <a:r>
                        <a:rPr lang="ru-RU" sz="1000" b="1" i="0" u="none" strike="noStrike" dirty="0" smtClean="0">
                          <a:solidFill>
                            <a:srgbClr val="FFFFFF"/>
                          </a:solidFill>
                          <a:effectLst/>
                          <a:latin typeface="Arial" panose="020B0604020202020204" pitchFamily="34" charset="0"/>
                        </a:rPr>
                        <a:t> </a:t>
                      </a:r>
                      <a:r>
                        <a:rPr lang="ru-RU" sz="1000" b="1" i="0" u="none" strike="noStrike" dirty="0" err="1" smtClean="0">
                          <a:solidFill>
                            <a:srgbClr val="FFFFFF"/>
                          </a:solidFill>
                          <a:effectLst/>
                          <a:latin typeface="Arial" panose="020B0604020202020204" pitchFamily="34" charset="0"/>
                        </a:rPr>
                        <a:t>күні</a:t>
                      </a:r>
                      <a:r>
                        <a:rPr lang="ru-RU" sz="1000" b="1" i="0" u="none" strike="noStrike" dirty="0" smtClean="0">
                          <a:solidFill>
                            <a:srgbClr val="FFFFFF"/>
                          </a:solidFill>
                          <a:effectLst/>
                          <a:latin typeface="Arial" panose="020B0604020202020204" pitchFamily="34" charset="0"/>
                        </a:rPr>
                        <a:t>:</a:t>
                      </a:r>
                      <a:r>
                        <a:rPr lang="ru-RU" sz="1000" b="1" i="0" u="none" strike="noStrike" baseline="0" dirty="0" smtClean="0">
                          <a:solidFill>
                            <a:srgbClr val="FFFFFF"/>
                          </a:solidFill>
                          <a:effectLst/>
                          <a:latin typeface="Arial" panose="020B0604020202020204" pitchFamily="34" charset="0"/>
                        </a:rPr>
                        <a:t> </a:t>
                      </a:r>
                      <a:r>
                        <a:rPr lang="ru-RU" sz="1000" b="1" i="0" u="none" strike="noStrike" dirty="0" smtClean="0">
                          <a:solidFill>
                            <a:srgbClr val="FFFFFF"/>
                          </a:solidFill>
                          <a:effectLst/>
                          <a:latin typeface="Arial" panose="020B0604020202020204" pitchFamily="34" charset="0"/>
                        </a:rPr>
                        <a:t>01.07.2025 ж. </a:t>
                      </a:r>
                      <a:endParaRPr lang="ru-RU" sz="1000" b="1" i="0" u="none" strike="noStrike" dirty="0">
                        <a:solidFill>
                          <a:srgbClr val="FFFFFF"/>
                        </a:solidFill>
                        <a:effectLst/>
                        <a:latin typeface="Arial" panose="020B0604020202020204" pitchFamily="34" charset="0"/>
                      </a:endParaRP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hMerge="1">
                  <a:txBody>
                    <a:bodyPr/>
                    <a:lstStyle/>
                    <a:p>
                      <a:endParaRPr lang="ru-RU"/>
                    </a:p>
                  </a:txBody>
                  <a:tcPr/>
                </a:tc>
                <a:extLst>
                  <a:ext uri="{0D108BD9-81ED-4DB2-BD59-A6C34878D82A}">
                    <a16:rowId xmlns:a16="http://schemas.microsoft.com/office/drawing/2014/main" val="3617886574"/>
                  </a:ext>
                </a:extLst>
              </a:tr>
              <a:tr h="466454">
                <a:tc>
                  <a:txBody>
                    <a:bodyPr/>
                    <a:lstStyle/>
                    <a:p>
                      <a:pPr algn="ctr" rtl="0" fontAlgn="ctr"/>
                      <a:r>
                        <a:rPr lang="ru-RU" sz="900" b="0" i="0" u="none" strike="noStrike" dirty="0">
                          <a:solidFill>
                            <a:srgbClr val="000000"/>
                          </a:solidFill>
                          <a:effectLst/>
                          <a:latin typeface="Arial" panose="020B0604020202020204" pitchFamily="34" charset="0"/>
                        </a:rPr>
                        <a:t>1</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a:solidFill>
                            <a:schemeClr val="tx1"/>
                          </a:solidFill>
                          <a:effectLst/>
                          <a:latin typeface="Arial" panose="020B0604020202020204" pitchFamily="34" charset="0"/>
                          <a:cs typeface="Arial" panose="020B0604020202020204" pitchFamily="34" charset="0"/>
                        </a:rPr>
                        <a:t>Алатау</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smtClean="0">
                          <a:solidFill>
                            <a:srgbClr val="000000"/>
                          </a:solidFill>
                          <a:effectLst/>
                          <a:latin typeface="Arial" panose="020B0604020202020204" pitchFamily="34" charset="0"/>
                          <a:cs typeface="Arial" panose="020B0604020202020204" pitchFamily="34" charset="0"/>
                        </a:rPr>
                        <a:t>3 039</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740</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801311609"/>
                  </a:ext>
                </a:extLst>
              </a:tr>
              <a:tr h="504764">
                <a:tc>
                  <a:txBody>
                    <a:bodyPr/>
                    <a:lstStyle/>
                    <a:p>
                      <a:pPr algn="ctr" rtl="0" fontAlgn="ctr"/>
                      <a:r>
                        <a:rPr lang="ru-RU" sz="900" b="0" i="0" u="none" strike="noStrike" dirty="0">
                          <a:solidFill>
                            <a:srgbClr val="000000"/>
                          </a:solidFill>
                          <a:effectLst/>
                          <a:latin typeface="Arial" panose="020B0604020202020204" pitchFamily="34" charset="0"/>
                        </a:rPr>
                        <a:t>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Алмалы</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smtClean="0">
                          <a:solidFill>
                            <a:srgbClr val="000000"/>
                          </a:solidFill>
                          <a:effectLst/>
                          <a:latin typeface="Arial" panose="020B0604020202020204" pitchFamily="34" charset="0"/>
                          <a:cs typeface="Arial" panose="020B0604020202020204" pitchFamily="34" charset="0"/>
                        </a:rPr>
                        <a:t>6 895</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Arial" panose="020B0604020202020204" pitchFamily="34" charset="0"/>
                        </a:rPr>
                        <a:t>3 052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417307714"/>
                  </a:ext>
                </a:extLst>
              </a:tr>
              <a:tr h="474062">
                <a:tc>
                  <a:txBody>
                    <a:bodyPr/>
                    <a:lstStyle/>
                    <a:p>
                      <a:pPr algn="ctr" rtl="0" fontAlgn="ctr"/>
                      <a:r>
                        <a:rPr lang="ru-RU" sz="900" b="0" i="0" u="none" strike="noStrike" dirty="0">
                          <a:solidFill>
                            <a:srgbClr val="000000"/>
                          </a:solidFill>
                          <a:effectLst/>
                          <a:latin typeface="Arial" panose="020B0604020202020204" pitchFamily="34" charset="0"/>
                        </a:rPr>
                        <a:t>3</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Әуезов</a:t>
                      </a:r>
                      <a:r>
                        <a:rPr lang="ru-RU" sz="900" b="0" u="none" strike="noStrike" dirty="0">
                          <a:solidFill>
                            <a:schemeClr val="tx1"/>
                          </a:solidFill>
                          <a:effectLst/>
                          <a:latin typeface="Arial" panose="020B0604020202020204" pitchFamily="34" charset="0"/>
                          <a:cs typeface="Arial" panose="020B0604020202020204" pitchFamily="34" charset="0"/>
                        </a:rPr>
                        <a:t> </a:t>
                      </a:r>
                      <a:r>
                        <a:rPr lang="ru-RU" sz="900" b="0" u="none" strike="noStrike"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smtClean="0">
                          <a:solidFill>
                            <a:srgbClr val="000000"/>
                          </a:solidFill>
                          <a:effectLst/>
                          <a:latin typeface="Arial" panose="020B0604020202020204" pitchFamily="34" charset="0"/>
                          <a:cs typeface="Arial" panose="020B0604020202020204" pitchFamily="34" charset="0"/>
                        </a:rPr>
                        <a:t>4 586</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1 811</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585291913"/>
                  </a:ext>
                </a:extLst>
              </a:tr>
              <a:tr h="477866">
                <a:tc>
                  <a:txBody>
                    <a:bodyPr/>
                    <a:lstStyle/>
                    <a:p>
                      <a:pPr algn="ctr" rtl="0" fontAlgn="ctr"/>
                      <a:r>
                        <a:rPr lang="ru-RU" sz="900" b="0" i="0" u="none" strike="noStrike" dirty="0">
                          <a:solidFill>
                            <a:srgbClr val="000000"/>
                          </a:solidFill>
                          <a:effectLst/>
                          <a:latin typeface="Arial" panose="020B0604020202020204" pitchFamily="34" charset="0"/>
                        </a:rPr>
                        <a:t>4</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Бостандық</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smtClean="0">
                          <a:solidFill>
                            <a:srgbClr val="000000"/>
                          </a:solidFill>
                          <a:effectLst/>
                          <a:latin typeface="Arial" panose="020B0604020202020204" pitchFamily="34" charset="0"/>
                          <a:cs typeface="Arial" panose="020B0604020202020204" pitchFamily="34" charset="0"/>
                        </a:rPr>
                        <a:t>7 132</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2 792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284598607"/>
                  </a:ext>
                </a:extLst>
              </a:tr>
              <a:tr h="447164">
                <a:tc>
                  <a:txBody>
                    <a:bodyPr/>
                    <a:lstStyle/>
                    <a:p>
                      <a:pPr algn="ctr" rtl="0" fontAlgn="ctr"/>
                      <a:r>
                        <a:rPr lang="ru-RU" sz="900" b="0" i="0" u="none" strike="noStrike" dirty="0">
                          <a:solidFill>
                            <a:srgbClr val="000000"/>
                          </a:solidFill>
                          <a:effectLst/>
                          <a:latin typeface="Arial" panose="020B0604020202020204" pitchFamily="34" charset="0"/>
                        </a:rPr>
                        <a:t>5</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Жетісу</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smtClean="0">
                          <a:solidFill>
                            <a:srgbClr val="000000"/>
                          </a:solidFill>
                          <a:effectLst/>
                          <a:latin typeface="Arial" panose="020B0604020202020204" pitchFamily="34" charset="0"/>
                          <a:cs typeface="Arial" panose="020B0604020202020204" pitchFamily="34" charset="0"/>
                        </a:rPr>
                        <a:t>2 627</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Arial" panose="020B0604020202020204" pitchFamily="34" charset="0"/>
                        </a:rPr>
                        <a:t>873</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898116231"/>
                  </a:ext>
                </a:extLst>
              </a:tr>
              <a:tr h="502726">
                <a:tc>
                  <a:txBody>
                    <a:bodyPr/>
                    <a:lstStyle/>
                    <a:p>
                      <a:pPr algn="ctr" rtl="0" fontAlgn="ctr"/>
                      <a:r>
                        <a:rPr lang="ru-RU" sz="900" b="0" i="0" u="none" strike="noStrike" dirty="0">
                          <a:solidFill>
                            <a:srgbClr val="000000"/>
                          </a:solidFill>
                          <a:effectLst/>
                          <a:latin typeface="Arial" panose="020B0604020202020204" pitchFamily="34" charset="0"/>
                        </a:rPr>
                        <a:t>6</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Медеу</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Талғар</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endParaRPr lang="ru-RU" sz="900" b="0" u="none" strike="noStrike" baseline="0"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smtClean="0">
                          <a:solidFill>
                            <a:srgbClr val="000000"/>
                          </a:solidFill>
                          <a:effectLst/>
                          <a:latin typeface="Arial" panose="020B0604020202020204" pitchFamily="34" charset="0"/>
                          <a:cs typeface="Arial" panose="020B0604020202020204" pitchFamily="34" charset="0"/>
                        </a:rPr>
                        <a:t>5 273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2 209</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268923433"/>
                  </a:ext>
                </a:extLst>
              </a:tr>
              <a:tr h="472024">
                <a:tc>
                  <a:txBody>
                    <a:bodyPr/>
                    <a:lstStyle/>
                    <a:p>
                      <a:pPr algn="ctr" rtl="0" fontAlgn="ctr"/>
                      <a:r>
                        <a:rPr lang="ru-RU" sz="900" b="0" i="0" u="none" strike="noStrike" dirty="0">
                          <a:solidFill>
                            <a:srgbClr val="000000"/>
                          </a:solidFill>
                          <a:effectLst/>
                          <a:latin typeface="Arial" panose="020B0604020202020204" pitchFamily="34" charset="0"/>
                        </a:rPr>
                        <a:t>7</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Наурызбай</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r>
                        <a:rPr lang="ru-RU" sz="900" b="0" u="none" strike="noStrike" baseline="0" dirty="0" smtClean="0">
                          <a:solidFill>
                            <a:schemeClr val="tx1"/>
                          </a:solidFill>
                          <a:effectLst/>
                          <a:latin typeface="Arial" panose="020B0604020202020204" pitchFamily="34" charset="0"/>
                          <a:cs typeface="Arial" panose="020B0604020202020204" pitchFamily="34" charset="0"/>
                        </a:rPr>
                        <a:t>, Карасай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smtClean="0">
                          <a:solidFill>
                            <a:srgbClr val="000000"/>
                          </a:solidFill>
                          <a:effectLst/>
                          <a:latin typeface="Arial" panose="020B0604020202020204" pitchFamily="34" charset="0"/>
                          <a:cs typeface="Arial" panose="020B0604020202020204" pitchFamily="34" charset="0"/>
                        </a:rPr>
                        <a:t>2 411</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764</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545053409"/>
                  </a:ext>
                </a:extLst>
              </a:tr>
              <a:tr h="475828">
                <a:tc>
                  <a:txBody>
                    <a:bodyPr/>
                    <a:lstStyle/>
                    <a:p>
                      <a:pPr algn="ctr" rtl="0" fontAlgn="ctr"/>
                      <a:r>
                        <a:rPr lang="ru-RU" sz="900" b="0" i="0" u="none" strike="noStrike" dirty="0">
                          <a:solidFill>
                            <a:srgbClr val="000000"/>
                          </a:solidFill>
                          <a:effectLst/>
                          <a:latin typeface="Arial" panose="020B0604020202020204" pitchFamily="34" charset="0"/>
                        </a:rPr>
                        <a:t>8</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Түрксіб</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Іле</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smtClean="0">
                          <a:solidFill>
                            <a:srgbClr val="000000"/>
                          </a:solidFill>
                          <a:effectLst/>
                          <a:latin typeface="Arial" panose="020B0604020202020204" pitchFamily="34" charset="0"/>
                          <a:cs typeface="Arial" panose="020B0604020202020204" pitchFamily="34" charset="0"/>
                        </a:rPr>
                        <a:t>3 099</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810</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117752095"/>
                  </a:ext>
                </a:extLst>
              </a:tr>
              <a:tr h="396000">
                <a:tc gridSpan="2">
                  <a:txBody>
                    <a:bodyPr/>
                    <a:lstStyle/>
                    <a:p>
                      <a:pPr algn="ctr" rtl="0" fontAlgn="ctr"/>
                      <a:r>
                        <a:rPr lang="ru-RU" sz="1000" b="1" i="0" u="none" strike="noStrike" dirty="0" err="1" smtClean="0">
                          <a:solidFill>
                            <a:srgbClr val="18536E"/>
                          </a:solidFill>
                          <a:effectLst/>
                          <a:latin typeface="Arial" panose="020B0604020202020204" pitchFamily="34" charset="0"/>
                        </a:rPr>
                        <a:t>Барлығы</a:t>
                      </a:r>
                      <a:r>
                        <a:rPr lang="ru-RU" sz="1000" b="1" i="0" u="none" strike="noStrike" dirty="0" smtClean="0">
                          <a:solidFill>
                            <a:srgbClr val="18536E"/>
                          </a:solidFill>
                          <a:effectLst/>
                          <a:latin typeface="Arial" panose="020B0604020202020204" pitchFamily="34" charset="0"/>
                        </a:rPr>
                        <a:t>:</a:t>
                      </a:r>
                      <a:endParaRPr lang="ru-RU" sz="1000" b="1" i="0" u="none" strike="noStrike" dirty="0">
                        <a:solidFill>
                          <a:srgbClr val="18536E"/>
                        </a:solidFill>
                        <a:effectLst/>
                        <a:latin typeface="Arial" panose="020B0604020202020204" pitchFamily="34" charset="0"/>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hMerge="1">
                  <a:txBody>
                    <a:bodyPr/>
                    <a:lstStyle/>
                    <a:p>
                      <a:endParaRPr lang="ru-RU"/>
                    </a:p>
                  </a:txBody>
                  <a:tcPr/>
                </a:tc>
                <a:tc>
                  <a:txBody>
                    <a:bodyPr/>
                    <a:lstStyle/>
                    <a:p>
                      <a:pPr algn="ctr" rtl="0" fontAlgn="b"/>
                      <a:r>
                        <a:rPr lang="ru-RU" sz="1000" b="1" i="0" u="none" strike="noStrike" dirty="0">
                          <a:solidFill>
                            <a:schemeClr val="tx2"/>
                          </a:solidFill>
                          <a:effectLst/>
                          <a:latin typeface="Arial" panose="020B0604020202020204" pitchFamily="34" charset="0"/>
                          <a:cs typeface="Arial" panose="020B0604020202020204" pitchFamily="34" charset="0"/>
                        </a:rPr>
                        <a:t>35 062</a:t>
                      </a:r>
                    </a:p>
                  </a:txBody>
                  <a:tcPr marL="9525" marR="9525" marT="9525" marB="1080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a:txBody>
                    <a:bodyPr/>
                    <a:lstStyle/>
                    <a:p>
                      <a:pPr algn="ctr" rtl="0" fontAlgn="ctr"/>
                      <a:r>
                        <a:rPr lang="ru-RU" sz="1000" b="1" i="0" u="none" strike="noStrike" dirty="0">
                          <a:solidFill>
                            <a:srgbClr val="18536E"/>
                          </a:solidFill>
                          <a:effectLst/>
                          <a:latin typeface="Arial" panose="020B0604020202020204" pitchFamily="34" charset="0"/>
                        </a:rPr>
                        <a:t>13 051</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extLst>
                  <a:ext uri="{0D108BD9-81ED-4DB2-BD59-A6C34878D82A}">
                    <a16:rowId xmlns:a16="http://schemas.microsoft.com/office/drawing/2014/main" val="2634622613"/>
                  </a:ext>
                </a:extLst>
              </a:tr>
            </a:tbl>
          </a:graphicData>
        </a:graphic>
      </p:graphicFrame>
      <p:sp>
        <p:nvSpPr>
          <p:cNvPr id="2" name="Номер слайда 1"/>
          <p:cNvSpPr>
            <a:spLocks noGrp="1"/>
          </p:cNvSpPr>
          <p:nvPr>
            <p:ph type="sldNum" sz="quarter" idx="12"/>
          </p:nvPr>
        </p:nvSpPr>
        <p:spPr/>
        <p:txBody>
          <a:bodyPr/>
          <a:lstStyle/>
          <a:p>
            <a:fld id="{C1D32532-DADC-4E43-9EED-7788C45729EB}" type="slidenum">
              <a:rPr lang="en-GB" smtClean="0"/>
              <a:t>24</a:t>
            </a:fld>
            <a:endParaRPr lang="en-GB"/>
          </a:p>
        </p:txBody>
      </p:sp>
    </p:spTree>
    <p:extLst>
      <p:ext uri="{BB962C8B-B14F-4D97-AF65-F5344CB8AC3E}">
        <p14:creationId xmlns:p14="http://schemas.microsoft.com/office/powerpoint/2010/main" val="3789168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411"/>
            <a:ext cx="12192000" cy="788252"/>
          </a:xfrm>
          <a:prstGeom prst="rect">
            <a:avLst/>
          </a:prstGeom>
        </p:spPr>
      </p:pic>
      <p:pic>
        <p:nvPicPr>
          <p:cNvPr id="901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178" y="63028"/>
            <a:ext cx="979216" cy="59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729379" y="821152"/>
            <a:ext cx="10696075" cy="307777"/>
          </a:xfrm>
          <a:prstGeom prst="rect">
            <a:avLst/>
          </a:prstGeom>
        </p:spPr>
        <p:txBody>
          <a:bodyPr wrap="square">
            <a:spAutoFit/>
          </a:bodyPr>
          <a:lstStyle/>
          <a:p>
            <a:pPr algn="ctr" fontAlgn="b"/>
            <a:r>
              <a:rPr lang="ru-RU" sz="1400" b="1" dirty="0" err="1">
                <a:solidFill>
                  <a:srgbClr val="336699"/>
                </a:solidFill>
                <a:latin typeface="Arial" panose="020B0604020202020204" pitchFamily="34" charset="0"/>
              </a:rPr>
              <a:t>Сумен</a:t>
            </a:r>
            <a:r>
              <a:rPr lang="ru-RU" sz="1400" b="1" dirty="0">
                <a:solidFill>
                  <a:srgbClr val="336699"/>
                </a:solidFill>
                <a:latin typeface="Arial" panose="020B0604020202020204" pitchFamily="34" charset="0"/>
              </a:rPr>
              <a:t> </a:t>
            </a:r>
            <a:r>
              <a:rPr lang="ru-RU" sz="1400" b="1" dirty="0" err="1">
                <a:solidFill>
                  <a:srgbClr val="336699"/>
                </a:solidFill>
                <a:latin typeface="Arial" panose="020B0604020202020204" pitchFamily="34" charset="0"/>
              </a:rPr>
              <a:t>жабдықтау</a:t>
            </a:r>
            <a:r>
              <a:rPr lang="ru-RU" sz="1400" b="1" dirty="0">
                <a:solidFill>
                  <a:srgbClr val="336699"/>
                </a:solidFill>
                <a:latin typeface="Arial" panose="020B0604020202020204" pitchFamily="34" charset="0"/>
              </a:rPr>
              <a:t> </a:t>
            </a:r>
            <a:r>
              <a:rPr lang="ru-RU" sz="1400" b="1" dirty="0" err="1">
                <a:solidFill>
                  <a:srgbClr val="336699"/>
                </a:solidFill>
                <a:latin typeface="Arial" panose="020B0604020202020204" pitchFamily="34" charset="0"/>
              </a:rPr>
              <a:t>қызметі</a:t>
            </a:r>
            <a:r>
              <a:rPr lang="ru-RU" sz="1400" b="1" dirty="0">
                <a:solidFill>
                  <a:srgbClr val="336699"/>
                </a:solidFill>
                <a:latin typeface="Arial" panose="020B0604020202020204" pitchFamily="34" charset="0"/>
              </a:rPr>
              <a:t> </a:t>
            </a:r>
            <a:r>
              <a:rPr lang="ru-RU" sz="1400" b="1" dirty="0" err="1">
                <a:solidFill>
                  <a:srgbClr val="336699"/>
                </a:solidFill>
                <a:latin typeface="Arial" panose="020B0604020202020204" pitchFamily="34" charset="0"/>
              </a:rPr>
              <a:t>бойынша</a:t>
            </a:r>
            <a:r>
              <a:rPr lang="ru-RU" sz="1400" b="1" dirty="0">
                <a:solidFill>
                  <a:srgbClr val="336699"/>
                </a:solidFill>
                <a:latin typeface="Arial" panose="020B0604020202020204" pitchFamily="34" charset="0"/>
              </a:rPr>
              <a:t> </a:t>
            </a:r>
            <a:r>
              <a:rPr lang="ru-RU" sz="1400" b="1" dirty="0" err="1">
                <a:solidFill>
                  <a:srgbClr val="336699"/>
                </a:solidFill>
                <a:latin typeface="Arial" panose="020B0604020202020204" pitchFamily="34" charset="0"/>
              </a:rPr>
              <a:t>тұтынушылар</a:t>
            </a:r>
            <a:r>
              <a:rPr lang="ru-RU" sz="1400" b="1" dirty="0">
                <a:solidFill>
                  <a:srgbClr val="336699"/>
                </a:solidFill>
                <a:latin typeface="Arial" panose="020B0604020202020204" pitchFamily="34" charset="0"/>
              </a:rPr>
              <a:t> саны </a:t>
            </a:r>
            <a:r>
              <a:rPr lang="ru-RU" sz="1400" b="1" dirty="0" err="1">
                <a:solidFill>
                  <a:srgbClr val="336699"/>
                </a:solidFill>
                <a:latin typeface="Arial" panose="020B0604020202020204" pitchFamily="34" charset="0"/>
              </a:rPr>
              <a:t>туралы</a:t>
            </a:r>
            <a:r>
              <a:rPr lang="ru-RU" sz="1400" b="1" dirty="0">
                <a:solidFill>
                  <a:srgbClr val="336699"/>
                </a:solidFill>
                <a:latin typeface="Arial" panose="020B0604020202020204" pitchFamily="34" charset="0"/>
              </a:rPr>
              <a:t> </a:t>
            </a:r>
            <a:r>
              <a:rPr lang="ru-RU" sz="1400" b="1" dirty="0" err="1">
                <a:solidFill>
                  <a:srgbClr val="336699"/>
                </a:solidFill>
                <a:latin typeface="Arial" panose="020B0604020202020204" pitchFamily="34" charset="0"/>
              </a:rPr>
              <a:t>ақпарат</a:t>
            </a:r>
            <a:endParaRPr lang="ru-RU" sz="1400" b="1" dirty="0">
              <a:solidFill>
                <a:srgbClr val="336699"/>
              </a:solidFill>
              <a:latin typeface="Arial" panose="020B0604020202020204" pitchFamily="34" charset="0"/>
            </a:endParaRPr>
          </a:p>
        </p:txBody>
      </p:sp>
      <p:sp>
        <p:nvSpPr>
          <p:cNvPr id="8" name="Прямоугольник 7"/>
          <p:cNvSpPr/>
          <p:nvPr/>
        </p:nvSpPr>
        <p:spPr>
          <a:xfrm>
            <a:off x="729379" y="3797725"/>
            <a:ext cx="10696075" cy="307777"/>
          </a:xfrm>
          <a:prstGeom prst="rect">
            <a:avLst/>
          </a:prstGeom>
        </p:spPr>
        <p:txBody>
          <a:bodyPr wrap="square">
            <a:spAutoFit/>
          </a:bodyPr>
          <a:lstStyle/>
          <a:p>
            <a:pPr algn="ctr" fontAlgn="b"/>
            <a:r>
              <a:rPr lang="ru-RU" sz="1400" b="1" dirty="0">
                <a:solidFill>
                  <a:srgbClr val="336699"/>
                </a:solidFill>
                <a:latin typeface="Arial" panose="020B0604020202020204" pitchFamily="34" charset="0"/>
              </a:rPr>
              <a:t>Су </a:t>
            </a:r>
            <a:r>
              <a:rPr lang="ru-RU" sz="1400" b="1" dirty="0" err="1">
                <a:solidFill>
                  <a:srgbClr val="336699"/>
                </a:solidFill>
                <a:latin typeface="Arial" panose="020B0604020202020204" pitchFamily="34" charset="0"/>
              </a:rPr>
              <a:t>бұру</a:t>
            </a:r>
            <a:r>
              <a:rPr lang="ru-RU" sz="1400" b="1" dirty="0">
                <a:solidFill>
                  <a:srgbClr val="336699"/>
                </a:solidFill>
                <a:latin typeface="Arial" panose="020B0604020202020204" pitchFamily="34" charset="0"/>
              </a:rPr>
              <a:t> </a:t>
            </a:r>
            <a:r>
              <a:rPr lang="ru-RU" sz="1400" b="1" dirty="0" err="1">
                <a:solidFill>
                  <a:srgbClr val="336699"/>
                </a:solidFill>
                <a:latin typeface="Arial" panose="020B0604020202020204" pitchFamily="34" charset="0"/>
              </a:rPr>
              <a:t>қызметі</a:t>
            </a:r>
            <a:r>
              <a:rPr lang="ru-RU" sz="1400" b="1" dirty="0">
                <a:solidFill>
                  <a:srgbClr val="336699"/>
                </a:solidFill>
                <a:latin typeface="Arial" panose="020B0604020202020204" pitchFamily="34" charset="0"/>
              </a:rPr>
              <a:t> </a:t>
            </a:r>
            <a:r>
              <a:rPr lang="ru-RU" sz="1400" b="1" dirty="0" err="1">
                <a:solidFill>
                  <a:srgbClr val="336699"/>
                </a:solidFill>
                <a:latin typeface="Arial" panose="020B0604020202020204" pitchFamily="34" charset="0"/>
              </a:rPr>
              <a:t>бойынша</a:t>
            </a:r>
            <a:r>
              <a:rPr lang="ru-RU" sz="1400" b="1" dirty="0">
                <a:solidFill>
                  <a:srgbClr val="336699"/>
                </a:solidFill>
                <a:latin typeface="Arial" panose="020B0604020202020204" pitchFamily="34" charset="0"/>
              </a:rPr>
              <a:t> </a:t>
            </a:r>
            <a:r>
              <a:rPr lang="ru-RU" sz="1400" b="1" dirty="0" err="1">
                <a:solidFill>
                  <a:srgbClr val="336699"/>
                </a:solidFill>
                <a:latin typeface="Arial" panose="020B0604020202020204" pitchFamily="34" charset="0"/>
              </a:rPr>
              <a:t>тұтынушылар</a:t>
            </a:r>
            <a:r>
              <a:rPr lang="ru-RU" sz="1400" b="1" dirty="0">
                <a:solidFill>
                  <a:srgbClr val="336699"/>
                </a:solidFill>
                <a:latin typeface="Arial" panose="020B0604020202020204" pitchFamily="34" charset="0"/>
              </a:rPr>
              <a:t> саны </a:t>
            </a:r>
            <a:r>
              <a:rPr lang="ru-RU" sz="1400" b="1" dirty="0" err="1">
                <a:solidFill>
                  <a:srgbClr val="336699"/>
                </a:solidFill>
                <a:latin typeface="Arial" panose="020B0604020202020204" pitchFamily="34" charset="0"/>
              </a:rPr>
              <a:t>туралы</a:t>
            </a:r>
            <a:r>
              <a:rPr lang="ru-RU" sz="1400" b="1" dirty="0">
                <a:solidFill>
                  <a:srgbClr val="336699"/>
                </a:solidFill>
                <a:latin typeface="Arial" panose="020B0604020202020204" pitchFamily="34" charset="0"/>
              </a:rPr>
              <a:t> </a:t>
            </a:r>
            <a:r>
              <a:rPr lang="ru-RU" sz="1400" b="1" dirty="0" err="1">
                <a:solidFill>
                  <a:srgbClr val="336699"/>
                </a:solidFill>
                <a:latin typeface="Arial" panose="020B0604020202020204" pitchFamily="34" charset="0"/>
              </a:rPr>
              <a:t>ақпарат</a:t>
            </a:r>
            <a:endParaRPr lang="ru-RU" sz="1400" b="1" dirty="0">
              <a:solidFill>
                <a:srgbClr val="336699"/>
              </a:solidFill>
              <a:latin typeface="Arial" panose="020B0604020202020204" pitchFamily="34" charset="0"/>
            </a:endParaRPr>
          </a:p>
        </p:txBody>
      </p:sp>
      <p:sp>
        <p:nvSpPr>
          <p:cNvPr id="13" name="Rectangle 22"/>
          <p:cNvSpPr/>
          <p:nvPr/>
        </p:nvSpPr>
        <p:spPr>
          <a:xfrm>
            <a:off x="0" y="-22788"/>
            <a:ext cx="12192000" cy="777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ru-RU" sz="1600" b="1" dirty="0" err="1">
                <a:solidFill>
                  <a:srgbClr val="336699"/>
                </a:solidFill>
                <a:latin typeface="Arial" panose="020B0604020202020204" pitchFamily="34" charset="0"/>
              </a:rPr>
              <a:t>Тұтынушылар</a:t>
            </a:r>
            <a:r>
              <a:rPr lang="ru-RU" sz="1600" b="1" dirty="0">
                <a:solidFill>
                  <a:srgbClr val="336699"/>
                </a:solidFill>
                <a:latin typeface="Arial" panose="020B0604020202020204" pitchFamily="34" charset="0"/>
              </a:rPr>
              <a:t> саны</a:t>
            </a:r>
          </a:p>
        </p:txBody>
      </p:sp>
      <p:graphicFrame>
        <p:nvGraphicFramePr>
          <p:cNvPr id="10" name="Таблица 9"/>
          <p:cNvGraphicFramePr>
            <a:graphicFrameLocks noGrp="1"/>
          </p:cNvGraphicFramePr>
          <p:nvPr>
            <p:extLst>
              <p:ext uri="{D42A27DB-BD31-4B8C-83A1-F6EECF244321}">
                <p14:modId xmlns:p14="http://schemas.microsoft.com/office/powerpoint/2010/main" val="1222995840"/>
              </p:ext>
            </p:extLst>
          </p:nvPr>
        </p:nvGraphicFramePr>
        <p:xfrm>
          <a:off x="120872" y="1258636"/>
          <a:ext cx="11660820" cy="2409382"/>
        </p:xfrm>
        <a:graphic>
          <a:graphicData uri="http://schemas.openxmlformats.org/drawingml/2006/table">
            <a:tbl>
              <a:tblPr>
                <a:tableStyleId>{5C22544A-7EE6-4342-B048-85BDC9FD1C3A}</a:tableStyleId>
              </a:tblPr>
              <a:tblGrid>
                <a:gridCol w="364950">
                  <a:extLst>
                    <a:ext uri="{9D8B030D-6E8A-4147-A177-3AD203B41FA5}">
                      <a16:colId xmlns:a16="http://schemas.microsoft.com/office/drawing/2014/main" val="1708872349"/>
                    </a:ext>
                  </a:extLst>
                </a:gridCol>
                <a:gridCol w="2501121">
                  <a:extLst>
                    <a:ext uri="{9D8B030D-6E8A-4147-A177-3AD203B41FA5}">
                      <a16:colId xmlns:a16="http://schemas.microsoft.com/office/drawing/2014/main" val="221299819"/>
                    </a:ext>
                  </a:extLst>
                </a:gridCol>
                <a:gridCol w="1207418">
                  <a:extLst>
                    <a:ext uri="{9D8B030D-6E8A-4147-A177-3AD203B41FA5}">
                      <a16:colId xmlns:a16="http://schemas.microsoft.com/office/drawing/2014/main" val="204584900"/>
                    </a:ext>
                  </a:extLst>
                </a:gridCol>
                <a:gridCol w="1180293">
                  <a:extLst>
                    <a:ext uri="{9D8B030D-6E8A-4147-A177-3AD203B41FA5}">
                      <a16:colId xmlns:a16="http://schemas.microsoft.com/office/drawing/2014/main" val="4088914457"/>
                    </a:ext>
                  </a:extLst>
                </a:gridCol>
                <a:gridCol w="1046669">
                  <a:extLst>
                    <a:ext uri="{9D8B030D-6E8A-4147-A177-3AD203B41FA5}">
                      <a16:colId xmlns:a16="http://schemas.microsoft.com/office/drawing/2014/main" val="3288471113"/>
                    </a:ext>
                  </a:extLst>
                </a:gridCol>
                <a:gridCol w="1214298">
                  <a:extLst>
                    <a:ext uri="{9D8B030D-6E8A-4147-A177-3AD203B41FA5}">
                      <a16:colId xmlns:a16="http://schemas.microsoft.com/office/drawing/2014/main" val="2711269828"/>
                    </a:ext>
                  </a:extLst>
                </a:gridCol>
                <a:gridCol w="1390107">
                  <a:extLst>
                    <a:ext uri="{9D8B030D-6E8A-4147-A177-3AD203B41FA5}">
                      <a16:colId xmlns:a16="http://schemas.microsoft.com/office/drawing/2014/main" val="2612264776"/>
                    </a:ext>
                  </a:extLst>
                </a:gridCol>
                <a:gridCol w="1488232">
                  <a:extLst>
                    <a:ext uri="{9D8B030D-6E8A-4147-A177-3AD203B41FA5}">
                      <a16:colId xmlns:a16="http://schemas.microsoft.com/office/drawing/2014/main" val="1137645379"/>
                    </a:ext>
                  </a:extLst>
                </a:gridCol>
                <a:gridCol w="1267732">
                  <a:extLst>
                    <a:ext uri="{9D8B030D-6E8A-4147-A177-3AD203B41FA5}">
                      <a16:colId xmlns:a16="http://schemas.microsoft.com/office/drawing/2014/main" val="338700101"/>
                    </a:ext>
                  </a:extLst>
                </a:gridCol>
              </a:tblGrid>
              <a:tr h="445216">
                <a:tc>
                  <a:txBody>
                    <a:bodyPr/>
                    <a:lstStyle/>
                    <a:p>
                      <a:pPr marL="0" algn="ctr" defTabSz="914400" rtl="0" eaLnBrk="1" fontAlgn="ctr" latinLnBrk="0" hangingPunct="1"/>
                      <a:r>
                        <a:rPr lang="ru-RU" sz="900" b="1" u="none" strike="noStrike" kern="1200" dirty="0">
                          <a:solidFill>
                            <a:schemeClr val="bg1"/>
                          </a:solidFill>
                          <a:effectLst/>
                          <a:latin typeface="Arial" panose="020B0604020202020204" pitchFamily="34" charset="0"/>
                          <a:ea typeface="+mn-ea"/>
                          <a:cs typeface="Arial" panose="020B0604020202020204" pitchFamily="34" charset="0"/>
                        </a:rPr>
                        <a:t>р/с</a:t>
                      </a: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marL="0" algn="ctr" defTabSz="914400" rtl="0" eaLnBrk="1" fontAlgn="ctr" latinLnBrk="0" hangingPunct="1"/>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Әкімшілік</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аудан</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marL="0" algn="ctr" defTabSz="914400" rtl="0" eaLnBrk="1" fontAlgn="ctr" latinLnBrk="0" hangingPunct="1"/>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Заңды</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тұлғалар</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marL="0" algn="ctr" defTabSz="914400" rtl="0" eaLnBrk="1" fontAlgn="ctr" latinLnBrk="0" hangingPunct="1"/>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Бюджеттік</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ұйымдар</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marL="0" algn="ctr" defTabSz="914400" rtl="0" eaLnBrk="1" fontAlgn="ctr" latinLnBrk="0" hangingPunct="1"/>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Ұжымдық</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шарттар</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marL="0" algn="ctr" defTabSz="914400" rtl="0" eaLnBrk="1" fontAlgn="ctr" latinLnBrk="0" hangingPunct="1"/>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Бірыңғай</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төлем</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бойынша</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пәтер</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иелерінің</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кооперативі</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marL="0" algn="ctr" defTabSz="914400" rtl="0" eaLnBrk="1" fontAlgn="ctr" latinLnBrk="0" hangingPunct="1"/>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Көппәтерлі</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тұрғын</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үй</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marL="0" algn="ctr" defTabSz="914400" rtl="0" eaLnBrk="1" fontAlgn="ctr" latinLnBrk="0" hangingPunct="1"/>
                      <a:r>
                        <a:rPr lang="ru-RU" sz="900" b="1" u="none" strike="noStrike" kern="1200" dirty="0">
                          <a:solidFill>
                            <a:schemeClr val="bg1"/>
                          </a:solidFill>
                          <a:effectLst/>
                          <a:latin typeface="Arial" panose="020B0604020202020204" pitchFamily="34" charset="0"/>
                          <a:ea typeface="+mn-ea"/>
                          <a:cs typeface="Arial" panose="020B0604020202020204" pitchFamily="34" charset="0"/>
                        </a:rPr>
                        <a:t>Жеке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тұрғын</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үй</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құрылысы</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marL="0" algn="ctr" defTabSz="914400" rtl="0" eaLnBrk="1" fontAlgn="ctr" latinLnBrk="0" hangingPunct="1"/>
                      <a:r>
                        <a:rPr lang="kk-KZ" sz="900" b="1" u="none" strike="noStrike" kern="1200" dirty="0">
                          <a:solidFill>
                            <a:schemeClr val="bg1"/>
                          </a:solidFill>
                          <a:effectLst/>
                          <a:latin typeface="Arial" panose="020B0604020202020204" pitchFamily="34" charset="0"/>
                          <a:ea typeface="+mn-ea"/>
                          <a:cs typeface="Arial" panose="020B0604020202020204" pitchFamily="34" charset="0"/>
                        </a:rPr>
                        <a:t>Барлығы</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extLst>
                  <a:ext uri="{0D108BD9-81ED-4DB2-BD59-A6C34878D82A}">
                    <a16:rowId xmlns:a16="http://schemas.microsoft.com/office/drawing/2014/main" val="839914182"/>
                  </a:ext>
                </a:extLst>
              </a:tr>
              <a:tr h="190500">
                <a:tc>
                  <a:txBody>
                    <a:bodyPr/>
                    <a:lstStyle/>
                    <a:p>
                      <a:pPr algn="ctr" rtl="0" fontAlgn="ctr"/>
                      <a:r>
                        <a:rPr lang="ru-RU" sz="900" b="0" u="none" strike="noStrike" dirty="0">
                          <a:solidFill>
                            <a:schemeClr val="tx1"/>
                          </a:solidFill>
                          <a:effectLst/>
                          <a:latin typeface="Arial" panose="020B0604020202020204" pitchFamily="34" charset="0"/>
                          <a:cs typeface="Arial" panose="020B0604020202020204" pitchFamily="34" charset="0"/>
                        </a:rPr>
                        <a:t>1</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l" rtl="0" fontAlgn="ctr"/>
                      <a:r>
                        <a:rPr lang="ru-RU" sz="900" b="0" u="none" strike="noStrike" dirty="0">
                          <a:solidFill>
                            <a:schemeClr val="tx1"/>
                          </a:solidFill>
                          <a:effectLst/>
                          <a:latin typeface="Arial" panose="020B0604020202020204" pitchFamily="34" charset="0"/>
                          <a:cs typeface="Arial" panose="020B0604020202020204" pitchFamily="34" charset="0"/>
                        </a:rPr>
                        <a:t>Алатау</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2 283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63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179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36 353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ru-RU" sz="1100" b="0" i="0" u="none" strike="noStrike" dirty="0">
                          <a:solidFill>
                            <a:srgbClr val="000000"/>
                          </a:solidFill>
                          <a:effectLst/>
                          <a:latin typeface="Arial" panose="020B0604020202020204" pitchFamily="34" charset="0"/>
                          <a:cs typeface="Arial" panose="020B0604020202020204" pitchFamily="34" charset="0"/>
                        </a:rPr>
                        <a:t>26 074</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64 964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6590615"/>
                  </a:ext>
                </a:extLst>
              </a:tr>
              <a:tr h="190500">
                <a:tc>
                  <a:txBody>
                    <a:bodyPr/>
                    <a:lstStyle/>
                    <a:p>
                      <a:pPr algn="ctr" rtl="0" fontAlgn="ctr"/>
                      <a:r>
                        <a:rPr lang="ru-RU" sz="900" b="0" u="none" strike="noStrike" dirty="0">
                          <a:solidFill>
                            <a:schemeClr val="tx1"/>
                          </a:solidFill>
                          <a:effectLst/>
                          <a:latin typeface="Arial" panose="020B0604020202020204" pitchFamily="34" charset="0"/>
                          <a:cs typeface="Arial" panose="020B0604020202020204" pitchFamily="34" charset="0"/>
                        </a:rPr>
                        <a:t>2</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Алмалы</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5 391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168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87 385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ru-RU" sz="1100" b="0" i="0" u="none" strike="noStrike">
                          <a:solidFill>
                            <a:srgbClr val="000000"/>
                          </a:solidFill>
                          <a:effectLst/>
                          <a:latin typeface="Arial" panose="020B0604020202020204" pitchFamily="34" charset="0"/>
                          <a:cs typeface="Arial" panose="020B0604020202020204" pitchFamily="34" charset="0"/>
                        </a:rPr>
                        <a:t>4 288</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97 259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95987895"/>
                  </a:ext>
                </a:extLst>
              </a:tr>
              <a:tr h="190500">
                <a:tc>
                  <a:txBody>
                    <a:bodyPr/>
                    <a:lstStyle/>
                    <a:p>
                      <a:pPr algn="ctr" rtl="0" fontAlgn="ctr"/>
                      <a:r>
                        <a:rPr lang="ru-RU" sz="900" b="0" u="none" strike="noStrike" dirty="0">
                          <a:solidFill>
                            <a:schemeClr val="tx1"/>
                          </a:solidFill>
                          <a:effectLst/>
                          <a:latin typeface="Arial" panose="020B0604020202020204" pitchFamily="34" charset="0"/>
                          <a:cs typeface="Arial" panose="020B0604020202020204" pitchFamily="34" charset="0"/>
                        </a:rPr>
                        <a:t>3</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Әуезов</a:t>
                      </a:r>
                      <a:r>
                        <a:rPr lang="ru-RU" sz="900" b="0" u="none" strike="noStrike" dirty="0">
                          <a:solidFill>
                            <a:schemeClr val="tx1"/>
                          </a:solidFill>
                          <a:effectLst/>
                          <a:latin typeface="Arial" panose="020B0604020202020204" pitchFamily="34" charset="0"/>
                          <a:cs typeface="Arial" panose="020B0604020202020204" pitchFamily="34" charset="0"/>
                        </a:rPr>
                        <a:t> </a:t>
                      </a:r>
                      <a:r>
                        <a:rPr lang="ru-RU" sz="900" b="0" u="none" strike="noStrike"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3 932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124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104 291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ru-RU" sz="1100" b="0" i="0" u="none" strike="noStrike">
                          <a:solidFill>
                            <a:srgbClr val="000000"/>
                          </a:solidFill>
                          <a:effectLst/>
                          <a:latin typeface="Arial" panose="020B0604020202020204" pitchFamily="34" charset="0"/>
                          <a:cs typeface="Arial" panose="020B0604020202020204" pitchFamily="34" charset="0"/>
                        </a:rPr>
                        <a:t>5 951</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114 338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13827397"/>
                  </a:ext>
                </a:extLst>
              </a:tr>
              <a:tr h="190500">
                <a:tc>
                  <a:txBody>
                    <a:bodyPr/>
                    <a:lstStyle/>
                    <a:p>
                      <a:pPr algn="ctr" rtl="0" fontAlgn="ctr"/>
                      <a:r>
                        <a:rPr lang="ru-RU" sz="900" b="0" u="none" strike="noStrike" dirty="0">
                          <a:solidFill>
                            <a:schemeClr val="tx1"/>
                          </a:solidFill>
                          <a:effectLst/>
                          <a:latin typeface="Arial" panose="020B0604020202020204" pitchFamily="34" charset="0"/>
                          <a:cs typeface="Arial" panose="020B0604020202020204" pitchFamily="34" charset="0"/>
                        </a:rPr>
                        <a:t>4</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Бостандық</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6 461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149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112 215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ru-RU" sz="1100" b="0" i="0" u="none" strike="noStrike">
                          <a:solidFill>
                            <a:srgbClr val="000000"/>
                          </a:solidFill>
                          <a:effectLst/>
                          <a:latin typeface="Arial" panose="020B0604020202020204" pitchFamily="34" charset="0"/>
                          <a:cs typeface="Arial" panose="020B0604020202020204" pitchFamily="34" charset="0"/>
                        </a:rPr>
                        <a:t>5 256</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124 121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577387690"/>
                  </a:ext>
                </a:extLst>
              </a:tr>
              <a:tr h="190500">
                <a:tc>
                  <a:txBody>
                    <a:bodyPr/>
                    <a:lstStyle/>
                    <a:p>
                      <a:pPr algn="ctr" rtl="0" fontAlgn="ctr"/>
                      <a:r>
                        <a:rPr lang="ru-RU" sz="900" b="0" u="none" strike="noStrike" dirty="0">
                          <a:solidFill>
                            <a:schemeClr val="tx1"/>
                          </a:solidFill>
                          <a:effectLst/>
                          <a:latin typeface="Arial" panose="020B0604020202020204" pitchFamily="34" charset="0"/>
                          <a:cs typeface="Arial" panose="020B0604020202020204" pitchFamily="34" charset="0"/>
                        </a:rPr>
                        <a:t>5</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Жетісу</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2 066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63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27 644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ru-RU" sz="1100" b="0" i="0" u="none" strike="noStrike">
                          <a:solidFill>
                            <a:srgbClr val="000000"/>
                          </a:solidFill>
                          <a:effectLst/>
                          <a:latin typeface="Arial" panose="020B0604020202020204" pitchFamily="34" charset="0"/>
                          <a:cs typeface="Arial" panose="020B0604020202020204" pitchFamily="34" charset="0"/>
                        </a:rPr>
                        <a:t>15 787</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45 585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98688005"/>
                  </a:ext>
                </a:extLst>
              </a:tr>
              <a:tr h="190500">
                <a:tc>
                  <a:txBody>
                    <a:bodyPr/>
                    <a:lstStyle/>
                    <a:p>
                      <a:pPr algn="ctr" rtl="0" fontAlgn="ctr"/>
                      <a:r>
                        <a:rPr lang="ru-RU" sz="900" b="0" u="none" strike="noStrike" dirty="0">
                          <a:solidFill>
                            <a:schemeClr val="tx1"/>
                          </a:solidFill>
                          <a:effectLst/>
                          <a:latin typeface="Arial" panose="020B0604020202020204" pitchFamily="34" charset="0"/>
                          <a:cs typeface="Arial" panose="020B0604020202020204" pitchFamily="34" charset="0"/>
                        </a:rPr>
                        <a:t>6</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Медеу</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Талғар</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endParaRPr lang="ru-RU" sz="900" b="0" u="none" strike="noStrike" baseline="0"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4 583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153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89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46 812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ru-RU" sz="1100" b="0" i="0" u="none" strike="noStrike" dirty="0">
                          <a:solidFill>
                            <a:srgbClr val="000000"/>
                          </a:solidFill>
                          <a:effectLst/>
                          <a:latin typeface="Arial" panose="020B0604020202020204" pitchFamily="34" charset="0"/>
                          <a:cs typeface="Arial" panose="020B0604020202020204" pitchFamily="34" charset="0"/>
                        </a:rPr>
                        <a:t>19 114</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70 775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18456068"/>
                  </a:ext>
                </a:extLst>
              </a:tr>
              <a:tr h="190500">
                <a:tc>
                  <a:txBody>
                    <a:bodyPr/>
                    <a:lstStyle/>
                    <a:p>
                      <a:pPr algn="ctr" rtl="0" fontAlgn="ctr"/>
                      <a:r>
                        <a:rPr lang="ru-RU" sz="900" b="0" u="none" strike="noStrike" dirty="0">
                          <a:solidFill>
                            <a:schemeClr val="tx1"/>
                          </a:solidFill>
                          <a:effectLst/>
                          <a:latin typeface="Arial" panose="020B0604020202020204" pitchFamily="34" charset="0"/>
                          <a:cs typeface="Arial" panose="020B0604020202020204" pitchFamily="34" charset="0"/>
                        </a:rPr>
                        <a:t>7</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Наурызбай</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r>
                        <a:rPr lang="ru-RU" sz="900" b="0" u="none" strike="noStrike" baseline="0" dirty="0" smtClean="0">
                          <a:solidFill>
                            <a:schemeClr val="tx1"/>
                          </a:solidFill>
                          <a:effectLst/>
                          <a:latin typeface="Arial" panose="020B0604020202020204" pitchFamily="34" charset="0"/>
                          <a:cs typeface="Arial" panose="020B0604020202020204" pitchFamily="34" charset="0"/>
                        </a:rPr>
                        <a:t>, Карасай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1 836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46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38 246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ru-RU" sz="1100" b="0" i="0" u="none" strike="noStrike" dirty="0">
                          <a:solidFill>
                            <a:srgbClr val="000000"/>
                          </a:solidFill>
                          <a:effectLst/>
                          <a:latin typeface="Arial" panose="020B0604020202020204" pitchFamily="34" charset="0"/>
                          <a:cs typeface="Arial" panose="020B0604020202020204" pitchFamily="34" charset="0"/>
                        </a:rPr>
                        <a:t>12 474</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52 654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79174030"/>
                  </a:ext>
                </a:extLst>
              </a:tr>
              <a:tr h="276248">
                <a:tc>
                  <a:txBody>
                    <a:bodyPr/>
                    <a:lstStyle/>
                    <a:p>
                      <a:pPr algn="ctr" rtl="0" fontAlgn="ctr"/>
                      <a:r>
                        <a:rPr lang="ru-RU" sz="900" b="0" u="none" strike="noStrike" dirty="0">
                          <a:solidFill>
                            <a:schemeClr val="tx1"/>
                          </a:solidFill>
                          <a:effectLst/>
                          <a:latin typeface="Arial" panose="020B0604020202020204" pitchFamily="34" charset="0"/>
                          <a:cs typeface="Arial" panose="020B0604020202020204" pitchFamily="34" charset="0"/>
                        </a:rPr>
                        <a:t>8</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Түрксіб</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Іле</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2 243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98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33 131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ru-RU" sz="1100" b="0" i="0" u="none" strike="noStrike" dirty="0">
                          <a:solidFill>
                            <a:srgbClr val="000000"/>
                          </a:solidFill>
                          <a:effectLst/>
                          <a:latin typeface="Arial" panose="020B0604020202020204" pitchFamily="34" charset="0"/>
                          <a:cs typeface="Arial" panose="020B0604020202020204" pitchFamily="34" charset="0"/>
                        </a:rPr>
                        <a:t>25 596</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61 095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188036416"/>
                  </a:ext>
                </a:extLst>
              </a:tr>
              <a:tr h="241469">
                <a:tc gridSpan="2">
                  <a:txBody>
                    <a:bodyPr/>
                    <a:lstStyle/>
                    <a:p>
                      <a:pPr algn="l" rtl="0" fontAlgn="ctr"/>
                      <a:r>
                        <a:rPr lang="ru-RU" sz="1000" b="1" u="none" strike="noStrike" dirty="0" smtClean="0">
                          <a:solidFill>
                            <a:srgbClr val="18536E"/>
                          </a:solidFill>
                          <a:effectLst/>
                          <a:latin typeface="Arial" panose="020B0604020202020204" pitchFamily="34" charset="0"/>
                          <a:cs typeface="Arial" panose="020B0604020202020204" pitchFamily="34" charset="0"/>
                        </a:rPr>
                        <a:t>БАРЛЫҒЫ:</a:t>
                      </a:r>
                      <a:endParaRPr lang="ru-RU" sz="1000" b="1" i="0" u="none" strike="noStrike" dirty="0">
                        <a:solidFill>
                          <a:srgbClr val="18536E"/>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hMerge="1">
                  <a:txBody>
                    <a:bodyPr/>
                    <a:lstStyle/>
                    <a:p>
                      <a:endParaRPr lang="ru-RU"/>
                    </a:p>
                  </a:txBody>
                  <a:tcPr/>
                </a:tc>
                <a:tc>
                  <a:txBody>
                    <a:bodyPr/>
                    <a:lstStyle/>
                    <a:p>
                      <a:pPr algn="ctr" rtl="0" fontAlgn="ctr"/>
                      <a:r>
                        <a:rPr lang="ru-RU" sz="1100" b="1" i="0" u="none" strike="noStrike" dirty="0">
                          <a:solidFill>
                            <a:schemeClr val="tx2"/>
                          </a:solidFill>
                          <a:effectLst/>
                          <a:latin typeface="Arial" panose="020B0604020202020204" pitchFamily="34" charset="0"/>
                          <a:cs typeface="Arial" panose="020B0604020202020204" pitchFamily="34" charset="0"/>
                        </a:rPr>
                        <a:t>28 795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ctr" rtl="0" fontAlgn="ctr"/>
                      <a:r>
                        <a:rPr lang="ru-RU" sz="1100" b="1" i="0" u="none" strike="noStrike" dirty="0">
                          <a:solidFill>
                            <a:schemeClr val="tx2"/>
                          </a:solidFill>
                          <a:effectLst/>
                          <a:latin typeface="Arial" panose="020B0604020202020204" pitchFamily="34" charset="0"/>
                          <a:cs typeface="Arial" panose="020B0604020202020204" pitchFamily="34" charset="0"/>
                        </a:rPr>
                        <a:t>847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ctr" rtl="0" fontAlgn="ctr"/>
                      <a:r>
                        <a:rPr lang="ru-RU" sz="1100" b="1" i="0" u="none" strike="noStrike" dirty="0">
                          <a:solidFill>
                            <a:schemeClr val="tx2"/>
                          </a:solidFill>
                          <a:effectLst/>
                          <a:latin typeface="Arial" panose="020B0604020202020204" pitchFamily="34" charset="0"/>
                          <a:cs typeface="Arial" panose="020B0604020202020204" pitchFamily="34" charset="0"/>
                        </a:rPr>
                        <a:t>405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ctr" rtl="0" fontAlgn="ctr"/>
                      <a:r>
                        <a:rPr lang="ru-RU" sz="1100" b="1" i="0" u="none" strike="noStrike" dirty="0">
                          <a:solidFill>
                            <a:schemeClr val="tx2"/>
                          </a:solidFill>
                          <a:effectLst/>
                          <a:latin typeface="Arial" panose="020B0604020202020204" pitchFamily="34" charset="0"/>
                          <a:cs typeface="Arial" panose="020B0604020202020204" pitchFamily="34" charset="0"/>
                        </a:rPr>
                        <a:t>127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ctr" rtl="0" fontAlgn="ctr"/>
                      <a:r>
                        <a:rPr lang="ru-RU" sz="1100" b="1" i="0" u="none" strike="noStrike" dirty="0">
                          <a:solidFill>
                            <a:schemeClr val="tx2"/>
                          </a:solidFill>
                          <a:effectLst/>
                          <a:latin typeface="Arial" panose="020B0604020202020204" pitchFamily="34" charset="0"/>
                          <a:cs typeface="Arial" panose="020B0604020202020204" pitchFamily="34" charset="0"/>
                        </a:rPr>
                        <a:t>486 077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ctr" rtl="0" fontAlgn="ctr"/>
                      <a:r>
                        <a:rPr lang="ru-RU" sz="1100" b="1" i="0" u="none" strike="noStrike" dirty="0">
                          <a:solidFill>
                            <a:schemeClr val="tx2"/>
                          </a:solidFill>
                          <a:effectLst/>
                          <a:latin typeface="Arial" panose="020B0604020202020204" pitchFamily="34" charset="0"/>
                          <a:cs typeface="Arial" panose="020B0604020202020204" pitchFamily="34" charset="0"/>
                        </a:rPr>
                        <a:t>114 540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ctr" rtl="0" fontAlgn="ctr"/>
                      <a:r>
                        <a:rPr lang="ru-RU" sz="1100" b="1" i="0" u="none" strike="noStrike" dirty="0">
                          <a:solidFill>
                            <a:schemeClr val="tx2"/>
                          </a:solidFill>
                          <a:effectLst/>
                          <a:latin typeface="Arial" panose="020B0604020202020204" pitchFamily="34" charset="0"/>
                          <a:cs typeface="Arial" panose="020B0604020202020204" pitchFamily="34" charset="0"/>
                        </a:rPr>
                        <a:t>630 791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extLst>
                  <a:ext uri="{0D108BD9-81ED-4DB2-BD59-A6C34878D82A}">
                    <a16:rowId xmlns:a16="http://schemas.microsoft.com/office/drawing/2014/main" val="1360048328"/>
                  </a:ext>
                </a:extLst>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2919777440"/>
              </p:ext>
            </p:extLst>
          </p:nvPr>
        </p:nvGraphicFramePr>
        <p:xfrm>
          <a:off x="120872" y="4105502"/>
          <a:ext cx="11706482" cy="2543290"/>
        </p:xfrm>
        <a:graphic>
          <a:graphicData uri="http://schemas.openxmlformats.org/drawingml/2006/table">
            <a:tbl>
              <a:tblPr>
                <a:tableStyleId>{5C22544A-7EE6-4342-B048-85BDC9FD1C3A}</a:tableStyleId>
              </a:tblPr>
              <a:tblGrid>
                <a:gridCol w="424810">
                  <a:extLst>
                    <a:ext uri="{9D8B030D-6E8A-4147-A177-3AD203B41FA5}">
                      <a16:colId xmlns:a16="http://schemas.microsoft.com/office/drawing/2014/main" val="1375358551"/>
                    </a:ext>
                  </a:extLst>
                </a:gridCol>
                <a:gridCol w="2441262">
                  <a:extLst>
                    <a:ext uri="{9D8B030D-6E8A-4147-A177-3AD203B41FA5}">
                      <a16:colId xmlns:a16="http://schemas.microsoft.com/office/drawing/2014/main" val="1221783461"/>
                    </a:ext>
                  </a:extLst>
                </a:gridCol>
                <a:gridCol w="1232398">
                  <a:extLst>
                    <a:ext uri="{9D8B030D-6E8A-4147-A177-3AD203B41FA5}">
                      <a16:colId xmlns:a16="http://schemas.microsoft.com/office/drawing/2014/main" val="1244168560"/>
                    </a:ext>
                  </a:extLst>
                </a:gridCol>
                <a:gridCol w="1155315">
                  <a:extLst>
                    <a:ext uri="{9D8B030D-6E8A-4147-A177-3AD203B41FA5}">
                      <a16:colId xmlns:a16="http://schemas.microsoft.com/office/drawing/2014/main" val="3663561451"/>
                    </a:ext>
                  </a:extLst>
                </a:gridCol>
                <a:gridCol w="1046668">
                  <a:extLst>
                    <a:ext uri="{9D8B030D-6E8A-4147-A177-3AD203B41FA5}">
                      <a16:colId xmlns:a16="http://schemas.microsoft.com/office/drawing/2014/main" val="822050781"/>
                    </a:ext>
                  </a:extLst>
                </a:gridCol>
                <a:gridCol w="1214298">
                  <a:extLst>
                    <a:ext uri="{9D8B030D-6E8A-4147-A177-3AD203B41FA5}">
                      <a16:colId xmlns:a16="http://schemas.microsoft.com/office/drawing/2014/main" val="2297976058"/>
                    </a:ext>
                  </a:extLst>
                </a:gridCol>
                <a:gridCol w="1390107">
                  <a:extLst>
                    <a:ext uri="{9D8B030D-6E8A-4147-A177-3AD203B41FA5}">
                      <a16:colId xmlns:a16="http://schemas.microsoft.com/office/drawing/2014/main" val="2750613801"/>
                    </a:ext>
                  </a:extLst>
                </a:gridCol>
                <a:gridCol w="1488231">
                  <a:extLst>
                    <a:ext uri="{9D8B030D-6E8A-4147-A177-3AD203B41FA5}">
                      <a16:colId xmlns:a16="http://schemas.microsoft.com/office/drawing/2014/main" val="2298299442"/>
                    </a:ext>
                  </a:extLst>
                </a:gridCol>
                <a:gridCol w="1313393">
                  <a:extLst>
                    <a:ext uri="{9D8B030D-6E8A-4147-A177-3AD203B41FA5}">
                      <a16:colId xmlns:a16="http://schemas.microsoft.com/office/drawing/2014/main" val="2934526792"/>
                    </a:ext>
                  </a:extLst>
                </a:gridCol>
              </a:tblGrid>
              <a:tr h="328992">
                <a:tc>
                  <a:txBody>
                    <a:bodyPr/>
                    <a:lstStyle/>
                    <a:p>
                      <a:pPr marL="0" algn="ctr" defTabSz="914400" rtl="0" eaLnBrk="1" fontAlgn="ctr" latinLnBrk="0" hangingPunct="1"/>
                      <a:r>
                        <a:rPr lang="ru-RU" sz="900" b="1" u="none" strike="noStrike" kern="1200" dirty="0">
                          <a:solidFill>
                            <a:schemeClr val="bg1"/>
                          </a:solidFill>
                          <a:effectLst/>
                          <a:latin typeface="Arial" panose="020B0604020202020204" pitchFamily="34" charset="0"/>
                          <a:ea typeface="+mn-ea"/>
                          <a:cs typeface="Arial" panose="020B0604020202020204" pitchFamily="34" charset="0"/>
                        </a:rPr>
                        <a:t>р/с</a:t>
                      </a: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marL="0" algn="ctr" defTabSz="914400" rtl="0" eaLnBrk="1" fontAlgn="ctr" latinLnBrk="0" hangingPunct="1"/>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Әкімшілік</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аудан</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marL="0" algn="ctr" defTabSz="914400" rtl="0" eaLnBrk="1" fontAlgn="ctr" latinLnBrk="0" hangingPunct="1"/>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Заңды</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тұлғалар</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marL="0" algn="ctr" defTabSz="914400" rtl="0" eaLnBrk="1" fontAlgn="ctr" latinLnBrk="0" hangingPunct="1"/>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Бюджеттік</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ұйымдар</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marL="0" algn="ctr" defTabSz="914400" rtl="0" eaLnBrk="1" fontAlgn="ctr" latinLnBrk="0" hangingPunct="1"/>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Ұжымдық</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шарттар</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marL="0" algn="ctr" defTabSz="914400" rtl="0" eaLnBrk="1" fontAlgn="ctr" latinLnBrk="0" hangingPunct="1"/>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Бірыңғай</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төлем</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бойынша</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пәтер</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иелерінің</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кооперативі</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marL="0" algn="ctr" defTabSz="914400" rtl="0" eaLnBrk="1" fontAlgn="ctr" latinLnBrk="0" hangingPunct="1"/>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Көппәтерлі</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тұрғын</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үй</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marL="0" algn="ctr" defTabSz="914400" rtl="0" eaLnBrk="1" fontAlgn="ctr" latinLnBrk="0" hangingPunct="1"/>
                      <a:r>
                        <a:rPr lang="ru-RU" sz="900" b="1" u="none" strike="noStrike" kern="1200" dirty="0">
                          <a:solidFill>
                            <a:schemeClr val="bg1"/>
                          </a:solidFill>
                          <a:effectLst/>
                          <a:latin typeface="Arial" panose="020B0604020202020204" pitchFamily="34" charset="0"/>
                          <a:ea typeface="+mn-ea"/>
                          <a:cs typeface="Arial" panose="020B0604020202020204" pitchFamily="34" charset="0"/>
                        </a:rPr>
                        <a:t>Жеке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тұрғын</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үй</a:t>
                      </a:r>
                      <a:r>
                        <a:rPr lang="ru-RU" sz="900" b="1" u="none" strike="noStrike" kern="1200" dirty="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a:solidFill>
                            <a:schemeClr val="bg1"/>
                          </a:solidFill>
                          <a:effectLst/>
                          <a:latin typeface="Arial" panose="020B0604020202020204" pitchFamily="34" charset="0"/>
                          <a:ea typeface="+mn-ea"/>
                          <a:cs typeface="Arial" panose="020B0604020202020204" pitchFamily="34" charset="0"/>
                        </a:rPr>
                        <a:t>құрылысы</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marL="0" algn="ctr" defTabSz="914400" rtl="0" eaLnBrk="1" fontAlgn="ctr" latinLnBrk="0" hangingPunct="1"/>
                      <a:r>
                        <a:rPr lang="kk-KZ" sz="900" b="1" u="none" strike="noStrike" kern="1200" dirty="0">
                          <a:solidFill>
                            <a:schemeClr val="bg1"/>
                          </a:solidFill>
                          <a:effectLst/>
                          <a:latin typeface="Arial" panose="020B0604020202020204" pitchFamily="34" charset="0"/>
                          <a:ea typeface="+mn-ea"/>
                          <a:cs typeface="Arial" panose="020B0604020202020204" pitchFamily="34" charset="0"/>
                        </a:rPr>
                        <a:t>Барлығы</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72000" marR="72000" marT="9525" marB="0" anchor="ctr">
                    <a:lnB w="3175" cap="flat" cmpd="sng" algn="ctr">
                      <a:solidFill>
                        <a:schemeClr val="bg1">
                          <a:lumMod val="65000"/>
                        </a:schemeClr>
                      </a:solidFill>
                      <a:prstDash val="solid"/>
                      <a:round/>
                      <a:headEnd type="none" w="med" len="med"/>
                      <a:tailEnd type="none" w="med" len="med"/>
                    </a:lnB>
                    <a:solidFill>
                      <a:srgbClr val="2583AD"/>
                    </a:solidFill>
                  </a:tcPr>
                </a:tc>
                <a:extLst>
                  <a:ext uri="{0D108BD9-81ED-4DB2-BD59-A6C34878D82A}">
                    <a16:rowId xmlns:a16="http://schemas.microsoft.com/office/drawing/2014/main" val="2329647853"/>
                  </a:ext>
                </a:extLst>
              </a:tr>
              <a:tr h="221567">
                <a:tc>
                  <a:txBody>
                    <a:bodyPr/>
                    <a:lstStyle/>
                    <a:p>
                      <a:pPr algn="ctr" rtl="0" fontAlgn="ctr"/>
                      <a:r>
                        <a:rPr lang="ru-RU" sz="900" b="0" u="none" strike="noStrike" dirty="0">
                          <a:effectLst/>
                          <a:latin typeface="Arial" panose="020B0604020202020204" pitchFamily="34" charset="0"/>
                          <a:cs typeface="Arial" panose="020B0604020202020204" pitchFamily="34" charset="0"/>
                        </a:rPr>
                        <a:t>1</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l" rtl="0" fontAlgn="ctr"/>
                      <a:r>
                        <a:rPr lang="ru-RU" sz="900" b="0" u="none" strike="noStrike" dirty="0">
                          <a:solidFill>
                            <a:schemeClr val="tx1"/>
                          </a:solidFill>
                          <a:effectLst/>
                          <a:latin typeface="Arial" panose="020B0604020202020204" pitchFamily="34" charset="0"/>
                          <a:cs typeface="Arial" panose="020B0604020202020204" pitchFamily="34" charset="0"/>
                        </a:rPr>
                        <a:t>Алатау</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2 293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36 110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ru-RU" sz="1100" b="0" i="0" u="none" strike="noStrike">
                          <a:solidFill>
                            <a:srgbClr val="000000"/>
                          </a:solidFill>
                          <a:effectLst/>
                          <a:latin typeface="Arial" panose="020B0604020202020204" pitchFamily="34" charset="0"/>
                          <a:cs typeface="Arial" panose="020B0604020202020204" pitchFamily="34" charset="0"/>
                        </a:rPr>
                        <a:t>8 806</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47 312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743773657"/>
                  </a:ext>
                </a:extLst>
              </a:tr>
              <a:tr h="221567">
                <a:tc>
                  <a:txBody>
                    <a:bodyPr/>
                    <a:lstStyle/>
                    <a:p>
                      <a:pPr algn="ctr" rtl="0" fontAlgn="ctr"/>
                      <a:r>
                        <a:rPr lang="ru-RU" sz="900" b="0" u="none" strike="noStrike" dirty="0">
                          <a:effectLst/>
                          <a:latin typeface="Arial" panose="020B0604020202020204" pitchFamily="34" charset="0"/>
                          <a:cs typeface="Arial" panose="020B0604020202020204" pitchFamily="34" charset="0"/>
                        </a:rPr>
                        <a:t>2</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Алмалы</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5 415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169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87 362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ru-RU" sz="1100" b="0" i="0" u="none" strike="noStrike">
                          <a:solidFill>
                            <a:srgbClr val="000000"/>
                          </a:solidFill>
                          <a:effectLst/>
                          <a:latin typeface="Arial" panose="020B0604020202020204" pitchFamily="34" charset="0"/>
                          <a:cs typeface="Arial" panose="020B0604020202020204" pitchFamily="34" charset="0"/>
                        </a:rPr>
                        <a:t>1 180</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94 150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28196834"/>
                  </a:ext>
                </a:extLst>
              </a:tr>
              <a:tr h="221567">
                <a:tc>
                  <a:txBody>
                    <a:bodyPr/>
                    <a:lstStyle/>
                    <a:p>
                      <a:pPr algn="ctr" rtl="0" fontAlgn="ctr"/>
                      <a:r>
                        <a:rPr lang="ru-RU" sz="900" b="0" u="none" strike="noStrike" dirty="0">
                          <a:effectLst/>
                          <a:latin typeface="Arial" panose="020B0604020202020204" pitchFamily="34" charset="0"/>
                          <a:cs typeface="Arial" panose="020B0604020202020204" pitchFamily="34" charset="0"/>
                        </a:rPr>
                        <a:t>3</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Әуезов</a:t>
                      </a:r>
                      <a:r>
                        <a:rPr lang="ru-RU" sz="900" b="0" u="none" strike="noStrike" dirty="0">
                          <a:solidFill>
                            <a:schemeClr val="tx1"/>
                          </a:solidFill>
                          <a:effectLst/>
                          <a:latin typeface="Arial" panose="020B0604020202020204" pitchFamily="34" charset="0"/>
                          <a:cs typeface="Arial" panose="020B0604020202020204" pitchFamily="34" charset="0"/>
                        </a:rPr>
                        <a:t> </a:t>
                      </a:r>
                      <a:r>
                        <a:rPr lang="ru-RU" sz="900" b="0" u="none" strike="noStrike"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3 947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125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104 330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ru-RU" sz="1100" b="0" i="0" u="none" strike="noStrike">
                          <a:solidFill>
                            <a:srgbClr val="000000"/>
                          </a:solidFill>
                          <a:effectLst/>
                          <a:latin typeface="Arial" panose="020B0604020202020204" pitchFamily="34" charset="0"/>
                          <a:cs typeface="Arial" panose="020B0604020202020204" pitchFamily="34" charset="0"/>
                        </a:rPr>
                        <a:t>3 468</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111 904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56149080"/>
                  </a:ext>
                </a:extLst>
              </a:tr>
              <a:tr h="221567">
                <a:tc>
                  <a:txBody>
                    <a:bodyPr/>
                    <a:lstStyle/>
                    <a:p>
                      <a:pPr algn="ctr" rtl="0" fontAlgn="ctr"/>
                      <a:r>
                        <a:rPr lang="ru-RU" sz="900" b="0" u="none" strike="noStrike" dirty="0">
                          <a:effectLst/>
                          <a:latin typeface="Arial" panose="020B0604020202020204" pitchFamily="34" charset="0"/>
                          <a:cs typeface="Arial" panose="020B0604020202020204" pitchFamily="34" charset="0"/>
                        </a:rPr>
                        <a:t>4</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Бостандық</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6 476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149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112 187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ru-RU" sz="1100" b="0" i="0" u="none" strike="noStrike">
                          <a:solidFill>
                            <a:srgbClr val="000000"/>
                          </a:solidFill>
                          <a:effectLst/>
                          <a:latin typeface="Arial" panose="020B0604020202020204" pitchFamily="34" charset="0"/>
                          <a:cs typeface="Arial" panose="020B0604020202020204" pitchFamily="34" charset="0"/>
                        </a:rPr>
                        <a:t>2 190</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121 038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973044845"/>
                  </a:ext>
                </a:extLst>
              </a:tr>
              <a:tr h="221567">
                <a:tc>
                  <a:txBody>
                    <a:bodyPr/>
                    <a:lstStyle/>
                    <a:p>
                      <a:pPr algn="ctr" rtl="0" fontAlgn="ctr"/>
                      <a:r>
                        <a:rPr lang="ru-RU" sz="900" b="0" u="none" strike="noStrike" dirty="0">
                          <a:effectLst/>
                          <a:latin typeface="Arial" panose="020B0604020202020204" pitchFamily="34" charset="0"/>
                          <a:cs typeface="Arial" panose="020B0604020202020204" pitchFamily="34" charset="0"/>
                        </a:rPr>
                        <a:t>5</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Жетісу</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2 141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27 463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ru-RU" sz="1100" b="0" i="0" u="none" strike="noStrike">
                          <a:solidFill>
                            <a:srgbClr val="000000"/>
                          </a:solidFill>
                          <a:effectLst/>
                          <a:latin typeface="Arial" panose="020B0604020202020204" pitchFamily="34" charset="0"/>
                          <a:cs typeface="Arial" panose="020B0604020202020204" pitchFamily="34" charset="0"/>
                        </a:rPr>
                        <a:t>5 632</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35 315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238294008"/>
                  </a:ext>
                </a:extLst>
              </a:tr>
              <a:tr h="221567">
                <a:tc>
                  <a:txBody>
                    <a:bodyPr/>
                    <a:lstStyle/>
                    <a:p>
                      <a:pPr algn="ctr" rtl="0" fontAlgn="ctr"/>
                      <a:r>
                        <a:rPr lang="ru-RU" sz="900" b="0" u="none" strike="noStrike" dirty="0">
                          <a:effectLst/>
                          <a:latin typeface="Arial" panose="020B0604020202020204" pitchFamily="34" charset="0"/>
                          <a:cs typeface="Arial" panose="020B0604020202020204" pitchFamily="34" charset="0"/>
                        </a:rPr>
                        <a:t>6</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Медеу</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Талғар</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endParaRPr lang="ru-RU" sz="900" b="0" u="none" strike="noStrike" baseline="0"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4 589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158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36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46 804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ru-RU" sz="1100" b="0" i="0" u="none" strike="noStrike" dirty="0">
                          <a:solidFill>
                            <a:srgbClr val="000000"/>
                          </a:solidFill>
                          <a:effectLst/>
                          <a:latin typeface="Arial" panose="020B0604020202020204" pitchFamily="34" charset="0"/>
                          <a:cs typeface="Arial" panose="020B0604020202020204" pitchFamily="34" charset="0"/>
                        </a:rPr>
                        <a:t>8 190</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59 798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871077373"/>
                  </a:ext>
                </a:extLst>
              </a:tr>
              <a:tr h="228591">
                <a:tc>
                  <a:txBody>
                    <a:bodyPr/>
                    <a:lstStyle/>
                    <a:p>
                      <a:pPr algn="ctr" rtl="0" fontAlgn="ctr"/>
                      <a:r>
                        <a:rPr lang="ru-RU" sz="900" b="0" u="none" strike="noStrike" dirty="0">
                          <a:effectLst/>
                          <a:latin typeface="Arial" panose="020B0604020202020204" pitchFamily="34" charset="0"/>
                          <a:cs typeface="Arial" panose="020B0604020202020204" pitchFamily="34" charset="0"/>
                        </a:rPr>
                        <a:t>7</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Наурызбай</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r>
                        <a:rPr lang="ru-RU" sz="900" b="0" u="none" strike="noStrike" baseline="0" dirty="0" smtClean="0">
                          <a:solidFill>
                            <a:schemeClr val="tx1"/>
                          </a:solidFill>
                          <a:effectLst/>
                          <a:latin typeface="Arial" panose="020B0604020202020204" pitchFamily="34" charset="0"/>
                          <a:cs typeface="Arial" panose="020B0604020202020204" pitchFamily="34" charset="0"/>
                        </a:rPr>
                        <a:t>, Карасай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1 864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38 316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ru-RU" sz="1100" b="0" i="0" u="none" strike="noStrike" dirty="0">
                          <a:solidFill>
                            <a:srgbClr val="000000"/>
                          </a:solidFill>
                          <a:effectLst/>
                          <a:latin typeface="Arial" panose="020B0604020202020204" pitchFamily="34" charset="0"/>
                          <a:cs typeface="Arial" panose="020B0604020202020204" pitchFamily="34" charset="0"/>
                        </a:rPr>
                        <a:t>5 412</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a:solidFill>
                            <a:srgbClr val="000000"/>
                          </a:solidFill>
                          <a:effectLst/>
                          <a:latin typeface="Arial" panose="020B0604020202020204" pitchFamily="34" charset="0"/>
                          <a:cs typeface="Arial" panose="020B0604020202020204" pitchFamily="34" charset="0"/>
                        </a:rPr>
                        <a:t>45 665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198584992"/>
                  </a:ext>
                </a:extLst>
              </a:tr>
              <a:tr h="190464">
                <a:tc>
                  <a:txBody>
                    <a:bodyPr/>
                    <a:lstStyle/>
                    <a:p>
                      <a:pPr algn="ctr" rtl="0" fontAlgn="ctr"/>
                      <a:r>
                        <a:rPr lang="ru-RU" sz="900" b="0" u="none" strike="noStrike" dirty="0">
                          <a:effectLst/>
                          <a:latin typeface="Arial" panose="020B0604020202020204" pitchFamily="34" charset="0"/>
                          <a:cs typeface="Arial" panose="020B0604020202020204" pitchFamily="34" charset="0"/>
                        </a:rPr>
                        <a:t>8</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Түрксіб</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Іле</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2 360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104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33 218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ru-RU" sz="1100" b="0" i="0" u="none" strike="noStrike" dirty="0">
                          <a:solidFill>
                            <a:srgbClr val="000000"/>
                          </a:solidFill>
                          <a:effectLst/>
                          <a:latin typeface="Arial" panose="020B0604020202020204" pitchFamily="34" charset="0"/>
                          <a:cs typeface="Arial" panose="020B0604020202020204" pitchFamily="34" charset="0"/>
                        </a:rPr>
                        <a:t>6 795</a:t>
                      </a:r>
                    </a:p>
                  </a:txBody>
                  <a:tcPr marL="9525" marR="9525" marT="9525" marB="0" anchor="b">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Arial" panose="020B0604020202020204" pitchFamily="34" charset="0"/>
                          <a:cs typeface="Arial" panose="020B0604020202020204" pitchFamily="34" charset="0"/>
                        </a:rPr>
                        <a:t>42 498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929352643"/>
                  </a:ext>
                </a:extLst>
              </a:tr>
              <a:tr h="236668">
                <a:tc gridSpan="2">
                  <a:txBody>
                    <a:bodyPr/>
                    <a:lstStyle/>
                    <a:p>
                      <a:pPr algn="l" rtl="0" fontAlgn="ctr"/>
                      <a:r>
                        <a:rPr lang="ru-RU" sz="1000" b="1" u="none" strike="noStrike" dirty="0" smtClean="0">
                          <a:solidFill>
                            <a:srgbClr val="18536E"/>
                          </a:solidFill>
                          <a:effectLst/>
                          <a:latin typeface="Arial" panose="020B0604020202020204" pitchFamily="34" charset="0"/>
                          <a:cs typeface="Arial" panose="020B0604020202020204" pitchFamily="34" charset="0"/>
                        </a:rPr>
                        <a:t>БАРЛЫҒЫ:</a:t>
                      </a:r>
                      <a:endParaRPr lang="ru-RU" sz="1000" b="1" i="0" u="none" strike="noStrike" dirty="0">
                        <a:solidFill>
                          <a:srgbClr val="18536E"/>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hMerge="1">
                  <a:txBody>
                    <a:bodyPr/>
                    <a:lstStyle/>
                    <a:p>
                      <a:endParaRPr lang="ru-RU"/>
                    </a:p>
                  </a:txBody>
                  <a:tcPr/>
                </a:tc>
                <a:tc>
                  <a:txBody>
                    <a:bodyPr/>
                    <a:lstStyle/>
                    <a:p>
                      <a:pPr algn="ctr" rtl="0" fontAlgn="ctr"/>
                      <a:r>
                        <a:rPr lang="ru-RU" sz="1100" b="1" i="0" u="none" strike="noStrike" dirty="0">
                          <a:solidFill>
                            <a:schemeClr val="tx2"/>
                          </a:solidFill>
                          <a:effectLst/>
                          <a:latin typeface="Arial" panose="020B0604020202020204" pitchFamily="34" charset="0"/>
                          <a:cs typeface="Arial" panose="020B0604020202020204" pitchFamily="34" charset="0"/>
                        </a:rPr>
                        <a:t>29 085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ctr" rtl="0" fontAlgn="ctr"/>
                      <a:r>
                        <a:rPr lang="ru-RU" sz="1100" b="1" i="0" u="none" strike="noStrike" dirty="0">
                          <a:solidFill>
                            <a:schemeClr val="tx2"/>
                          </a:solidFill>
                          <a:effectLst/>
                          <a:latin typeface="Arial" panose="020B0604020202020204" pitchFamily="34" charset="0"/>
                          <a:cs typeface="Arial" panose="020B0604020202020204" pitchFamily="34" charset="0"/>
                        </a:rPr>
                        <a:t>862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ctr" rtl="0" fontAlgn="ctr"/>
                      <a:r>
                        <a:rPr lang="ru-RU" sz="1100" b="1" i="0" u="none" strike="noStrike" dirty="0">
                          <a:solidFill>
                            <a:schemeClr val="tx2"/>
                          </a:solidFill>
                          <a:effectLst/>
                          <a:latin typeface="Arial" panose="020B0604020202020204" pitchFamily="34" charset="0"/>
                          <a:cs typeface="Arial" panose="020B0604020202020204" pitchFamily="34" charset="0"/>
                        </a:rPr>
                        <a:t>145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ctr" rtl="0" fontAlgn="ctr"/>
                      <a:r>
                        <a:rPr lang="ru-RU" sz="1100" b="1" i="0" u="none" strike="noStrike" dirty="0">
                          <a:solidFill>
                            <a:schemeClr val="tx2"/>
                          </a:solidFill>
                          <a:effectLst/>
                          <a:latin typeface="Arial" panose="020B0604020202020204" pitchFamily="34" charset="0"/>
                          <a:cs typeface="Arial" panose="020B0604020202020204" pitchFamily="34" charset="0"/>
                        </a:rPr>
                        <a:t>125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ctr" rtl="0" fontAlgn="ctr"/>
                      <a:r>
                        <a:rPr lang="ru-RU" sz="1100" b="1" i="0" u="none" strike="noStrike" dirty="0">
                          <a:solidFill>
                            <a:schemeClr val="tx2"/>
                          </a:solidFill>
                          <a:effectLst/>
                          <a:latin typeface="Arial" panose="020B0604020202020204" pitchFamily="34" charset="0"/>
                          <a:cs typeface="Arial" panose="020B0604020202020204" pitchFamily="34" charset="0"/>
                        </a:rPr>
                        <a:t>485 790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ctr" rtl="0" fontAlgn="ctr"/>
                      <a:r>
                        <a:rPr lang="ru-RU" sz="1100" b="1" i="0" u="none" strike="noStrike" dirty="0">
                          <a:solidFill>
                            <a:schemeClr val="tx2"/>
                          </a:solidFill>
                          <a:effectLst/>
                          <a:latin typeface="Arial" panose="020B0604020202020204" pitchFamily="34" charset="0"/>
                          <a:cs typeface="Arial" panose="020B0604020202020204" pitchFamily="34" charset="0"/>
                        </a:rPr>
                        <a:t>41 673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ctr" rtl="0" fontAlgn="ctr"/>
                      <a:r>
                        <a:rPr lang="ru-RU" sz="1100" b="1" i="0" u="none" strike="noStrike" dirty="0">
                          <a:solidFill>
                            <a:schemeClr val="tx2"/>
                          </a:solidFill>
                          <a:effectLst/>
                          <a:latin typeface="Arial" panose="020B0604020202020204" pitchFamily="34" charset="0"/>
                          <a:cs typeface="Arial" panose="020B0604020202020204" pitchFamily="34" charset="0"/>
                        </a:rPr>
                        <a:t>557 680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extLst>
                  <a:ext uri="{0D108BD9-81ED-4DB2-BD59-A6C34878D82A}">
                    <a16:rowId xmlns:a16="http://schemas.microsoft.com/office/drawing/2014/main" val="2544703327"/>
                  </a:ext>
                </a:extLst>
              </a:tr>
            </a:tbl>
          </a:graphicData>
        </a:graphic>
      </p:graphicFrame>
      <p:sp>
        <p:nvSpPr>
          <p:cNvPr id="2" name="Номер слайда 1"/>
          <p:cNvSpPr>
            <a:spLocks noGrp="1"/>
          </p:cNvSpPr>
          <p:nvPr>
            <p:ph type="sldNum" sz="quarter" idx="12"/>
          </p:nvPr>
        </p:nvSpPr>
        <p:spPr/>
        <p:txBody>
          <a:bodyPr/>
          <a:lstStyle/>
          <a:p>
            <a:fld id="{C1D32532-DADC-4E43-9EED-7788C45729EB}" type="slidenum">
              <a:rPr lang="en-GB" smtClean="0"/>
              <a:t>25</a:t>
            </a:fld>
            <a:endParaRPr lang="en-GB"/>
          </a:p>
        </p:txBody>
      </p:sp>
    </p:spTree>
    <p:extLst>
      <p:ext uri="{BB962C8B-B14F-4D97-AF65-F5344CB8AC3E}">
        <p14:creationId xmlns:p14="http://schemas.microsoft.com/office/powerpoint/2010/main" val="2730664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197864"/>
          </a:xfrm>
          <a:prstGeom prst="rect">
            <a:avLst/>
          </a:prstGeom>
        </p:spPr>
      </p:pic>
      <p:pic>
        <p:nvPicPr>
          <p:cNvPr id="6" name="Picture 9"/>
          <p:cNvPicPr>
            <a:picLocks noChangeAspect="1"/>
          </p:cNvPicPr>
          <p:nvPr/>
        </p:nvPicPr>
        <p:blipFill>
          <a:blip r:embed="rId3"/>
          <a:stretch>
            <a:fillRect/>
          </a:stretch>
        </p:blipFill>
        <p:spPr>
          <a:xfrm>
            <a:off x="510079" y="255807"/>
            <a:ext cx="945000" cy="686250"/>
          </a:xfrm>
          <a:prstGeom prst="rect">
            <a:avLst/>
          </a:prstGeom>
        </p:spPr>
      </p:pic>
      <p:sp>
        <p:nvSpPr>
          <p:cNvPr id="9" name="Заголовок 1"/>
          <p:cNvSpPr txBox="1">
            <a:spLocks/>
          </p:cNvSpPr>
          <p:nvPr/>
        </p:nvSpPr>
        <p:spPr>
          <a:xfrm>
            <a:off x="0" y="1168293"/>
            <a:ext cx="11974541" cy="39562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altLang="ru-RU" sz="1400" b="1" dirty="0" err="1">
                <a:solidFill>
                  <a:srgbClr val="336699"/>
                </a:solidFill>
                <a:latin typeface="Arial" panose="020B0604020202020204" pitchFamily="34" charset="0"/>
              </a:rPr>
              <a:t>Тұрғындар</a:t>
            </a:r>
            <a:r>
              <a:rPr lang="ru-RU" altLang="ru-RU" sz="1400" b="1" dirty="0">
                <a:solidFill>
                  <a:srgbClr val="336699"/>
                </a:solidFill>
                <a:latin typeface="Arial" panose="020B0604020202020204" pitchFamily="34" charset="0"/>
              </a:rPr>
              <a:t> </a:t>
            </a:r>
            <a:r>
              <a:rPr lang="ru-RU" altLang="ru-RU" sz="1400" b="1" dirty="0" err="1">
                <a:solidFill>
                  <a:srgbClr val="336699"/>
                </a:solidFill>
                <a:latin typeface="Arial" panose="020B0604020202020204" pitchFamily="34" charset="0"/>
              </a:rPr>
              <a:t>ұжымдарын</a:t>
            </a:r>
            <a:r>
              <a:rPr lang="ru-RU" altLang="ru-RU" sz="1400" b="1" dirty="0">
                <a:solidFill>
                  <a:srgbClr val="336699"/>
                </a:solidFill>
                <a:latin typeface="Arial" panose="020B0604020202020204" pitchFamily="34" charset="0"/>
              </a:rPr>
              <a:t> </a:t>
            </a:r>
            <a:r>
              <a:rPr lang="ru-RU" altLang="ru-RU" sz="1400" b="1" dirty="0" err="1">
                <a:solidFill>
                  <a:srgbClr val="336699"/>
                </a:solidFill>
                <a:latin typeface="Arial" panose="020B0604020202020204" pitchFamily="34" charset="0"/>
              </a:rPr>
              <a:t>тарату</a:t>
            </a:r>
            <a:endParaRPr lang="ru-RU" sz="1400" b="1" dirty="0">
              <a:solidFill>
                <a:srgbClr val="336699"/>
              </a:solidFill>
              <a:latin typeface="Arial" panose="020B0604020202020204" pitchFamily="34" charset="0"/>
              <a:ea typeface="+mn-ea"/>
              <a:cs typeface="+mn-cs"/>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498926616"/>
              </p:ext>
            </p:extLst>
          </p:nvPr>
        </p:nvGraphicFramePr>
        <p:xfrm>
          <a:off x="376381" y="1544091"/>
          <a:ext cx="11439237" cy="2352710"/>
        </p:xfrm>
        <a:graphic>
          <a:graphicData uri="http://schemas.openxmlformats.org/drawingml/2006/table">
            <a:tbl>
              <a:tblPr/>
              <a:tblGrid>
                <a:gridCol w="754019">
                  <a:extLst>
                    <a:ext uri="{9D8B030D-6E8A-4147-A177-3AD203B41FA5}">
                      <a16:colId xmlns:a16="http://schemas.microsoft.com/office/drawing/2014/main" val="662026063"/>
                    </a:ext>
                  </a:extLst>
                </a:gridCol>
                <a:gridCol w="3225600">
                  <a:extLst>
                    <a:ext uri="{9D8B030D-6E8A-4147-A177-3AD203B41FA5}">
                      <a16:colId xmlns:a16="http://schemas.microsoft.com/office/drawing/2014/main" val="2813033458"/>
                    </a:ext>
                  </a:extLst>
                </a:gridCol>
                <a:gridCol w="2382310">
                  <a:extLst>
                    <a:ext uri="{9D8B030D-6E8A-4147-A177-3AD203B41FA5}">
                      <a16:colId xmlns:a16="http://schemas.microsoft.com/office/drawing/2014/main" val="1387028002"/>
                    </a:ext>
                  </a:extLst>
                </a:gridCol>
                <a:gridCol w="3425653">
                  <a:extLst>
                    <a:ext uri="{9D8B030D-6E8A-4147-A177-3AD203B41FA5}">
                      <a16:colId xmlns:a16="http://schemas.microsoft.com/office/drawing/2014/main" val="576752861"/>
                    </a:ext>
                  </a:extLst>
                </a:gridCol>
                <a:gridCol w="1651655">
                  <a:extLst>
                    <a:ext uri="{9D8B030D-6E8A-4147-A177-3AD203B41FA5}">
                      <a16:colId xmlns:a16="http://schemas.microsoft.com/office/drawing/2014/main" val="526434960"/>
                    </a:ext>
                  </a:extLst>
                </a:gridCol>
              </a:tblGrid>
              <a:tr h="143239">
                <a:tc rowSpan="2">
                  <a:txBody>
                    <a:bodyPr/>
                    <a:lstStyle/>
                    <a:p>
                      <a:pPr algn="ctr" rtl="0" fontAlgn="ctr"/>
                      <a:r>
                        <a:rPr lang="ru-RU" sz="1000" b="1" i="0" u="none" strike="noStrike" dirty="0">
                          <a:solidFill>
                            <a:srgbClr val="FFFFFF"/>
                          </a:solidFill>
                          <a:effectLst/>
                          <a:latin typeface="Arial" panose="020B0604020202020204" pitchFamily="34" charset="0"/>
                        </a:rPr>
                        <a:t>№ </a:t>
                      </a:r>
                      <a:r>
                        <a:rPr lang="ru-RU" sz="1000" b="1" i="0" u="none" strike="noStrike" dirty="0" smtClean="0">
                          <a:solidFill>
                            <a:srgbClr val="FFFFFF"/>
                          </a:solidFill>
                          <a:effectLst/>
                          <a:latin typeface="Arial" panose="020B0604020202020204" pitchFamily="34" charset="0"/>
                        </a:rPr>
                        <a:t>р/с</a:t>
                      </a:r>
                      <a:r>
                        <a:rPr lang="ru-RU" sz="1000" b="1" i="0" u="none" strike="noStrike" dirty="0">
                          <a:solidFill>
                            <a:srgbClr val="FFFFFF"/>
                          </a:solidFill>
                          <a:effectLst/>
                          <a:latin typeface="Arial" panose="020B0604020202020204" pitchFamily="34" charset="0"/>
                        </a:rPr>
                        <a:t> </a:t>
                      </a:r>
                      <a:r>
                        <a:rPr lang="ru-RU" sz="1000" b="1" i="0" u="none" strike="noStrike" dirty="0" smtClean="0">
                          <a:solidFill>
                            <a:srgbClr val="FFFFFF"/>
                          </a:solidFill>
                          <a:effectLst/>
                          <a:latin typeface="Arial" panose="020B0604020202020204" pitchFamily="34" charset="0"/>
                        </a:rPr>
                        <a:t>    </a:t>
                      </a:r>
                      <a:endParaRPr lang="ru-RU" sz="1000" b="1" i="0" u="none" strike="noStrike" dirty="0">
                        <a:solidFill>
                          <a:srgbClr val="FFFFFF"/>
                        </a:solidFill>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rowSpan="2">
                  <a:txBody>
                    <a:bodyPr/>
                    <a:lstStyle/>
                    <a:p>
                      <a:pPr algn="ctr" rtl="0" fontAlgn="ctr"/>
                      <a:r>
                        <a:rPr lang="ru-RU" sz="1000" b="1" i="0" u="none" strike="noStrike" dirty="0" err="1" smtClean="0">
                          <a:solidFill>
                            <a:srgbClr val="FFFFFF"/>
                          </a:solidFill>
                          <a:effectLst/>
                          <a:latin typeface="Arial" panose="020B0604020202020204" pitchFamily="34" charset="0"/>
                        </a:rPr>
                        <a:t>Әкімшілік</a:t>
                      </a:r>
                      <a:r>
                        <a:rPr lang="ru-RU" sz="1000" b="1" i="0" u="none" strike="noStrike" dirty="0" smtClean="0">
                          <a:solidFill>
                            <a:srgbClr val="FFFFFF"/>
                          </a:solidFill>
                          <a:effectLst/>
                          <a:latin typeface="Arial" panose="020B0604020202020204" pitchFamily="34" charset="0"/>
                        </a:rPr>
                        <a:t> </a:t>
                      </a:r>
                      <a:r>
                        <a:rPr lang="ru-RU" sz="1000" b="1" i="0" u="none" strike="noStrike" dirty="0" err="1" smtClean="0">
                          <a:solidFill>
                            <a:srgbClr val="FFFFFF"/>
                          </a:solidFill>
                          <a:effectLst/>
                          <a:latin typeface="Arial" panose="020B0604020202020204" pitchFamily="34" charset="0"/>
                        </a:rPr>
                        <a:t>ауданы</a:t>
                      </a:r>
                      <a:endParaRPr lang="ru-RU" sz="1000" b="1" i="0" u="none" strike="noStrike" dirty="0">
                        <a:solidFill>
                          <a:srgbClr val="FFFFFF"/>
                        </a:solidFill>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gridSpan="2">
                  <a:txBody>
                    <a:bodyPr/>
                    <a:lstStyle/>
                    <a:p>
                      <a:pPr algn="ctr" rtl="0" fontAlgn="ctr"/>
                      <a:r>
                        <a:rPr lang="ru-RU" sz="1000" b="1" i="0" u="none" strike="noStrike" dirty="0" err="1" smtClean="0">
                          <a:solidFill>
                            <a:srgbClr val="FFFFFF"/>
                          </a:solidFill>
                          <a:effectLst/>
                          <a:latin typeface="Arial" panose="020B0604020202020204" pitchFamily="34" charset="0"/>
                        </a:rPr>
                        <a:t>Ұжымдық</a:t>
                      </a:r>
                      <a:r>
                        <a:rPr lang="ru-RU" sz="1000" b="1" i="0" u="none" strike="noStrike" dirty="0" smtClean="0">
                          <a:solidFill>
                            <a:srgbClr val="FFFFFF"/>
                          </a:solidFill>
                          <a:effectLst/>
                          <a:latin typeface="Arial" panose="020B0604020202020204" pitchFamily="34" charset="0"/>
                        </a:rPr>
                        <a:t> </a:t>
                      </a:r>
                      <a:r>
                        <a:rPr lang="ru-RU" sz="1000" b="1" i="0" u="none" strike="noStrike" dirty="0" err="1" smtClean="0">
                          <a:solidFill>
                            <a:srgbClr val="FFFFFF"/>
                          </a:solidFill>
                          <a:effectLst/>
                          <a:latin typeface="Arial" panose="020B0604020202020204" pitchFamily="34" charset="0"/>
                        </a:rPr>
                        <a:t>шарттар</a:t>
                      </a:r>
                      <a:endParaRPr lang="ru-RU" sz="1000" b="1" i="0" u="none" strike="noStrike" dirty="0">
                        <a:solidFill>
                          <a:srgbClr val="FFFFFF"/>
                        </a:solidFill>
                        <a:effectLst/>
                        <a:latin typeface="Arial" panose="020B0604020202020204" pitchFamily="34"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2583AD"/>
                    </a:solidFill>
                  </a:tcPr>
                </a:tc>
                <a:tc hMerge="1">
                  <a:txBody>
                    <a:bodyPr/>
                    <a:lstStyle/>
                    <a:p>
                      <a:endParaRPr lang="ru-RU"/>
                    </a:p>
                  </a:txBody>
                  <a:tcPr/>
                </a:tc>
                <a:tc rowSpan="2">
                  <a:txBody>
                    <a:bodyPr/>
                    <a:lstStyle/>
                    <a:p>
                      <a:pPr algn="ctr" rtl="0" fontAlgn="ctr"/>
                      <a:r>
                        <a:rPr lang="ru-RU" sz="1000" b="1" i="0" u="none" strike="noStrike" dirty="0">
                          <a:solidFill>
                            <a:srgbClr val="FFFFFF"/>
                          </a:solidFill>
                          <a:effectLst/>
                          <a:latin typeface="Arial" panose="020B0604020202020204" pitchFamily="34" charset="0"/>
                        </a:rPr>
                        <a:t>% </a:t>
                      </a:r>
                      <a:r>
                        <a:rPr lang="ru-RU" sz="1000" b="1" i="0" u="none" strike="noStrike" dirty="0" err="1" smtClean="0">
                          <a:solidFill>
                            <a:srgbClr val="FFFFFF"/>
                          </a:solidFill>
                          <a:effectLst/>
                          <a:latin typeface="Arial" panose="020B0604020202020204" pitchFamily="34" charset="0"/>
                        </a:rPr>
                        <a:t>төмендеуі</a:t>
                      </a:r>
                      <a:r>
                        <a:rPr lang="ru-RU" sz="1000" b="1" i="0" u="none" strike="noStrike" dirty="0">
                          <a:solidFill>
                            <a:srgbClr val="FFFFFF"/>
                          </a:solidFill>
                          <a:effectLst/>
                          <a:latin typeface="Arial" panose="020B0604020202020204" pitchFamily="34" charset="0"/>
                        </a:rPr>
                        <a:t> </a:t>
                      </a:r>
                    </a:p>
                  </a:txBody>
                  <a:tcPr marL="9525" marR="9525" marT="9525" marB="0" anchor="ctr">
                    <a:lnL w="1905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extLst>
                  <a:ext uri="{0D108BD9-81ED-4DB2-BD59-A6C34878D82A}">
                    <a16:rowId xmlns:a16="http://schemas.microsoft.com/office/drawing/2014/main" val="3999635350"/>
                  </a:ext>
                </a:extLst>
              </a:tr>
              <a:tr h="360268">
                <a:tc vMerge="1">
                  <a:txBody>
                    <a:bodyPr/>
                    <a:lstStyle/>
                    <a:p>
                      <a:pPr algn="ctr" rtl="0" fontAlgn="ctr"/>
                      <a:endParaRPr lang="ru-RU" sz="1000" b="1" i="0" u="none" strike="noStrike" dirty="0">
                        <a:solidFill>
                          <a:srgbClr val="FFFFFF"/>
                        </a:solidFill>
                        <a:effectLst/>
                        <a:latin typeface="Arial" panose="020B0604020202020204" pitchFamily="34" charset="0"/>
                      </a:endParaRP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vMerge="1">
                  <a:txBody>
                    <a:bodyPr/>
                    <a:lstStyle/>
                    <a:p>
                      <a:pPr algn="l" rtl="0" fontAlgn="ctr"/>
                      <a:endParaRPr lang="ru-RU" sz="1000" b="1" i="0" u="none" strike="noStrike" dirty="0">
                        <a:solidFill>
                          <a:srgbClr val="FFFFFF"/>
                        </a:solidFill>
                        <a:effectLst/>
                        <a:latin typeface="Arial" panose="020B0604020202020204" pitchFamily="34" charset="0"/>
                      </a:endParaRPr>
                    </a:p>
                  </a:txBody>
                  <a:tcPr marL="9525" marR="9525" marT="9525"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a:txBody>
                    <a:bodyPr/>
                    <a:lstStyle/>
                    <a:p>
                      <a:pPr algn="ctr" rtl="0" fontAlgn="ctr"/>
                      <a:r>
                        <a:rPr lang="ru-RU" sz="1000" b="1" i="0" u="none" strike="noStrike" dirty="0" err="1" smtClean="0">
                          <a:solidFill>
                            <a:srgbClr val="FFFFFF"/>
                          </a:solidFill>
                          <a:effectLst/>
                          <a:latin typeface="Arial" panose="020B0604020202020204" pitchFamily="34" charset="0"/>
                        </a:rPr>
                        <a:t>жаңартылған</a:t>
                      </a:r>
                      <a:r>
                        <a:rPr lang="ru-RU" sz="1000" b="1" i="0" u="none" strike="noStrike" dirty="0" smtClean="0">
                          <a:solidFill>
                            <a:srgbClr val="FFFFFF"/>
                          </a:solidFill>
                          <a:effectLst/>
                          <a:latin typeface="Arial" panose="020B0604020202020204" pitchFamily="34" charset="0"/>
                        </a:rPr>
                        <a:t> </a:t>
                      </a:r>
                      <a:r>
                        <a:rPr lang="ru-RU" sz="1000" b="1" i="0" u="none" strike="noStrike" dirty="0" err="1" smtClean="0">
                          <a:solidFill>
                            <a:srgbClr val="FFFFFF"/>
                          </a:solidFill>
                          <a:effectLst/>
                          <a:latin typeface="Arial" panose="020B0604020202020204" pitchFamily="34" charset="0"/>
                        </a:rPr>
                        <a:t>күні</a:t>
                      </a:r>
                      <a:r>
                        <a:rPr lang="ru-RU" sz="1000" b="1" i="0" u="none" strike="noStrike" dirty="0" smtClean="0">
                          <a:solidFill>
                            <a:srgbClr val="FFFFFF"/>
                          </a:solidFill>
                          <a:effectLst/>
                          <a:latin typeface="Arial" panose="020B0604020202020204" pitchFamily="34" charset="0"/>
                        </a:rPr>
                        <a:t>: 01.01.2024 </a:t>
                      </a:r>
                      <a:r>
                        <a:rPr lang="ru-RU" sz="1000" b="1" i="0" u="none" strike="noStrike" dirty="0">
                          <a:solidFill>
                            <a:srgbClr val="FFFFFF"/>
                          </a:solidFill>
                          <a:effectLst/>
                          <a:latin typeface="Arial" panose="020B0604020202020204" pitchFamily="34" charset="0"/>
                        </a:rPr>
                        <a:t>г.</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a:txBody>
                    <a:bodyPr/>
                    <a:lstStyle/>
                    <a:p>
                      <a:pPr algn="ctr" rtl="0" fontAlgn="ctr"/>
                      <a:r>
                        <a:rPr lang="ru-RU" sz="1000" b="1" i="0" u="none" strike="noStrike" dirty="0" err="1" smtClean="0">
                          <a:solidFill>
                            <a:srgbClr val="FFFFFF"/>
                          </a:solidFill>
                          <a:effectLst/>
                          <a:latin typeface="Arial" panose="020B0604020202020204" pitchFamily="34" charset="0"/>
                        </a:rPr>
                        <a:t>жаңартылған</a:t>
                      </a:r>
                      <a:r>
                        <a:rPr lang="ru-RU" sz="1000" b="1" i="0" u="none" strike="noStrike" dirty="0" smtClean="0">
                          <a:solidFill>
                            <a:srgbClr val="FFFFFF"/>
                          </a:solidFill>
                          <a:effectLst/>
                          <a:latin typeface="Arial" panose="020B0604020202020204" pitchFamily="34" charset="0"/>
                        </a:rPr>
                        <a:t> </a:t>
                      </a:r>
                      <a:r>
                        <a:rPr lang="ru-RU" sz="1000" b="1" i="0" u="none" strike="noStrike" dirty="0" err="1" smtClean="0">
                          <a:solidFill>
                            <a:srgbClr val="FFFFFF"/>
                          </a:solidFill>
                          <a:effectLst/>
                          <a:latin typeface="Arial" panose="020B0604020202020204" pitchFamily="34" charset="0"/>
                        </a:rPr>
                        <a:t>күні</a:t>
                      </a:r>
                      <a:r>
                        <a:rPr lang="ru-RU" sz="1000" b="1" i="0" u="none" strike="noStrike" dirty="0" smtClean="0">
                          <a:solidFill>
                            <a:srgbClr val="FFFFFF"/>
                          </a:solidFill>
                          <a:effectLst/>
                          <a:latin typeface="Arial" panose="020B0604020202020204" pitchFamily="34" charset="0"/>
                        </a:rPr>
                        <a:t>: 01.07.2025 </a:t>
                      </a:r>
                      <a:r>
                        <a:rPr lang="ru-RU" sz="1000" b="1" i="0" u="none" strike="noStrike" dirty="0">
                          <a:solidFill>
                            <a:srgbClr val="FFFFFF"/>
                          </a:solidFill>
                          <a:effectLst/>
                          <a:latin typeface="Arial" panose="020B0604020202020204" pitchFamily="34" charset="0"/>
                        </a:rPr>
                        <a:t>г.</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vMerge="1">
                  <a:txBody>
                    <a:bodyPr/>
                    <a:lstStyle/>
                    <a:p>
                      <a:pPr algn="ctr" rtl="0" fontAlgn="ctr"/>
                      <a:endParaRPr lang="ru-RU" sz="1000" b="1" i="0" u="none" strike="noStrike" dirty="0">
                        <a:solidFill>
                          <a:srgbClr val="FFFFFF"/>
                        </a:solidFill>
                        <a:effectLst/>
                        <a:latin typeface="Arial" panose="020B0604020202020204" pitchFamily="34" charset="0"/>
                      </a:endParaRP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extLst>
                  <a:ext uri="{0D108BD9-81ED-4DB2-BD59-A6C34878D82A}">
                    <a16:rowId xmlns:a16="http://schemas.microsoft.com/office/drawing/2014/main" val="2888020963"/>
                  </a:ext>
                </a:extLst>
              </a:tr>
              <a:tr h="156707">
                <a:tc>
                  <a:txBody>
                    <a:bodyPr/>
                    <a:lstStyle/>
                    <a:p>
                      <a:pPr algn="ctr" rtl="0" fontAlgn="ctr"/>
                      <a:r>
                        <a:rPr lang="ru-RU" sz="1000" b="0" i="0" u="none" strike="noStrike" dirty="0">
                          <a:solidFill>
                            <a:srgbClr val="000000"/>
                          </a:solidFill>
                          <a:effectLst/>
                          <a:latin typeface="Arial" panose="020B0604020202020204" pitchFamily="34" charset="0"/>
                        </a:rPr>
                        <a:t>1</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a:solidFill>
                            <a:schemeClr val="tx1"/>
                          </a:solidFill>
                          <a:effectLst/>
                          <a:latin typeface="Arial" panose="020B0604020202020204" pitchFamily="34" charset="0"/>
                          <a:cs typeface="Arial" panose="020B0604020202020204" pitchFamily="34" charset="0"/>
                        </a:rPr>
                        <a:t>Алатау</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198</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a:solidFill>
                            <a:srgbClr val="000000"/>
                          </a:solidFill>
                          <a:effectLst/>
                          <a:latin typeface="Arial" panose="020B0604020202020204" pitchFamily="34" charset="0"/>
                        </a:rPr>
                        <a:t>188</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5,32%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09376689"/>
                  </a:ext>
                </a:extLst>
              </a:tr>
              <a:tr h="156707">
                <a:tc>
                  <a:txBody>
                    <a:bodyPr/>
                    <a:lstStyle/>
                    <a:p>
                      <a:pPr algn="ctr" rtl="0" fontAlgn="ctr"/>
                      <a:r>
                        <a:rPr lang="ru-RU" sz="1000" b="0" i="0" u="none" strike="noStrike" dirty="0">
                          <a:solidFill>
                            <a:srgbClr val="000000"/>
                          </a:solidFill>
                          <a:effectLst/>
                          <a:latin typeface="Arial" panose="020B0604020202020204" pitchFamily="34" charset="0"/>
                        </a:rPr>
                        <a:t>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Алмалы</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32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a:solidFill>
                            <a:srgbClr val="000000"/>
                          </a:solidFill>
                          <a:effectLst/>
                          <a:latin typeface="Arial" panose="020B0604020202020204" pitchFamily="34" charset="0"/>
                        </a:rPr>
                        <a:t>12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166,67%</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704898287"/>
                  </a:ext>
                </a:extLst>
              </a:tr>
              <a:tr h="156707">
                <a:tc>
                  <a:txBody>
                    <a:bodyPr/>
                    <a:lstStyle/>
                    <a:p>
                      <a:pPr algn="ctr" rtl="0" fontAlgn="ctr"/>
                      <a:r>
                        <a:rPr lang="ru-RU" sz="1000" b="0" i="0" u="none" strike="noStrike" dirty="0">
                          <a:solidFill>
                            <a:srgbClr val="000000"/>
                          </a:solidFill>
                          <a:effectLst/>
                          <a:latin typeface="Arial" panose="020B0604020202020204" pitchFamily="34" charset="0"/>
                        </a:rPr>
                        <a:t>3</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Әуезов</a:t>
                      </a:r>
                      <a:r>
                        <a:rPr lang="ru-RU" sz="900" b="0" u="none" strike="noStrike" dirty="0">
                          <a:solidFill>
                            <a:schemeClr val="tx1"/>
                          </a:solidFill>
                          <a:effectLst/>
                          <a:latin typeface="Arial" panose="020B0604020202020204" pitchFamily="34" charset="0"/>
                          <a:cs typeface="Arial" panose="020B0604020202020204" pitchFamily="34" charset="0"/>
                        </a:rPr>
                        <a:t> </a:t>
                      </a:r>
                      <a:r>
                        <a:rPr lang="ru-RU" sz="900" b="0" u="none" strike="noStrike"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39</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a:solidFill>
                            <a:srgbClr val="000000"/>
                          </a:solidFill>
                          <a:effectLst/>
                          <a:latin typeface="Arial" panose="020B0604020202020204" pitchFamily="34" charset="0"/>
                        </a:rPr>
                        <a:t>22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77,27%</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23044580"/>
                  </a:ext>
                </a:extLst>
              </a:tr>
              <a:tr h="192983">
                <a:tc>
                  <a:txBody>
                    <a:bodyPr/>
                    <a:lstStyle/>
                    <a:p>
                      <a:pPr algn="ctr" rtl="0" fontAlgn="ctr"/>
                      <a:r>
                        <a:rPr lang="ru-RU" sz="1000" b="0" i="0" u="none" strike="noStrike" dirty="0">
                          <a:solidFill>
                            <a:srgbClr val="000000"/>
                          </a:solidFill>
                          <a:effectLst/>
                          <a:latin typeface="Arial" panose="020B0604020202020204" pitchFamily="34" charset="0"/>
                        </a:rPr>
                        <a:t>4</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Бостандық</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33</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17</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94,12%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87455289"/>
                  </a:ext>
                </a:extLst>
              </a:tr>
              <a:tr h="156707">
                <a:tc>
                  <a:txBody>
                    <a:bodyPr/>
                    <a:lstStyle/>
                    <a:p>
                      <a:pPr algn="ctr" rtl="0" fontAlgn="ctr"/>
                      <a:r>
                        <a:rPr lang="ru-RU" sz="1000" b="0" i="0" u="none" strike="noStrike" dirty="0">
                          <a:solidFill>
                            <a:srgbClr val="000000"/>
                          </a:solidFill>
                          <a:effectLst/>
                          <a:latin typeface="Arial" panose="020B0604020202020204" pitchFamily="34" charset="0"/>
                        </a:rPr>
                        <a:t>5</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Жетісу</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22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17</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29,41%</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479810112"/>
                  </a:ext>
                </a:extLst>
              </a:tr>
              <a:tr h="241710">
                <a:tc>
                  <a:txBody>
                    <a:bodyPr/>
                    <a:lstStyle/>
                    <a:p>
                      <a:pPr algn="ctr" rtl="0" fontAlgn="ctr"/>
                      <a:r>
                        <a:rPr lang="ru-RU" sz="1000" b="0" i="0" u="none" strike="noStrike" dirty="0">
                          <a:solidFill>
                            <a:srgbClr val="000000"/>
                          </a:solidFill>
                          <a:effectLst/>
                          <a:latin typeface="Arial" panose="020B0604020202020204" pitchFamily="34" charset="0"/>
                        </a:rPr>
                        <a:t>6</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Медеу</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Талғар</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endParaRPr lang="ru-RU" sz="900" b="0" u="none" strike="noStrike" baseline="0"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101</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88</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14,77%</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81178676"/>
                  </a:ext>
                </a:extLst>
              </a:tr>
              <a:tr h="301805">
                <a:tc>
                  <a:txBody>
                    <a:bodyPr/>
                    <a:lstStyle/>
                    <a:p>
                      <a:pPr algn="ctr" rtl="0" fontAlgn="ctr"/>
                      <a:r>
                        <a:rPr lang="ru-RU" sz="1000" b="0" i="0" u="none" strike="noStrike" dirty="0">
                          <a:solidFill>
                            <a:srgbClr val="000000"/>
                          </a:solidFill>
                          <a:effectLst/>
                          <a:latin typeface="Arial" panose="020B0604020202020204" pitchFamily="34" charset="0"/>
                        </a:rPr>
                        <a:t>7</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Наурызбай</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r>
                        <a:rPr lang="ru-RU" sz="900" b="0" u="none" strike="noStrike" baseline="0" dirty="0" smtClean="0">
                          <a:solidFill>
                            <a:schemeClr val="tx1"/>
                          </a:solidFill>
                          <a:effectLst/>
                          <a:latin typeface="Arial" panose="020B0604020202020204" pitchFamily="34" charset="0"/>
                          <a:cs typeface="Arial" panose="020B0604020202020204" pitchFamily="34" charset="0"/>
                        </a:rPr>
                        <a:t>, Карасай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52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46</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13,04%</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1326210"/>
                  </a:ext>
                </a:extLst>
              </a:tr>
              <a:tr h="284394">
                <a:tc>
                  <a:txBody>
                    <a:bodyPr/>
                    <a:lstStyle/>
                    <a:p>
                      <a:pPr algn="ctr" rtl="0" fontAlgn="ctr"/>
                      <a:r>
                        <a:rPr lang="ru-RU" sz="1000" b="0" i="0" u="none" strike="noStrike" dirty="0">
                          <a:solidFill>
                            <a:srgbClr val="000000"/>
                          </a:solidFill>
                          <a:effectLst/>
                          <a:latin typeface="Arial" panose="020B0604020202020204" pitchFamily="34" charset="0"/>
                        </a:rPr>
                        <a:t>8</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Түрксіб</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Іле</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22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20</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rtl="0" fontAlgn="ctr"/>
                      <a:r>
                        <a:rPr lang="ru-RU" sz="1000" b="0" i="0" u="none" strike="noStrike" dirty="0">
                          <a:solidFill>
                            <a:srgbClr val="000000"/>
                          </a:solidFill>
                          <a:effectLst/>
                          <a:latin typeface="Arial" panose="020B0604020202020204" pitchFamily="34" charset="0"/>
                        </a:rPr>
                        <a:t>10,00%</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800186388"/>
                  </a:ext>
                </a:extLst>
              </a:tr>
              <a:tr h="143239">
                <a:tc gridSpan="2">
                  <a:txBody>
                    <a:bodyPr/>
                    <a:lstStyle/>
                    <a:p>
                      <a:pPr algn="l" rtl="0" fontAlgn="ctr"/>
                      <a:r>
                        <a:rPr lang="ru-RU" sz="1000" b="1" i="0" u="none" strike="noStrike" dirty="0" smtClean="0">
                          <a:solidFill>
                            <a:srgbClr val="18536E"/>
                          </a:solidFill>
                          <a:effectLst/>
                          <a:latin typeface="Arial" panose="020B0604020202020204" pitchFamily="34" charset="0"/>
                        </a:rPr>
                        <a:t>БАРЛЫҒЫ:</a:t>
                      </a:r>
                      <a:endParaRPr lang="ru-RU" sz="1000" b="1" i="0" u="none" strike="noStrike" dirty="0">
                        <a:solidFill>
                          <a:srgbClr val="18536E"/>
                        </a:solidFill>
                        <a:effectLst/>
                        <a:latin typeface="Arial" panose="020B0604020202020204" pitchFamily="34" charset="0"/>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hMerge="1">
                  <a:txBody>
                    <a:bodyPr/>
                    <a:lstStyle/>
                    <a:p>
                      <a:endParaRPr lang="ru-RU"/>
                    </a:p>
                  </a:txBody>
                  <a:tcPr/>
                </a:tc>
                <a:tc>
                  <a:txBody>
                    <a:bodyPr/>
                    <a:lstStyle/>
                    <a:p>
                      <a:pPr algn="ctr" rtl="0" fontAlgn="ctr"/>
                      <a:r>
                        <a:rPr lang="ru-RU" sz="1000" b="1" i="0" u="none" strike="noStrike" dirty="0">
                          <a:solidFill>
                            <a:srgbClr val="18536E"/>
                          </a:solidFill>
                          <a:effectLst/>
                          <a:latin typeface="Arial" panose="020B0604020202020204" pitchFamily="34" charset="0"/>
                        </a:rPr>
                        <a:t>499</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a:txBody>
                    <a:bodyPr/>
                    <a:lstStyle/>
                    <a:p>
                      <a:pPr algn="ctr" rtl="0" fontAlgn="ctr"/>
                      <a:r>
                        <a:rPr lang="ru-RU" sz="1000" b="1" i="0" u="none" strike="noStrike" dirty="0">
                          <a:solidFill>
                            <a:srgbClr val="18536E"/>
                          </a:solidFill>
                          <a:effectLst/>
                          <a:latin typeface="Arial" panose="020B0604020202020204" pitchFamily="34" charset="0"/>
                        </a:rPr>
                        <a:t>410</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a:txBody>
                    <a:bodyPr/>
                    <a:lstStyle/>
                    <a:p>
                      <a:pPr algn="ctr" rtl="0" fontAlgn="ctr"/>
                      <a:r>
                        <a:rPr lang="ru-RU" sz="1000" b="0" i="0" u="none" strike="noStrike" dirty="0">
                          <a:solidFill>
                            <a:schemeClr val="tx2"/>
                          </a:solidFill>
                          <a:effectLst/>
                          <a:latin typeface="Arial" panose="020B0604020202020204" pitchFamily="34" charset="0"/>
                        </a:rPr>
                        <a:t>21,71%</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extLst>
                  <a:ext uri="{0D108BD9-81ED-4DB2-BD59-A6C34878D82A}">
                    <a16:rowId xmlns:a16="http://schemas.microsoft.com/office/drawing/2014/main" val="4183632759"/>
                  </a:ext>
                </a:extLst>
              </a:tr>
            </a:tbl>
          </a:graphicData>
        </a:graphic>
      </p:graphicFrame>
      <p:sp>
        <p:nvSpPr>
          <p:cNvPr id="11" name="Заголовок 1"/>
          <p:cNvSpPr txBox="1">
            <a:spLocks/>
          </p:cNvSpPr>
          <p:nvPr/>
        </p:nvSpPr>
        <p:spPr>
          <a:xfrm>
            <a:off x="1067240" y="4071667"/>
            <a:ext cx="10717493" cy="252587"/>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altLang="ru-RU" sz="1400" b="1" dirty="0" err="1">
                <a:solidFill>
                  <a:srgbClr val="336699"/>
                </a:solidFill>
                <a:latin typeface="Arial" panose="020B0604020202020204" pitchFamily="34" charset="0"/>
              </a:rPr>
              <a:t>Көппәтерлі</a:t>
            </a:r>
            <a:r>
              <a:rPr lang="ru-RU" altLang="ru-RU" sz="1400" b="1" dirty="0">
                <a:solidFill>
                  <a:srgbClr val="336699"/>
                </a:solidFill>
                <a:latin typeface="Arial" panose="020B0604020202020204" pitchFamily="34" charset="0"/>
              </a:rPr>
              <a:t> сектор </a:t>
            </a:r>
            <a:r>
              <a:rPr lang="ru-RU" altLang="ru-RU" sz="1400" b="1" dirty="0" err="1">
                <a:solidFill>
                  <a:srgbClr val="336699"/>
                </a:solidFill>
                <a:latin typeface="Arial" panose="020B0604020202020204" pitchFamily="34" charset="0"/>
              </a:rPr>
              <a:t>бойынша</a:t>
            </a:r>
            <a:r>
              <a:rPr lang="ru-RU" altLang="ru-RU" sz="1400" b="1" dirty="0">
                <a:solidFill>
                  <a:srgbClr val="336699"/>
                </a:solidFill>
                <a:latin typeface="Arial" panose="020B0604020202020204" pitchFamily="34" charset="0"/>
              </a:rPr>
              <a:t> </a:t>
            </a:r>
            <a:r>
              <a:rPr lang="ru-RU" altLang="ru-RU" sz="1400" b="1" dirty="0" err="1">
                <a:solidFill>
                  <a:srgbClr val="336699"/>
                </a:solidFill>
                <a:latin typeface="Arial" panose="020B0604020202020204" pitchFamily="34" charset="0"/>
              </a:rPr>
              <a:t>жаңа</a:t>
            </a:r>
            <a:r>
              <a:rPr lang="ru-RU" altLang="ru-RU" sz="1400" b="1" dirty="0">
                <a:solidFill>
                  <a:srgbClr val="336699"/>
                </a:solidFill>
                <a:latin typeface="Arial" panose="020B0604020202020204" pitchFamily="34" charset="0"/>
              </a:rPr>
              <a:t> </a:t>
            </a:r>
            <a:r>
              <a:rPr lang="ru-RU" altLang="ru-RU" sz="1400" b="1" dirty="0" err="1">
                <a:solidFill>
                  <a:srgbClr val="336699"/>
                </a:solidFill>
                <a:latin typeface="Arial" panose="020B0604020202020204" pitchFamily="34" charset="0"/>
              </a:rPr>
              <a:t>дербес</a:t>
            </a:r>
            <a:r>
              <a:rPr lang="ru-RU" altLang="ru-RU" sz="1400" b="1" dirty="0">
                <a:solidFill>
                  <a:srgbClr val="336699"/>
                </a:solidFill>
                <a:latin typeface="Arial" panose="020B0604020202020204" pitchFamily="34" charset="0"/>
              </a:rPr>
              <a:t> </a:t>
            </a:r>
            <a:r>
              <a:rPr lang="ru-RU" altLang="ru-RU" sz="1400" b="1" dirty="0" err="1">
                <a:solidFill>
                  <a:srgbClr val="336699"/>
                </a:solidFill>
                <a:latin typeface="Arial" panose="020B0604020202020204" pitchFamily="34" charset="0"/>
              </a:rPr>
              <a:t>шоттар</a:t>
            </a:r>
            <a:r>
              <a:rPr lang="ru-RU" altLang="ru-RU" sz="1400" b="1" dirty="0">
                <a:solidFill>
                  <a:srgbClr val="336699"/>
                </a:solidFill>
                <a:latin typeface="Arial" panose="020B0604020202020204" pitchFamily="34" charset="0"/>
              </a:rPr>
              <a:t> </a:t>
            </a:r>
            <a:r>
              <a:rPr lang="ru-RU" altLang="ru-RU" sz="1400" b="1" dirty="0" err="1">
                <a:solidFill>
                  <a:srgbClr val="336699"/>
                </a:solidFill>
                <a:latin typeface="Arial" panose="020B0604020202020204" pitchFamily="34" charset="0"/>
              </a:rPr>
              <a:t>ашу</a:t>
            </a:r>
            <a:endParaRPr lang="ru-RU" sz="1400" b="1" dirty="0">
              <a:solidFill>
                <a:srgbClr val="336699"/>
              </a:solidFill>
              <a:latin typeface="Arial" panose="020B0604020202020204" pitchFamily="34" charset="0"/>
              <a:ea typeface="+mn-ea"/>
              <a:cs typeface="+mn-cs"/>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1656745370"/>
              </p:ext>
            </p:extLst>
          </p:nvPr>
        </p:nvGraphicFramePr>
        <p:xfrm>
          <a:off x="2276680" y="4356085"/>
          <a:ext cx="8298611" cy="2282195"/>
        </p:xfrm>
        <a:graphic>
          <a:graphicData uri="http://schemas.openxmlformats.org/drawingml/2006/table">
            <a:tbl>
              <a:tblPr/>
              <a:tblGrid>
                <a:gridCol w="597071">
                  <a:extLst>
                    <a:ext uri="{9D8B030D-6E8A-4147-A177-3AD203B41FA5}">
                      <a16:colId xmlns:a16="http://schemas.microsoft.com/office/drawing/2014/main" val="3319138148"/>
                    </a:ext>
                  </a:extLst>
                </a:gridCol>
                <a:gridCol w="3716136">
                  <a:extLst>
                    <a:ext uri="{9D8B030D-6E8A-4147-A177-3AD203B41FA5}">
                      <a16:colId xmlns:a16="http://schemas.microsoft.com/office/drawing/2014/main" val="909228338"/>
                    </a:ext>
                  </a:extLst>
                </a:gridCol>
                <a:gridCol w="3985404">
                  <a:extLst>
                    <a:ext uri="{9D8B030D-6E8A-4147-A177-3AD203B41FA5}">
                      <a16:colId xmlns:a16="http://schemas.microsoft.com/office/drawing/2014/main" val="2940215562"/>
                    </a:ext>
                  </a:extLst>
                </a:gridCol>
              </a:tblGrid>
              <a:tr h="238021">
                <a:tc rowSpan="2">
                  <a:txBody>
                    <a:bodyPr/>
                    <a:lstStyle/>
                    <a:p>
                      <a:pPr algn="ctr" rtl="0" fontAlgn="ctr"/>
                      <a:r>
                        <a:rPr lang="ru-RU" sz="1000" b="1" i="0" u="none" strike="noStrike" dirty="0">
                          <a:solidFill>
                            <a:srgbClr val="FFFFFF"/>
                          </a:solidFill>
                          <a:effectLst/>
                          <a:latin typeface="Arial" panose="020B0604020202020204" pitchFamily="34" charset="0"/>
                        </a:rPr>
                        <a:t>№ </a:t>
                      </a:r>
                      <a:r>
                        <a:rPr lang="ru-RU" sz="1000" b="1" i="0" u="none" strike="noStrike" dirty="0" smtClean="0">
                          <a:solidFill>
                            <a:srgbClr val="FFFFFF"/>
                          </a:solidFill>
                          <a:effectLst/>
                          <a:latin typeface="Arial" panose="020B0604020202020204" pitchFamily="34" charset="0"/>
                        </a:rPr>
                        <a:t>р/с</a:t>
                      </a:r>
                      <a:r>
                        <a:rPr lang="ru-RU" sz="1000" b="1" i="0" u="none" strike="noStrike" dirty="0">
                          <a:solidFill>
                            <a:srgbClr val="FFFFFF"/>
                          </a:solidFill>
                          <a:effectLst/>
                          <a:latin typeface="Arial" panose="020B0604020202020204" pitchFamily="34" charset="0"/>
                        </a:rPr>
                        <a:t> </a:t>
                      </a:r>
                      <a:r>
                        <a:rPr lang="ru-RU" sz="1000" b="1" i="0" u="none" strike="noStrike" dirty="0" smtClean="0">
                          <a:solidFill>
                            <a:srgbClr val="FFFFFF"/>
                          </a:solidFill>
                          <a:effectLst/>
                          <a:latin typeface="Arial" panose="020B0604020202020204" pitchFamily="34" charset="0"/>
                        </a:rPr>
                        <a:t>    </a:t>
                      </a:r>
                      <a:endParaRPr lang="ru-RU" sz="1000" b="1" i="0" u="none" strike="noStrike" dirty="0">
                        <a:solidFill>
                          <a:srgbClr val="FFFFFF"/>
                        </a:solidFill>
                        <a:effectLst/>
                        <a:latin typeface="Arial" panose="020B0604020202020204" pitchFamily="34" charset="0"/>
                      </a:endParaRP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rowSpan="2">
                  <a:txBody>
                    <a:bodyPr/>
                    <a:lstStyle/>
                    <a:p>
                      <a:pPr algn="ctr" rtl="0" fontAlgn="ctr"/>
                      <a:r>
                        <a:rPr lang="ru-RU" sz="1000" b="1" i="0" u="none" strike="noStrike" dirty="0" err="1" smtClean="0">
                          <a:solidFill>
                            <a:srgbClr val="FFFFFF"/>
                          </a:solidFill>
                          <a:effectLst/>
                          <a:latin typeface="Arial" panose="020B0604020202020204" pitchFamily="34" charset="0"/>
                        </a:rPr>
                        <a:t>Әкімшілік</a:t>
                      </a:r>
                      <a:r>
                        <a:rPr lang="ru-RU" sz="1000" b="1" i="0" u="none" strike="noStrike" dirty="0" smtClean="0">
                          <a:solidFill>
                            <a:srgbClr val="FFFFFF"/>
                          </a:solidFill>
                          <a:effectLst/>
                          <a:latin typeface="Arial" panose="020B0604020202020204" pitchFamily="34" charset="0"/>
                        </a:rPr>
                        <a:t> </a:t>
                      </a:r>
                      <a:r>
                        <a:rPr lang="ru-RU" sz="1000" b="1" i="0" u="none" strike="noStrike" dirty="0" err="1" smtClean="0">
                          <a:solidFill>
                            <a:srgbClr val="FFFFFF"/>
                          </a:solidFill>
                          <a:effectLst/>
                          <a:latin typeface="Arial" panose="020B0604020202020204" pitchFamily="34" charset="0"/>
                        </a:rPr>
                        <a:t>ауданы</a:t>
                      </a:r>
                      <a:endParaRPr lang="ru-RU" sz="1000" b="1" i="0" u="none" strike="noStrike" dirty="0">
                        <a:solidFill>
                          <a:srgbClr val="FFFFFF"/>
                        </a:solidFill>
                        <a:effectLst/>
                        <a:latin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tc>
                  <a:txBody>
                    <a:bodyPr/>
                    <a:lstStyle/>
                    <a:p>
                      <a:pPr algn="ctr" rtl="0" fontAlgn="ctr"/>
                      <a:r>
                        <a:rPr lang="ru-RU" sz="1000" b="1" i="0" u="none" strike="noStrike" dirty="0" smtClean="0">
                          <a:solidFill>
                            <a:srgbClr val="FFFFFF"/>
                          </a:solidFill>
                          <a:effectLst/>
                          <a:latin typeface="Arial" panose="020B0604020202020204" pitchFamily="34" charset="0"/>
                          <a:cs typeface="Arial" panose="020B0604020202020204" pitchFamily="34" charset="0"/>
                        </a:rPr>
                        <a:t>Жеке </a:t>
                      </a:r>
                      <a:r>
                        <a:rPr lang="ru-RU" sz="1000" b="1" i="0" u="none" strike="noStrike" dirty="0" err="1" smtClean="0">
                          <a:solidFill>
                            <a:srgbClr val="FFFFFF"/>
                          </a:solidFill>
                          <a:effectLst/>
                          <a:latin typeface="Arial" panose="020B0604020202020204" pitchFamily="34" charset="0"/>
                          <a:cs typeface="Arial" panose="020B0604020202020204" pitchFamily="34" charset="0"/>
                        </a:rPr>
                        <a:t>шоттар</a:t>
                      </a:r>
                      <a:r>
                        <a:rPr lang="ru-RU" sz="1000" b="1" i="0" u="none" strike="noStrike" dirty="0" smtClean="0">
                          <a:solidFill>
                            <a:srgbClr val="FFFFFF"/>
                          </a:solidFill>
                          <a:effectLst/>
                          <a:latin typeface="Arial" panose="020B0604020202020204" pitchFamily="34" charset="0"/>
                          <a:cs typeface="Arial" panose="020B0604020202020204" pitchFamily="34" charset="0"/>
                        </a:rPr>
                        <a:t> саны</a:t>
                      </a:r>
                      <a:endParaRPr lang="ru-RU" sz="1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583AD"/>
                    </a:solidFill>
                  </a:tcPr>
                </a:tc>
                <a:extLst>
                  <a:ext uri="{0D108BD9-81ED-4DB2-BD59-A6C34878D82A}">
                    <a16:rowId xmlns:a16="http://schemas.microsoft.com/office/drawing/2014/main" val="112792200"/>
                  </a:ext>
                </a:extLst>
              </a:tr>
              <a:tr h="238021">
                <a:tc vMerge="1">
                  <a:txBody>
                    <a:bodyPr/>
                    <a:lstStyle/>
                    <a:p>
                      <a:pPr algn="ctr" rtl="0" fontAlgn="ctr"/>
                      <a:endParaRPr lang="ru-RU" sz="1000" b="1" i="0" u="none" strike="noStrike" dirty="0">
                        <a:solidFill>
                          <a:srgbClr val="FFFFFF"/>
                        </a:solidFill>
                        <a:effectLst/>
                        <a:latin typeface="Arial" panose="020B0604020202020204" pitchFamily="34" charset="0"/>
                      </a:endParaRPr>
                    </a:p>
                  </a:txBody>
                  <a:tcPr marL="9525" marR="9525" marT="9525" marB="0" anchor="ctr"/>
                </a:tc>
                <a:tc vMerge="1">
                  <a:txBody>
                    <a:bodyPr/>
                    <a:lstStyle/>
                    <a:p>
                      <a:pPr algn="l" rtl="0" fontAlgn="ctr"/>
                      <a:endParaRPr lang="ru-RU" sz="10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rtl="0" fontAlgn="ctr"/>
                      <a:r>
                        <a:rPr lang="ru-RU" sz="1000" b="1" i="0" u="none" strike="noStrike" dirty="0" smtClean="0">
                          <a:solidFill>
                            <a:srgbClr val="FFFFFF"/>
                          </a:solidFill>
                          <a:effectLst/>
                          <a:latin typeface="Arial" panose="020B0604020202020204" pitchFamily="34" charset="0"/>
                          <a:cs typeface="Arial" panose="020B0604020202020204" pitchFamily="34" charset="0"/>
                        </a:rPr>
                        <a:t>2025 </a:t>
                      </a:r>
                      <a:r>
                        <a:rPr lang="ru-RU" sz="1000" b="1" i="0" u="none" strike="noStrike" dirty="0" err="1" smtClean="0">
                          <a:solidFill>
                            <a:srgbClr val="FFFFFF"/>
                          </a:solidFill>
                          <a:effectLst/>
                          <a:latin typeface="Arial" panose="020B0604020202020204" pitchFamily="34" charset="0"/>
                          <a:cs typeface="Arial" panose="020B0604020202020204" pitchFamily="34" charset="0"/>
                        </a:rPr>
                        <a:t>жылғы</a:t>
                      </a:r>
                      <a:r>
                        <a:rPr lang="ru-RU" sz="1000" b="1" i="0" u="none" strike="noStrike" dirty="0" smtClean="0">
                          <a:solidFill>
                            <a:srgbClr val="FFFFFF"/>
                          </a:solidFill>
                          <a:effectLst/>
                          <a:latin typeface="Arial" panose="020B0604020202020204" pitchFamily="34" charset="0"/>
                          <a:cs typeface="Arial" panose="020B0604020202020204" pitchFamily="34" charset="0"/>
                        </a:rPr>
                        <a:t> </a:t>
                      </a:r>
                      <a:r>
                        <a:rPr lang="ru-RU" sz="1000" b="1" i="0" u="none" strike="noStrike" dirty="0" err="1" smtClean="0">
                          <a:solidFill>
                            <a:srgbClr val="FFFFFF"/>
                          </a:solidFill>
                          <a:effectLst/>
                          <a:latin typeface="Arial" panose="020B0604020202020204" pitchFamily="34" charset="0"/>
                          <a:cs typeface="Arial" panose="020B0604020202020204" pitchFamily="34" charset="0"/>
                        </a:rPr>
                        <a:t>қаңтар-маусым</a:t>
                      </a:r>
                      <a:r>
                        <a:rPr lang="ru-RU" sz="1000" b="1" i="0" u="none" strike="noStrike" dirty="0" smtClean="0">
                          <a:solidFill>
                            <a:srgbClr val="FFFFFF"/>
                          </a:solidFill>
                          <a:effectLst/>
                          <a:latin typeface="Arial" panose="020B0604020202020204" pitchFamily="34" charset="0"/>
                          <a:cs typeface="Arial" panose="020B0604020202020204" pitchFamily="34" charset="0"/>
                        </a:rPr>
                        <a:t> </a:t>
                      </a:r>
                      <a:r>
                        <a:rPr lang="ru-RU" sz="1000" b="1" i="0" u="none" strike="noStrike" dirty="0" err="1" smtClean="0">
                          <a:solidFill>
                            <a:srgbClr val="FFFFFF"/>
                          </a:solidFill>
                          <a:effectLst/>
                          <a:latin typeface="Arial" panose="020B0604020202020204" pitchFamily="34" charset="0"/>
                          <a:cs typeface="Arial" panose="020B0604020202020204" pitchFamily="34" charset="0"/>
                        </a:rPr>
                        <a:t>аралығындағы</a:t>
                      </a:r>
                      <a:r>
                        <a:rPr lang="ru-RU" sz="1000" b="1" i="0" u="none" strike="noStrike" dirty="0" smtClean="0">
                          <a:solidFill>
                            <a:srgbClr val="FFFFFF"/>
                          </a:solidFill>
                          <a:effectLst/>
                          <a:latin typeface="Arial" panose="020B0604020202020204" pitchFamily="34" charset="0"/>
                          <a:cs typeface="Arial" panose="020B0604020202020204" pitchFamily="34" charset="0"/>
                        </a:rPr>
                        <a:t> </a:t>
                      </a:r>
                      <a:r>
                        <a:rPr lang="ru-RU" sz="1000" b="1" i="0" u="none" strike="noStrike" dirty="0" err="1" smtClean="0">
                          <a:solidFill>
                            <a:srgbClr val="FFFFFF"/>
                          </a:solidFill>
                          <a:effectLst/>
                          <a:latin typeface="Arial" panose="020B0604020202020204" pitchFamily="34" charset="0"/>
                          <a:cs typeface="Arial" panose="020B0604020202020204" pitchFamily="34" charset="0"/>
                        </a:rPr>
                        <a:t>кезеңде</a:t>
                      </a:r>
                      <a:endParaRPr lang="ru-RU" sz="10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2583AD"/>
                    </a:solidFill>
                  </a:tcPr>
                </a:tc>
                <a:extLst>
                  <a:ext uri="{0D108BD9-81ED-4DB2-BD59-A6C34878D82A}">
                    <a16:rowId xmlns:a16="http://schemas.microsoft.com/office/drawing/2014/main" val="4289709525"/>
                  </a:ext>
                </a:extLst>
              </a:tr>
              <a:tr h="189016">
                <a:tc>
                  <a:txBody>
                    <a:bodyPr/>
                    <a:lstStyle/>
                    <a:p>
                      <a:pPr algn="ctr" rtl="0" fontAlgn="ctr"/>
                      <a:r>
                        <a:rPr lang="ru-RU" sz="9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a:solidFill>
                            <a:schemeClr val="tx1"/>
                          </a:solidFill>
                          <a:effectLst/>
                          <a:latin typeface="Arial" panose="020B0604020202020204" pitchFamily="34" charset="0"/>
                          <a:cs typeface="Arial" panose="020B0604020202020204" pitchFamily="34" charset="0"/>
                        </a:rPr>
                        <a:t>Алатау</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ru-RU" sz="1050" b="0" i="0" u="none" strike="noStrike" dirty="0" smtClean="0">
                          <a:effectLst/>
                          <a:latin typeface="Arial" panose="020B0604020202020204" pitchFamily="34" charset="0"/>
                          <a:cs typeface="Arial" panose="020B0604020202020204" pitchFamily="34" charset="0"/>
                        </a:rPr>
                        <a:t>3 652</a:t>
                      </a:r>
                      <a:endParaRPr lang="ru-RU" sz="1050" b="0" i="0" u="none" strike="noStrike" dirty="0">
                        <a:effectLst/>
                        <a:latin typeface="Arial" panose="020B0604020202020204" pitchFamily="34" charset="0"/>
                        <a:cs typeface="Arial" panose="020B0604020202020204" pitchFamily="34" charset="0"/>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995479684"/>
                  </a:ext>
                </a:extLst>
              </a:tr>
              <a:tr h="189016">
                <a:tc>
                  <a:txBody>
                    <a:bodyPr/>
                    <a:lstStyle/>
                    <a:p>
                      <a:pPr algn="ctr" rtl="0" fontAlgn="ctr"/>
                      <a:r>
                        <a:rPr lang="ru-RU" sz="9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Алмалы</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ru-RU" sz="1050" b="0" i="0" u="none" strike="noStrike" dirty="0" smtClean="0">
                          <a:effectLst/>
                          <a:latin typeface="Arial" panose="020B0604020202020204" pitchFamily="34" charset="0"/>
                          <a:cs typeface="Arial" panose="020B0604020202020204" pitchFamily="34" charset="0"/>
                        </a:rPr>
                        <a:t>1 772</a:t>
                      </a:r>
                      <a:endParaRPr lang="ru-RU" sz="1050" b="0" i="0" u="none" strike="noStrike" dirty="0">
                        <a:effectLst/>
                        <a:latin typeface="Arial" panose="020B0604020202020204" pitchFamily="34" charset="0"/>
                        <a:cs typeface="Arial" panose="020B0604020202020204" pitchFamily="34" charset="0"/>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024068320"/>
                  </a:ext>
                </a:extLst>
              </a:tr>
              <a:tr h="189016">
                <a:tc>
                  <a:txBody>
                    <a:bodyPr/>
                    <a:lstStyle/>
                    <a:p>
                      <a:pPr algn="ctr" rtl="0" fontAlgn="ctr"/>
                      <a:r>
                        <a:rPr lang="ru-RU" sz="9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Әуезов</a:t>
                      </a:r>
                      <a:r>
                        <a:rPr lang="ru-RU" sz="900" b="0" u="none" strike="noStrike" dirty="0">
                          <a:solidFill>
                            <a:schemeClr val="tx1"/>
                          </a:solidFill>
                          <a:effectLst/>
                          <a:latin typeface="Arial" panose="020B0604020202020204" pitchFamily="34" charset="0"/>
                          <a:cs typeface="Arial" panose="020B0604020202020204" pitchFamily="34" charset="0"/>
                        </a:rPr>
                        <a:t> </a:t>
                      </a:r>
                      <a:r>
                        <a:rPr lang="ru-RU" sz="900" b="0" u="none" strike="noStrike"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ru-RU" sz="1050" b="0" i="0" u="none" strike="noStrike" dirty="0" smtClean="0">
                          <a:effectLst/>
                          <a:latin typeface="Arial" panose="020B0604020202020204" pitchFamily="34" charset="0"/>
                          <a:cs typeface="Arial" panose="020B0604020202020204" pitchFamily="34" charset="0"/>
                        </a:rPr>
                        <a:t>2 816</a:t>
                      </a:r>
                      <a:endParaRPr lang="ru-RU" sz="1050" b="0" i="0" u="none" strike="noStrike" dirty="0">
                        <a:effectLst/>
                        <a:latin typeface="Arial" panose="020B0604020202020204" pitchFamily="34" charset="0"/>
                        <a:cs typeface="Arial" panose="020B0604020202020204" pitchFamily="34" charset="0"/>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593514163"/>
                  </a:ext>
                </a:extLst>
              </a:tr>
              <a:tr h="189016">
                <a:tc>
                  <a:txBody>
                    <a:bodyPr/>
                    <a:lstStyle/>
                    <a:p>
                      <a:pPr algn="ctr" rtl="0" fontAlgn="ctr"/>
                      <a:r>
                        <a:rPr lang="ru-RU" sz="9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Бостандық</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ru-RU" sz="1050" b="0" i="0" u="none" strike="noStrike" dirty="0" smtClean="0">
                          <a:effectLst/>
                          <a:latin typeface="Arial" panose="020B0604020202020204" pitchFamily="34" charset="0"/>
                          <a:cs typeface="Arial" panose="020B0604020202020204" pitchFamily="34" charset="0"/>
                        </a:rPr>
                        <a:t>2 936</a:t>
                      </a:r>
                      <a:endParaRPr lang="ru-RU" sz="1050" b="0" i="0" u="none" strike="noStrike" dirty="0">
                        <a:effectLst/>
                        <a:latin typeface="Arial" panose="020B0604020202020204" pitchFamily="34" charset="0"/>
                        <a:cs typeface="Arial" panose="020B0604020202020204" pitchFamily="34" charset="0"/>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295466112"/>
                  </a:ext>
                </a:extLst>
              </a:tr>
              <a:tr h="189016">
                <a:tc>
                  <a:txBody>
                    <a:bodyPr/>
                    <a:lstStyle/>
                    <a:p>
                      <a:pPr algn="ctr" rtl="0" fontAlgn="ctr"/>
                      <a:r>
                        <a:rPr lang="ru-RU" sz="9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Жетісу</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ru-RU" sz="1050" b="0" i="0" u="none" strike="noStrike" dirty="0">
                          <a:effectLst/>
                          <a:latin typeface="Arial" panose="020B0604020202020204" pitchFamily="34" charset="0"/>
                          <a:cs typeface="Arial" panose="020B0604020202020204" pitchFamily="34" charset="0"/>
                        </a:rPr>
                        <a:t>114</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848778849"/>
                  </a:ext>
                </a:extLst>
              </a:tr>
              <a:tr h="224019">
                <a:tc>
                  <a:txBody>
                    <a:bodyPr/>
                    <a:lstStyle/>
                    <a:p>
                      <a:pPr algn="ctr" rtl="0" fontAlgn="ctr"/>
                      <a:r>
                        <a:rPr lang="ru-RU" sz="9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Медеу</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Талғар</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endParaRPr lang="ru-RU" sz="900" b="0" u="none" strike="noStrike" baseline="0"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ru-RU" sz="1050" b="0" i="0" u="none" strike="noStrike" dirty="0">
                          <a:effectLst/>
                          <a:latin typeface="Arial" panose="020B0604020202020204" pitchFamily="34" charset="0"/>
                          <a:cs typeface="Arial" panose="020B0604020202020204" pitchFamily="34" charset="0"/>
                        </a:rPr>
                        <a:t>620</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220830453"/>
                  </a:ext>
                </a:extLst>
              </a:tr>
              <a:tr h="224019">
                <a:tc>
                  <a:txBody>
                    <a:bodyPr/>
                    <a:lstStyle/>
                    <a:p>
                      <a:pPr algn="ctr" rtl="0" fontAlgn="ctr"/>
                      <a:r>
                        <a:rPr lang="ru-RU" sz="9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Наурызбай</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r>
                        <a:rPr lang="ru-RU" sz="900" b="0" u="none" strike="noStrike" baseline="0" dirty="0" smtClean="0">
                          <a:solidFill>
                            <a:schemeClr val="tx1"/>
                          </a:solidFill>
                          <a:effectLst/>
                          <a:latin typeface="Arial" panose="020B0604020202020204" pitchFamily="34" charset="0"/>
                          <a:cs typeface="Arial" panose="020B0604020202020204" pitchFamily="34" charset="0"/>
                        </a:rPr>
                        <a:t>, Карасай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ru-RU" sz="1050" b="0" i="0" u="none" strike="noStrike" dirty="0">
                          <a:effectLst/>
                          <a:latin typeface="Arial" panose="020B0604020202020204" pitchFamily="34" charset="0"/>
                          <a:cs typeface="Arial" panose="020B0604020202020204" pitchFamily="34" charset="0"/>
                        </a:rPr>
                        <a:t>60</a:t>
                      </a: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552707126"/>
                  </a:ext>
                </a:extLst>
              </a:tr>
              <a:tr h="224019">
                <a:tc>
                  <a:txBody>
                    <a:bodyPr/>
                    <a:lstStyle/>
                    <a:p>
                      <a:pPr algn="ctr" rtl="0" fontAlgn="ctr"/>
                      <a:r>
                        <a:rPr lang="ru-RU" sz="9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l" rtl="0" fontAlgn="ctr"/>
                      <a:r>
                        <a:rPr lang="ru-RU" sz="900" b="0" u="none" strike="noStrike" dirty="0" err="1">
                          <a:solidFill>
                            <a:schemeClr val="tx1"/>
                          </a:solidFill>
                          <a:effectLst/>
                          <a:latin typeface="Arial" panose="020B0604020202020204" pitchFamily="34" charset="0"/>
                          <a:cs typeface="Arial" panose="020B0604020202020204" pitchFamily="34" charset="0"/>
                        </a:rPr>
                        <a:t>Түрксіб</a:t>
                      </a:r>
                      <a:r>
                        <a:rPr lang="ru-RU" sz="900" b="0" u="none" strike="noStrike" baseline="0" dirty="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Іле</a:t>
                      </a:r>
                      <a:r>
                        <a:rPr lang="ru-RU" sz="900" b="0" u="none" strike="noStrike" baseline="0" dirty="0" smtClean="0">
                          <a:solidFill>
                            <a:schemeClr val="tx1"/>
                          </a:solidFill>
                          <a:effectLst/>
                          <a:latin typeface="Arial" panose="020B0604020202020204" pitchFamily="34" charset="0"/>
                          <a:cs typeface="Arial" panose="020B0604020202020204" pitchFamily="34" charset="0"/>
                        </a:rPr>
                        <a:t> </a:t>
                      </a:r>
                      <a:r>
                        <a:rPr lang="ru-RU" sz="900" b="0" u="none" strike="noStrike" baseline="0" dirty="0" err="1" smtClean="0">
                          <a:solidFill>
                            <a:schemeClr val="tx1"/>
                          </a:solidFill>
                          <a:effectLst/>
                          <a:latin typeface="Arial" panose="020B0604020202020204" pitchFamily="34" charset="0"/>
                          <a:cs typeface="Arial" panose="020B0604020202020204" pitchFamily="34" charset="0"/>
                        </a:rPr>
                        <a:t>ауданы</a:t>
                      </a:r>
                      <a:endParaRPr lang="ru-RU"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tc>
                  <a:txBody>
                    <a:bodyPr/>
                    <a:lstStyle/>
                    <a:p>
                      <a:pPr algn="ctr" fontAlgn="b"/>
                      <a:r>
                        <a:rPr lang="ru-RU" sz="1050" b="0" i="0" u="none" strike="noStrike" dirty="0" smtClean="0">
                          <a:effectLst/>
                          <a:latin typeface="Arial" panose="020B0604020202020204" pitchFamily="34" charset="0"/>
                          <a:cs typeface="Arial" panose="020B0604020202020204" pitchFamily="34" charset="0"/>
                        </a:rPr>
                        <a:t>2 599</a:t>
                      </a:r>
                      <a:endParaRPr lang="ru-RU" sz="1050" b="0" i="0" u="none" strike="noStrike" dirty="0">
                        <a:effectLst/>
                        <a:latin typeface="Arial" panose="020B0604020202020204" pitchFamily="34" charset="0"/>
                        <a:cs typeface="Arial" panose="020B0604020202020204" pitchFamily="34" charset="0"/>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890841788"/>
                  </a:ext>
                </a:extLst>
              </a:tr>
              <a:tr h="189016">
                <a:tc gridSpan="2">
                  <a:txBody>
                    <a:bodyPr/>
                    <a:lstStyle/>
                    <a:p>
                      <a:pPr algn="l" rtl="0" fontAlgn="ctr"/>
                      <a:r>
                        <a:rPr lang="ru-RU" sz="1000" b="1" i="0" u="none" strike="noStrike" dirty="0" smtClean="0">
                          <a:solidFill>
                            <a:srgbClr val="18536E"/>
                          </a:solidFill>
                          <a:effectLst/>
                          <a:latin typeface="Arial" panose="020B0604020202020204" pitchFamily="34" charset="0"/>
                          <a:cs typeface="Arial" panose="020B0604020202020204" pitchFamily="34" charset="0"/>
                        </a:rPr>
                        <a:t>                                                                          БАРЛЫ</a:t>
                      </a:r>
                      <a:r>
                        <a:rPr lang="kk-KZ" sz="1000" b="1" i="0" u="none" strike="noStrike" dirty="0" smtClean="0">
                          <a:solidFill>
                            <a:srgbClr val="18536E"/>
                          </a:solidFill>
                          <a:effectLst/>
                          <a:latin typeface="Arial" panose="020B0604020202020204" pitchFamily="34" charset="0"/>
                          <a:cs typeface="Arial" panose="020B0604020202020204" pitchFamily="34" charset="0"/>
                        </a:rPr>
                        <a:t>ҒЫ</a:t>
                      </a:r>
                      <a:r>
                        <a:rPr lang="ru-RU" sz="1000" b="1" i="0" u="none" strike="noStrike" dirty="0" smtClean="0">
                          <a:solidFill>
                            <a:srgbClr val="18536E"/>
                          </a:solidFill>
                          <a:effectLst/>
                          <a:latin typeface="Arial" panose="020B0604020202020204" pitchFamily="34" charset="0"/>
                          <a:cs typeface="Arial" panose="020B0604020202020204" pitchFamily="34" charset="0"/>
                        </a:rPr>
                        <a:t>:</a:t>
                      </a:r>
                      <a:endParaRPr lang="ru-RU" sz="1000" b="1" i="0" u="none" strike="noStrike" dirty="0">
                        <a:solidFill>
                          <a:srgbClr val="18536E"/>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tc hMerge="1">
                  <a:txBody>
                    <a:bodyPr/>
                    <a:lstStyle/>
                    <a:p>
                      <a:endParaRPr lang="ru-RU"/>
                    </a:p>
                  </a:txBody>
                  <a:tcPr/>
                </a:tc>
                <a:tc>
                  <a:txBody>
                    <a:bodyPr/>
                    <a:lstStyle/>
                    <a:p>
                      <a:pPr algn="ctr" fontAlgn="b"/>
                      <a:r>
                        <a:rPr lang="ru-RU" sz="1050" b="1" i="0" u="none" strike="noStrike" dirty="0" smtClean="0">
                          <a:solidFill>
                            <a:schemeClr val="tx2"/>
                          </a:solidFill>
                          <a:effectLst/>
                          <a:latin typeface="Arial" panose="020B0604020202020204" pitchFamily="34" charset="0"/>
                          <a:cs typeface="Arial" panose="020B0604020202020204" pitchFamily="34" charset="0"/>
                        </a:rPr>
                        <a:t>14 569</a:t>
                      </a:r>
                      <a:endParaRPr lang="ru-RU" sz="1050" b="1"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0F1F8"/>
                    </a:solidFill>
                  </a:tcPr>
                </a:tc>
                <a:extLst>
                  <a:ext uri="{0D108BD9-81ED-4DB2-BD59-A6C34878D82A}">
                    <a16:rowId xmlns:a16="http://schemas.microsoft.com/office/drawing/2014/main" val="715147556"/>
                  </a:ext>
                </a:extLst>
              </a:tr>
            </a:tbl>
          </a:graphicData>
        </a:graphic>
      </p:graphicFrame>
      <p:sp>
        <p:nvSpPr>
          <p:cNvPr id="14" name="Заголовок 1"/>
          <p:cNvSpPr txBox="1">
            <a:spLocks/>
          </p:cNvSpPr>
          <p:nvPr/>
        </p:nvSpPr>
        <p:spPr>
          <a:xfrm>
            <a:off x="2276680" y="496286"/>
            <a:ext cx="7452592" cy="36632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altLang="ru-RU" sz="1400" b="1" dirty="0" err="1">
                <a:solidFill>
                  <a:srgbClr val="336699"/>
                </a:solidFill>
                <a:latin typeface="Arial" panose="020B0604020202020204" pitchFamily="34" charset="0"/>
              </a:rPr>
              <a:t>Тұтынушылар</a:t>
            </a:r>
            <a:r>
              <a:rPr lang="ru-RU" altLang="ru-RU" sz="1400" b="1" dirty="0">
                <a:solidFill>
                  <a:srgbClr val="336699"/>
                </a:solidFill>
                <a:latin typeface="Arial" panose="020B0604020202020204" pitchFamily="34" charset="0"/>
              </a:rPr>
              <a:t> </a:t>
            </a:r>
            <a:r>
              <a:rPr lang="ru-RU" altLang="ru-RU" sz="1400" b="1" dirty="0" err="1">
                <a:solidFill>
                  <a:srgbClr val="336699"/>
                </a:solidFill>
                <a:latin typeface="Arial" panose="020B0604020202020204" pitchFamily="34" charset="0"/>
              </a:rPr>
              <a:t>туралы</a:t>
            </a:r>
            <a:r>
              <a:rPr lang="ru-RU" altLang="ru-RU" sz="1400" b="1" dirty="0">
                <a:solidFill>
                  <a:srgbClr val="336699"/>
                </a:solidFill>
                <a:latin typeface="Arial" panose="020B0604020202020204" pitchFamily="34" charset="0"/>
              </a:rPr>
              <a:t> </a:t>
            </a:r>
            <a:r>
              <a:rPr lang="ru-RU" altLang="ru-RU" sz="1400" b="1" dirty="0" err="1">
                <a:solidFill>
                  <a:srgbClr val="336699"/>
                </a:solidFill>
                <a:latin typeface="Arial" panose="020B0604020202020204" pitchFamily="34" charset="0"/>
              </a:rPr>
              <a:t>ақпарат</a:t>
            </a:r>
            <a:endParaRPr lang="ru-RU" sz="1400" b="1" dirty="0">
              <a:solidFill>
                <a:srgbClr val="336699"/>
              </a:solidFill>
              <a:latin typeface="Arial" panose="020B0604020202020204" pitchFamily="34" charset="0"/>
              <a:ea typeface="+mn-ea"/>
              <a:cs typeface="+mn-cs"/>
            </a:endParaRPr>
          </a:p>
        </p:txBody>
      </p:sp>
      <p:sp>
        <p:nvSpPr>
          <p:cNvPr id="15" name="Номер слайда 1"/>
          <p:cNvSpPr>
            <a:spLocks noGrp="1"/>
          </p:cNvSpPr>
          <p:nvPr>
            <p:ph type="sldNum" sz="quarter" idx="12"/>
          </p:nvPr>
        </p:nvSpPr>
        <p:spPr>
          <a:xfrm>
            <a:off x="10897984" y="6356351"/>
            <a:ext cx="1294016" cy="501649"/>
          </a:xfrm>
        </p:spPr>
        <p:txBody>
          <a:bodyPr/>
          <a:lstStyle/>
          <a:p>
            <a:pPr>
              <a:defRPr/>
            </a:pPr>
            <a:r>
              <a:rPr lang="en-US" altLang="ru-RU" dirty="0" smtClean="0">
                <a:latin typeface="Arial" panose="020B0604020202020204" pitchFamily="34" charset="0"/>
                <a:cs typeface="Arial" panose="020B0604020202020204" pitchFamily="34" charset="0"/>
              </a:rPr>
              <a:t>26</a:t>
            </a:r>
            <a:endParaRPr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6235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844731"/>
          </a:xfrm>
          <a:prstGeom prst="rect">
            <a:avLst/>
          </a:prstGeom>
        </p:spPr>
      </p:pic>
      <p:sp>
        <p:nvSpPr>
          <p:cNvPr id="5" name="Rectangle 22"/>
          <p:cNvSpPr/>
          <p:nvPr/>
        </p:nvSpPr>
        <p:spPr>
          <a:xfrm>
            <a:off x="1792243" y="149568"/>
            <a:ext cx="9505950" cy="612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ru-RU" altLang="ru-RU" sz="1600" b="1" dirty="0" err="1">
                <a:solidFill>
                  <a:srgbClr val="336699"/>
                </a:solidFill>
                <a:latin typeface="Arial" panose="020B0604020202020204" pitchFamily="34" charset="0"/>
              </a:rPr>
              <a:t>Сумен</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жабдықтау</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және</a:t>
            </a:r>
            <a:r>
              <a:rPr lang="ru-RU" altLang="ru-RU" sz="1600" b="1" dirty="0">
                <a:solidFill>
                  <a:srgbClr val="336699"/>
                </a:solidFill>
                <a:latin typeface="Arial" panose="020B0604020202020204" pitchFamily="34" charset="0"/>
              </a:rPr>
              <a:t> су </a:t>
            </a:r>
            <a:r>
              <a:rPr lang="ru-RU" altLang="ru-RU" sz="1600" b="1" dirty="0" err="1">
                <a:solidFill>
                  <a:srgbClr val="336699"/>
                </a:solidFill>
                <a:latin typeface="Arial" panose="020B0604020202020204" pitchFamily="34" charset="0"/>
              </a:rPr>
              <a:t>бұру</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қызметтерінің</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қызметі</a:t>
            </a:r>
            <a:r>
              <a:rPr lang="ru-RU" altLang="ru-RU" sz="1600" b="1" dirty="0">
                <a:solidFill>
                  <a:srgbClr val="336699"/>
                </a:solidFill>
                <a:latin typeface="Arial" panose="020B0604020202020204" pitchFamily="34" charset="0"/>
              </a:rPr>
              <a:t> мен </a:t>
            </a:r>
            <a:r>
              <a:rPr lang="ru-RU" altLang="ru-RU" sz="1600" b="1" dirty="0" err="1">
                <a:solidFill>
                  <a:srgbClr val="336699"/>
                </a:solidFill>
                <a:latin typeface="Arial" panose="020B0604020202020204" pitchFamily="34" charset="0"/>
              </a:rPr>
              <a:t>тарифтерінің</a:t>
            </a:r>
            <a:r>
              <a:rPr lang="ru-RU" altLang="ru-RU" sz="1600" b="1" dirty="0">
                <a:solidFill>
                  <a:srgbClr val="336699"/>
                </a:solidFill>
                <a:latin typeface="Arial" panose="020B0604020202020204" pitchFamily="34" charset="0"/>
              </a:rPr>
              <a:t> </a:t>
            </a:r>
            <a:r>
              <a:rPr lang="ru-RU" altLang="ru-RU" sz="1600" b="1" dirty="0" err="1">
                <a:solidFill>
                  <a:srgbClr val="336699"/>
                </a:solidFill>
                <a:latin typeface="Arial" panose="020B0604020202020204" pitchFamily="34" charset="0"/>
              </a:rPr>
              <a:t>перспективалары</a:t>
            </a:r>
            <a:endParaRPr lang="ru-RU" sz="1600" b="1" dirty="0">
              <a:solidFill>
                <a:srgbClr val="336699"/>
              </a:solidFill>
              <a:latin typeface="Arial" panose="020B0604020202020204" pitchFamily="34" charset="0"/>
            </a:endParaRPr>
          </a:p>
        </p:txBody>
      </p:sp>
      <p:pic>
        <p:nvPicPr>
          <p:cNvPr id="6" name="Picture 9"/>
          <p:cNvPicPr>
            <a:picLocks noChangeAspect="1"/>
          </p:cNvPicPr>
          <p:nvPr/>
        </p:nvPicPr>
        <p:blipFill>
          <a:blip r:embed="rId3"/>
          <a:stretch>
            <a:fillRect/>
          </a:stretch>
        </p:blipFill>
        <p:spPr>
          <a:xfrm>
            <a:off x="266239" y="79240"/>
            <a:ext cx="945000" cy="686250"/>
          </a:xfrm>
          <a:prstGeom prst="rect">
            <a:avLst/>
          </a:prstGeom>
        </p:spPr>
      </p:pic>
      <p:sp>
        <p:nvSpPr>
          <p:cNvPr id="9" name="Заголовок 1"/>
          <p:cNvSpPr txBox="1">
            <a:spLocks/>
          </p:cNvSpPr>
          <p:nvPr/>
        </p:nvSpPr>
        <p:spPr bwMode="auto">
          <a:xfrm>
            <a:off x="156754" y="823302"/>
            <a:ext cx="11797652" cy="5934549"/>
          </a:xfrm>
          <a:prstGeom prst="rect">
            <a:avLst/>
          </a:prstGeom>
          <a:noFill/>
          <a:ln w="9525">
            <a:solidFill>
              <a:schemeClr val="bg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0"/>
              </a:spcBef>
              <a:buNone/>
              <a:defRPr/>
            </a:pPr>
            <a:r>
              <a:rPr lang="ru-RU" sz="1200" dirty="0">
                <a:latin typeface="Arial" panose="020B0604020202020204" pitchFamily="34" charset="0"/>
                <a:cs typeface="Arial" panose="020B0604020202020204" pitchFamily="34" charset="0"/>
              </a:rPr>
              <a:t>	2025 - 2029 </a:t>
            </a:r>
            <a:r>
              <a:rPr lang="ru-RU" sz="1200" dirty="0" err="1">
                <a:latin typeface="Arial" panose="020B0604020202020204" pitchFamily="34" charset="0"/>
                <a:cs typeface="Arial" panose="020B0604020202020204" pitchFamily="34" charset="0"/>
              </a:rPr>
              <a:t>жж</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жаңа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тарифтік</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кезеңіне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тұтынушылардың</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үш</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тобы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бойынша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сумен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жабдықтау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және</a:t>
            </a:r>
            <a:r>
              <a:rPr lang="ru-RU" sz="1200" dirty="0">
                <a:latin typeface="Arial" panose="020B0604020202020204" pitchFamily="34" charset="0"/>
                <a:cs typeface="Arial" panose="020B0604020202020204" pitchFamily="34" charset="0"/>
              </a:rPr>
              <a:t> су </a:t>
            </a:r>
            <a:r>
              <a:rPr lang="ru-RU" sz="1200" dirty="0" err="1">
                <a:latin typeface="Arial" panose="020B0604020202020204" pitchFamily="34" charset="0"/>
                <a:cs typeface="Arial" panose="020B0604020202020204" pitchFamily="34" charset="0"/>
              </a:rPr>
              <a:t>бұру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қызметтеріне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тарифтер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бекітілді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бұл</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ретте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сумен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жабдықтау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қызметтерін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тұтынушылардың</a:t>
            </a:r>
            <a:r>
              <a:rPr lang="ru-RU" sz="1200" dirty="0">
                <a:latin typeface="Arial" panose="020B0604020202020204" pitchFamily="34" charset="0"/>
                <a:cs typeface="Arial" panose="020B0604020202020204" pitchFamily="34" charset="0"/>
              </a:rPr>
              <a:t> 1 </a:t>
            </a:r>
            <a:r>
              <a:rPr lang="ru-RU" sz="1200" dirty="0" err="1">
                <a:latin typeface="Arial" panose="020B0604020202020204" pitchFamily="34" charset="0"/>
                <a:cs typeface="Arial" panose="020B0604020202020204" pitchFamily="34" charset="0"/>
              </a:rPr>
              <a:t>тобы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үшін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тұтыну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көлеміне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байланысты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кіші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топтар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бойынша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саралау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сақталады</a:t>
            </a:r>
            <a:r>
              <a:rPr lang="ru-RU" sz="1200" dirty="0">
                <a:latin typeface="Arial" panose="020B0604020202020204" pitchFamily="34" charset="0"/>
                <a:cs typeface="Arial" panose="020B0604020202020204" pitchFamily="34" charset="0"/>
              </a:rPr>
              <a:t> (2024 </a:t>
            </a:r>
            <a:r>
              <a:rPr lang="ru-RU" sz="1200" dirty="0" err="1">
                <a:latin typeface="Arial" panose="020B0604020202020204" pitchFamily="34" charset="0"/>
                <a:cs typeface="Arial" panose="020B0604020202020204" pitchFamily="34" charset="0"/>
              </a:rPr>
              <a:t>жылғы</a:t>
            </a:r>
            <a:r>
              <a:rPr lang="ru-RU" sz="1200" dirty="0">
                <a:latin typeface="Arial" panose="020B0604020202020204" pitchFamily="34" charset="0"/>
                <a:cs typeface="Arial" panose="020B0604020202020204" pitchFamily="34" charset="0"/>
              </a:rPr>
              <a:t> 1 </a:t>
            </a:r>
            <a:r>
              <a:rPr lang="ru-RU" sz="1200" dirty="0" err="1">
                <a:latin typeface="Arial" panose="020B0604020202020204" pitchFamily="34" charset="0"/>
                <a:cs typeface="Arial" panose="020B0604020202020204" pitchFamily="34" charset="0"/>
              </a:rPr>
              <a:t>қыркүйектен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бастап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енгізілген</a:t>
            </a:r>
            <a:r>
              <a:rPr lang="ru-RU" sz="1200" dirty="0" smtClean="0">
                <a:latin typeface="Arial" panose="020B0604020202020204" pitchFamily="34" charset="0"/>
                <a:cs typeface="Arial" panose="020B0604020202020204" pitchFamily="34" charset="0"/>
              </a:rPr>
              <a:t>).</a:t>
            </a:r>
          </a:p>
          <a:p>
            <a:pPr algn="just">
              <a:spcBef>
                <a:spcPts val="0"/>
              </a:spcBef>
              <a:buNone/>
              <a:defRPr/>
            </a:pPr>
            <a:endParaRPr lang="kk-KZ" sz="1200" dirty="0">
              <a:latin typeface="Arial" panose="020B0604020202020204" pitchFamily="34" charset="0"/>
              <a:cs typeface="Arial" panose="020B0604020202020204" pitchFamily="34" charset="0"/>
            </a:endParaRPr>
          </a:p>
          <a:p>
            <a:pPr algn="just">
              <a:spcBef>
                <a:spcPts val="0"/>
              </a:spcBef>
              <a:buNone/>
              <a:defRPr/>
            </a:pPr>
            <a:endParaRPr lang="kk-KZ" sz="1200" dirty="0" smtClean="0">
              <a:latin typeface="Arial" panose="020B0604020202020204" pitchFamily="34" charset="0"/>
              <a:cs typeface="Arial" panose="020B0604020202020204" pitchFamily="34" charset="0"/>
            </a:endParaRPr>
          </a:p>
          <a:p>
            <a:pPr algn="just">
              <a:spcBef>
                <a:spcPts val="0"/>
              </a:spcBef>
              <a:buNone/>
              <a:defRPr/>
            </a:pPr>
            <a:endParaRPr lang="kk-KZ" sz="1200" dirty="0">
              <a:latin typeface="Arial" panose="020B0604020202020204" pitchFamily="34" charset="0"/>
              <a:cs typeface="Arial" panose="020B0604020202020204" pitchFamily="34" charset="0"/>
            </a:endParaRPr>
          </a:p>
          <a:p>
            <a:pPr algn="just">
              <a:spcBef>
                <a:spcPts val="0"/>
              </a:spcBef>
              <a:buNone/>
              <a:defRPr/>
            </a:pPr>
            <a:endParaRPr lang="ru-RU" sz="1800" dirty="0">
              <a:latin typeface="Arial" panose="020B0604020202020204" pitchFamily="34" charset="0"/>
              <a:cs typeface="Arial" panose="020B0604020202020204" pitchFamily="34" charset="0"/>
            </a:endParaRPr>
          </a:p>
          <a:p>
            <a:pPr algn="just">
              <a:spcAft>
                <a:spcPts val="600"/>
              </a:spcAft>
              <a:buNone/>
              <a:defRPr/>
            </a:pPr>
            <a:endParaRPr lang="ru-RU" sz="1800" dirty="0">
              <a:latin typeface="Arial" charset="0"/>
            </a:endParaRPr>
          </a:p>
          <a:p>
            <a:pPr>
              <a:buNone/>
            </a:pPr>
            <a:endParaRPr lang="ru-RU" sz="1800" dirty="0">
              <a:latin typeface="Arial" charset="0"/>
            </a:endParaRPr>
          </a:p>
          <a:p>
            <a:pPr algn="just">
              <a:buNone/>
              <a:defRPr/>
            </a:pPr>
            <a:r>
              <a:rPr lang="ru-RU" altLang="ru-RU" sz="1800" dirty="0">
                <a:latin typeface="Arial" charset="0"/>
              </a:rPr>
              <a:t>	</a:t>
            </a:r>
            <a:endParaRPr lang="en-US" altLang="ru-RU" sz="1200" dirty="0">
              <a:latin typeface="Arial" panose="020B0604020202020204" pitchFamily="34" charset="0"/>
            </a:endParaRPr>
          </a:p>
          <a:p>
            <a:pPr algn="just">
              <a:spcBef>
                <a:spcPts val="0"/>
              </a:spcBef>
              <a:buNone/>
              <a:defRPr/>
            </a:pPr>
            <a:r>
              <a:rPr lang="ru-RU" altLang="ru-RU" sz="1200" dirty="0">
                <a:latin typeface="Arial" panose="020B0604020202020204" pitchFamily="34" charset="0"/>
              </a:rPr>
              <a:t>	</a:t>
            </a:r>
            <a:endParaRPr lang="ru-RU" sz="1200" dirty="0">
              <a:latin typeface="Arial" panose="020B0604020202020204" pitchFamily="34" charset="0"/>
              <a:cs typeface="Arial" panose="020B0604020202020204" pitchFamily="34" charset="0"/>
            </a:endParaRPr>
          </a:p>
          <a:p>
            <a:pPr algn="just">
              <a:spcBef>
                <a:spcPts val="0"/>
              </a:spcBef>
              <a:buNone/>
              <a:defRPr/>
            </a:pPr>
            <a:r>
              <a:rPr lang="ru-RU" sz="1200" dirty="0">
                <a:latin typeface="Arial" panose="020B0604020202020204" pitchFamily="34" charset="0"/>
                <a:cs typeface="Arial" panose="020B0604020202020204" pitchFamily="34" charset="0"/>
              </a:rPr>
              <a:t>	</a:t>
            </a:r>
          </a:p>
          <a:p>
            <a:pPr algn="just">
              <a:spcBef>
                <a:spcPts val="0"/>
              </a:spcBef>
              <a:buNone/>
              <a:defRPr/>
            </a:pPr>
            <a:r>
              <a:rPr lang="ru-RU" sz="1200" dirty="0">
                <a:latin typeface="Arial" panose="020B0604020202020204" pitchFamily="34" charset="0"/>
                <a:cs typeface="Arial" panose="020B0604020202020204" pitchFamily="34" charset="0"/>
              </a:rPr>
              <a:t>	</a:t>
            </a:r>
          </a:p>
          <a:p>
            <a:pPr algn="just">
              <a:spcBef>
                <a:spcPts val="0"/>
              </a:spcBef>
              <a:buNone/>
              <a:defRPr/>
            </a:pP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Тұтынушылардың</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мынадай</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санаттары</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үшін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жеке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тұлғалардың</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тұтыну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көлеміне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қарай</a:t>
            </a:r>
            <a:r>
              <a:rPr lang="ru-RU" sz="1200" dirty="0">
                <a:latin typeface="Arial" panose="020B0604020202020204" pitchFamily="34" charset="0"/>
                <a:cs typeface="Arial" panose="020B0604020202020204" pitchFamily="34" charset="0"/>
              </a:rPr>
              <a:t> 4 </a:t>
            </a:r>
            <a:r>
              <a:rPr lang="ru-RU" sz="1200" dirty="0" err="1">
                <a:latin typeface="Arial" panose="020B0604020202020204" pitchFamily="34" charset="0"/>
                <a:cs typeface="Arial" panose="020B0604020202020204" pitchFamily="34" charset="0"/>
              </a:rPr>
              <a:t>кіші</a:t>
            </a:r>
            <a:r>
              <a:rPr lang="ru-RU" sz="1200" dirty="0">
                <a:latin typeface="Arial" panose="020B0604020202020204" pitchFamily="34" charset="0"/>
                <a:cs typeface="Arial" panose="020B0604020202020204" pitchFamily="34" charset="0"/>
              </a:rPr>
              <a:t> топ </a:t>
            </a:r>
            <a:r>
              <a:rPr lang="ru-RU" sz="1200" dirty="0" err="1">
                <a:latin typeface="Arial" panose="020B0604020202020204" pitchFamily="34" charset="0"/>
                <a:cs typeface="Arial" panose="020B0604020202020204" pitchFamily="34" charset="0"/>
              </a:rPr>
              <a:t>бойынша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тұтынушылардың</a:t>
            </a:r>
            <a:r>
              <a:rPr lang="ru-RU" sz="1200" dirty="0">
                <a:latin typeface="Arial" panose="020B0604020202020204" pitchFamily="34" charset="0"/>
                <a:cs typeface="Arial" panose="020B0604020202020204" pitchFamily="34" charset="0"/>
              </a:rPr>
              <a:t> 1 </a:t>
            </a:r>
            <a:r>
              <a:rPr lang="ru-RU" sz="1200" dirty="0" err="1">
                <a:latin typeface="Arial" panose="020B0604020202020204" pitchFamily="34" charset="0"/>
                <a:cs typeface="Arial" panose="020B0604020202020204" pitchFamily="34" charset="0"/>
              </a:rPr>
              <a:t>тобын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сумен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жабдықтау</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қызметтеріне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тарифті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саралау</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1 </a:t>
            </a:r>
            <a:r>
              <a:rPr lang="ru-RU" sz="1200" dirty="0" err="1">
                <a:latin typeface="Arial" panose="020B0604020202020204" pitchFamily="34" charset="0"/>
                <a:cs typeface="Arial" panose="020B0604020202020204" pitchFamily="34" charset="0"/>
              </a:rPr>
              <a:t>кіші</a:t>
            </a:r>
            <a:r>
              <a:rPr lang="ru-RU" sz="1200" dirty="0">
                <a:latin typeface="Arial" panose="020B0604020202020204" pitchFamily="34" charset="0"/>
                <a:cs typeface="Arial" panose="020B0604020202020204" pitchFamily="34" charset="0"/>
              </a:rPr>
              <a:t> топ-1 </a:t>
            </a:r>
            <a:r>
              <a:rPr lang="ru-RU" sz="1200" dirty="0" err="1">
                <a:latin typeface="Arial" panose="020B0604020202020204" pitchFamily="34" charset="0"/>
                <a:cs typeface="Arial" panose="020B0604020202020204" pitchFamily="34" charset="0"/>
              </a:rPr>
              <a:t>адамға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айына</a:t>
            </a:r>
            <a:r>
              <a:rPr lang="ru-RU" sz="1200" dirty="0">
                <a:latin typeface="Arial" panose="020B0604020202020204" pitchFamily="34" charset="0"/>
                <a:cs typeface="Arial" panose="020B0604020202020204" pitchFamily="34" charset="0"/>
              </a:rPr>
              <a:t> 3 м3 </a:t>
            </a:r>
            <a:r>
              <a:rPr lang="ru-RU" sz="1200" dirty="0" err="1">
                <a:latin typeface="Arial" panose="020B0604020202020204" pitchFamily="34" charset="0"/>
                <a:cs typeface="Arial" panose="020B0604020202020204" pitchFamily="34" charset="0"/>
              </a:rPr>
              <a:t>дейін</a:t>
            </a:r>
            <a:r>
              <a:rPr lang="ru-RU" sz="1200" dirty="0">
                <a:latin typeface="Arial" panose="020B0604020202020204" pitchFamily="34" charset="0"/>
                <a:cs typeface="Arial" panose="020B0604020202020204" pitchFamily="34" charset="0"/>
              </a:rPr>
              <a:t> (коэффициент 1,0); 	</a:t>
            </a:r>
            <a:r>
              <a:rPr lang="ru-RU" sz="1200" dirty="0" smtClean="0">
                <a:latin typeface="Arial" panose="020B0604020202020204" pitchFamily="34" charset="0"/>
                <a:cs typeface="Arial" panose="020B0604020202020204" pitchFamily="34" charset="0"/>
              </a:rPr>
              <a:t>2 </a:t>
            </a:r>
            <a:r>
              <a:rPr lang="ru-RU" sz="1200" dirty="0" err="1">
                <a:latin typeface="Arial" panose="020B0604020202020204" pitchFamily="34" charset="0"/>
                <a:cs typeface="Arial" panose="020B0604020202020204" pitchFamily="34" charset="0"/>
              </a:rPr>
              <a:t>кіші</a:t>
            </a:r>
            <a:r>
              <a:rPr lang="ru-RU" sz="1200" dirty="0">
                <a:latin typeface="Arial" panose="020B0604020202020204" pitchFamily="34" charset="0"/>
                <a:cs typeface="Arial" panose="020B0604020202020204" pitchFamily="34" charset="0"/>
              </a:rPr>
              <a:t> топ-1 </a:t>
            </a:r>
            <a:r>
              <a:rPr lang="ru-RU" sz="1200" dirty="0" err="1">
                <a:latin typeface="Arial" panose="020B0604020202020204" pitchFamily="34" charset="0"/>
                <a:cs typeface="Arial" panose="020B0604020202020204" pitchFamily="34" charset="0"/>
              </a:rPr>
              <a:t>адамға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айына</a:t>
            </a:r>
            <a:r>
              <a:rPr lang="ru-RU" sz="1200" dirty="0">
                <a:latin typeface="Arial" panose="020B0604020202020204" pitchFamily="34" charset="0"/>
                <a:cs typeface="Arial" panose="020B0604020202020204" pitchFamily="34" charset="0"/>
              </a:rPr>
              <a:t> 3 м3-тен 5 м3-ке </a:t>
            </a:r>
            <a:r>
              <a:rPr lang="ru-RU" sz="1200" dirty="0" err="1">
                <a:latin typeface="Arial" panose="020B0604020202020204" pitchFamily="34" charset="0"/>
                <a:cs typeface="Arial" panose="020B0604020202020204" pitchFamily="34" charset="0"/>
              </a:rPr>
              <a:t>дейін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бірінші</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топтың</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тарифіне</a:t>
            </a:r>
            <a:r>
              <a:rPr lang="ru-RU" sz="1200" dirty="0">
                <a:latin typeface="Arial" panose="020B0604020202020204" pitchFamily="34" charset="0"/>
                <a:cs typeface="Arial" panose="020B0604020202020204" pitchFamily="34" charset="0"/>
              </a:rPr>
              <a:t> 1,2 </a:t>
            </a:r>
            <a:r>
              <a:rPr lang="ru-RU" sz="1200" dirty="0" err="1">
                <a:latin typeface="Arial" panose="020B0604020202020204" pitchFamily="34" charset="0"/>
                <a:cs typeface="Arial" panose="020B0604020202020204" pitchFamily="34" charset="0"/>
              </a:rPr>
              <a:t>коэффициенті</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3 </a:t>
            </a:r>
            <a:r>
              <a:rPr lang="ru-RU" sz="1200" dirty="0" err="1">
                <a:latin typeface="Arial" panose="020B0604020202020204" pitchFamily="34" charset="0"/>
                <a:cs typeface="Arial" panose="020B0604020202020204" pitchFamily="34" charset="0"/>
              </a:rPr>
              <a:t>кіші</a:t>
            </a:r>
            <a:r>
              <a:rPr lang="ru-RU" sz="1200" dirty="0">
                <a:latin typeface="Arial" panose="020B0604020202020204" pitchFamily="34" charset="0"/>
                <a:cs typeface="Arial" panose="020B0604020202020204" pitchFamily="34" charset="0"/>
              </a:rPr>
              <a:t> топ-1 </a:t>
            </a:r>
            <a:r>
              <a:rPr lang="ru-RU" sz="1200" dirty="0" err="1">
                <a:latin typeface="Arial" panose="020B0604020202020204" pitchFamily="34" charset="0"/>
                <a:cs typeface="Arial" panose="020B0604020202020204" pitchFamily="34" charset="0"/>
              </a:rPr>
              <a:t>адамға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айына</a:t>
            </a:r>
            <a:r>
              <a:rPr lang="ru-RU" sz="1200" dirty="0">
                <a:latin typeface="Arial" panose="020B0604020202020204" pitchFamily="34" charset="0"/>
                <a:cs typeface="Arial" panose="020B0604020202020204" pitchFamily="34" charset="0"/>
              </a:rPr>
              <a:t> 5 м3-тен 10 м3-ке </a:t>
            </a:r>
            <a:r>
              <a:rPr lang="ru-RU" sz="1200" dirty="0" err="1">
                <a:latin typeface="Arial" panose="020B0604020202020204" pitchFamily="34" charset="0"/>
                <a:cs typeface="Arial" panose="020B0604020202020204" pitchFamily="34" charset="0"/>
              </a:rPr>
              <a:t>дейін</a:t>
            </a:r>
            <a:r>
              <a:rPr lang="ru-RU" sz="1200" dirty="0">
                <a:latin typeface="Arial" panose="020B0604020202020204" pitchFamily="34" charset="0"/>
                <a:cs typeface="Arial" panose="020B0604020202020204" pitchFamily="34" charset="0"/>
              </a:rPr>
              <a:t> (коэффициент 1,5); </a:t>
            </a:r>
            <a:r>
              <a:rPr lang="ru-RU" sz="1200" dirty="0" smtClean="0">
                <a:latin typeface="Arial" panose="020B0604020202020204" pitchFamily="34" charset="0"/>
                <a:cs typeface="Arial" panose="020B0604020202020204" pitchFamily="34" charset="0"/>
              </a:rPr>
              <a:t>4 </a:t>
            </a:r>
            <a:r>
              <a:rPr lang="ru-RU" sz="1200" dirty="0" err="1">
                <a:latin typeface="Arial" panose="020B0604020202020204" pitchFamily="34" charset="0"/>
                <a:cs typeface="Arial" panose="020B0604020202020204" pitchFamily="34" charset="0"/>
              </a:rPr>
              <a:t>кіші</a:t>
            </a:r>
            <a:r>
              <a:rPr lang="ru-RU" sz="1200" dirty="0">
                <a:latin typeface="Arial" panose="020B0604020202020204" pitchFamily="34" charset="0"/>
                <a:cs typeface="Arial" panose="020B0604020202020204" pitchFamily="34" charset="0"/>
              </a:rPr>
              <a:t> топ-1 </a:t>
            </a:r>
            <a:r>
              <a:rPr lang="ru-RU" sz="1200" dirty="0" err="1">
                <a:latin typeface="Arial" panose="020B0604020202020204" pitchFamily="34" charset="0"/>
                <a:cs typeface="Arial" panose="020B0604020202020204" pitchFamily="34" charset="0"/>
              </a:rPr>
              <a:t>адамға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айына</a:t>
            </a:r>
            <a:r>
              <a:rPr lang="ru-RU" sz="1200" dirty="0">
                <a:latin typeface="Arial" panose="020B0604020202020204" pitchFamily="34" charset="0"/>
                <a:cs typeface="Arial" panose="020B0604020202020204" pitchFamily="34" charset="0"/>
              </a:rPr>
              <a:t> 10 м3 </a:t>
            </a:r>
            <a:r>
              <a:rPr lang="ru-RU" sz="1200" dirty="0" err="1">
                <a:latin typeface="Arial" panose="020B0604020202020204" pitchFamily="34" charset="0"/>
                <a:cs typeface="Arial" panose="020B0604020202020204" pitchFamily="34" charset="0"/>
              </a:rPr>
              <a:t>жоғары</a:t>
            </a:r>
            <a:r>
              <a:rPr lang="ru-RU" sz="1200" dirty="0">
                <a:latin typeface="Arial" panose="020B0604020202020204" pitchFamily="34" charset="0"/>
                <a:cs typeface="Arial" panose="020B0604020202020204" pitchFamily="34" charset="0"/>
              </a:rPr>
              <a:t> (коэффициент 2).</a:t>
            </a:r>
            <a:endParaRPr lang="ru-RU" altLang="ru-RU" sz="1200" dirty="0">
              <a:latin typeface="Arial" panose="020B0604020202020204" pitchFamily="34" charset="0"/>
              <a:cs typeface="Arial" panose="020B0604020202020204" pitchFamily="34" charset="0"/>
            </a:endParaRPr>
          </a:p>
          <a:p>
            <a:pPr algn="just">
              <a:spcBef>
                <a:spcPts val="0"/>
              </a:spcBef>
              <a:buNone/>
              <a:defRPr/>
            </a:pPr>
            <a:r>
              <a:rPr lang="ru-RU" altLang="ru-RU" sz="1400" dirty="0">
                <a:latin typeface="Arial" charset="0"/>
              </a:rPr>
              <a:t>	</a:t>
            </a:r>
            <a:endParaRPr lang="ru-RU" altLang="ru-RU" sz="1400" b="0" dirty="0">
              <a:latin typeface="Arial" panose="020B0604020202020204" pitchFamily="34" charset="0"/>
            </a:endParaRPr>
          </a:p>
          <a:p>
            <a:pPr>
              <a:spcBef>
                <a:spcPct val="0"/>
              </a:spcBef>
              <a:buNone/>
            </a:pPr>
            <a:r>
              <a:rPr lang="ru-RU" altLang="ru-RU" sz="1400" dirty="0" smtClean="0">
                <a:latin typeface="Arial" panose="020B0604020202020204" pitchFamily="34" charset="0"/>
              </a:rPr>
              <a:t>	</a:t>
            </a:r>
            <a:r>
              <a:rPr lang="ru-RU" altLang="ru-RU" sz="1200" dirty="0" smtClean="0">
                <a:latin typeface="Arial" panose="020B0604020202020204" pitchFamily="34" charset="0"/>
              </a:rPr>
              <a:t>"</a:t>
            </a:r>
            <a:r>
              <a:rPr lang="ru-RU" altLang="ru-RU" sz="1200" dirty="0" err="1">
                <a:latin typeface="Arial" panose="020B0604020202020204" pitchFamily="34" charset="0"/>
              </a:rPr>
              <a:t>Табиғи</a:t>
            </a:r>
            <a:r>
              <a:rPr lang="ru-RU" altLang="ru-RU" sz="1200" dirty="0">
                <a:latin typeface="Arial" panose="020B0604020202020204" pitchFamily="34" charset="0"/>
              </a:rPr>
              <a:t> </a:t>
            </a:r>
            <a:r>
              <a:rPr lang="ru-RU" altLang="ru-RU" sz="1200" dirty="0" err="1">
                <a:latin typeface="Arial" panose="020B0604020202020204" pitchFamily="34" charset="0"/>
              </a:rPr>
              <a:t>монополиялар</a:t>
            </a:r>
            <a:r>
              <a:rPr lang="ru-RU" altLang="ru-RU" sz="1200" dirty="0">
                <a:latin typeface="Arial" panose="020B0604020202020204" pitchFamily="34" charset="0"/>
              </a:rPr>
              <a:t> </a:t>
            </a:r>
            <a:r>
              <a:rPr lang="ru-RU" altLang="ru-RU" sz="1200" dirty="0" err="1">
                <a:latin typeface="Arial" panose="020B0604020202020204" pitchFamily="34" charset="0"/>
              </a:rPr>
              <a:t>туралы</a:t>
            </a:r>
            <a:r>
              <a:rPr lang="ru-RU" altLang="ru-RU" sz="1200" dirty="0">
                <a:latin typeface="Arial" panose="020B0604020202020204" pitchFamily="34" charset="0"/>
              </a:rPr>
              <a:t>" </a:t>
            </a:r>
            <a:r>
              <a:rPr lang="ru-RU" altLang="ru-RU" sz="1200" dirty="0" err="1">
                <a:latin typeface="Arial" panose="020B0604020202020204" pitchFamily="34" charset="0"/>
              </a:rPr>
              <a:t>Қазақстан</a:t>
            </a:r>
            <a:r>
              <a:rPr lang="ru-RU" altLang="ru-RU" sz="1200" dirty="0">
                <a:latin typeface="Arial" panose="020B0604020202020204" pitchFamily="34" charset="0"/>
              </a:rPr>
              <a:t> </a:t>
            </a:r>
            <a:r>
              <a:rPr lang="ru-RU" altLang="ru-RU" sz="1200" dirty="0" err="1">
                <a:latin typeface="Arial" panose="020B0604020202020204" pitchFamily="34" charset="0"/>
              </a:rPr>
              <a:t>Республикасы</a:t>
            </a:r>
            <a:r>
              <a:rPr lang="ru-RU" altLang="ru-RU" sz="1200" dirty="0">
                <a:latin typeface="Arial" panose="020B0604020202020204" pitchFamily="34" charset="0"/>
              </a:rPr>
              <a:t> </a:t>
            </a:r>
            <a:r>
              <a:rPr lang="ru-RU" altLang="ru-RU" sz="1200" dirty="0" err="1">
                <a:latin typeface="Arial" panose="020B0604020202020204" pitchFamily="34" charset="0"/>
              </a:rPr>
              <a:t>Заңының</a:t>
            </a:r>
            <a:r>
              <a:rPr lang="ru-RU" altLang="ru-RU" sz="1200" dirty="0">
                <a:latin typeface="Arial" panose="020B0604020202020204" pitchFamily="34" charset="0"/>
              </a:rPr>
              <a:t> 22-бабына </a:t>
            </a:r>
            <a:r>
              <a:rPr lang="ru-RU" altLang="ru-RU" sz="1200" dirty="0" err="1">
                <a:latin typeface="Arial" panose="020B0604020202020204" pitchFamily="34" charset="0"/>
              </a:rPr>
              <a:t>сәйкес</a:t>
            </a:r>
            <a:r>
              <a:rPr lang="ru-RU" altLang="ru-RU" sz="1200" dirty="0">
                <a:latin typeface="Arial" panose="020B0604020202020204" pitchFamily="34" charset="0"/>
              </a:rPr>
              <a:t> </a:t>
            </a:r>
            <a:r>
              <a:rPr lang="ru-RU" altLang="ru-RU" sz="1200" b="1" dirty="0" err="1">
                <a:latin typeface="Arial" panose="020B0604020202020204" pitchFamily="34" charset="0"/>
              </a:rPr>
              <a:t>стратегиялық</a:t>
            </a:r>
            <a:r>
              <a:rPr lang="ru-RU" altLang="ru-RU" sz="1200" b="1" dirty="0">
                <a:latin typeface="Arial" panose="020B0604020202020204" pitchFamily="34" charset="0"/>
              </a:rPr>
              <a:t> </a:t>
            </a:r>
            <a:r>
              <a:rPr lang="ru-RU" altLang="ru-RU" sz="1200" b="1" dirty="0" err="1">
                <a:latin typeface="Arial" panose="020B0604020202020204" pitchFamily="34" charset="0"/>
              </a:rPr>
              <a:t>тауардың</a:t>
            </a:r>
            <a:r>
              <a:rPr lang="ru-RU" altLang="ru-RU" sz="1200" b="1" dirty="0">
                <a:latin typeface="Arial" panose="020B0604020202020204" pitchFamily="34" charset="0"/>
              </a:rPr>
              <a:t> </a:t>
            </a:r>
            <a:r>
              <a:rPr lang="ru-RU" altLang="ru-RU" sz="1200" b="1" dirty="0" err="1">
                <a:latin typeface="Arial" panose="020B0604020202020204" pitchFamily="34" charset="0"/>
              </a:rPr>
              <a:t>құны</a:t>
            </a:r>
            <a:r>
              <a:rPr lang="ru-RU" altLang="ru-RU" sz="1200" b="1" dirty="0">
                <a:latin typeface="Arial" panose="020B0604020202020204" pitchFamily="34" charset="0"/>
              </a:rPr>
              <a:t> </a:t>
            </a:r>
            <a:r>
              <a:rPr lang="ru-RU" altLang="ru-RU" sz="1200" dirty="0" err="1">
                <a:latin typeface="Arial" panose="020B0604020202020204" pitchFamily="34" charset="0"/>
              </a:rPr>
              <a:t>өзгерген</a:t>
            </a:r>
            <a:r>
              <a:rPr lang="ru-RU" altLang="ru-RU" sz="1200" dirty="0">
                <a:latin typeface="Arial" panose="020B0604020202020204" pitchFamily="34" charset="0"/>
              </a:rPr>
              <a:t> </a:t>
            </a:r>
            <a:r>
              <a:rPr lang="ru-RU" altLang="ru-RU" sz="1200" dirty="0" err="1">
                <a:latin typeface="Arial" panose="020B0604020202020204" pitchFamily="34" charset="0"/>
              </a:rPr>
              <a:t>жағдайда</a:t>
            </a:r>
            <a:r>
              <a:rPr lang="ru-RU" altLang="ru-RU" sz="1200" dirty="0">
                <a:latin typeface="Arial" panose="020B0604020202020204" pitchFamily="34" charset="0"/>
              </a:rPr>
              <a:t> </a:t>
            </a:r>
            <a:r>
              <a:rPr lang="ru-RU" altLang="ru-RU" sz="1200" dirty="0" err="1" smtClean="0">
                <a:latin typeface="Arial" panose="020B0604020202020204" pitchFamily="34" charset="0"/>
              </a:rPr>
              <a:t>Кәсіпорын</a:t>
            </a:r>
            <a:r>
              <a:rPr lang="ru-RU" altLang="ru-RU" sz="1200" dirty="0" smtClean="0">
                <a:latin typeface="Arial" panose="020B0604020202020204" pitchFamily="34" charset="0"/>
              </a:rPr>
              <a:t> </a:t>
            </a:r>
            <a:r>
              <a:rPr lang="ru-RU" altLang="ru-RU" sz="1200" dirty="0" err="1">
                <a:latin typeface="Arial" panose="020B0604020202020204" pitchFamily="34" charset="0"/>
              </a:rPr>
              <a:t>қолданылу</a:t>
            </a:r>
            <a:r>
              <a:rPr lang="ru-RU" altLang="ru-RU" sz="1200" dirty="0">
                <a:latin typeface="Arial" panose="020B0604020202020204" pitchFamily="34" charset="0"/>
              </a:rPr>
              <a:t> </a:t>
            </a:r>
            <a:r>
              <a:rPr lang="ru-RU" altLang="ru-RU" sz="1200" dirty="0" err="1">
                <a:latin typeface="Arial" panose="020B0604020202020204" pitchFamily="34" charset="0"/>
              </a:rPr>
              <a:t>мерзімі</a:t>
            </a:r>
            <a:r>
              <a:rPr lang="ru-RU" altLang="ru-RU" sz="1200" dirty="0">
                <a:latin typeface="Arial" panose="020B0604020202020204" pitchFamily="34" charset="0"/>
              </a:rPr>
              <a:t> </a:t>
            </a:r>
            <a:r>
              <a:rPr lang="ru-RU" altLang="ru-RU" sz="1200" dirty="0" err="1">
                <a:latin typeface="Arial" panose="020B0604020202020204" pitchFamily="34" charset="0"/>
              </a:rPr>
              <a:t>аяқталғанға</a:t>
            </a:r>
            <a:r>
              <a:rPr lang="ru-RU" altLang="ru-RU" sz="1200" dirty="0">
                <a:latin typeface="Arial" panose="020B0604020202020204" pitchFamily="34" charset="0"/>
              </a:rPr>
              <a:t> </a:t>
            </a:r>
            <a:r>
              <a:rPr lang="ru-RU" altLang="ru-RU" sz="1200" dirty="0" err="1">
                <a:latin typeface="Arial" panose="020B0604020202020204" pitchFamily="34" charset="0"/>
              </a:rPr>
              <a:t>дейін</a:t>
            </a:r>
            <a:r>
              <a:rPr lang="ru-RU" altLang="ru-RU" sz="1200" dirty="0">
                <a:latin typeface="Arial" panose="020B0604020202020204" pitchFamily="34" charset="0"/>
              </a:rPr>
              <a:t> </a:t>
            </a:r>
            <a:r>
              <a:rPr lang="ru-RU" altLang="ru-RU" sz="1200" dirty="0" err="1">
                <a:latin typeface="Arial" panose="020B0604020202020204" pitchFamily="34" charset="0"/>
              </a:rPr>
              <a:t>тарифтерді</a:t>
            </a:r>
            <a:r>
              <a:rPr lang="ru-RU" altLang="ru-RU" sz="1200" dirty="0">
                <a:latin typeface="Arial" panose="020B0604020202020204" pitchFamily="34" charset="0"/>
              </a:rPr>
              <a:t> </a:t>
            </a:r>
            <a:r>
              <a:rPr lang="ru-RU" altLang="ru-RU" sz="1200" dirty="0" err="1">
                <a:latin typeface="Arial" panose="020B0604020202020204" pitchFamily="34" charset="0"/>
              </a:rPr>
              <a:t>өзгертуге</a:t>
            </a:r>
            <a:r>
              <a:rPr lang="ru-RU" altLang="ru-RU" sz="1200" dirty="0">
                <a:latin typeface="Arial" panose="020B0604020202020204" pitchFamily="34" charset="0"/>
              </a:rPr>
              <a:t> </a:t>
            </a:r>
            <a:r>
              <a:rPr lang="ru-RU" altLang="ru-RU" sz="1200" dirty="0" err="1">
                <a:latin typeface="Arial" panose="020B0604020202020204" pitchFamily="34" charset="0"/>
              </a:rPr>
              <a:t>өтінім</a:t>
            </a:r>
            <a:r>
              <a:rPr lang="ru-RU" altLang="ru-RU" sz="1200" dirty="0">
                <a:latin typeface="Arial" panose="020B0604020202020204" pitchFamily="34" charset="0"/>
              </a:rPr>
              <a:t> </a:t>
            </a:r>
            <a:r>
              <a:rPr lang="ru-RU" altLang="ru-RU" sz="1200" dirty="0" err="1">
                <a:latin typeface="Arial" panose="020B0604020202020204" pitchFamily="34" charset="0"/>
              </a:rPr>
              <a:t>береді</a:t>
            </a:r>
            <a:r>
              <a:rPr lang="ru-RU" altLang="ru-RU" sz="1200" dirty="0" smtClean="0">
                <a:latin typeface="Arial" panose="020B0604020202020204" pitchFamily="34" charset="0"/>
              </a:rPr>
              <a:t>.</a:t>
            </a:r>
            <a:r>
              <a:rPr lang="kk-KZ" altLang="ru-RU" sz="1200" dirty="0">
                <a:latin typeface="Arial" panose="020B0604020202020204" pitchFamily="34" charset="0"/>
              </a:rPr>
              <a:t> Ағымдағы жылдың маусым айында сумен жабдықтау және су бұру кәсіпорындарына реттеліп көрсетілетін қызметтерге тарифтерді есептеу кезінде өңірдегі электр энергиясы мен жылу энергиясын беру және өндіру салаларының орташа жалақысының деректерін қолдануға мүмкіндік беретін заңға өзгерістер енгізілді</a:t>
            </a:r>
            <a:r>
              <a:rPr lang="kk-KZ" altLang="ru-RU" sz="1200" dirty="0" smtClean="0">
                <a:latin typeface="Arial" panose="020B0604020202020204" pitchFamily="34" charset="0"/>
              </a:rPr>
              <a:t>.</a:t>
            </a:r>
            <a:endParaRPr lang="kk-KZ" altLang="ru-RU" sz="1200" dirty="0">
              <a:latin typeface="Arial" panose="020B0604020202020204" pitchFamily="34" charset="0"/>
            </a:endParaRPr>
          </a:p>
          <a:p>
            <a:pPr>
              <a:spcBef>
                <a:spcPct val="0"/>
              </a:spcBef>
              <a:buNone/>
            </a:pPr>
            <a:endParaRPr lang="kk-KZ" altLang="ru-RU" sz="1200" dirty="0" smtClean="0">
              <a:latin typeface="Arial" panose="020B0604020202020204" pitchFamily="34" charset="0"/>
            </a:endParaRPr>
          </a:p>
          <a:p>
            <a:pPr>
              <a:spcBef>
                <a:spcPct val="0"/>
              </a:spcBef>
              <a:buNone/>
            </a:pPr>
            <a:r>
              <a:rPr lang="kk-KZ" altLang="ru-RU" sz="1200" dirty="0" smtClean="0">
                <a:latin typeface="Arial" panose="020B0604020202020204" pitchFamily="34" charset="0"/>
              </a:rPr>
              <a:t>	</a:t>
            </a:r>
            <a:r>
              <a:rPr lang="kk-KZ" altLang="ru-RU" sz="1200" b="1" dirty="0" smtClean="0">
                <a:latin typeface="Arial" panose="020B0604020202020204" pitchFamily="34" charset="0"/>
              </a:rPr>
              <a:t>2026 </a:t>
            </a:r>
            <a:r>
              <a:rPr lang="kk-KZ" altLang="ru-RU" sz="1200" b="1" dirty="0">
                <a:latin typeface="Arial" panose="020B0604020202020204" pitchFamily="34" charset="0"/>
              </a:rPr>
              <a:t>жылға инвестициялық бағдарламалар </a:t>
            </a:r>
            <a:r>
              <a:rPr lang="kk-KZ" altLang="ru-RU" sz="1200" dirty="0">
                <a:latin typeface="Arial" panose="020B0604020202020204" pitchFamily="34" charset="0"/>
              </a:rPr>
              <a:t>мынадай мөлшерде бекітілді</a:t>
            </a:r>
            <a:r>
              <a:rPr lang="kk-KZ" altLang="ru-RU" sz="1200" dirty="0" smtClean="0">
                <a:latin typeface="Arial" panose="020B0604020202020204" pitchFamily="34" charset="0"/>
              </a:rPr>
              <a:t>:</a:t>
            </a:r>
          </a:p>
          <a:p>
            <a:pPr marL="171450" indent="-171450">
              <a:spcBef>
                <a:spcPct val="0"/>
              </a:spcBef>
            </a:pPr>
            <a:r>
              <a:rPr lang="kk-KZ" altLang="ru-RU" sz="1200" dirty="0">
                <a:latin typeface="Arial" panose="020B0604020202020204" pitchFamily="34" charset="0"/>
              </a:rPr>
              <a:t>сумен жабдықтау қызметтеріне - 7 214,1 млн. теңге, оның ішінде 4 681,6 млн. теңге сомасына 36 961 п. м. су құбыры желілерін қайта </a:t>
            </a:r>
            <a:r>
              <a:rPr lang="kk-KZ" altLang="ru-RU" sz="1200" dirty="0" smtClean="0">
                <a:latin typeface="Arial" panose="020B0604020202020204" pitchFamily="34" charset="0"/>
              </a:rPr>
              <a:t>жаңарту</a:t>
            </a:r>
          </a:p>
          <a:p>
            <a:pPr marL="171450" indent="-171450">
              <a:spcBef>
                <a:spcPct val="0"/>
              </a:spcBef>
            </a:pPr>
            <a:r>
              <a:rPr lang="kk-KZ" altLang="ru-RU" sz="1200" dirty="0" smtClean="0">
                <a:latin typeface="Arial" panose="020B0604020202020204" pitchFamily="34" charset="0"/>
              </a:rPr>
              <a:t>су </a:t>
            </a:r>
            <a:r>
              <a:rPr lang="kk-KZ" altLang="ru-RU" sz="1200" dirty="0">
                <a:latin typeface="Arial" panose="020B0604020202020204" pitchFamily="34" charset="0"/>
              </a:rPr>
              <a:t>бұру </a:t>
            </a:r>
            <a:r>
              <a:rPr lang="kk-KZ" altLang="ru-RU" sz="1200" dirty="0" smtClean="0">
                <a:latin typeface="Arial" panose="020B0604020202020204" pitchFamily="34" charset="0"/>
              </a:rPr>
              <a:t>қызметтеріне - 4 </a:t>
            </a:r>
            <a:r>
              <a:rPr lang="kk-KZ" altLang="ru-RU" sz="1200" dirty="0">
                <a:latin typeface="Arial" panose="020B0604020202020204" pitchFamily="34" charset="0"/>
              </a:rPr>
              <a:t>225,8 млн. теңге, оның ішінде 3 891,1 млн. теңгеге кәріз желілерін 11 950 п. м. қайта </a:t>
            </a:r>
            <a:r>
              <a:rPr lang="kk-KZ" altLang="ru-RU" sz="1200" dirty="0" smtClean="0">
                <a:latin typeface="Arial" panose="020B0604020202020204" pitchFamily="34" charset="0"/>
              </a:rPr>
              <a:t>жаңарту</a:t>
            </a:r>
          </a:p>
          <a:p>
            <a:pPr>
              <a:spcBef>
                <a:spcPct val="0"/>
              </a:spcBef>
              <a:buNone/>
            </a:pPr>
            <a:endParaRPr lang="ru-RU" altLang="ru-RU" sz="1200" dirty="0">
              <a:latin typeface="Arial" panose="020B0604020202020204" pitchFamily="34" charset="0"/>
            </a:endParaRPr>
          </a:p>
          <a:p>
            <a:pPr>
              <a:spcBef>
                <a:spcPct val="0"/>
              </a:spcBef>
              <a:buNone/>
            </a:pPr>
            <a:r>
              <a:rPr lang="ru-RU" altLang="ru-RU" sz="1200" dirty="0" smtClean="0">
                <a:latin typeface="Arial" panose="020B0604020202020204" pitchFamily="34" charset="0"/>
              </a:rPr>
              <a:t>	</a:t>
            </a:r>
            <a:r>
              <a:rPr lang="ru-RU" altLang="ru-RU" sz="1200" dirty="0" err="1" smtClean="0">
                <a:latin typeface="Arial" panose="020B0604020202020204" pitchFamily="34" charset="0"/>
              </a:rPr>
              <a:t>Кәсіпорын</a:t>
            </a:r>
            <a:r>
              <a:rPr lang="ru-RU" altLang="ru-RU" sz="1200" dirty="0" smtClean="0">
                <a:latin typeface="Arial" panose="020B0604020202020204" pitchFamily="34" charset="0"/>
              </a:rPr>
              <a:t> «</a:t>
            </a:r>
            <a:r>
              <a:rPr lang="ru-RU" altLang="ru-RU" sz="1200" dirty="0" err="1" smtClean="0">
                <a:latin typeface="Arial" panose="020B0604020202020204" pitchFamily="34" charset="0"/>
              </a:rPr>
              <a:t>Энергетикалық</a:t>
            </a:r>
            <a:r>
              <a:rPr lang="ru-RU" altLang="ru-RU" sz="1200" dirty="0" smtClean="0">
                <a:latin typeface="Arial" panose="020B0604020202020204" pitchFamily="34" charset="0"/>
              </a:rPr>
              <a:t> </a:t>
            </a:r>
            <a:r>
              <a:rPr lang="ru-RU" altLang="ru-RU" sz="1200" dirty="0" err="1">
                <a:latin typeface="Arial" panose="020B0604020202020204" pitchFamily="34" charset="0"/>
              </a:rPr>
              <a:t>және</a:t>
            </a:r>
            <a:r>
              <a:rPr lang="ru-RU" altLang="ru-RU" sz="1200" dirty="0">
                <a:latin typeface="Arial" panose="020B0604020202020204" pitchFamily="34" charset="0"/>
              </a:rPr>
              <a:t> </a:t>
            </a:r>
            <a:r>
              <a:rPr lang="ru-RU" altLang="ru-RU" sz="1200" dirty="0" err="1">
                <a:latin typeface="Arial" panose="020B0604020202020204" pitchFamily="34" charset="0"/>
              </a:rPr>
              <a:t>коммуналдық</a:t>
            </a:r>
            <a:r>
              <a:rPr lang="ru-RU" altLang="ru-RU" sz="1200" dirty="0">
                <a:latin typeface="Arial" panose="020B0604020202020204" pitchFamily="34" charset="0"/>
              </a:rPr>
              <a:t> </a:t>
            </a:r>
            <a:r>
              <a:rPr lang="ru-RU" altLang="ru-RU" sz="1200" dirty="0" err="1">
                <a:latin typeface="Arial" panose="020B0604020202020204" pitchFamily="34" charset="0"/>
              </a:rPr>
              <a:t>секторларды</a:t>
            </a:r>
            <a:r>
              <a:rPr lang="ru-RU" altLang="ru-RU" sz="1200" dirty="0">
                <a:latin typeface="Arial" panose="020B0604020202020204" pitchFamily="34" charset="0"/>
              </a:rPr>
              <a:t> </a:t>
            </a:r>
            <a:r>
              <a:rPr lang="ru-RU" altLang="ru-RU" sz="1200" dirty="0" err="1" smtClean="0">
                <a:latin typeface="Arial" panose="020B0604020202020204" pitchFamily="34" charset="0"/>
              </a:rPr>
              <a:t>жаңғырту</a:t>
            </a:r>
            <a:r>
              <a:rPr lang="ru-RU" altLang="ru-RU" sz="1200" dirty="0" smtClean="0">
                <a:latin typeface="Arial" panose="020B0604020202020204" pitchFamily="34" charset="0"/>
              </a:rPr>
              <a:t>» </a:t>
            </a:r>
            <a:r>
              <a:rPr lang="kk-KZ" altLang="ru-RU" sz="1200" b="1" dirty="0">
                <a:latin typeface="Arial" panose="020B0604020202020204" pitchFamily="34" charset="0"/>
              </a:rPr>
              <a:t>Ұ</a:t>
            </a:r>
            <a:r>
              <a:rPr lang="ru-RU" altLang="ru-RU" sz="1200" b="1" dirty="0" err="1" smtClean="0">
                <a:latin typeface="Arial" panose="020B0604020202020204" pitchFamily="34" charset="0"/>
              </a:rPr>
              <a:t>лттық</a:t>
            </a:r>
            <a:r>
              <a:rPr lang="ru-RU" altLang="ru-RU" sz="1200" b="1" dirty="0" smtClean="0">
                <a:latin typeface="Arial" panose="020B0604020202020204" pitchFamily="34" charset="0"/>
              </a:rPr>
              <a:t> </a:t>
            </a:r>
            <a:r>
              <a:rPr lang="ru-RU" altLang="ru-RU" sz="1200" b="1" dirty="0" err="1">
                <a:latin typeface="Arial" panose="020B0604020202020204" pitchFamily="34" charset="0"/>
              </a:rPr>
              <a:t>жобасына</a:t>
            </a:r>
            <a:r>
              <a:rPr lang="ru-RU" altLang="ru-RU" sz="1200" b="1" dirty="0">
                <a:latin typeface="Arial" panose="020B0604020202020204" pitchFamily="34" charset="0"/>
              </a:rPr>
              <a:t> </a:t>
            </a:r>
            <a:r>
              <a:rPr lang="ru-RU" altLang="ru-RU" sz="1200" dirty="0" err="1">
                <a:latin typeface="Arial" panose="020B0604020202020204" pitchFamily="34" charset="0"/>
              </a:rPr>
              <a:t>қатысу</a:t>
            </a:r>
            <a:r>
              <a:rPr lang="ru-RU" altLang="ru-RU" sz="1200" dirty="0">
                <a:latin typeface="Arial" panose="020B0604020202020204" pitchFamily="34" charset="0"/>
              </a:rPr>
              <a:t> </a:t>
            </a:r>
            <a:r>
              <a:rPr lang="ru-RU" altLang="ru-RU" sz="1200" dirty="0" err="1">
                <a:latin typeface="Arial" panose="020B0604020202020204" pitchFamily="34" charset="0"/>
              </a:rPr>
              <a:t>есебінен</a:t>
            </a:r>
            <a:r>
              <a:rPr lang="ru-RU" altLang="ru-RU" sz="1200" dirty="0">
                <a:latin typeface="Arial" panose="020B0604020202020204" pitchFamily="34" charset="0"/>
              </a:rPr>
              <a:t> </a:t>
            </a:r>
            <a:r>
              <a:rPr lang="ru-RU" altLang="ru-RU" sz="1200" dirty="0" err="1">
                <a:latin typeface="Arial" panose="020B0604020202020204" pitchFamily="34" charset="0"/>
              </a:rPr>
              <a:t>инженерлік</a:t>
            </a:r>
            <a:r>
              <a:rPr lang="ru-RU" altLang="ru-RU" sz="1200" dirty="0">
                <a:latin typeface="Arial" panose="020B0604020202020204" pitchFamily="34" charset="0"/>
              </a:rPr>
              <a:t> </a:t>
            </a:r>
            <a:r>
              <a:rPr lang="ru-RU" altLang="ru-RU" sz="1200" dirty="0" err="1">
                <a:latin typeface="Arial" panose="020B0604020202020204" pitchFamily="34" charset="0"/>
              </a:rPr>
              <a:t>желілерді</a:t>
            </a:r>
            <a:r>
              <a:rPr lang="ru-RU" altLang="ru-RU" sz="1200" dirty="0">
                <a:latin typeface="Arial" panose="020B0604020202020204" pitchFamily="34" charset="0"/>
              </a:rPr>
              <a:t> </a:t>
            </a:r>
            <a:r>
              <a:rPr lang="ru-RU" altLang="ru-RU" sz="1200" dirty="0" err="1">
                <a:latin typeface="Arial" panose="020B0604020202020204" pitchFamily="34" charset="0"/>
              </a:rPr>
              <a:t>реконструкциялау</a:t>
            </a:r>
            <a:r>
              <a:rPr lang="ru-RU" altLang="ru-RU" sz="1200" dirty="0">
                <a:latin typeface="Arial" panose="020B0604020202020204" pitchFamily="34" charset="0"/>
              </a:rPr>
              <a:t> </a:t>
            </a:r>
            <a:r>
              <a:rPr lang="ru-RU" altLang="ru-RU" sz="1200" dirty="0" err="1">
                <a:latin typeface="Arial" panose="020B0604020202020204" pitchFamily="34" charset="0"/>
              </a:rPr>
              <a:t>қарқынын</a:t>
            </a:r>
            <a:r>
              <a:rPr lang="ru-RU" altLang="ru-RU" sz="1200" dirty="0">
                <a:latin typeface="Arial" panose="020B0604020202020204" pitchFamily="34" charset="0"/>
              </a:rPr>
              <a:t> </a:t>
            </a:r>
            <a:r>
              <a:rPr lang="ru-RU" altLang="ru-RU" sz="1200" dirty="0" err="1">
                <a:latin typeface="Arial" panose="020B0604020202020204" pitchFamily="34" charset="0"/>
              </a:rPr>
              <a:t>ұлғайтуды</a:t>
            </a:r>
            <a:r>
              <a:rPr lang="ru-RU" altLang="ru-RU" sz="1200" dirty="0">
                <a:latin typeface="Arial" panose="020B0604020202020204" pitchFamily="34" charset="0"/>
              </a:rPr>
              <a:t> </a:t>
            </a:r>
            <a:r>
              <a:rPr lang="ru-RU" altLang="ru-RU" sz="1200" dirty="0" err="1">
                <a:latin typeface="Arial" panose="020B0604020202020204" pitchFamily="34" charset="0"/>
              </a:rPr>
              <a:t>жоспарлап</a:t>
            </a:r>
            <a:r>
              <a:rPr lang="ru-RU" altLang="ru-RU" sz="1200" dirty="0">
                <a:latin typeface="Arial" panose="020B0604020202020204" pitchFamily="34" charset="0"/>
              </a:rPr>
              <a:t> </a:t>
            </a:r>
            <a:r>
              <a:rPr lang="ru-RU" altLang="ru-RU" sz="1200" dirty="0" err="1">
                <a:latin typeface="Arial" panose="020B0604020202020204" pitchFamily="34" charset="0"/>
              </a:rPr>
              <a:t>отыр</a:t>
            </a:r>
            <a:r>
              <a:rPr lang="ru-RU" altLang="ru-RU" sz="1200" dirty="0">
                <a:latin typeface="Arial" panose="020B0604020202020204" pitchFamily="34" charset="0"/>
              </a:rPr>
              <a:t>.</a:t>
            </a:r>
            <a:endParaRPr lang="ru-RU" altLang="ru-RU" sz="1200" b="0" dirty="0">
              <a:latin typeface="Arial" panose="020B0604020202020204" pitchFamily="34" charset="0"/>
            </a:endParaRPr>
          </a:p>
          <a:p>
            <a:pPr>
              <a:spcBef>
                <a:spcPct val="0"/>
              </a:spcBef>
              <a:buNone/>
            </a:pPr>
            <a:r>
              <a:rPr lang="kk-KZ" altLang="ru-RU" sz="1400" dirty="0">
                <a:latin typeface="Arial" panose="020B0604020202020204" pitchFamily="34" charset="0"/>
              </a:rPr>
              <a:t>	</a:t>
            </a: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a:p>
            <a:pPr eaLnBrk="1" hangingPunct="1">
              <a:spcBef>
                <a:spcPct val="0"/>
              </a:spcBef>
              <a:buFontTx/>
              <a:buNone/>
            </a:pPr>
            <a:endParaRPr lang="ru-RU" altLang="ru-RU" sz="1400" b="0" dirty="0">
              <a:latin typeface="Arial" panose="020B0604020202020204"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91899561"/>
              </p:ext>
            </p:extLst>
          </p:nvPr>
        </p:nvGraphicFramePr>
        <p:xfrm>
          <a:off x="266239" y="1485118"/>
          <a:ext cx="11688168" cy="2295251"/>
        </p:xfrm>
        <a:graphic>
          <a:graphicData uri="http://schemas.openxmlformats.org/drawingml/2006/table">
            <a:tbl>
              <a:tblPr firstRow="1" firstCol="1" bandRow="1">
                <a:tableStyleId>{5C22544A-7EE6-4342-B048-85BDC9FD1C3A}</a:tableStyleId>
              </a:tblPr>
              <a:tblGrid>
                <a:gridCol w="666699">
                  <a:extLst>
                    <a:ext uri="{9D8B030D-6E8A-4147-A177-3AD203B41FA5}">
                      <a16:colId xmlns:a16="http://schemas.microsoft.com/office/drawing/2014/main" val="2626216435"/>
                    </a:ext>
                  </a:extLst>
                </a:gridCol>
                <a:gridCol w="3975603">
                  <a:extLst>
                    <a:ext uri="{9D8B030D-6E8A-4147-A177-3AD203B41FA5}">
                      <a16:colId xmlns:a16="http://schemas.microsoft.com/office/drawing/2014/main" val="1799034850"/>
                    </a:ext>
                  </a:extLst>
                </a:gridCol>
                <a:gridCol w="1915886">
                  <a:extLst>
                    <a:ext uri="{9D8B030D-6E8A-4147-A177-3AD203B41FA5}">
                      <a16:colId xmlns:a16="http://schemas.microsoft.com/office/drawing/2014/main" val="3693428946"/>
                    </a:ext>
                  </a:extLst>
                </a:gridCol>
                <a:gridCol w="1828800">
                  <a:extLst>
                    <a:ext uri="{9D8B030D-6E8A-4147-A177-3AD203B41FA5}">
                      <a16:colId xmlns:a16="http://schemas.microsoft.com/office/drawing/2014/main" val="1005992145"/>
                    </a:ext>
                  </a:extLst>
                </a:gridCol>
                <a:gridCol w="1663337">
                  <a:extLst>
                    <a:ext uri="{9D8B030D-6E8A-4147-A177-3AD203B41FA5}">
                      <a16:colId xmlns:a16="http://schemas.microsoft.com/office/drawing/2014/main" val="54545767"/>
                    </a:ext>
                  </a:extLst>
                </a:gridCol>
                <a:gridCol w="1637843">
                  <a:extLst>
                    <a:ext uri="{9D8B030D-6E8A-4147-A177-3AD203B41FA5}">
                      <a16:colId xmlns:a16="http://schemas.microsoft.com/office/drawing/2014/main" val="1136315765"/>
                    </a:ext>
                  </a:extLst>
                </a:gridCol>
              </a:tblGrid>
              <a:tr h="263174">
                <a:tc rowSpan="2">
                  <a:txBody>
                    <a:bodyPr/>
                    <a:lstStyle/>
                    <a:p>
                      <a:pPr algn="ctr">
                        <a:spcAft>
                          <a:spcPts val="0"/>
                        </a:spcAft>
                      </a:pPr>
                      <a:r>
                        <a:rPr lang="kk-KZ" sz="1050" b="1" dirty="0">
                          <a:solidFill>
                            <a:srgbClr val="336699"/>
                          </a:solidFill>
                          <a:effectLst/>
                          <a:latin typeface="Arial" panose="020B0604020202020204" pitchFamily="34" charset="0"/>
                          <a:cs typeface="Arial" panose="020B0604020202020204" pitchFamily="34" charset="0"/>
                        </a:rPr>
                        <a:t>Тұтынушылар тобы</a:t>
                      </a:r>
                      <a:endParaRPr lang="ru-RU" sz="1050" b="1" dirty="0">
                        <a:solidFill>
                          <a:srgbClr val="33669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solidFill>
                      <a:srgbClr val="D9E6F3"/>
                    </a:solidFill>
                  </a:tcPr>
                </a:tc>
                <a:tc rowSpan="2">
                  <a:txBody>
                    <a:bodyPr/>
                    <a:lstStyle/>
                    <a:p>
                      <a:pPr algn="ctr">
                        <a:spcAft>
                          <a:spcPts val="0"/>
                        </a:spcAft>
                      </a:pPr>
                      <a:r>
                        <a:rPr lang="ru-RU" sz="1100" dirty="0" err="1">
                          <a:solidFill>
                            <a:schemeClr val="accent1">
                              <a:lumMod val="50000"/>
                            </a:schemeClr>
                          </a:solidFill>
                          <a:effectLst/>
                          <a:latin typeface="Arial" panose="020B0604020202020204" pitchFamily="34" charset="0"/>
                          <a:cs typeface="Arial" panose="020B0604020202020204" pitchFamily="34" charset="0"/>
                        </a:rPr>
                        <a:t>Тұтынушылар</a:t>
                      </a:r>
                      <a:r>
                        <a:rPr lang="ru-RU" sz="1100" dirty="0">
                          <a:solidFill>
                            <a:schemeClr val="accent1">
                              <a:lumMod val="50000"/>
                            </a:schemeClr>
                          </a:solidFill>
                          <a:effectLst/>
                          <a:latin typeface="Arial" panose="020B0604020202020204" pitchFamily="34" charset="0"/>
                          <a:cs typeface="Arial" panose="020B0604020202020204" pitchFamily="34" charset="0"/>
                        </a:rPr>
                        <a:t> </a:t>
                      </a:r>
                      <a:r>
                        <a:rPr lang="ru-RU" sz="1100" dirty="0" err="1">
                          <a:solidFill>
                            <a:schemeClr val="accent1">
                              <a:lumMod val="50000"/>
                            </a:schemeClr>
                          </a:solidFill>
                          <a:effectLst/>
                          <a:latin typeface="Arial" panose="020B0604020202020204" pitchFamily="34" charset="0"/>
                          <a:cs typeface="Arial" panose="020B0604020202020204" pitchFamily="34" charset="0"/>
                        </a:rPr>
                        <a:t>топтарының</a:t>
                      </a:r>
                      <a:r>
                        <a:rPr lang="ru-RU" sz="1100" dirty="0">
                          <a:solidFill>
                            <a:schemeClr val="accent1">
                              <a:lumMod val="50000"/>
                            </a:schemeClr>
                          </a:solidFill>
                          <a:effectLst/>
                          <a:latin typeface="Arial" panose="020B0604020202020204" pitchFamily="34" charset="0"/>
                          <a:cs typeface="Arial" panose="020B0604020202020204" pitchFamily="34" charset="0"/>
                        </a:rPr>
                        <a:t> </a:t>
                      </a:r>
                      <a:r>
                        <a:rPr lang="ru-RU" sz="1100" dirty="0" err="1">
                          <a:solidFill>
                            <a:schemeClr val="accent1">
                              <a:lumMod val="50000"/>
                            </a:schemeClr>
                          </a:solidFill>
                          <a:effectLst/>
                          <a:latin typeface="Arial" panose="020B0604020202020204" pitchFamily="34" charset="0"/>
                          <a:cs typeface="Arial" panose="020B0604020202020204" pitchFamily="34" charset="0"/>
                        </a:rPr>
                        <a:t>атауы</a:t>
                      </a:r>
                      <a:endParaRPr lang="ru-RU" sz="11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solidFill>
                      <a:srgbClr val="D9E6F3"/>
                    </a:solidFill>
                  </a:tcPr>
                </a:tc>
                <a:tc gridSpan="2">
                  <a:txBody>
                    <a:bodyPr/>
                    <a:lstStyle/>
                    <a:p>
                      <a:pPr algn="ctr">
                        <a:spcAft>
                          <a:spcPts val="0"/>
                        </a:spcAft>
                      </a:pPr>
                      <a:r>
                        <a:rPr lang="ru-RU" sz="1100" b="1" dirty="0" smtClean="0">
                          <a:solidFill>
                            <a:srgbClr val="336699"/>
                          </a:solidFill>
                          <a:effectLst/>
                          <a:latin typeface="Arial" panose="020B0604020202020204" pitchFamily="34" charset="0"/>
                          <a:cs typeface="Arial" panose="020B0604020202020204" pitchFamily="34" charset="0"/>
                        </a:rPr>
                        <a:t>2026 </a:t>
                      </a:r>
                      <a:r>
                        <a:rPr lang="ru-RU" sz="1100" b="1" dirty="0" err="1" smtClean="0">
                          <a:solidFill>
                            <a:srgbClr val="336699"/>
                          </a:solidFill>
                          <a:effectLst/>
                          <a:latin typeface="Arial" panose="020B0604020202020204" pitchFamily="34" charset="0"/>
                          <a:cs typeface="Arial" panose="020B0604020202020204" pitchFamily="34" charset="0"/>
                        </a:rPr>
                        <a:t>жылға</a:t>
                      </a:r>
                      <a:r>
                        <a:rPr lang="ru-RU" sz="1100" b="1" dirty="0" smtClean="0">
                          <a:solidFill>
                            <a:srgbClr val="336699"/>
                          </a:solidFill>
                          <a:effectLst/>
                          <a:latin typeface="Arial" panose="020B0604020202020204" pitchFamily="34" charset="0"/>
                          <a:cs typeface="Arial" panose="020B0604020202020204" pitchFamily="34" charset="0"/>
                        </a:rPr>
                        <a:t> </a:t>
                      </a:r>
                      <a:r>
                        <a:rPr lang="ru-RU" sz="1100" b="1" dirty="0" err="1" smtClean="0">
                          <a:solidFill>
                            <a:srgbClr val="336699"/>
                          </a:solidFill>
                          <a:effectLst/>
                          <a:latin typeface="Arial" panose="020B0604020202020204" pitchFamily="34" charset="0"/>
                          <a:cs typeface="Arial" panose="020B0604020202020204" pitchFamily="34" charset="0"/>
                        </a:rPr>
                        <a:t>арналған</a:t>
                      </a:r>
                      <a:r>
                        <a:rPr lang="ru-RU" sz="1100" b="1" dirty="0" smtClean="0">
                          <a:solidFill>
                            <a:srgbClr val="336699"/>
                          </a:solidFill>
                          <a:effectLst/>
                          <a:latin typeface="Arial" panose="020B0604020202020204" pitchFamily="34" charset="0"/>
                          <a:cs typeface="Arial" panose="020B0604020202020204" pitchFamily="34" charset="0"/>
                        </a:rPr>
                        <a:t> </a:t>
                      </a:r>
                      <a:r>
                        <a:rPr lang="ru-RU" sz="1100" b="1" dirty="0" err="1" smtClean="0">
                          <a:solidFill>
                            <a:srgbClr val="336699"/>
                          </a:solidFill>
                          <a:effectLst/>
                          <a:latin typeface="Arial" panose="020B0604020202020204" pitchFamily="34" charset="0"/>
                          <a:cs typeface="Arial" panose="020B0604020202020204" pitchFamily="34" charset="0"/>
                        </a:rPr>
                        <a:t>сумен</a:t>
                      </a:r>
                      <a:r>
                        <a:rPr lang="ru-RU" sz="1100" b="1" dirty="0" smtClean="0">
                          <a:solidFill>
                            <a:srgbClr val="336699"/>
                          </a:solidFill>
                          <a:effectLst/>
                          <a:latin typeface="Arial" panose="020B0604020202020204" pitchFamily="34" charset="0"/>
                          <a:cs typeface="Arial" panose="020B0604020202020204" pitchFamily="34" charset="0"/>
                        </a:rPr>
                        <a:t> </a:t>
                      </a:r>
                      <a:r>
                        <a:rPr lang="ru-RU" sz="1100" b="1" dirty="0" err="1" smtClean="0">
                          <a:solidFill>
                            <a:srgbClr val="336699"/>
                          </a:solidFill>
                          <a:effectLst/>
                          <a:latin typeface="Arial" panose="020B0604020202020204" pitchFamily="34" charset="0"/>
                          <a:cs typeface="Arial" panose="020B0604020202020204" pitchFamily="34" charset="0"/>
                        </a:rPr>
                        <a:t>жабдықтау</a:t>
                      </a:r>
                      <a:r>
                        <a:rPr lang="ru-RU" sz="1100" b="1" dirty="0" smtClean="0">
                          <a:solidFill>
                            <a:srgbClr val="336699"/>
                          </a:solidFill>
                          <a:effectLst/>
                          <a:latin typeface="Arial" panose="020B0604020202020204" pitchFamily="34" charset="0"/>
                          <a:cs typeface="Arial" panose="020B0604020202020204" pitchFamily="34" charset="0"/>
                        </a:rPr>
                        <a:t> </a:t>
                      </a:r>
                      <a:r>
                        <a:rPr lang="ru-RU" sz="1100" b="1" dirty="0" err="1" smtClean="0">
                          <a:solidFill>
                            <a:srgbClr val="336699"/>
                          </a:solidFill>
                          <a:effectLst/>
                          <a:latin typeface="Arial" panose="020B0604020202020204" pitchFamily="34" charset="0"/>
                          <a:cs typeface="Arial" panose="020B0604020202020204" pitchFamily="34" charset="0"/>
                        </a:rPr>
                        <a:t>қызметтерінің</a:t>
                      </a:r>
                      <a:r>
                        <a:rPr lang="ru-RU" sz="1100" b="1" dirty="0" smtClean="0">
                          <a:solidFill>
                            <a:srgbClr val="336699"/>
                          </a:solidFill>
                          <a:effectLst/>
                          <a:latin typeface="Arial" panose="020B0604020202020204" pitchFamily="34" charset="0"/>
                          <a:cs typeface="Arial" panose="020B0604020202020204" pitchFamily="34" charset="0"/>
                        </a:rPr>
                        <a:t> </a:t>
                      </a:r>
                      <a:r>
                        <a:rPr lang="ru-RU" sz="1100" b="1" dirty="0" err="1" smtClean="0">
                          <a:solidFill>
                            <a:srgbClr val="336699"/>
                          </a:solidFill>
                          <a:effectLst/>
                          <a:latin typeface="Arial" panose="020B0604020202020204" pitchFamily="34" charset="0"/>
                          <a:cs typeface="Arial" panose="020B0604020202020204" pitchFamily="34" charset="0"/>
                        </a:rPr>
                        <a:t>тарифтері</a:t>
                      </a:r>
                      <a:endParaRPr lang="ru-RU" sz="1100" b="1" dirty="0">
                        <a:solidFill>
                          <a:srgbClr val="33669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12700" cap="flat" cmpd="sng" algn="ctr">
                      <a:solidFill>
                        <a:srgbClr val="29528F"/>
                      </a:solidFill>
                      <a:prstDash val="solid"/>
                      <a:round/>
                      <a:headEnd type="none" w="med" len="med"/>
                      <a:tailEnd type="none" w="med" len="med"/>
                    </a:lnB>
                    <a:solidFill>
                      <a:srgbClr val="D9E6F3"/>
                    </a:solidFill>
                  </a:tcPr>
                </a:tc>
                <a:tc hMerge="1">
                  <a:txBody>
                    <a:bodyPr/>
                    <a:lstStyle/>
                    <a:p>
                      <a:endParaRPr lang="ru-RU"/>
                    </a:p>
                  </a:txBody>
                  <a:tcPr/>
                </a:tc>
                <a:tc gridSpan="2">
                  <a:txBody>
                    <a:bodyPr/>
                    <a:lstStyle/>
                    <a:p>
                      <a:pPr algn="ctr">
                        <a:spcAft>
                          <a:spcPts val="0"/>
                        </a:spcAft>
                      </a:pPr>
                      <a:r>
                        <a:rPr lang="kk-KZ" sz="1100" b="1" dirty="0" smtClean="0">
                          <a:solidFill>
                            <a:srgbClr val="336699"/>
                          </a:solidFill>
                          <a:effectLst/>
                          <a:latin typeface="Arial" panose="020B0604020202020204" pitchFamily="34" charset="0"/>
                          <a:cs typeface="Arial" panose="020B0604020202020204" pitchFamily="34" charset="0"/>
                        </a:rPr>
                        <a:t>2026 жылға арналған су бұру қызметтерінің тарифтері</a:t>
                      </a:r>
                      <a:endParaRPr lang="ru-RU" sz="1100" b="1" dirty="0">
                        <a:solidFill>
                          <a:srgbClr val="336699"/>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solidFill>
                      <a:srgbClr val="D9E6F3"/>
                    </a:solidFill>
                  </a:tcPr>
                </a:tc>
                <a:tc hMerge="1">
                  <a:txBody>
                    <a:bodyPr/>
                    <a:lstStyle/>
                    <a:p>
                      <a:endParaRPr lang="ru-RU"/>
                    </a:p>
                  </a:txBody>
                  <a:tcPr/>
                </a:tc>
                <a:extLst>
                  <a:ext uri="{0D108BD9-81ED-4DB2-BD59-A6C34878D82A}">
                    <a16:rowId xmlns:a16="http://schemas.microsoft.com/office/drawing/2014/main" val="187181126"/>
                  </a:ext>
                </a:extLst>
              </a:tr>
              <a:tr h="339635">
                <a:tc vMerge="1">
                  <a:txBody>
                    <a:bodyPr/>
                    <a:lstStyle/>
                    <a:p>
                      <a:endParaRPr lang="ru-RU"/>
                    </a:p>
                  </a:txBody>
                  <a:tcPr/>
                </a:tc>
                <a:tc vMerge="1">
                  <a:txBody>
                    <a:bodyPr/>
                    <a:lstStyle/>
                    <a:p>
                      <a:endParaRPr lang="ru-RU"/>
                    </a:p>
                  </a:txBody>
                  <a:tcPr/>
                </a:tc>
                <a:tc>
                  <a:txBody>
                    <a:bodyPr/>
                    <a:lstStyle/>
                    <a:p>
                      <a:pPr algn="ctr" fontAlgn="ctr"/>
                      <a:r>
                        <a:rPr lang="ru-RU" sz="1100" b="1" kern="1200" dirty="0">
                          <a:solidFill>
                            <a:srgbClr val="336699"/>
                          </a:solidFill>
                          <a:effectLst/>
                          <a:latin typeface="Arial" panose="020B0604020202020204" pitchFamily="34" charset="0"/>
                          <a:ea typeface="+mn-ea"/>
                          <a:cs typeface="Arial" panose="020B0604020202020204" pitchFamily="34" charset="0"/>
                        </a:rPr>
                        <a:t>ҚҚС-</a:t>
                      </a:r>
                      <a:r>
                        <a:rPr lang="ru-RU" sz="1100" b="1" kern="1200" dirty="0" err="1">
                          <a:solidFill>
                            <a:srgbClr val="336699"/>
                          </a:solidFill>
                          <a:effectLst/>
                          <a:latin typeface="Arial" panose="020B0604020202020204" pitchFamily="34" charset="0"/>
                          <a:ea typeface="+mn-ea"/>
                          <a:cs typeface="Arial" panose="020B0604020202020204" pitchFamily="34" charset="0"/>
                        </a:rPr>
                        <a:t>сыз</a:t>
                      </a:r>
                      <a:r>
                        <a:rPr lang="ru-RU" sz="1100" b="1" kern="1200" dirty="0">
                          <a:solidFill>
                            <a:srgbClr val="336699"/>
                          </a:solidFill>
                          <a:effectLst/>
                          <a:latin typeface="Arial" panose="020B0604020202020204" pitchFamily="34" charset="0"/>
                          <a:ea typeface="+mn-ea"/>
                          <a:cs typeface="Arial" panose="020B0604020202020204" pitchFamily="34" charset="0"/>
                        </a:rPr>
                        <a:t> </a:t>
                      </a:r>
                      <a:br>
                        <a:rPr lang="ru-RU" sz="1100" b="1" kern="1200" dirty="0">
                          <a:solidFill>
                            <a:srgbClr val="336699"/>
                          </a:solidFill>
                          <a:effectLst/>
                          <a:latin typeface="Arial" panose="020B0604020202020204" pitchFamily="34" charset="0"/>
                          <a:ea typeface="+mn-ea"/>
                          <a:cs typeface="Arial" panose="020B0604020202020204" pitchFamily="34" charset="0"/>
                        </a:rPr>
                      </a:br>
                      <a:r>
                        <a:rPr lang="ru-RU" sz="1100" b="1" kern="1200" dirty="0">
                          <a:solidFill>
                            <a:srgbClr val="336699"/>
                          </a:solidFill>
                          <a:effectLst/>
                          <a:latin typeface="Arial" panose="020B0604020202020204" pitchFamily="34" charset="0"/>
                          <a:ea typeface="+mn-ea"/>
                          <a:cs typeface="Arial" panose="020B0604020202020204" pitchFamily="34" charset="0"/>
                        </a:rPr>
                        <a:t>1м3 </a:t>
                      </a:r>
                      <a:r>
                        <a:rPr lang="ru-RU" sz="1100" b="1" kern="1200" dirty="0" err="1">
                          <a:solidFill>
                            <a:srgbClr val="336699"/>
                          </a:solidFill>
                          <a:effectLst/>
                          <a:latin typeface="Arial" panose="020B0604020202020204" pitchFamily="34" charset="0"/>
                          <a:ea typeface="+mn-ea"/>
                          <a:cs typeface="Arial" panose="020B0604020202020204" pitchFamily="34" charset="0"/>
                        </a:rPr>
                        <a:t>үшін</a:t>
                      </a:r>
                      <a:r>
                        <a:rPr lang="ru-RU" sz="1100" b="1" kern="1200" dirty="0">
                          <a:solidFill>
                            <a:srgbClr val="336699"/>
                          </a:solidFill>
                          <a:effectLst/>
                          <a:latin typeface="Arial" panose="020B0604020202020204" pitchFamily="34" charset="0"/>
                          <a:ea typeface="+mn-ea"/>
                          <a:cs typeface="Arial" panose="020B0604020202020204" pitchFamily="34" charset="0"/>
                        </a:rPr>
                        <a:t> </a:t>
                      </a:r>
                      <a:r>
                        <a:rPr lang="ru-RU" sz="1100" b="1" kern="1200" dirty="0" err="1">
                          <a:solidFill>
                            <a:srgbClr val="336699"/>
                          </a:solidFill>
                          <a:effectLst/>
                          <a:latin typeface="Arial" panose="020B0604020202020204" pitchFamily="34" charset="0"/>
                          <a:ea typeface="+mn-ea"/>
                          <a:cs typeface="Arial" panose="020B0604020202020204" pitchFamily="34" charset="0"/>
                        </a:rPr>
                        <a:t>теңге</a:t>
                      </a:r>
                      <a:endParaRPr lang="ru-RU" sz="1100" b="1" kern="1200" dirty="0">
                        <a:solidFill>
                          <a:srgbClr val="336699"/>
                        </a:solidFill>
                        <a:effectLst/>
                        <a:latin typeface="Arial" panose="020B0604020202020204" pitchFamily="34" charset="0"/>
                        <a:ea typeface="+mn-ea"/>
                        <a:cs typeface="Arial" panose="020B0604020202020204" pitchFamily="34" charset="0"/>
                      </a:endParaRPr>
                    </a:p>
                  </a:txBody>
                  <a:tcPr marL="68580" marR="68580" marT="0" marB="0" anchor="ctr">
                    <a:lnL w="9525" cap="flat" cmpd="sng" algn="ctr">
                      <a:solidFill>
                        <a:schemeClr val="accent1">
                          <a:lumMod val="50000"/>
                        </a:schemeClr>
                      </a:solidFill>
                      <a:prstDash val="solid"/>
                      <a:round/>
                      <a:headEnd type="none" w="med" len="med"/>
                      <a:tailEnd type="none" w="med" len="med"/>
                    </a:lnL>
                    <a:lnR w="12700" cap="flat" cmpd="sng" algn="ctr">
                      <a:solidFill>
                        <a:srgbClr val="29528F"/>
                      </a:solidFill>
                      <a:prstDash val="solid"/>
                      <a:round/>
                      <a:headEnd type="none" w="med" len="med"/>
                      <a:tailEnd type="none" w="med" len="med"/>
                    </a:lnR>
                    <a:lnT w="12700" cap="flat" cmpd="sng" algn="ctr">
                      <a:solidFill>
                        <a:srgbClr val="29528F"/>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9E6F3"/>
                    </a:solidFill>
                  </a:tcPr>
                </a:tc>
                <a:tc>
                  <a:txBody>
                    <a:bodyPr/>
                    <a:lstStyle/>
                    <a:p>
                      <a:pPr algn="ctr" fontAlgn="ctr"/>
                      <a:r>
                        <a:rPr lang="ru-RU" sz="1100" b="1" kern="1200" dirty="0">
                          <a:solidFill>
                            <a:srgbClr val="336699"/>
                          </a:solidFill>
                          <a:effectLst/>
                          <a:latin typeface="Arial" panose="020B0604020202020204" pitchFamily="34" charset="0"/>
                          <a:ea typeface="+mn-ea"/>
                          <a:cs typeface="Arial" panose="020B0604020202020204" pitchFamily="34" charset="0"/>
                        </a:rPr>
                        <a:t>ҚҚС-мен </a:t>
                      </a:r>
                      <a:br>
                        <a:rPr lang="ru-RU" sz="1100" b="1" kern="1200" dirty="0">
                          <a:solidFill>
                            <a:srgbClr val="336699"/>
                          </a:solidFill>
                          <a:effectLst/>
                          <a:latin typeface="Arial" panose="020B0604020202020204" pitchFamily="34" charset="0"/>
                          <a:ea typeface="+mn-ea"/>
                          <a:cs typeface="Arial" panose="020B0604020202020204" pitchFamily="34" charset="0"/>
                        </a:rPr>
                      </a:br>
                      <a:r>
                        <a:rPr lang="ru-RU" sz="1100" b="1" kern="1200" dirty="0">
                          <a:solidFill>
                            <a:srgbClr val="336699"/>
                          </a:solidFill>
                          <a:effectLst/>
                          <a:latin typeface="Arial" panose="020B0604020202020204" pitchFamily="34" charset="0"/>
                          <a:ea typeface="+mn-ea"/>
                          <a:cs typeface="Arial" panose="020B0604020202020204" pitchFamily="34" charset="0"/>
                        </a:rPr>
                        <a:t>1м3 </a:t>
                      </a:r>
                      <a:r>
                        <a:rPr lang="ru-RU" sz="1100" b="1" kern="1200" dirty="0" err="1">
                          <a:solidFill>
                            <a:srgbClr val="336699"/>
                          </a:solidFill>
                          <a:effectLst/>
                          <a:latin typeface="Arial" panose="020B0604020202020204" pitchFamily="34" charset="0"/>
                          <a:ea typeface="+mn-ea"/>
                          <a:cs typeface="Arial" panose="020B0604020202020204" pitchFamily="34" charset="0"/>
                        </a:rPr>
                        <a:t>үшін</a:t>
                      </a:r>
                      <a:r>
                        <a:rPr lang="ru-RU" sz="1100" b="1" kern="1200" dirty="0">
                          <a:solidFill>
                            <a:srgbClr val="336699"/>
                          </a:solidFill>
                          <a:effectLst/>
                          <a:latin typeface="Arial" panose="020B0604020202020204" pitchFamily="34" charset="0"/>
                          <a:ea typeface="+mn-ea"/>
                          <a:cs typeface="Arial" panose="020B0604020202020204" pitchFamily="34" charset="0"/>
                        </a:rPr>
                        <a:t> </a:t>
                      </a:r>
                      <a:r>
                        <a:rPr lang="ru-RU" sz="1100" b="1" kern="1200" dirty="0" err="1">
                          <a:solidFill>
                            <a:srgbClr val="336699"/>
                          </a:solidFill>
                          <a:effectLst/>
                          <a:latin typeface="Arial" panose="020B0604020202020204" pitchFamily="34" charset="0"/>
                          <a:ea typeface="+mn-ea"/>
                          <a:cs typeface="Arial" panose="020B0604020202020204" pitchFamily="34" charset="0"/>
                        </a:rPr>
                        <a:t>теңге</a:t>
                      </a:r>
                      <a:endParaRPr lang="ru-RU" sz="1100" b="1" kern="1200" dirty="0">
                        <a:solidFill>
                          <a:srgbClr val="336699"/>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rgbClr val="29528F"/>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12700" cap="flat" cmpd="sng" algn="ctr">
                      <a:solidFill>
                        <a:srgbClr val="29528F"/>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9E6F3"/>
                    </a:solidFill>
                  </a:tcPr>
                </a:tc>
                <a:tc>
                  <a:txBody>
                    <a:bodyPr/>
                    <a:lstStyle/>
                    <a:p>
                      <a:pPr algn="ctr" fontAlgn="ctr"/>
                      <a:r>
                        <a:rPr lang="ru-RU" sz="1100" b="1" kern="1200" dirty="0">
                          <a:solidFill>
                            <a:srgbClr val="336699"/>
                          </a:solidFill>
                          <a:effectLst/>
                          <a:latin typeface="Arial" panose="020B0604020202020204" pitchFamily="34" charset="0"/>
                          <a:ea typeface="+mn-ea"/>
                          <a:cs typeface="Arial" panose="020B0604020202020204" pitchFamily="34" charset="0"/>
                        </a:rPr>
                        <a:t>ҚҚС-</a:t>
                      </a:r>
                      <a:r>
                        <a:rPr lang="ru-RU" sz="1100" b="1" kern="1200" dirty="0" err="1">
                          <a:solidFill>
                            <a:srgbClr val="336699"/>
                          </a:solidFill>
                          <a:effectLst/>
                          <a:latin typeface="Arial" panose="020B0604020202020204" pitchFamily="34" charset="0"/>
                          <a:ea typeface="+mn-ea"/>
                          <a:cs typeface="Arial" panose="020B0604020202020204" pitchFamily="34" charset="0"/>
                        </a:rPr>
                        <a:t>сыз</a:t>
                      </a:r>
                      <a:r>
                        <a:rPr lang="ru-RU" sz="1100" b="1" kern="1200" dirty="0">
                          <a:solidFill>
                            <a:srgbClr val="336699"/>
                          </a:solidFill>
                          <a:effectLst/>
                          <a:latin typeface="Arial" panose="020B0604020202020204" pitchFamily="34" charset="0"/>
                          <a:ea typeface="+mn-ea"/>
                          <a:cs typeface="Arial" panose="020B0604020202020204" pitchFamily="34" charset="0"/>
                        </a:rPr>
                        <a:t> </a:t>
                      </a:r>
                      <a:br>
                        <a:rPr lang="ru-RU" sz="1100" b="1" kern="1200" dirty="0">
                          <a:solidFill>
                            <a:srgbClr val="336699"/>
                          </a:solidFill>
                          <a:effectLst/>
                          <a:latin typeface="Arial" panose="020B0604020202020204" pitchFamily="34" charset="0"/>
                          <a:ea typeface="+mn-ea"/>
                          <a:cs typeface="Arial" panose="020B0604020202020204" pitchFamily="34" charset="0"/>
                        </a:rPr>
                      </a:br>
                      <a:r>
                        <a:rPr lang="ru-RU" sz="1100" b="1" kern="1200" dirty="0">
                          <a:solidFill>
                            <a:srgbClr val="336699"/>
                          </a:solidFill>
                          <a:effectLst/>
                          <a:latin typeface="Arial" panose="020B0604020202020204" pitchFamily="34" charset="0"/>
                          <a:ea typeface="+mn-ea"/>
                          <a:cs typeface="Arial" panose="020B0604020202020204" pitchFamily="34" charset="0"/>
                        </a:rPr>
                        <a:t>1м3 </a:t>
                      </a:r>
                      <a:r>
                        <a:rPr lang="ru-RU" sz="1100" b="1" kern="1200" dirty="0" err="1">
                          <a:solidFill>
                            <a:srgbClr val="336699"/>
                          </a:solidFill>
                          <a:effectLst/>
                          <a:latin typeface="Arial" panose="020B0604020202020204" pitchFamily="34" charset="0"/>
                          <a:ea typeface="+mn-ea"/>
                          <a:cs typeface="Arial" panose="020B0604020202020204" pitchFamily="34" charset="0"/>
                        </a:rPr>
                        <a:t>үшін</a:t>
                      </a:r>
                      <a:r>
                        <a:rPr lang="ru-RU" sz="1100" b="1" kern="1200" dirty="0">
                          <a:solidFill>
                            <a:srgbClr val="336699"/>
                          </a:solidFill>
                          <a:effectLst/>
                          <a:latin typeface="Arial" panose="020B0604020202020204" pitchFamily="34" charset="0"/>
                          <a:ea typeface="+mn-ea"/>
                          <a:cs typeface="Arial" panose="020B0604020202020204" pitchFamily="34" charset="0"/>
                        </a:rPr>
                        <a:t> </a:t>
                      </a:r>
                      <a:r>
                        <a:rPr lang="ru-RU" sz="1100" b="1" kern="1200" dirty="0" err="1">
                          <a:solidFill>
                            <a:srgbClr val="336699"/>
                          </a:solidFill>
                          <a:effectLst/>
                          <a:latin typeface="Arial" panose="020B0604020202020204" pitchFamily="34" charset="0"/>
                          <a:ea typeface="+mn-ea"/>
                          <a:cs typeface="Arial" panose="020B0604020202020204" pitchFamily="34" charset="0"/>
                        </a:rPr>
                        <a:t>теңге</a:t>
                      </a:r>
                      <a:endParaRPr lang="ru-RU" sz="1100" b="1" kern="1200" dirty="0">
                        <a:solidFill>
                          <a:srgbClr val="336699"/>
                        </a:solidFill>
                        <a:effectLst/>
                        <a:latin typeface="Arial" panose="020B0604020202020204" pitchFamily="34" charset="0"/>
                        <a:ea typeface="+mn-ea"/>
                        <a:cs typeface="Arial" panose="020B0604020202020204" pitchFamily="34" charset="0"/>
                      </a:endParaRPr>
                    </a:p>
                  </a:txBody>
                  <a:tcPr marL="68580" marR="68580" marT="0" marB="0" anchor="ctr">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9E6F3"/>
                    </a:solidFill>
                  </a:tcPr>
                </a:tc>
                <a:tc>
                  <a:txBody>
                    <a:bodyPr/>
                    <a:lstStyle/>
                    <a:p>
                      <a:pPr algn="ctr" fontAlgn="ctr"/>
                      <a:r>
                        <a:rPr lang="ru-RU" sz="1100" b="1" kern="1200" dirty="0">
                          <a:solidFill>
                            <a:srgbClr val="336699"/>
                          </a:solidFill>
                          <a:effectLst/>
                          <a:latin typeface="Arial" panose="020B0604020202020204" pitchFamily="34" charset="0"/>
                          <a:ea typeface="+mn-ea"/>
                          <a:cs typeface="Arial" panose="020B0604020202020204" pitchFamily="34" charset="0"/>
                        </a:rPr>
                        <a:t>ҚҚС-мен </a:t>
                      </a:r>
                      <a:br>
                        <a:rPr lang="ru-RU" sz="1100" b="1" kern="1200" dirty="0">
                          <a:solidFill>
                            <a:srgbClr val="336699"/>
                          </a:solidFill>
                          <a:effectLst/>
                          <a:latin typeface="Arial" panose="020B0604020202020204" pitchFamily="34" charset="0"/>
                          <a:ea typeface="+mn-ea"/>
                          <a:cs typeface="Arial" panose="020B0604020202020204" pitchFamily="34" charset="0"/>
                        </a:rPr>
                      </a:br>
                      <a:r>
                        <a:rPr lang="ru-RU" sz="1100" b="1" kern="1200" dirty="0">
                          <a:solidFill>
                            <a:srgbClr val="336699"/>
                          </a:solidFill>
                          <a:effectLst/>
                          <a:latin typeface="Arial" panose="020B0604020202020204" pitchFamily="34" charset="0"/>
                          <a:ea typeface="+mn-ea"/>
                          <a:cs typeface="Arial" panose="020B0604020202020204" pitchFamily="34" charset="0"/>
                        </a:rPr>
                        <a:t>1м3 </a:t>
                      </a:r>
                      <a:r>
                        <a:rPr lang="ru-RU" sz="1100" b="1" kern="1200" dirty="0" err="1">
                          <a:solidFill>
                            <a:srgbClr val="336699"/>
                          </a:solidFill>
                          <a:effectLst/>
                          <a:latin typeface="Arial" panose="020B0604020202020204" pitchFamily="34" charset="0"/>
                          <a:ea typeface="+mn-ea"/>
                          <a:cs typeface="Arial" panose="020B0604020202020204" pitchFamily="34" charset="0"/>
                        </a:rPr>
                        <a:t>үшін</a:t>
                      </a:r>
                      <a:r>
                        <a:rPr lang="ru-RU" sz="1100" b="1" kern="1200" dirty="0">
                          <a:solidFill>
                            <a:srgbClr val="336699"/>
                          </a:solidFill>
                          <a:effectLst/>
                          <a:latin typeface="Arial" panose="020B0604020202020204" pitchFamily="34" charset="0"/>
                          <a:ea typeface="+mn-ea"/>
                          <a:cs typeface="Arial" panose="020B0604020202020204" pitchFamily="34" charset="0"/>
                        </a:rPr>
                        <a:t> </a:t>
                      </a:r>
                      <a:r>
                        <a:rPr lang="ru-RU" sz="1100" b="1" kern="1200" dirty="0" err="1">
                          <a:solidFill>
                            <a:srgbClr val="336699"/>
                          </a:solidFill>
                          <a:effectLst/>
                          <a:latin typeface="Arial" panose="020B0604020202020204" pitchFamily="34" charset="0"/>
                          <a:ea typeface="+mn-ea"/>
                          <a:cs typeface="Arial" panose="020B0604020202020204" pitchFamily="34" charset="0"/>
                        </a:rPr>
                        <a:t>теңге</a:t>
                      </a:r>
                      <a:endParaRPr lang="ru-RU" sz="1100" b="1" kern="1200" dirty="0">
                        <a:solidFill>
                          <a:srgbClr val="336699"/>
                        </a:solidFill>
                        <a:effectLst/>
                        <a:latin typeface="Arial" panose="020B0604020202020204" pitchFamily="34" charset="0"/>
                        <a:ea typeface="+mn-ea"/>
                        <a:cs typeface="Arial" panose="020B0604020202020204" pitchFamily="34" charset="0"/>
                      </a:endParaRPr>
                    </a:p>
                  </a:txBody>
                  <a:tcPr marL="68580" marR="68580" marT="0" marB="0" anchor="ctr">
                    <a:lnL w="9525" cap="flat" cmpd="sng" algn="ctr">
                      <a:solidFill>
                        <a:schemeClr val="accent1">
                          <a:lumMod val="50000"/>
                        </a:schemeClr>
                      </a:solidFill>
                      <a:prstDash val="solid"/>
                      <a:round/>
                      <a:headEnd type="none" w="med" len="med"/>
                      <a:tailEnd type="none" w="med" len="med"/>
                    </a:lnL>
                    <a:lnR w="9525" cap="flat" cmpd="sng" algn="ctr">
                      <a:solidFill>
                        <a:schemeClr val="accent1">
                          <a:lumMod val="50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952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9E6F3"/>
                    </a:solidFill>
                  </a:tcPr>
                </a:tc>
                <a:extLst>
                  <a:ext uri="{0D108BD9-81ED-4DB2-BD59-A6C34878D82A}">
                    <a16:rowId xmlns:a16="http://schemas.microsoft.com/office/drawing/2014/main" val="2531679317"/>
                  </a:ext>
                </a:extLst>
              </a:tr>
              <a:tr h="192231">
                <a:tc rowSpan="2">
                  <a:txBody>
                    <a:bodyPr/>
                    <a:lstStyle/>
                    <a:p>
                      <a:pPr marL="0" algn="l" defTabSz="914400" rtl="0" eaLnBrk="1" latinLnBrk="0" hangingPunct="1">
                        <a:spcAft>
                          <a:spcPts val="0"/>
                        </a:spcAft>
                      </a:pPr>
                      <a:r>
                        <a:rPr lang="kk-KZ" sz="1100" b="0" kern="1200" dirty="0">
                          <a:solidFill>
                            <a:schemeClr val="dk1"/>
                          </a:solidFill>
                          <a:effectLst/>
                          <a:latin typeface="Arial" panose="020B0604020202020204" pitchFamily="34" charset="0"/>
                          <a:ea typeface="+mn-ea"/>
                          <a:cs typeface="Arial" panose="020B0604020202020204" pitchFamily="34" charset="0"/>
                        </a:rPr>
                        <a:t>1 топ</a:t>
                      </a:r>
                      <a:endParaRPr lang="ru-RU"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nchorCtr="1">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914400" rtl="0" eaLnBrk="1" latinLnBrk="0" hangingPunct="1">
                        <a:spcAft>
                          <a:spcPts val="0"/>
                        </a:spcAft>
                      </a:pPr>
                      <a:r>
                        <a:rPr lang="ru-RU" sz="800" dirty="0" err="1">
                          <a:effectLst/>
                          <a:latin typeface="Arial" panose="020B0604020202020204" pitchFamily="34" charset="0"/>
                          <a:cs typeface="Arial" panose="020B0604020202020204" pitchFamily="34" charset="0"/>
                        </a:rPr>
                        <a:t>жеке</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тұлғалар</a:t>
                      </a:r>
                      <a:endParaRPr lang="ru-RU" sz="8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102,22</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chemeClr val="accent1">
                          <a:lumMod val="75000"/>
                        </a:schemeClr>
                      </a:solidFill>
                      <a:prstDash val="solid"/>
                      <a:round/>
                      <a:headEnd type="none" w="med" len="med"/>
                      <a:tailEnd type="none" w="med" len="med"/>
                    </a:lnL>
                    <a:lnR w="12700" cap="flat" cmpd="sng" algn="ctr">
                      <a:solidFill>
                        <a:srgbClr val="29528F"/>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114,49</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29528F"/>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50" dirty="0" smtClean="0">
                          <a:solidFill>
                            <a:schemeClr val="tx1"/>
                          </a:solidFill>
                          <a:latin typeface="Arial" panose="020B0604020202020204" pitchFamily="34" charset="0"/>
                          <a:cs typeface="Arial" panose="020B0604020202020204" pitchFamily="34" charset="0"/>
                        </a:rPr>
                        <a:t>62,31</a:t>
                      </a:r>
                      <a:endParaRPr lang="ru-RU" sz="10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chemeClr val="accent1">
                          <a:lumMod val="75000"/>
                        </a:schemeClr>
                      </a:solidFill>
                      <a:prstDash val="solid"/>
                      <a:round/>
                      <a:headEnd type="none" w="med" len="med"/>
                      <a:tailEnd type="none" w="med" len="med"/>
                    </a:lnL>
                    <a:lnR w="12700" cap="flat" cmpd="sng" algn="ctr">
                      <a:solidFill>
                        <a:srgbClr val="29528F"/>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69,79</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29528F"/>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9525" cap="flat" cmpd="sng" algn="ctr">
                      <a:solidFill>
                        <a:schemeClr val="accent1">
                          <a:lumMod val="50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8143118"/>
                  </a:ext>
                </a:extLst>
              </a:tr>
              <a:tr h="174172">
                <a:tc vMerge="1">
                  <a:txBody>
                    <a:bodyPr/>
                    <a:lstStyle/>
                    <a:p>
                      <a:endParaRPr lang="ru-RU" dirty="0"/>
                    </a:p>
                  </a:txBody>
                  <a:tcPr marL="68580" marR="68580" marT="0" marB="0">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ru-RU" sz="800" dirty="0" err="1">
                          <a:effectLst/>
                          <a:latin typeface="Arial" panose="020B0604020202020204" pitchFamily="34" charset="0"/>
                          <a:cs typeface="Arial" panose="020B0604020202020204" pitchFamily="34" charset="0"/>
                        </a:rPr>
                        <a:t>жылу</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энергиясын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өндірумен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айналысатын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ұйымдар</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жылу</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энергиясын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өндіру</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процесінде</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өз</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мұқтаждарына</a:t>
                      </a:r>
                      <a:r>
                        <a:rPr lang="ru-RU" sz="800" dirty="0">
                          <a:effectLst/>
                          <a:latin typeface="Arial" panose="020B0604020202020204" pitchFamily="34" charset="0"/>
                          <a:cs typeface="Arial" panose="020B0604020202020204" pitchFamily="34" charset="0"/>
                        </a:rPr>
                        <a:t> суды </a:t>
                      </a:r>
                      <a:r>
                        <a:rPr lang="ru-RU" sz="800" dirty="0" err="1">
                          <a:effectLst/>
                          <a:latin typeface="Arial" panose="020B0604020202020204" pitchFamily="34" charset="0"/>
                          <a:cs typeface="Arial" panose="020B0604020202020204" pitchFamily="34" charset="0"/>
                        </a:rPr>
                        <a:t>тұтыну</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көлемі</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және</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ыстық</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сумен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жабдықтау</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қызметтерін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көрсету</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кезінде</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ыстық</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сумен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жабдықтаудың</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ашық</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жүйесі</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кезінде</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қоректендіру</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көлемі</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шегінде</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жылу</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энергиясын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берумен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және</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бөлумен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айналысатын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ұйымдар</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бекітілген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нормативтік</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техникалық</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ысыраптардың</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көлемі</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шегінде</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жылу</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энергиясын</a:t>
                      </a:r>
                      <a:r>
                        <a:rPr lang="ru-RU" sz="800" dirty="0">
                          <a:effectLst/>
                          <a:latin typeface="Arial" panose="020B0604020202020204" pitchFamily="34" charset="0"/>
                          <a:cs typeface="Arial" panose="020B0604020202020204" pitchFamily="34" charset="0"/>
                        </a:rPr>
                        <a:t> беру </a:t>
                      </a:r>
                      <a:r>
                        <a:rPr lang="ru-RU" sz="800" dirty="0" err="1">
                          <a:effectLst/>
                          <a:latin typeface="Arial" panose="020B0604020202020204" pitchFamily="34" charset="0"/>
                          <a:cs typeface="Arial" panose="020B0604020202020204" pitchFamily="34" charset="0"/>
                        </a:rPr>
                        <a:t>және</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бөлумен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айналысатын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ұйымдар</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жылу</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энергиясын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өндіру</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процесінде</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жылу</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энергиясын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сумен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жабдықтау</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және</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немесе</a:t>
                      </a:r>
                      <a:r>
                        <a:rPr lang="ru-RU" sz="800" dirty="0">
                          <a:effectLst/>
                          <a:latin typeface="Arial" panose="020B0604020202020204" pitchFamily="34" charset="0"/>
                          <a:cs typeface="Arial" panose="020B0604020202020204" pitchFamily="34" charset="0"/>
                        </a:rPr>
                        <a:t>) су </a:t>
                      </a:r>
                      <a:r>
                        <a:rPr lang="ru-RU" sz="800" dirty="0" err="1">
                          <a:effectLst/>
                          <a:latin typeface="Arial" panose="020B0604020202020204" pitchFamily="34" charset="0"/>
                          <a:cs typeface="Arial" panose="020B0604020202020204" pitchFamily="34" charset="0"/>
                        </a:rPr>
                        <a:t>бұру</a:t>
                      </a:r>
                      <a:endParaRPr lang="ru-RU" sz="800" dirty="0">
                        <a:latin typeface="Arial" panose="020B0604020202020204" pitchFamily="34" charset="0"/>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153,33</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chemeClr val="accent1">
                          <a:lumMod val="75000"/>
                        </a:schemeClr>
                      </a:solidFill>
                      <a:prstDash val="solid"/>
                      <a:round/>
                      <a:headEnd type="none" w="med" len="med"/>
                      <a:tailEnd type="none" w="med" len="med"/>
                    </a:lnL>
                    <a:lnR w="12700" cap="flat" cmpd="sng" algn="ctr">
                      <a:solidFill>
                        <a:srgbClr val="29528F"/>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171,73</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29528F"/>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50" dirty="0" smtClean="0">
                          <a:solidFill>
                            <a:schemeClr val="tx1"/>
                          </a:solidFill>
                          <a:latin typeface="Arial" panose="020B0604020202020204" pitchFamily="34" charset="0"/>
                          <a:cs typeface="Arial" panose="020B0604020202020204" pitchFamily="34" charset="0"/>
                        </a:rPr>
                        <a:t>62,31</a:t>
                      </a:r>
                      <a:endParaRPr lang="ru-RU" sz="10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chemeClr val="accent1">
                          <a:lumMod val="75000"/>
                        </a:schemeClr>
                      </a:solidFill>
                      <a:prstDash val="solid"/>
                      <a:round/>
                      <a:headEnd type="none" w="med" len="med"/>
                      <a:tailEnd type="none" w="med" len="med"/>
                    </a:lnL>
                    <a:lnR w="12700" cap="flat" cmpd="sng" algn="ctr">
                      <a:solidFill>
                        <a:srgbClr val="29528F"/>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69,79</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29528F"/>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8100288"/>
                  </a:ext>
                </a:extLst>
              </a:tr>
              <a:tr h="208905">
                <a:tc>
                  <a:txBody>
                    <a:bodyPr/>
                    <a:lstStyle/>
                    <a:p>
                      <a:pPr marL="0" algn="l" defTabSz="914400" rtl="0" eaLnBrk="1" latinLnBrk="0" hangingPunct="1">
                        <a:spcAft>
                          <a:spcPts val="0"/>
                        </a:spcAft>
                      </a:pPr>
                      <a:r>
                        <a:rPr lang="kk-KZ" sz="1100" b="0" kern="1200" dirty="0">
                          <a:solidFill>
                            <a:schemeClr val="dk1"/>
                          </a:solidFill>
                          <a:effectLst/>
                          <a:latin typeface="Arial" panose="020B0604020202020204" pitchFamily="34" charset="0"/>
                          <a:ea typeface="+mn-ea"/>
                          <a:cs typeface="Arial" panose="020B0604020202020204" pitchFamily="34" charset="0"/>
                        </a:rPr>
                        <a:t>2 топ </a:t>
                      </a:r>
                      <a:endParaRPr lang="ru-RU"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nchorCtr="1">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914400" rtl="0" eaLnBrk="1" latinLnBrk="0" hangingPunct="1">
                        <a:spcAft>
                          <a:spcPts val="0"/>
                        </a:spcAft>
                      </a:pPr>
                      <a:r>
                        <a:rPr lang="ru-RU" sz="800" dirty="0" err="1">
                          <a:effectLst/>
                          <a:latin typeface="Arial" panose="020B0604020202020204" pitchFamily="34" charset="0"/>
                          <a:cs typeface="Arial" panose="020B0604020202020204" pitchFamily="34" charset="0"/>
                        </a:rPr>
                        <a:t>басқа</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тұтынушылар</a:t>
                      </a:r>
                      <a:r>
                        <a:rPr lang="ru-RU" sz="800" dirty="0">
                          <a:effectLst/>
                          <a:latin typeface="Arial" panose="020B0604020202020204" pitchFamily="34" charset="0"/>
                          <a:cs typeface="Arial" panose="020B0604020202020204" pitchFamily="34" charset="0"/>
                        </a:rPr>
                        <a:t> - </a:t>
                      </a:r>
                      <a:r>
                        <a:rPr lang="ru-RU" sz="800" dirty="0" err="1">
                          <a:effectLst/>
                          <a:latin typeface="Arial" panose="020B0604020202020204" pitchFamily="34" charset="0"/>
                          <a:cs typeface="Arial" panose="020B0604020202020204" pitchFamily="34" charset="0"/>
                        </a:rPr>
                        <a:t>бірінші</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және</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үшінші</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топтардың</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құрамына</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кірмейтін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заңды</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тұлғалар</a:t>
                      </a:r>
                      <a:endParaRPr lang="ru-RU" sz="8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246,14</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chemeClr val="accent1">
                          <a:lumMod val="75000"/>
                        </a:schemeClr>
                      </a:solidFill>
                      <a:prstDash val="solid"/>
                      <a:round/>
                      <a:headEnd type="none" w="med" len="med"/>
                      <a:tailEnd type="none" w="med" len="med"/>
                    </a:lnL>
                    <a:lnR w="12700" cap="flat" cmpd="sng" algn="ctr">
                      <a:solidFill>
                        <a:srgbClr val="29528F"/>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275,68</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29528F"/>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50" dirty="0" smtClean="0">
                          <a:solidFill>
                            <a:schemeClr val="tx1"/>
                          </a:solidFill>
                          <a:latin typeface="Arial" panose="020B0604020202020204" pitchFamily="34" charset="0"/>
                          <a:cs typeface="Arial" panose="020B0604020202020204" pitchFamily="34" charset="0"/>
                        </a:rPr>
                        <a:t>138,09</a:t>
                      </a:r>
                      <a:endParaRPr lang="ru-RU" sz="10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chemeClr val="accent1">
                          <a:lumMod val="75000"/>
                        </a:schemeClr>
                      </a:solidFill>
                      <a:prstDash val="solid"/>
                      <a:round/>
                      <a:headEnd type="none" w="med" len="med"/>
                      <a:tailEnd type="none" w="med" len="med"/>
                    </a:lnL>
                    <a:lnR w="12700" cap="flat" cmpd="sng" algn="ctr">
                      <a:solidFill>
                        <a:srgbClr val="29528F"/>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154,66</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29528F"/>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8357770"/>
                  </a:ext>
                </a:extLst>
              </a:tr>
              <a:tr h="208905">
                <a:tc>
                  <a:txBody>
                    <a:bodyPr/>
                    <a:lstStyle/>
                    <a:p>
                      <a:pPr marL="0" algn="l" defTabSz="914400" rtl="0" eaLnBrk="1" latinLnBrk="0" hangingPunct="1">
                        <a:spcAft>
                          <a:spcPts val="0"/>
                        </a:spcAft>
                      </a:pPr>
                      <a:r>
                        <a:rPr lang="kk-KZ" sz="1100" b="0" kern="1200" dirty="0">
                          <a:solidFill>
                            <a:schemeClr val="dk1"/>
                          </a:solidFill>
                          <a:effectLst/>
                          <a:latin typeface="Arial" panose="020B0604020202020204" pitchFamily="34" charset="0"/>
                          <a:ea typeface="+mn-ea"/>
                          <a:cs typeface="Arial" panose="020B0604020202020204" pitchFamily="34" charset="0"/>
                        </a:rPr>
                        <a:t>3 топ</a:t>
                      </a:r>
                      <a:endParaRPr lang="ru-RU"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nchorCtr="1">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just" defTabSz="914400" rtl="0" eaLnBrk="1" latinLnBrk="0" hangingPunct="1">
                        <a:spcAft>
                          <a:spcPts val="0"/>
                        </a:spcAft>
                      </a:pPr>
                      <a:r>
                        <a:rPr lang="ru-RU" sz="800" dirty="0">
                          <a:effectLst/>
                          <a:latin typeface="Arial" panose="020B0604020202020204" pitchFamily="34" charset="0"/>
                          <a:cs typeface="Arial" panose="020B0604020202020204" pitchFamily="34" charset="0"/>
                        </a:rPr>
                        <a:t>бюджет </a:t>
                      </a:r>
                      <a:r>
                        <a:rPr lang="ru-RU" sz="800" dirty="0" err="1">
                          <a:effectLst/>
                          <a:latin typeface="Arial" panose="020B0604020202020204" pitchFamily="34" charset="0"/>
                          <a:cs typeface="Arial" panose="020B0604020202020204" pitchFamily="34" charset="0"/>
                        </a:rPr>
                        <a:t>қаражаты</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есебінен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ұсталатын</a:t>
                      </a:r>
                      <a:r>
                        <a:rPr lang="ru-RU" sz="800" dirty="0">
                          <a:effectLst/>
                          <a:latin typeface="Arial" panose="020B0604020202020204" pitchFamily="34" charset="0"/>
                          <a:cs typeface="Arial" panose="020B0604020202020204" pitchFamily="34" charset="0"/>
                        </a:rPr>
                        <a:t> </a:t>
                      </a:r>
                      <a:r>
                        <a:rPr lang="ru-RU" sz="800" dirty="0" err="1">
                          <a:effectLst/>
                          <a:latin typeface="Arial" panose="020B0604020202020204" pitchFamily="34" charset="0"/>
                          <a:cs typeface="Arial" panose="020B0604020202020204" pitchFamily="34" charset="0"/>
                        </a:rPr>
                        <a:t>ұйымдар</a:t>
                      </a:r>
                      <a:endParaRPr lang="ru-RU" sz="8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178,88</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chemeClr val="accent1">
                          <a:lumMod val="75000"/>
                        </a:schemeClr>
                      </a:solidFill>
                      <a:prstDash val="solid"/>
                      <a:round/>
                      <a:headEnd type="none" w="med" len="med"/>
                      <a:tailEnd type="none" w="med" len="med"/>
                    </a:lnL>
                    <a:lnR w="12700" cap="flat" cmpd="sng" algn="ctr">
                      <a:solidFill>
                        <a:srgbClr val="29528F"/>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200,35</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29528F"/>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50" dirty="0" smtClean="0">
                          <a:solidFill>
                            <a:schemeClr val="tx1"/>
                          </a:solidFill>
                          <a:latin typeface="Arial" panose="020B0604020202020204" pitchFamily="34" charset="0"/>
                          <a:cs typeface="Arial" panose="020B0604020202020204" pitchFamily="34" charset="0"/>
                        </a:rPr>
                        <a:t>98,62</a:t>
                      </a:r>
                      <a:endParaRPr lang="ru-RU" sz="10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chemeClr val="accent1">
                          <a:lumMod val="75000"/>
                        </a:schemeClr>
                      </a:solidFill>
                      <a:prstDash val="solid"/>
                      <a:round/>
                      <a:headEnd type="none" w="med" len="med"/>
                      <a:tailEnd type="none" w="med" len="med"/>
                    </a:lnL>
                    <a:lnR w="12700" cap="flat" cmpd="sng" algn="ctr">
                      <a:solidFill>
                        <a:srgbClr val="29528F"/>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50" b="0" i="0" u="none" strike="noStrike" dirty="0" smtClean="0">
                          <a:solidFill>
                            <a:schemeClr val="tx1"/>
                          </a:solidFill>
                          <a:effectLst/>
                          <a:latin typeface="Arial" panose="020B0604020202020204" pitchFamily="34" charset="0"/>
                          <a:cs typeface="Arial" panose="020B0604020202020204" pitchFamily="34" charset="0"/>
                        </a:rPr>
                        <a:t>110,45</a:t>
                      </a:r>
                      <a:endParaRPr lang="ru-RU"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29528F"/>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0982890"/>
                  </a:ext>
                </a:extLst>
              </a:tr>
            </a:tbl>
          </a:graphicData>
        </a:graphic>
      </p:graphicFrame>
      <p:sp>
        <p:nvSpPr>
          <p:cNvPr id="8" name="Номер слайда 1"/>
          <p:cNvSpPr>
            <a:spLocks noGrp="1"/>
          </p:cNvSpPr>
          <p:nvPr>
            <p:ph type="sldNum" sz="quarter" idx="12"/>
          </p:nvPr>
        </p:nvSpPr>
        <p:spPr>
          <a:xfrm>
            <a:off x="10897984" y="6356351"/>
            <a:ext cx="1294016" cy="501649"/>
          </a:xfrm>
        </p:spPr>
        <p:txBody>
          <a:bodyPr/>
          <a:lstStyle/>
          <a:p>
            <a:pPr>
              <a:defRPr/>
            </a:pPr>
            <a:r>
              <a:rPr lang="en-US" altLang="ru-RU" dirty="0" smtClean="0">
                <a:latin typeface="Arial" panose="020B0604020202020204" pitchFamily="34" charset="0"/>
                <a:cs typeface="Arial" panose="020B0604020202020204" pitchFamily="34" charset="0"/>
              </a:rPr>
              <a:t>27</a:t>
            </a:r>
            <a:endParaRPr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451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177" t="4356" r="15738" b="28201"/>
          <a:stretch/>
        </p:blipFill>
        <p:spPr>
          <a:xfrm>
            <a:off x="1" y="6049108"/>
            <a:ext cx="12191999" cy="808892"/>
          </a:xfrm>
          <a:prstGeom prst="rect">
            <a:avLst/>
          </a:prstGeom>
        </p:spPr>
      </p:pic>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197864"/>
          </a:xfrm>
          <a:prstGeom prst="rect">
            <a:avLst/>
          </a:prstGeom>
        </p:spPr>
      </p:pic>
      <p:pic>
        <p:nvPicPr>
          <p:cNvPr id="6" name="Picture 9"/>
          <p:cNvPicPr>
            <a:picLocks noChangeAspect="1"/>
          </p:cNvPicPr>
          <p:nvPr/>
        </p:nvPicPr>
        <p:blipFill>
          <a:blip r:embed="rId4"/>
          <a:stretch>
            <a:fillRect/>
          </a:stretch>
        </p:blipFill>
        <p:spPr>
          <a:xfrm>
            <a:off x="4986448" y="1607514"/>
            <a:ext cx="2272856" cy="1650526"/>
          </a:xfrm>
          <a:prstGeom prst="rect">
            <a:avLst/>
          </a:prstGeom>
        </p:spPr>
      </p:pic>
      <p:sp>
        <p:nvSpPr>
          <p:cNvPr id="7" name="Заголовок 1"/>
          <p:cNvSpPr>
            <a:spLocks noGrp="1"/>
          </p:cNvSpPr>
          <p:nvPr>
            <p:ph type="ctrTitle"/>
          </p:nvPr>
        </p:nvSpPr>
        <p:spPr>
          <a:xfrm>
            <a:off x="53752" y="3667690"/>
            <a:ext cx="12138248" cy="1470025"/>
          </a:xfrm>
        </p:spPr>
        <p:txBody>
          <a:bodyPr anchor="ctr">
            <a:normAutofit/>
          </a:bodyPr>
          <a:lstStyle/>
          <a:p>
            <a:r>
              <a:rPr lang="kk-KZ" sz="2800" b="1" dirty="0">
                <a:solidFill>
                  <a:srgbClr val="336699"/>
                </a:solidFill>
                <a:latin typeface="Arial" panose="020B0604020202020204" pitchFamily="34" charset="0"/>
                <a:ea typeface="+mn-ea"/>
                <a:cs typeface="+mn-cs"/>
              </a:rPr>
              <a:t>НАЗАРЛАРЫҢЫЗҒА РАХМЕТ!</a:t>
            </a:r>
            <a:endParaRPr lang="ru-RU" sz="2800" b="1" dirty="0">
              <a:solidFill>
                <a:srgbClr val="336699"/>
              </a:solidFill>
              <a:latin typeface="Arial" panose="020B0604020202020204" pitchFamily="34" charset="0"/>
              <a:ea typeface="+mn-ea"/>
              <a:cs typeface="+mn-cs"/>
            </a:endParaRPr>
          </a:p>
        </p:txBody>
      </p:sp>
    </p:spTree>
    <p:extLst>
      <p:ext uri="{BB962C8B-B14F-4D97-AF65-F5344CB8AC3E}">
        <p14:creationId xmlns:p14="http://schemas.microsoft.com/office/powerpoint/2010/main" val="275803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 y="7361"/>
            <a:ext cx="12192000" cy="845427"/>
          </a:xfrm>
          <a:prstGeom prst="rect">
            <a:avLst/>
          </a:prstGeom>
        </p:spPr>
      </p:pic>
      <p:pic>
        <p:nvPicPr>
          <p:cNvPr id="8" name="Picture 2" descr="Администрац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352" y="1"/>
            <a:ext cx="1187065" cy="8454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0"/>
          <p:cNvSpPr txBox="1">
            <a:spLocks noChangeArrowheads="1"/>
          </p:cNvSpPr>
          <p:nvPr/>
        </p:nvSpPr>
        <p:spPr bwMode="auto">
          <a:xfrm>
            <a:off x="0" y="233606"/>
            <a:ext cx="1219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ru-RU" sz="1600" b="1" dirty="0">
                <a:solidFill>
                  <a:srgbClr val="005696"/>
                </a:solidFill>
                <a:latin typeface="Arial" panose="020B0604020202020204" pitchFamily="34" charset="0"/>
                <a:cs typeface="Arial" panose="020B0604020202020204" pitchFamily="34" charset="0"/>
              </a:rPr>
              <a:t>"Алматы Су" МКК </a:t>
            </a:r>
            <a:r>
              <a:rPr lang="ru-RU" sz="1600" b="1" dirty="0" err="1">
                <a:solidFill>
                  <a:srgbClr val="005696"/>
                </a:solidFill>
                <a:latin typeface="Arial" panose="020B0604020202020204" pitchFamily="34" charset="0"/>
                <a:cs typeface="Arial" panose="020B0604020202020204" pitchFamily="34" charset="0"/>
              </a:rPr>
              <a:t>туралы</a:t>
            </a:r>
            <a:r>
              <a:rPr lang="ru-RU" sz="1600" b="1" dirty="0">
                <a:solidFill>
                  <a:srgbClr val="005696"/>
                </a:solidFill>
                <a:latin typeface="Arial" panose="020B0604020202020204" pitchFamily="34" charset="0"/>
                <a:cs typeface="Arial" panose="020B0604020202020204" pitchFamily="34" charset="0"/>
              </a:rPr>
              <a:t> </a:t>
            </a:r>
            <a:r>
              <a:rPr lang="ru-RU" sz="1600" b="1" dirty="0" err="1">
                <a:solidFill>
                  <a:srgbClr val="005696"/>
                </a:solidFill>
                <a:latin typeface="Arial" panose="020B0604020202020204" pitchFamily="34" charset="0"/>
                <a:cs typeface="Arial" panose="020B0604020202020204" pitchFamily="34" charset="0"/>
              </a:rPr>
              <a:t>жалпы</a:t>
            </a:r>
            <a:r>
              <a:rPr lang="ru-RU" sz="1600" b="1" dirty="0">
                <a:solidFill>
                  <a:srgbClr val="005696"/>
                </a:solidFill>
                <a:latin typeface="Arial" panose="020B0604020202020204" pitchFamily="34" charset="0"/>
                <a:cs typeface="Arial" panose="020B0604020202020204" pitchFamily="34" charset="0"/>
              </a:rPr>
              <a:t> </a:t>
            </a:r>
            <a:r>
              <a:rPr lang="ru-RU" sz="1600" b="1" dirty="0" err="1">
                <a:solidFill>
                  <a:srgbClr val="005696"/>
                </a:solidFill>
                <a:latin typeface="Arial" panose="020B0604020202020204" pitchFamily="34" charset="0"/>
                <a:cs typeface="Arial" panose="020B0604020202020204" pitchFamily="34" charset="0"/>
              </a:rPr>
              <a:t>ақпарат</a:t>
            </a:r>
            <a:endParaRPr lang="ru-RU" altLang="ru-RU" sz="1600" b="1" dirty="0">
              <a:solidFill>
                <a:srgbClr val="005696"/>
              </a:solidFill>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rotWithShape="1">
          <a:blip r:embed="rId5"/>
          <a:srcRect l="177" t="4356" r="15738" b="28201"/>
          <a:stretch/>
        </p:blipFill>
        <p:spPr>
          <a:xfrm>
            <a:off x="1" y="6286171"/>
            <a:ext cx="12192000" cy="584707"/>
          </a:xfrm>
          <a:prstGeom prst="rect">
            <a:avLst/>
          </a:prstGeom>
        </p:spPr>
      </p:pic>
      <p:pic>
        <p:nvPicPr>
          <p:cNvPr id="2" name="Рисунок 1"/>
          <p:cNvPicPr>
            <a:picLocks noChangeAspect="1"/>
          </p:cNvPicPr>
          <p:nvPr/>
        </p:nvPicPr>
        <p:blipFill>
          <a:blip r:embed="rId6"/>
          <a:stretch>
            <a:fillRect/>
          </a:stretch>
        </p:blipFill>
        <p:spPr>
          <a:xfrm>
            <a:off x="9069278" y="1267821"/>
            <a:ext cx="2767217" cy="2422408"/>
          </a:xfrm>
          <a:prstGeom prst="rect">
            <a:avLst/>
          </a:prstGeom>
        </p:spPr>
      </p:pic>
      <p:sp>
        <p:nvSpPr>
          <p:cNvPr id="4" name="Скругленный прямоугольник 3"/>
          <p:cNvSpPr/>
          <p:nvPr/>
        </p:nvSpPr>
        <p:spPr>
          <a:xfrm>
            <a:off x="358236" y="1240243"/>
            <a:ext cx="2160239" cy="809296"/>
          </a:xfrm>
          <a:prstGeom prst="roundRect">
            <a:avLst/>
          </a:prstGeom>
          <a:solidFill>
            <a:schemeClr val="accent1">
              <a:lumMod val="40000"/>
              <a:lumOff val="60000"/>
            </a:schemeClr>
          </a:solidFill>
          <a:ln>
            <a:solidFill>
              <a:srgbClr val="258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Ұсынылатын</a:t>
            </a:r>
            <a:r>
              <a:rPr lang="ru-RU"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2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реттелетін</a:t>
            </a:r>
            <a:r>
              <a:rPr lang="ru-RU"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2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қызметтер</a:t>
            </a:r>
            <a:endParaRPr lang="ru-RU"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Скругленный прямоугольник 17"/>
          <p:cNvSpPr/>
          <p:nvPr/>
        </p:nvSpPr>
        <p:spPr>
          <a:xfrm>
            <a:off x="325838" y="3453459"/>
            <a:ext cx="2181504" cy="886241"/>
          </a:xfrm>
          <a:prstGeom prst="roundRect">
            <a:avLst/>
          </a:prstGeom>
          <a:solidFill>
            <a:schemeClr val="accent1">
              <a:lumMod val="40000"/>
              <a:lumOff val="60000"/>
            </a:schemeClr>
          </a:solidFill>
          <a:ln>
            <a:solidFill>
              <a:srgbClr val="258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Мақсаттар</a:t>
            </a:r>
            <a:endParaRPr lang="ru-RU"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Скругленный прямоугольник 18"/>
          <p:cNvSpPr/>
          <p:nvPr/>
        </p:nvSpPr>
        <p:spPr>
          <a:xfrm>
            <a:off x="347104" y="4866814"/>
            <a:ext cx="2160239" cy="892243"/>
          </a:xfrm>
          <a:prstGeom prst="roundRect">
            <a:avLst/>
          </a:prstGeom>
          <a:solidFill>
            <a:schemeClr val="accent1">
              <a:lumMod val="40000"/>
              <a:lumOff val="60000"/>
            </a:schemeClr>
          </a:solidFill>
          <a:ln>
            <a:solidFill>
              <a:srgbClr val="258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Мәртебесі</a:t>
            </a:r>
            <a:endParaRPr lang="ru-RU"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Скругленный прямоугольник 21"/>
          <p:cNvSpPr/>
          <p:nvPr/>
        </p:nvSpPr>
        <p:spPr>
          <a:xfrm>
            <a:off x="325838" y="2333327"/>
            <a:ext cx="2192637" cy="759675"/>
          </a:xfrm>
          <a:prstGeom prst="roundRect">
            <a:avLst/>
          </a:prstGeom>
          <a:solidFill>
            <a:schemeClr val="accent1">
              <a:lumMod val="40000"/>
              <a:lumOff val="60000"/>
            </a:schemeClr>
          </a:solidFill>
          <a:ln>
            <a:solidFill>
              <a:srgbClr val="258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Аймақтарды</a:t>
            </a:r>
            <a:r>
              <a:rPr lang="ru-RU"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12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қамту</a:t>
            </a:r>
            <a:endParaRPr lang="ru-RU"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Скругленный прямоугольник 24"/>
          <p:cNvSpPr/>
          <p:nvPr/>
        </p:nvSpPr>
        <p:spPr>
          <a:xfrm>
            <a:off x="3233521" y="1267821"/>
            <a:ext cx="5565573" cy="727262"/>
          </a:xfrm>
          <a:prstGeom prst="roundRect">
            <a:avLst/>
          </a:prstGeom>
          <a:solidFill>
            <a:schemeClr val="accent1">
              <a:lumMod val="20000"/>
              <a:lumOff val="80000"/>
            </a:schemeClr>
          </a:solidFill>
          <a:ln>
            <a:solidFill>
              <a:srgbClr val="258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ru-RU" sz="1100" dirty="0" err="1">
                <a:solidFill>
                  <a:srgbClr val="17375E"/>
                </a:solidFill>
                <a:latin typeface="Arial" panose="020B0604020202020204" pitchFamily="34" charset="0"/>
                <a:cs typeface="Arial" panose="020B0604020202020204" pitchFamily="34" charset="0"/>
              </a:rPr>
              <a:t>Сумен</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жабдықтау</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қызметтері</a:t>
            </a:r>
            <a:endParaRPr lang="ru-RU" sz="1100" dirty="0">
              <a:solidFill>
                <a:srgbClr val="17375E"/>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ru-RU" sz="1100" dirty="0">
                <a:solidFill>
                  <a:srgbClr val="17375E"/>
                </a:solidFill>
                <a:latin typeface="Arial" panose="020B0604020202020204" pitchFamily="34" charset="0"/>
                <a:cs typeface="Arial" panose="020B0604020202020204" pitchFamily="34" charset="0"/>
              </a:rPr>
              <a:t>Су </a:t>
            </a:r>
            <a:r>
              <a:rPr lang="ru-RU" sz="1100" dirty="0" err="1">
                <a:solidFill>
                  <a:srgbClr val="17375E"/>
                </a:solidFill>
                <a:latin typeface="Arial" panose="020B0604020202020204" pitchFamily="34" charset="0"/>
                <a:cs typeface="Arial" panose="020B0604020202020204" pitchFamily="34" charset="0"/>
              </a:rPr>
              <a:t>бұру</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қызметтері</a:t>
            </a:r>
            <a:endParaRPr lang="ru-RU" sz="1100" dirty="0">
              <a:solidFill>
                <a:srgbClr val="17375E"/>
              </a:solidFill>
              <a:latin typeface="Arial" panose="020B0604020202020204" pitchFamily="34" charset="0"/>
              <a:cs typeface="Arial" panose="020B0604020202020204" pitchFamily="34" charset="0"/>
            </a:endParaRPr>
          </a:p>
        </p:txBody>
      </p:sp>
      <p:sp>
        <p:nvSpPr>
          <p:cNvPr id="26" name="Скругленный прямоугольник 25"/>
          <p:cNvSpPr/>
          <p:nvPr/>
        </p:nvSpPr>
        <p:spPr>
          <a:xfrm>
            <a:off x="3233521" y="2276710"/>
            <a:ext cx="5565573" cy="727262"/>
          </a:xfrm>
          <a:prstGeom prst="roundRect">
            <a:avLst/>
          </a:prstGeom>
          <a:solidFill>
            <a:schemeClr val="accent1">
              <a:lumMod val="20000"/>
              <a:lumOff val="80000"/>
            </a:schemeClr>
          </a:solidFill>
          <a:ln>
            <a:solidFill>
              <a:srgbClr val="258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ct val="0"/>
              </a:spcBef>
              <a:buFont typeface="Arial" panose="020B0604020202020204" pitchFamily="34" charset="0"/>
              <a:buChar char="•"/>
            </a:pPr>
            <a:r>
              <a:rPr lang="ru-RU" altLang="ru-RU" sz="1100" dirty="0">
                <a:solidFill>
                  <a:srgbClr val="17375E"/>
                </a:solidFill>
                <a:latin typeface="Arial" panose="020B0604020202020204" pitchFamily="34" charset="0"/>
                <a:cs typeface="Arial" panose="020B0604020202020204" pitchFamily="34" charset="0"/>
              </a:rPr>
              <a:t>Алматы </a:t>
            </a:r>
            <a:r>
              <a:rPr lang="kk-KZ" altLang="ru-RU" sz="1100" dirty="0">
                <a:solidFill>
                  <a:srgbClr val="17375E"/>
                </a:solidFill>
                <a:latin typeface="Arial" panose="020B0604020202020204" pitchFamily="34" charset="0"/>
                <a:cs typeface="Arial" panose="020B0604020202020204" pitchFamily="34" charset="0"/>
              </a:rPr>
              <a:t>қаласы</a:t>
            </a:r>
            <a:endParaRPr lang="ru-RU" altLang="ru-RU" sz="1100" dirty="0">
              <a:solidFill>
                <a:srgbClr val="17375E"/>
              </a:solidFill>
              <a:latin typeface="Arial" panose="020B0604020202020204" pitchFamily="34" charset="0"/>
              <a:cs typeface="Arial" panose="020B0604020202020204" pitchFamily="34" charset="0"/>
            </a:endParaRPr>
          </a:p>
          <a:p>
            <a:pPr marL="171450" indent="-171450">
              <a:spcBef>
                <a:spcPct val="0"/>
              </a:spcBef>
              <a:buFont typeface="Arial" panose="020B0604020202020204" pitchFamily="34" charset="0"/>
              <a:buChar char="•"/>
            </a:pPr>
            <a:r>
              <a:rPr lang="ru-RU" sz="1100" dirty="0">
                <a:solidFill>
                  <a:srgbClr val="17375E"/>
                </a:solidFill>
                <a:latin typeface="Arial" panose="020B0604020202020204" pitchFamily="34" charset="0"/>
                <a:cs typeface="Arial" panose="020B0604020202020204" pitchFamily="34" charset="0"/>
              </a:rPr>
              <a:t>Алматы </a:t>
            </a:r>
            <a:r>
              <a:rPr lang="ru-RU" sz="1100" dirty="0" err="1">
                <a:solidFill>
                  <a:srgbClr val="17375E"/>
                </a:solidFill>
                <a:latin typeface="Arial" panose="020B0604020202020204" pitchFamily="34" charset="0"/>
                <a:cs typeface="Arial" panose="020B0604020202020204" pitchFamily="34" charset="0"/>
              </a:rPr>
              <a:t>облысының</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жақын</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маңдағы</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елді</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мекендері</a:t>
            </a:r>
            <a:endParaRPr lang="ru-RU" altLang="ru-RU" sz="1100" dirty="0">
              <a:solidFill>
                <a:srgbClr val="17375E"/>
              </a:solidFill>
              <a:latin typeface="Arial" panose="020B0604020202020204" pitchFamily="34" charset="0"/>
              <a:cs typeface="Arial" panose="020B0604020202020204" pitchFamily="34" charset="0"/>
            </a:endParaRPr>
          </a:p>
        </p:txBody>
      </p:sp>
      <p:sp>
        <p:nvSpPr>
          <p:cNvPr id="27" name="Скругленный прямоугольник 26"/>
          <p:cNvSpPr/>
          <p:nvPr/>
        </p:nvSpPr>
        <p:spPr>
          <a:xfrm>
            <a:off x="3233956" y="3139578"/>
            <a:ext cx="5565138" cy="1293839"/>
          </a:xfrm>
          <a:prstGeom prst="roundRect">
            <a:avLst/>
          </a:prstGeom>
          <a:solidFill>
            <a:schemeClr val="accent1">
              <a:lumMod val="20000"/>
              <a:lumOff val="80000"/>
            </a:schemeClr>
          </a:solidFill>
          <a:ln>
            <a:solidFill>
              <a:srgbClr val="258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ct val="0"/>
              </a:spcBef>
              <a:buFont typeface="Arial" panose="020B0604020202020204" pitchFamily="34" charset="0"/>
              <a:buChar char="•"/>
            </a:pPr>
            <a:r>
              <a:rPr lang="ru-RU" sz="1100" dirty="0" err="1">
                <a:solidFill>
                  <a:srgbClr val="17375E"/>
                </a:solidFill>
                <a:latin typeface="Arial" panose="020B0604020202020204" pitchFamily="34" charset="0"/>
                <a:cs typeface="Arial" panose="020B0604020202020204" pitchFamily="34" charset="0"/>
              </a:rPr>
              <a:t>елді</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мекендердің</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тіршілігін</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қамтамасыз</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ету</a:t>
            </a:r>
            <a:endParaRPr lang="ru-RU" sz="1100" dirty="0">
              <a:solidFill>
                <a:srgbClr val="17375E"/>
              </a:solidFill>
              <a:latin typeface="Arial" panose="020B0604020202020204" pitchFamily="34" charset="0"/>
              <a:cs typeface="Arial" panose="020B0604020202020204" pitchFamily="34" charset="0"/>
            </a:endParaRPr>
          </a:p>
          <a:p>
            <a:pPr marL="285750" indent="-285750" algn="just">
              <a:spcBef>
                <a:spcPct val="0"/>
              </a:spcBef>
              <a:buFont typeface="Arial" panose="020B0604020202020204" pitchFamily="34" charset="0"/>
              <a:buChar char="•"/>
            </a:pPr>
            <a:r>
              <a:rPr lang="ru-RU" sz="1100" dirty="0" err="1">
                <a:solidFill>
                  <a:srgbClr val="17375E"/>
                </a:solidFill>
                <a:latin typeface="Arial" panose="020B0604020202020204" pitchFamily="34" charset="0"/>
                <a:cs typeface="Arial" panose="020B0604020202020204" pitchFamily="34" charset="0"/>
              </a:rPr>
              <a:t>сумен</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жабдықтау</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және</a:t>
            </a:r>
            <a:r>
              <a:rPr lang="ru-RU" sz="1100" dirty="0">
                <a:solidFill>
                  <a:srgbClr val="17375E"/>
                </a:solidFill>
                <a:latin typeface="Arial" panose="020B0604020202020204" pitchFamily="34" charset="0"/>
                <a:cs typeface="Arial" panose="020B0604020202020204" pitchFamily="34" charset="0"/>
              </a:rPr>
              <a:t> су </a:t>
            </a:r>
            <a:r>
              <a:rPr lang="ru-RU" sz="1100" dirty="0" err="1">
                <a:solidFill>
                  <a:srgbClr val="17375E"/>
                </a:solidFill>
                <a:latin typeface="Arial" panose="020B0604020202020204" pitchFamily="34" charset="0"/>
                <a:cs typeface="Arial" panose="020B0604020202020204" pitchFamily="34" charset="0"/>
              </a:rPr>
              <a:t>бұру</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объектілерін</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ұстау</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пайдалану</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және</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техникалық</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қызмет</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көрсету</a:t>
            </a:r>
            <a:endParaRPr lang="ru-RU" sz="1100" dirty="0">
              <a:solidFill>
                <a:srgbClr val="17375E"/>
              </a:solidFill>
              <a:latin typeface="Arial" panose="020B0604020202020204" pitchFamily="34" charset="0"/>
              <a:cs typeface="Arial" panose="020B0604020202020204" pitchFamily="34" charset="0"/>
            </a:endParaRPr>
          </a:p>
          <a:p>
            <a:pPr marL="285750" indent="-285750" algn="just">
              <a:spcBef>
                <a:spcPct val="0"/>
              </a:spcBef>
              <a:buFont typeface="Arial" panose="020B0604020202020204" pitchFamily="34" charset="0"/>
              <a:buChar char="•"/>
            </a:pPr>
            <a:r>
              <a:rPr lang="ru-RU" sz="1100" dirty="0" err="1">
                <a:solidFill>
                  <a:srgbClr val="17375E"/>
                </a:solidFill>
                <a:latin typeface="Arial" panose="020B0604020202020204" pitchFamily="34" charset="0"/>
                <a:cs typeface="Arial" panose="020B0604020202020204" pitchFamily="34" charset="0"/>
              </a:rPr>
              <a:t>өңірде</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мемлекеттік</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меншіктегі</a:t>
            </a:r>
            <a:r>
              <a:rPr lang="ru-RU" sz="1100" dirty="0">
                <a:solidFill>
                  <a:srgbClr val="17375E"/>
                </a:solidFill>
                <a:latin typeface="Arial" panose="020B0604020202020204" pitchFamily="34" charset="0"/>
                <a:cs typeface="Arial" panose="020B0604020202020204" pitchFamily="34" charset="0"/>
              </a:rPr>
              <a:t> су </a:t>
            </a:r>
            <a:r>
              <a:rPr lang="ru-RU" sz="1100" dirty="0" err="1">
                <a:solidFill>
                  <a:srgbClr val="17375E"/>
                </a:solidFill>
                <a:latin typeface="Arial" panose="020B0604020202020204" pitchFamily="34" charset="0"/>
                <a:cs typeface="Arial" panose="020B0604020202020204" pitchFamily="34" charset="0"/>
              </a:rPr>
              <a:t>шаруашылығы</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жүйелері</a:t>
            </a:r>
            <a:r>
              <a:rPr lang="ru-RU" sz="1100" dirty="0">
                <a:solidFill>
                  <a:srgbClr val="17375E"/>
                </a:solidFill>
                <a:latin typeface="Arial" panose="020B0604020202020204" pitchFamily="34" charset="0"/>
                <a:cs typeface="Arial" panose="020B0604020202020204" pitchFamily="34" charset="0"/>
              </a:rPr>
              <a:t> мен </a:t>
            </a:r>
            <a:r>
              <a:rPr lang="ru-RU" sz="1100" dirty="0" err="1">
                <a:solidFill>
                  <a:srgbClr val="17375E"/>
                </a:solidFill>
                <a:latin typeface="Arial" panose="020B0604020202020204" pitchFamily="34" charset="0"/>
                <a:cs typeface="Arial" panose="020B0604020202020204" pitchFamily="34" charset="0"/>
              </a:rPr>
              <a:t>құрылыстарының</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қауіпсіздігін</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қамтамасыз</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ету</a:t>
            </a:r>
            <a:endParaRPr lang="ru-RU" altLang="ru-RU" sz="1100" dirty="0">
              <a:solidFill>
                <a:srgbClr val="17375E"/>
              </a:solidFill>
              <a:latin typeface="Arial" panose="020B0604020202020204" pitchFamily="34" charset="0"/>
              <a:cs typeface="Arial" panose="020B0604020202020204" pitchFamily="34" charset="0"/>
            </a:endParaRPr>
          </a:p>
        </p:txBody>
      </p:sp>
      <p:sp>
        <p:nvSpPr>
          <p:cNvPr id="28" name="Скругленный прямоугольник 27"/>
          <p:cNvSpPr/>
          <p:nvPr/>
        </p:nvSpPr>
        <p:spPr>
          <a:xfrm>
            <a:off x="3242279" y="4569654"/>
            <a:ext cx="5556815" cy="1820635"/>
          </a:xfrm>
          <a:prstGeom prst="roundRect">
            <a:avLst/>
          </a:prstGeom>
          <a:solidFill>
            <a:schemeClr val="accent1">
              <a:lumMod val="20000"/>
              <a:lumOff val="80000"/>
            </a:schemeClr>
          </a:solidFill>
          <a:ln>
            <a:solidFill>
              <a:srgbClr val="258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spcBef>
                <a:spcPct val="0"/>
              </a:spcBef>
              <a:buFont typeface="Arial" panose="020B0604020202020204" pitchFamily="34" charset="0"/>
              <a:buChar char="•"/>
            </a:pPr>
            <a:r>
              <a:rPr lang="ru-RU" sz="1100" dirty="0" err="1">
                <a:solidFill>
                  <a:srgbClr val="17375E"/>
                </a:solidFill>
                <a:latin typeface="Arial" panose="020B0604020202020204" pitchFamily="34" charset="0"/>
                <a:cs typeface="Arial" panose="020B0604020202020204" pitchFamily="34" charset="0"/>
              </a:rPr>
              <a:t>Құрылтайшысы</a:t>
            </a:r>
            <a:r>
              <a:rPr lang="ru-RU" sz="1100" dirty="0">
                <a:solidFill>
                  <a:srgbClr val="17375E"/>
                </a:solidFill>
                <a:latin typeface="Arial" panose="020B0604020202020204" pitchFamily="34" charset="0"/>
                <a:cs typeface="Arial" panose="020B0604020202020204" pitchFamily="34" charset="0"/>
              </a:rPr>
              <a:t> - Алматы </a:t>
            </a:r>
            <a:r>
              <a:rPr lang="ru-RU" sz="1100" dirty="0" err="1">
                <a:solidFill>
                  <a:srgbClr val="17375E"/>
                </a:solidFill>
                <a:latin typeface="Arial" panose="020B0604020202020204" pitchFamily="34" charset="0"/>
                <a:cs typeface="Arial" panose="020B0604020202020204" pitchFamily="34" charset="0"/>
              </a:rPr>
              <a:t>қаласының</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әкімдігі</a:t>
            </a:r>
            <a:endParaRPr lang="ru-RU" sz="1100" dirty="0">
              <a:solidFill>
                <a:srgbClr val="17375E"/>
              </a:solidFill>
              <a:latin typeface="Arial" panose="020B0604020202020204" pitchFamily="34" charset="0"/>
              <a:cs typeface="Arial" panose="020B0604020202020204" pitchFamily="34" charset="0"/>
            </a:endParaRPr>
          </a:p>
          <a:p>
            <a:pPr marL="171450" indent="-171450" algn="just">
              <a:spcBef>
                <a:spcPct val="0"/>
              </a:spcBef>
              <a:buFont typeface="Arial" panose="020B0604020202020204" pitchFamily="34" charset="0"/>
              <a:buChar char="•"/>
            </a:pPr>
            <a:r>
              <a:rPr lang="ru-RU" sz="1100" dirty="0" err="1">
                <a:solidFill>
                  <a:srgbClr val="17375E"/>
                </a:solidFill>
                <a:latin typeface="Arial" panose="020B0604020202020204" pitchFamily="34" charset="0"/>
                <a:cs typeface="Arial" panose="020B0604020202020204" pitchFamily="34" charset="0"/>
              </a:rPr>
              <a:t>Басқару</a:t>
            </a:r>
            <a:r>
              <a:rPr lang="ru-RU" sz="1100" dirty="0">
                <a:solidFill>
                  <a:srgbClr val="17375E"/>
                </a:solidFill>
                <a:latin typeface="Arial" panose="020B0604020202020204" pitchFamily="34" charset="0"/>
                <a:cs typeface="Arial" panose="020B0604020202020204" pitchFamily="34" charset="0"/>
              </a:rPr>
              <a:t> органы - Алматы </a:t>
            </a:r>
            <a:r>
              <a:rPr lang="ru-RU" sz="1100" dirty="0" err="1">
                <a:solidFill>
                  <a:srgbClr val="17375E"/>
                </a:solidFill>
                <a:latin typeface="Arial" panose="020B0604020202020204" pitchFamily="34" charset="0"/>
                <a:cs typeface="Arial" panose="020B0604020202020204" pitchFamily="34" charset="0"/>
              </a:rPr>
              <a:t>қаласының</a:t>
            </a:r>
            <a:r>
              <a:rPr lang="ru-RU" sz="1100" dirty="0">
                <a:solidFill>
                  <a:srgbClr val="17375E"/>
                </a:solidFill>
                <a:latin typeface="Arial" panose="020B0604020202020204" pitchFamily="34" charset="0"/>
                <a:cs typeface="Arial" panose="020B0604020202020204" pitchFamily="34" charset="0"/>
              </a:rPr>
              <a:t> энергетика </a:t>
            </a:r>
            <a:r>
              <a:rPr lang="ru-RU" sz="1100" dirty="0" err="1">
                <a:solidFill>
                  <a:srgbClr val="17375E"/>
                </a:solidFill>
                <a:latin typeface="Arial" panose="020B0604020202020204" pitchFamily="34" charset="0"/>
                <a:cs typeface="Arial" panose="020B0604020202020204" pitchFamily="34" charset="0"/>
              </a:rPr>
              <a:t>және</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сумен</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жабдықтау</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басқармасы</a:t>
            </a:r>
            <a:endParaRPr lang="ru-RU" sz="1100" dirty="0">
              <a:solidFill>
                <a:srgbClr val="17375E"/>
              </a:solidFill>
              <a:latin typeface="Arial" panose="020B0604020202020204" pitchFamily="34" charset="0"/>
              <a:cs typeface="Arial" panose="020B0604020202020204" pitchFamily="34" charset="0"/>
            </a:endParaRPr>
          </a:p>
          <a:p>
            <a:pPr marL="171450" indent="-171450" algn="just">
              <a:spcBef>
                <a:spcPct val="0"/>
              </a:spcBef>
              <a:buFont typeface="Arial" panose="020B0604020202020204" pitchFamily="34" charset="0"/>
              <a:buChar char="•"/>
            </a:pPr>
            <a:r>
              <a:rPr lang="ru-RU" sz="1100" dirty="0" err="1">
                <a:solidFill>
                  <a:srgbClr val="17375E"/>
                </a:solidFill>
                <a:latin typeface="Arial" panose="020B0604020202020204" pitchFamily="34" charset="0"/>
                <a:cs typeface="Arial" panose="020B0604020202020204" pitchFamily="34" charset="0"/>
              </a:rPr>
              <a:t>Кәсіпорын</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сумен</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жабдықтау</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және</a:t>
            </a:r>
            <a:r>
              <a:rPr lang="ru-RU" sz="1100" dirty="0">
                <a:solidFill>
                  <a:srgbClr val="17375E"/>
                </a:solidFill>
                <a:latin typeface="Arial" panose="020B0604020202020204" pitchFamily="34" charset="0"/>
                <a:cs typeface="Arial" panose="020B0604020202020204" pitchFamily="34" charset="0"/>
              </a:rPr>
              <a:t> су </a:t>
            </a:r>
            <a:r>
              <a:rPr lang="ru-RU" sz="1100" dirty="0" err="1">
                <a:solidFill>
                  <a:srgbClr val="17375E"/>
                </a:solidFill>
                <a:latin typeface="Arial" panose="020B0604020202020204" pitchFamily="34" charset="0"/>
                <a:cs typeface="Arial" panose="020B0604020202020204" pitchFamily="34" charset="0"/>
              </a:rPr>
              <a:t>бұру</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саласындағы</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табиғи</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монополиялар</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субъектілерінің</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мемлекеттік</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тіркелімінің</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республикалық</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бөліміне</a:t>
            </a:r>
            <a:r>
              <a:rPr lang="ru-RU" sz="1100" dirty="0">
                <a:solidFill>
                  <a:srgbClr val="17375E"/>
                </a:solidFill>
                <a:latin typeface="Arial" panose="020B0604020202020204" pitchFamily="34" charset="0"/>
                <a:cs typeface="Arial" panose="020B0604020202020204" pitchFamily="34" charset="0"/>
              </a:rPr>
              <a:t> </a:t>
            </a:r>
            <a:r>
              <a:rPr lang="ru-RU" sz="1100" dirty="0" err="1">
                <a:solidFill>
                  <a:srgbClr val="17375E"/>
                </a:solidFill>
                <a:latin typeface="Arial" panose="020B0604020202020204" pitchFamily="34" charset="0"/>
                <a:cs typeface="Arial" panose="020B0604020202020204" pitchFamily="34" charset="0"/>
              </a:rPr>
              <a:t>енгізілген</a:t>
            </a:r>
            <a:r>
              <a:rPr lang="ru-RU" sz="1100" dirty="0">
                <a:solidFill>
                  <a:srgbClr val="17375E"/>
                </a:solidFill>
                <a:latin typeface="Arial" panose="020B0604020202020204" pitchFamily="34" charset="0"/>
                <a:cs typeface="Arial" panose="020B0604020202020204" pitchFamily="34" charset="0"/>
              </a:rPr>
              <a:t>.</a:t>
            </a:r>
          </a:p>
          <a:p>
            <a:pPr algn="just">
              <a:spcBef>
                <a:spcPct val="0"/>
              </a:spcBef>
            </a:pPr>
            <a:endParaRPr lang="ru-RU" sz="1100" dirty="0">
              <a:solidFill>
                <a:srgbClr val="17375E"/>
              </a:solidFill>
              <a:latin typeface="Arial" panose="020B0604020202020204" pitchFamily="34" charset="0"/>
              <a:cs typeface="Arial" panose="020B0604020202020204" pitchFamily="34" charset="0"/>
            </a:endParaRPr>
          </a:p>
          <a:p>
            <a:pPr algn="just">
              <a:spcBef>
                <a:spcPct val="0"/>
              </a:spcBef>
            </a:pPr>
            <a:r>
              <a:rPr lang="ru-RU" altLang="ru-RU" sz="800" dirty="0">
                <a:solidFill>
                  <a:srgbClr val="17375E"/>
                </a:solidFill>
                <a:latin typeface="Arial" panose="020B0604020202020204" pitchFamily="34" charset="0"/>
                <a:cs typeface="Arial" panose="020B0604020202020204" pitchFamily="34" charset="0"/>
              </a:rPr>
              <a:t>* </a:t>
            </a:r>
            <a:r>
              <a:rPr lang="ru-RU" sz="800" dirty="0" err="1">
                <a:solidFill>
                  <a:srgbClr val="17375E"/>
                </a:solidFill>
                <a:latin typeface="Arial" panose="020B0604020202020204" pitchFamily="34" charset="0"/>
                <a:cs typeface="Arial" panose="020B0604020202020204" pitchFamily="34" charset="0"/>
              </a:rPr>
              <a:t>Қазақстан</a:t>
            </a:r>
            <a:r>
              <a:rPr lang="ru-RU" sz="800" dirty="0">
                <a:solidFill>
                  <a:srgbClr val="17375E"/>
                </a:solidFill>
                <a:latin typeface="Arial" panose="020B0604020202020204" pitchFamily="34" charset="0"/>
                <a:cs typeface="Arial" panose="020B0604020202020204" pitchFamily="34" charset="0"/>
              </a:rPr>
              <a:t> </a:t>
            </a:r>
            <a:r>
              <a:rPr lang="ru-RU" sz="800" dirty="0" err="1">
                <a:solidFill>
                  <a:srgbClr val="17375E"/>
                </a:solidFill>
                <a:latin typeface="Arial" panose="020B0604020202020204" pitchFamily="34" charset="0"/>
                <a:cs typeface="Arial" panose="020B0604020202020204" pitchFamily="34" charset="0"/>
              </a:rPr>
              <a:t>Республикасы</a:t>
            </a:r>
            <a:r>
              <a:rPr lang="ru-RU" sz="800" dirty="0">
                <a:solidFill>
                  <a:srgbClr val="17375E"/>
                </a:solidFill>
                <a:latin typeface="Arial" panose="020B0604020202020204" pitchFamily="34" charset="0"/>
                <a:cs typeface="Arial" panose="020B0604020202020204" pitchFamily="34" charset="0"/>
              </a:rPr>
              <a:t> </a:t>
            </a:r>
            <a:r>
              <a:rPr lang="ru-RU" sz="800" dirty="0" err="1">
                <a:solidFill>
                  <a:srgbClr val="17375E"/>
                </a:solidFill>
                <a:latin typeface="Arial" panose="020B0604020202020204" pitchFamily="34" charset="0"/>
                <a:cs typeface="Arial" panose="020B0604020202020204" pitchFamily="34" charset="0"/>
              </a:rPr>
              <a:t>Ұлттық</a:t>
            </a:r>
            <a:r>
              <a:rPr lang="ru-RU" sz="800" dirty="0">
                <a:solidFill>
                  <a:srgbClr val="17375E"/>
                </a:solidFill>
                <a:latin typeface="Arial" panose="020B0604020202020204" pitchFamily="34" charset="0"/>
                <a:cs typeface="Arial" panose="020B0604020202020204" pitchFamily="34" charset="0"/>
              </a:rPr>
              <a:t> экономика </a:t>
            </a:r>
            <a:r>
              <a:rPr lang="ru-RU" sz="800" dirty="0" err="1">
                <a:solidFill>
                  <a:srgbClr val="17375E"/>
                </a:solidFill>
                <a:latin typeface="Arial" panose="020B0604020202020204" pitchFamily="34" charset="0"/>
                <a:cs typeface="Arial" panose="020B0604020202020204" pitchFamily="34" charset="0"/>
              </a:rPr>
              <a:t>министрлігі</a:t>
            </a:r>
            <a:r>
              <a:rPr lang="ru-RU" sz="800" dirty="0">
                <a:solidFill>
                  <a:srgbClr val="17375E"/>
                </a:solidFill>
                <a:latin typeface="Arial" panose="020B0604020202020204" pitchFamily="34" charset="0"/>
                <a:cs typeface="Arial" panose="020B0604020202020204" pitchFamily="34" charset="0"/>
              </a:rPr>
              <a:t> </a:t>
            </a:r>
            <a:r>
              <a:rPr lang="ru-RU" sz="800" dirty="0" err="1">
                <a:solidFill>
                  <a:srgbClr val="17375E"/>
                </a:solidFill>
                <a:latin typeface="Arial" panose="020B0604020202020204" pitchFamily="34" charset="0"/>
                <a:cs typeface="Arial" panose="020B0604020202020204" pitchFamily="34" charset="0"/>
              </a:rPr>
              <a:t>Табиғи</a:t>
            </a:r>
            <a:r>
              <a:rPr lang="ru-RU" sz="800" dirty="0">
                <a:solidFill>
                  <a:srgbClr val="17375E"/>
                </a:solidFill>
                <a:latin typeface="Arial" panose="020B0604020202020204" pitchFamily="34" charset="0"/>
                <a:cs typeface="Arial" panose="020B0604020202020204" pitchFamily="34" charset="0"/>
              </a:rPr>
              <a:t> </a:t>
            </a:r>
            <a:r>
              <a:rPr lang="ru-RU" sz="800" dirty="0" err="1">
                <a:solidFill>
                  <a:srgbClr val="17375E"/>
                </a:solidFill>
                <a:latin typeface="Arial" panose="020B0604020202020204" pitchFamily="34" charset="0"/>
                <a:cs typeface="Arial" panose="020B0604020202020204" pitchFamily="34" charset="0"/>
              </a:rPr>
              <a:t>монополияларды</a:t>
            </a:r>
            <a:r>
              <a:rPr lang="ru-RU" sz="800" dirty="0">
                <a:solidFill>
                  <a:srgbClr val="17375E"/>
                </a:solidFill>
                <a:latin typeface="Arial" panose="020B0604020202020204" pitchFamily="34" charset="0"/>
                <a:cs typeface="Arial" panose="020B0604020202020204" pitchFamily="34" charset="0"/>
              </a:rPr>
              <a:t> </a:t>
            </a:r>
            <a:r>
              <a:rPr lang="ru-RU" sz="800" dirty="0" err="1">
                <a:solidFill>
                  <a:srgbClr val="17375E"/>
                </a:solidFill>
                <a:latin typeface="Arial" panose="020B0604020202020204" pitchFamily="34" charset="0"/>
                <a:cs typeface="Arial" panose="020B0604020202020204" pitchFamily="34" charset="0"/>
              </a:rPr>
              <a:t>реттеу</a:t>
            </a:r>
            <a:r>
              <a:rPr lang="ru-RU" sz="800" dirty="0">
                <a:solidFill>
                  <a:srgbClr val="17375E"/>
                </a:solidFill>
                <a:latin typeface="Arial" panose="020B0604020202020204" pitchFamily="34" charset="0"/>
                <a:cs typeface="Arial" panose="020B0604020202020204" pitchFamily="34" charset="0"/>
              </a:rPr>
              <a:t>, </a:t>
            </a:r>
            <a:r>
              <a:rPr lang="ru-RU" sz="800" dirty="0" err="1">
                <a:solidFill>
                  <a:srgbClr val="17375E"/>
                </a:solidFill>
                <a:latin typeface="Arial" panose="020B0604020202020204" pitchFamily="34" charset="0"/>
                <a:cs typeface="Arial" panose="020B0604020202020204" pitchFamily="34" charset="0"/>
              </a:rPr>
              <a:t>бәсекелестікті</a:t>
            </a:r>
            <a:r>
              <a:rPr lang="ru-RU" sz="800" dirty="0">
                <a:solidFill>
                  <a:srgbClr val="17375E"/>
                </a:solidFill>
                <a:latin typeface="Arial" panose="020B0604020202020204" pitchFamily="34" charset="0"/>
                <a:cs typeface="Arial" panose="020B0604020202020204" pitchFamily="34" charset="0"/>
              </a:rPr>
              <a:t> </a:t>
            </a:r>
            <a:r>
              <a:rPr lang="ru-RU" sz="800" dirty="0" err="1">
                <a:solidFill>
                  <a:srgbClr val="17375E"/>
                </a:solidFill>
                <a:latin typeface="Arial" panose="020B0604020202020204" pitchFamily="34" charset="0"/>
                <a:cs typeface="Arial" panose="020B0604020202020204" pitchFamily="34" charset="0"/>
              </a:rPr>
              <a:t>және</a:t>
            </a:r>
            <a:r>
              <a:rPr lang="ru-RU" sz="800" dirty="0">
                <a:solidFill>
                  <a:srgbClr val="17375E"/>
                </a:solidFill>
                <a:latin typeface="Arial" panose="020B0604020202020204" pitchFamily="34" charset="0"/>
                <a:cs typeface="Arial" panose="020B0604020202020204" pitchFamily="34" charset="0"/>
              </a:rPr>
              <a:t> </a:t>
            </a:r>
            <a:r>
              <a:rPr lang="ru-RU" sz="800" dirty="0" err="1">
                <a:solidFill>
                  <a:srgbClr val="17375E"/>
                </a:solidFill>
                <a:latin typeface="Arial" panose="020B0604020202020204" pitchFamily="34" charset="0"/>
                <a:cs typeface="Arial" panose="020B0604020202020204" pitchFamily="34" charset="0"/>
              </a:rPr>
              <a:t>тұтынушылардың</a:t>
            </a:r>
            <a:r>
              <a:rPr lang="ru-RU" sz="800" dirty="0">
                <a:solidFill>
                  <a:srgbClr val="17375E"/>
                </a:solidFill>
                <a:latin typeface="Arial" panose="020B0604020202020204" pitchFamily="34" charset="0"/>
                <a:cs typeface="Arial" panose="020B0604020202020204" pitchFamily="34" charset="0"/>
              </a:rPr>
              <a:t> </a:t>
            </a:r>
            <a:r>
              <a:rPr lang="ru-RU" sz="800" dirty="0" err="1">
                <a:solidFill>
                  <a:srgbClr val="17375E"/>
                </a:solidFill>
                <a:latin typeface="Arial" panose="020B0604020202020204" pitchFamily="34" charset="0"/>
                <a:cs typeface="Arial" panose="020B0604020202020204" pitchFamily="34" charset="0"/>
              </a:rPr>
              <a:t>құқықтарын</a:t>
            </a:r>
            <a:r>
              <a:rPr lang="ru-RU" sz="800" dirty="0">
                <a:solidFill>
                  <a:srgbClr val="17375E"/>
                </a:solidFill>
                <a:latin typeface="Arial" panose="020B0604020202020204" pitchFamily="34" charset="0"/>
                <a:cs typeface="Arial" panose="020B0604020202020204" pitchFamily="34" charset="0"/>
              </a:rPr>
              <a:t> </a:t>
            </a:r>
            <a:r>
              <a:rPr lang="ru-RU" sz="800" dirty="0" err="1">
                <a:solidFill>
                  <a:srgbClr val="17375E"/>
                </a:solidFill>
                <a:latin typeface="Arial" panose="020B0604020202020204" pitchFamily="34" charset="0"/>
                <a:cs typeface="Arial" panose="020B0604020202020204" pitchFamily="34" charset="0"/>
              </a:rPr>
              <a:t>қорғау</a:t>
            </a:r>
            <a:r>
              <a:rPr lang="ru-RU" sz="800" dirty="0">
                <a:solidFill>
                  <a:srgbClr val="17375E"/>
                </a:solidFill>
                <a:latin typeface="Arial" panose="020B0604020202020204" pitchFamily="34" charset="0"/>
                <a:cs typeface="Arial" panose="020B0604020202020204" pitchFamily="34" charset="0"/>
              </a:rPr>
              <a:t> </a:t>
            </a:r>
            <a:r>
              <a:rPr lang="ru-RU" sz="800" dirty="0" err="1">
                <a:solidFill>
                  <a:srgbClr val="17375E"/>
                </a:solidFill>
                <a:latin typeface="Arial" panose="020B0604020202020204" pitchFamily="34" charset="0"/>
                <a:cs typeface="Arial" panose="020B0604020202020204" pitchFamily="34" charset="0"/>
              </a:rPr>
              <a:t>Комитетінің</a:t>
            </a:r>
            <a:r>
              <a:rPr lang="ru-RU" sz="800" dirty="0">
                <a:solidFill>
                  <a:srgbClr val="17375E"/>
                </a:solidFill>
                <a:latin typeface="Arial" panose="020B0604020202020204" pitchFamily="34" charset="0"/>
                <a:cs typeface="Arial" panose="020B0604020202020204" pitchFamily="34" charset="0"/>
              </a:rPr>
              <a:t> 2017 </a:t>
            </a:r>
            <a:r>
              <a:rPr lang="ru-RU" sz="800" dirty="0" err="1">
                <a:solidFill>
                  <a:srgbClr val="17375E"/>
                </a:solidFill>
                <a:latin typeface="Arial" panose="020B0604020202020204" pitchFamily="34" charset="0"/>
                <a:cs typeface="Arial" panose="020B0604020202020204" pitchFamily="34" charset="0"/>
              </a:rPr>
              <a:t>жылғы</a:t>
            </a:r>
            <a:r>
              <a:rPr lang="ru-RU" sz="800" dirty="0">
                <a:solidFill>
                  <a:srgbClr val="17375E"/>
                </a:solidFill>
                <a:latin typeface="Arial" panose="020B0604020202020204" pitchFamily="34" charset="0"/>
                <a:cs typeface="Arial" panose="020B0604020202020204" pitchFamily="34" charset="0"/>
              </a:rPr>
              <a:t> 30 </a:t>
            </a:r>
            <a:r>
              <a:rPr lang="ru-RU" sz="800" dirty="0" err="1">
                <a:solidFill>
                  <a:srgbClr val="17375E"/>
                </a:solidFill>
                <a:latin typeface="Arial" panose="020B0604020202020204" pitchFamily="34" charset="0"/>
                <a:cs typeface="Arial" panose="020B0604020202020204" pitchFamily="34" charset="0"/>
              </a:rPr>
              <a:t>қарашадағы</a:t>
            </a:r>
            <a:r>
              <a:rPr lang="ru-RU" sz="800" dirty="0">
                <a:solidFill>
                  <a:srgbClr val="17375E"/>
                </a:solidFill>
                <a:latin typeface="Arial" panose="020B0604020202020204" pitchFamily="34" charset="0"/>
                <a:cs typeface="Arial" panose="020B0604020202020204" pitchFamily="34" charset="0"/>
              </a:rPr>
              <a:t> № 296-НҚ </a:t>
            </a:r>
            <a:r>
              <a:rPr lang="ru-RU" sz="800" dirty="0" err="1">
                <a:solidFill>
                  <a:srgbClr val="17375E"/>
                </a:solidFill>
                <a:latin typeface="Arial" panose="020B0604020202020204" pitchFamily="34" charset="0"/>
                <a:cs typeface="Arial" panose="020B0604020202020204" pitchFamily="34" charset="0"/>
              </a:rPr>
              <a:t>бұйрығы</a:t>
            </a:r>
            <a:endParaRPr lang="ru-RU" altLang="ru-RU" sz="800" dirty="0">
              <a:solidFill>
                <a:srgbClr val="17375E"/>
              </a:solidFill>
              <a:latin typeface="Arial" panose="020B0604020202020204" pitchFamily="34" charset="0"/>
              <a:cs typeface="Arial" panose="020B0604020202020204" pitchFamily="34" charset="0"/>
            </a:endParaRPr>
          </a:p>
        </p:txBody>
      </p:sp>
      <p:sp>
        <p:nvSpPr>
          <p:cNvPr id="29" name="Шеврон 28"/>
          <p:cNvSpPr/>
          <p:nvPr/>
        </p:nvSpPr>
        <p:spPr>
          <a:xfrm>
            <a:off x="2747313" y="1572883"/>
            <a:ext cx="216024" cy="144016"/>
          </a:xfrm>
          <a:prstGeom prst="chevron">
            <a:avLst/>
          </a:prstGeom>
          <a:noFill/>
          <a:ln>
            <a:solidFill>
              <a:srgbClr val="258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Шеврон 29"/>
          <p:cNvSpPr/>
          <p:nvPr/>
        </p:nvSpPr>
        <p:spPr>
          <a:xfrm>
            <a:off x="2766799" y="2546965"/>
            <a:ext cx="216024" cy="144016"/>
          </a:xfrm>
          <a:prstGeom prst="chevron">
            <a:avLst/>
          </a:prstGeom>
          <a:noFill/>
          <a:ln>
            <a:solidFill>
              <a:srgbClr val="258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1" name="Шеврон 30"/>
          <p:cNvSpPr/>
          <p:nvPr/>
        </p:nvSpPr>
        <p:spPr>
          <a:xfrm>
            <a:off x="2745745" y="3681155"/>
            <a:ext cx="216024" cy="144016"/>
          </a:xfrm>
          <a:prstGeom prst="chevron">
            <a:avLst/>
          </a:prstGeom>
          <a:noFill/>
          <a:ln>
            <a:solidFill>
              <a:srgbClr val="258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2" name="Шеврон 31"/>
          <p:cNvSpPr/>
          <p:nvPr/>
        </p:nvSpPr>
        <p:spPr>
          <a:xfrm>
            <a:off x="2766799" y="5061389"/>
            <a:ext cx="216024" cy="144016"/>
          </a:xfrm>
          <a:prstGeom prst="chevron">
            <a:avLst/>
          </a:prstGeom>
          <a:noFill/>
          <a:ln>
            <a:solidFill>
              <a:srgbClr val="258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1924" y="4317346"/>
            <a:ext cx="2421924" cy="1776118"/>
          </a:xfrm>
          <a:prstGeom prst="rect">
            <a:avLst/>
          </a:prstGeom>
        </p:spPr>
      </p:pic>
      <p:sp>
        <p:nvSpPr>
          <p:cNvPr id="5" name="Номер слайда 4"/>
          <p:cNvSpPr>
            <a:spLocks noGrp="1"/>
          </p:cNvSpPr>
          <p:nvPr>
            <p:ph type="sldNum" sz="quarter" idx="12"/>
          </p:nvPr>
        </p:nvSpPr>
        <p:spPr/>
        <p:txBody>
          <a:bodyPr/>
          <a:lstStyle/>
          <a:p>
            <a:fld id="{C1D32532-DADC-4E43-9EED-7788C45729EB}" type="slidenum">
              <a:rPr lang="en-GB" smtClean="0"/>
              <a:t>3</a:t>
            </a:fld>
            <a:endParaRPr lang="en-GB"/>
          </a:p>
        </p:txBody>
      </p:sp>
    </p:spTree>
    <p:extLst>
      <p:ext uri="{BB962C8B-B14F-4D97-AF65-F5344CB8AC3E}">
        <p14:creationId xmlns:p14="http://schemas.microsoft.com/office/powerpoint/2010/main" val="3086125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rotWithShape="1">
          <a:blip r:embed="rId2"/>
          <a:srcRect l="177" t="4356" r="15738" b="28201"/>
          <a:stretch/>
        </p:blipFill>
        <p:spPr>
          <a:xfrm>
            <a:off x="0" y="6616146"/>
            <a:ext cx="12192000" cy="229941"/>
          </a:xfrm>
          <a:prstGeom prst="rect">
            <a:avLst/>
          </a:prstGeom>
        </p:spPr>
      </p:pic>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434"/>
            <a:ext cx="12192000" cy="691894"/>
          </a:xfrm>
          <a:prstGeom prst="rect">
            <a:avLst/>
          </a:prstGeom>
        </p:spPr>
      </p:pic>
      <p:sp>
        <p:nvSpPr>
          <p:cNvPr id="9" name="TextBox 8"/>
          <p:cNvSpPr txBox="1"/>
          <p:nvPr/>
        </p:nvSpPr>
        <p:spPr>
          <a:xfrm>
            <a:off x="0" y="132323"/>
            <a:ext cx="12192000" cy="338554"/>
          </a:xfrm>
          <a:prstGeom prst="rect">
            <a:avLst/>
          </a:prstGeom>
          <a:noFill/>
        </p:spPr>
        <p:txBody>
          <a:bodyPr wrap="square" rtlCol="0" anchor="ctr">
            <a:spAutoFit/>
          </a:bodyPr>
          <a:lstStyle/>
          <a:p>
            <a:pPr algn="ctr">
              <a:spcBef>
                <a:spcPct val="0"/>
              </a:spcBef>
            </a:pPr>
            <a:r>
              <a:rPr lang="ru-RU" sz="1600" b="1" dirty="0">
                <a:solidFill>
                  <a:srgbClr val="336699"/>
                </a:solidFill>
                <a:latin typeface="Arial" panose="020B0604020202020204" pitchFamily="34" charset="0"/>
                <a:cs typeface="Arial" panose="020B0604020202020204" pitchFamily="34" charset="0"/>
              </a:rPr>
              <a:t>     </a:t>
            </a:r>
            <a:r>
              <a:rPr lang="ru-RU" sz="1600" b="1" dirty="0" err="1">
                <a:solidFill>
                  <a:srgbClr val="336699"/>
                </a:solidFill>
                <a:latin typeface="Arial" panose="020B0604020202020204" pitchFamily="34" charset="0"/>
                <a:cs typeface="Arial" panose="020B0604020202020204" pitchFamily="34" charset="0"/>
              </a:rPr>
              <a:t>Сумен</a:t>
            </a:r>
            <a:r>
              <a:rPr lang="ru-RU" sz="1600" b="1" dirty="0">
                <a:solidFill>
                  <a:srgbClr val="336699"/>
                </a:solidFill>
                <a:latin typeface="Arial" panose="020B0604020202020204" pitchFamily="34" charset="0"/>
                <a:cs typeface="Arial" panose="020B0604020202020204" pitchFamily="34" charset="0"/>
              </a:rPr>
              <a:t> </a:t>
            </a:r>
            <a:r>
              <a:rPr lang="ru-RU" sz="1600" b="1" dirty="0" err="1">
                <a:solidFill>
                  <a:srgbClr val="336699"/>
                </a:solidFill>
                <a:latin typeface="Arial" panose="020B0604020202020204" pitchFamily="34" charset="0"/>
                <a:cs typeface="Arial" panose="020B0604020202020204" pitchFamily="34" charset="0"/>
              </a:rPr>
              <a:t>жабдықтау</a:t>
            </a:r>
            <a:r>
              <a:rPr lang="ru-RU" sz="1600" b="1" dirty="0">
                <a:solidFill>
                  <a:srgbClr val="336699"/>
                </a:solidFill>
                <a:latin typeface="Arial" panose="020B0604020202020204" pitchFamily="34" charset="0"/>
                <a:cs typeface="Arial" panose="020B0604020202020204" pitchFamily="34" charset="0"/>
              </a:rPr>
              <a:t> </a:t>
            </a:r>
            <a:r>
              <a:rPr lang="ru-RU" sz="1600" b="1" dirty="0" err="1">
                <a:solidFill>
                  <a:srgbClr val="336699"/>
                </a:solidFill>
                <a:latin typeface="Arial" panose="020B0604020202020204" pitchFamily="34" charset="0"/>
                <a:cs typeface="Arial" panose="020B0604020202020204" pitchFamily="34" charset="0"/>
              </a:rPr>
              <a:t>және</a:t>
            </a:r>
            <a:r>
              <a:rPr lang="ru-RU" sz="1600" b="1" dirty="0">
                <a:solidFill>
                  <a:srgbClr val="336699"/>
                </a:solidFill>
                <a:latin typeface="Arial" panose="020B0604020202020204" pitchFamily="34" charset="0"/>
                <a:cs typeface="Arial" panose="020B0604020202020204" pitchFamily="34" charset="0"/>
              </a:rPr>
              <a:t> су </a:t>
            </a:r>
            <a:r>
              <a:rPr lang="ru-RU" sz="1600" b="1" dirty="0" err="1">
                <a:solidFill>
                  <a:srgbClr val="336699"/>
                </a:solidFill>
                <a:latin typeface="Arial" panose="020B0604020202020204" pitchFamily="34" charset="0"/>
                <a:cs typeface="Arial" panose="020B0604020202020204" pitchFamily="34" charset="0"/>
              </a:rPr>
              <a:t>бұру</a:t>
            </a:r>
            <a:r>
              <a:rPr lang="ru-RU" sz="1600" b="1" dirty="0">
                <a:solidFill>
                  <a:srgbClr val="336699"/>
                </a:solidFill>
                <a:latin typeface="Arial" panose="020B0604020202020204" pitchFamily="34" charset="0"/>
                <a:cs typeface="Arial" panose="020B0604020202020204" pitchFamily="34" charset="0"/>
              </a:rPr>
              <a:t> </a:t>
            </a:r>
            <a:r>
              <a:rPr lang="ru-RU" sz="1600" b="1" dirty="0" err="1">
                <a:solidFill>
                  <a:srgbClr val="336699"/>
                </a:solidFill>
                <a:latin typeface="Arial" panose="020B0604020202020204" pitchFamily="34" charset="0"/>
                <a:cs typeface="Arial" panose="020B0604020202020204" pitchFamily="34" charset="0"/>
              </a:rPr>
              <a:t>жүйелерінің</a:t>
            </a:r>
            <a:r>
              <a:rPr lang="ru-RU" sz="1600" b="1" dirty="0">
                <a:solidFill>
                  <a:srgbClr val="336699"/>
                </a:solidFill>
                <a:latin typeface="Arial" panose="020B0604020202020204" pitchFamily="34" charset="0"/>
                <a:cs typeface="Arial" panose="020B0604020202020204" pitchFamily="34" charset="0"/>
              </a:rPr>
              <a:t> </a:t>
            </a:r>
            <a:r>
              <a:rPr lang="ru-RU" sz="1600" b="1" dirty="0" err="1">
                <a:solidFill>
                  <a:srgbClr val="336699"/>
                </a:solidFill>
                <a:latin typeface="Arial" panose="020B0604020202020204" pitchFamily="34" charset="0"/>
                <a:cs typeface="Arial" panose="020B0604020202020204" pitchFamily="34" charset="0"/>
              </a:rPr>
              <a:t>техникалық</a:t>
            </a:r>
            <a:r>
              <a:rPr lang="ru-RU" sz="1600" b="1" dirty="0">
                <a:solidFill>
                  <a:srgbClr val="336699"/>
                </a:solidFill>
                <a:latin typeface="Arial" panose="020B0604020202020204" pitchFamily="34" charset="0"/>
                <a:cs typeface="Arial" panose="020B0604020202020204" pitchFamily="34" charset="0"/>
              </a:rPr>
              <a:t> </a:t>
            </a:r>
            <a:r>
              <a:rPr lang="ru-RU" sz="1600" b="1" dirty="0" err="1">
                <a:solidFill>
                  <a:srgbClr val="336699"/>
                </a:solidFill>
                <a:latin typeface="Arial" panose="020B0604020202020204" pitchFamily="34" charset="0"/>
                <a:cs typeface="Arial" panose="020B0604020202020204" pitchFamily="34" charset="0"/>
              </a:rPr>
              <a:t>параметрлері</a:t>
            </a:r>
            <a:r>
              <a:rPr lang="ru-RU" sz="1600" b="1" dirty="0">
                <a:solidFill>
                  <a:srgbClr val="336699"/>
                </a:solidFill>
                <a:latin typeface="Arial" panose="020B0604020202020204" pitchFamily="34" charset="0"/>
                <a:cs typeface="Arial" panose="020B0604020202020204" pitchFamily="34" charset="0"/>
              </a:rPr>
              <a:t> </a:t>
            </a:r>
          </a:p>
        </p:txBody>
      </p:sp>
      <p:graphicFrame>
        <p:nvGraphicFramePr>
          <p:cNvPr id="17" name="Таблица 16"/>
          <p:cNvGraphicFramePr>
            <a:graphicFrameLocks noGrp="1"/>
          </p:cNvGraphicFramePr>
          <p:nvPr>
            <p:extLst>
              <p:ext uri="{D42A27DB-BD31-4B8C-83A1-F6EECF244321}">
                <p14:modId xmlns:p14="http://schemas.microsoft.com/office/powerpoint/2010/main" val="3515426674"/>
              </p:ext>
            </p:extLst>
          </p:nvPr>
        </p:nvGraphicFramePr>
        <p:xfrm>
          <a:off x="2549880" y="703409"/>
          <a:ext cx="9481094" cy="5916791"/>
        </p:xfrm>
        <a:graphic>
          <a:graphicData uri="http://schemas.openxmlformats.org/drawingml/2006/table">
            <a:tbl>
              <a:tblPr>
                <a:effectLst>
                  <a:outerShdw blurRad="50800" dist="38100" dir="2700000" algn="tl" rotWithShape="0">
                    <a:prstClr val="black">
                      <a:alpha val="40000"/>
                    </a:prstClr>
                  </a:outerShdw>
                </a:effectLst>
              </a:tblPr>
              <a:tblGrid>
                <a:gridCol w="401939">
                  <a:extLst>
                    <a:ext uri="{9D8B030D-6E8A-4147-A177-3AD203B41FA5}">
                      <a16:colId xmlns:a16="http://schemas.microsoft.com/office/drawing/2014/main" val="20000"/>
                    </a:ext>
                  </a:extLst>
                </a:gridCol>
                <a:gridCol w="7402575">
                  <a:extLst>
                    <a:ext uri="{9D8B030D-6E8A-4147-A177-3AD203B41FA5}">
                      <a16:colId xmlns:a16="http://schemas.microsoft.com/office/drawing/2014/main" val="20001"/>
                    </a:ext>
                  </a:extLst>
                </a:gridCol>
                <a:gridCol w="677294">
                  <a:extLst>
                    <a:ext uri="{9D8B030D-6E8A-4147-A177-3AD203B41FA5}">
                      <a16:colId xmlns:a16="http://schemas.microsoft.com/office/drawing/2014/main" val="4284699974"/>
                    </a:ext>
                  </a:extLst>
                </a:gridCol>
                <a:gridCol w="999286">
                  <a:extLst>
                    <a:ext uri="{9D8B030D-6E8A-4147-A177-3AD203B41FA5}">
                      <a16:colId xmlns:a16="http://schemas.microsoft.com/office/drawing/2014/main" val="20003"/>
                    </a:ext>
                  </a:extLst>
                </a:gridCol>
              </a:tblGrid>
              <a:tr h="278053">
                <a:tc>
                  <a:txBody>
                    <a:bodyPr/>
                    <a:lstStyle/>
                    <a:p>
                      <a:pPr algn="ctr" fontAlgn="ctr"/>
                      <a:endParaRPr lang="en-US" sz="1200" b="1" i="0" u="none" strike="noStrike" dirty="0">
                        <a:solidFill>
                          <a:srgbClr val="000000"/>
                        </a:solidFill>
                        <a:latin typeface="Arial"/>
                      </a:endParaRPr>
                    </a:p>
                  </a:txBody>
                  <a:tcPr marL="5550" marR="5550" marT="5551" marB="0" anchor="ctr">
                    <a:lnL w="6350" cap="flat" cmpd="sng" algn="ctr">
                      <a:solidFill>
                        <a:srgbClr val="18536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solidFill>
                      <a:srgbClr val="B7DEEF"/>
                    </a:solidFill>
                  </a:tcPr>
                </a:tc>
                <a:tc>
                  <a:txBody>
                    <a:bodyPr/>
                    <a:lstStyle/>
                    <a:p>
                      <a:pPr marL="88900" indent="0" algn="l" fontAlgn="ctr"/>
                      <a:r>
                        <a:rPr lang="ru-RU" sz="1800" b="1" kern="1200" dirty="0">
                          <a:solidFill>
                            <a:schemeClr val="tx1"/>
                          </a:solidFill>
                          <a:effectLst/>
                          <a:latin typeface="+mn-lt"/>
                          <a:ea typeface="+mn-ea"/>
                          <a:cs typeface="+mn-cs"/>
                        </a:rPr>
                        <a:t> </a:t>
                      </a:r>
                      <a:r>
                        <a:rPr lang="ru-RU" sz="1400" b="1" kern="1200" dirty="0" err="1">
                          <a:solidFill>
                            <a:srgbClr val="17375E"/>
                          </a:solidFill>
                          <a:effectLst/>
                          <a:latin typeface="Arial" panose="020B0604020202020204" pitchFamily="34" charset="0"/>
                          <a:ea typeface="+mn-ea"/>
                          <a:cs typeface="Arial" panose="020B0604020202020204" pitchFamily="34" charset="0"/>
                        </a:rPr>
                        <a:t>Сумен</a:t>
                      </a:r>
                      <a:r>
                        <a:rPr lang="ru-RU" sz="1400" b="1" kern="1200" dirty="0">
                          <a:solidFill>
                            <a:srgbClr val="17375E"/>
                          </a:solidFill>
                          <a:effectLst/>
                          <a:latin typeface="Arial" panose="020B0604020202020204" pitchFamily="34" charset="0"/>
                          <a:ea typeface="+mn-ea"/>
                          <a:cs typeface="Arial" panose="020B0604020202020204" pitchFamily="34" charset="0"/>
                        </a:rPr>
                        <a:t> </a:t>
                      </a:r>
                      <a:r>
                        <a:rPr lang="ru-RU" sz="1400" b="1" kern="1200" dirty="0" err="1">
                          <a:solidFill>
                            <a:srgbClr val="17375E"/>
                          </a:solidFill>
                          <a:effectLst/>
                          <a:latin typeface="Arial" panose="020B0604020202020204" pitchFamily="34" charset="0"/>
                          <a:ea typeface="+mn-ea"/>
                          <a:cs typeface="Arial" panose="020B0604020202020204" pitchFamily="34" charset="0"/>
                        </a:rPr>
                        <a:t>жабдықтау</a:t>
                      </a:r>
                      <a:r>
                        <a:rPr lang="ru-RU" sz="1400" b="1" kern="1200" dirty="0">
                          <a:solidFill>
                            <a:srgbClr val="17375E"/>
                          </a:solidFill>
                          <a:effectLst/>
                          <a:latin typeface="Arial" panose="020B0604020202020204" pitchFamily="34" charset="0"/>
                          <a:ea typeface="+mn-ea"/>
                          <a:cs typeface="Arial" panose="020B0604020202020204" pitchFamily="34" charset="0"/>
                        </a:rPr>
                        <a:t> </a:t>
                      </a:r>
                      <a:r>
                        <a:rPr lang="ru-RU" sz="1400" b="1" kern="1200" dirty="0" err="1">
                          <a:solidFill>
                            <a:srgbClr val="17375E"/>
                          </a:solidFill>
                          <a:effectLst/>
                          <a:latin typeface="Arial" panose="020B0604020202020204" pitchFamily="34" charset="0"/>
                          <a:ea typeface="+mn-ea"/>
                          <a:cs typeface="Arial" panose="020B0604020202020204" pitchFamily="34" charset="0"/>
                        </a:rPr>
                        <a:t>жүйесі</a:t>
                      </a:r>
                      <a:endParaRPr lang="ru-RU" sz="1400" b="1" i="0" u="none" strike="noStrike" dirty="0">
                        <a:solidFill>
                          <a:srgbClr val="17375E"/>
                        </a:solidFill>
                        <a:latin typeface="Arial" panose="020B0604020202020204" pitchFamily="34" charset="0"/>
                        <a:cs typeface="Arial" panose="020B0604020202020204" pitchFamily="34" charset="0"/>
                      </a:endParaRP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solidFill>
                      <a:srgbClr val="B7DEEF"/>
                    </a:solidFill>
                  </a:tcPr>
                </a:tc>
                <a:tc>
                  <a:txBody>
                    <a:bodyPr/>
                    <a:lstStyle/>
                    <a:p>
                      <a:pPr algn="ctr" fontAlgn="ctr"/>
                      <a:endParaRPr lang="ru-RU" sz="1200" b="1" i="0" u="none" strike="noStrike" dirty="0">
                        <a:solidFill>
                          <a:schemeClr val="tx2">
                            <a:lumMod val="75000"/>
                          </a:schemeClr>
                        </a:solidFill>
                        <a:latin typeface="Arial"/>
                      </a:endParaRP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solidFill>
                      <a:srgbClr val="B7DEEF"/>
                    </a:solidFill>
                  </a:tcPr>
                </a:tc>
                <a:tc>
                  <a:txBody>
                    <a:bodyPr/>
                    <a:lstStyle/>
                    <a:p>
                      <a:pPr algn="ctr" fontAlgn="ctr"/>
                      <a:endParaRPr lang="ru-RU" sz="1200" b="1" i="0" u="none" strike="noStrike" dirty="0">
                        <a:solidFill>
                          <a:schemeClr val="tx2">
                            <a:lumMod val="75000"/>
                          </a:schemeClr>
                        </a:solidFill>
                        <a:latin typeface="Arial"/>
                      </a:endParaRPr>
                    </a:p>
                  </a:txBody>
                  <a:tcPr marL="5550" marR="5550" marT="5551" marB="0" anchor="ctr">
                    <a:lnL w="6350" cap="flat" cmpd="sng" algn="ctr">
                      <a:noFill/>
                      <a:prstDash val="solid"/>
                      <a:round/>
                      <a:headEnd type="none" w="med" len="med"/>
                      <a:tailEnd type="none" w="med" len="med"/>
                    </a:lnL>
                    <a:lnR w="6350" cap="flat" cmpd="sng" algn="ctr">
                      <a:solidFill>
                        <a:srgbClr val="18536E"/>
                      </a:solidFill>
                      <a:prstDash val="solid"/>
                      <a:round/>
                      <a:headEnd type="none" w="med" len="med"/>
                      <a:tailEnd type="none" w="med" len="med"/>
                    </a:lnR>
                    <a:lnT w="6350" cap="flat" cmpd="sng" algn="ctr">
                      <a:solidFill>
                        <a:srgbClr val="18536E"/>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solidFill>
                      <a:srgbClr val="B7DEEF"/>
                    </a:solidFill>
                  </a:tcPr>
                </a:tc>
                <a:extLst>
                  <a:ext uri="{0D108BD9-81ED-4DB2-BD59-A6C34878D82A}">
                    <a16:rowId xmlns:a16="http://schemas.microsoft.com/office/drawing/2014/main" val="10001"/>
                  </a:ext>
                </a:extLst>
              </a:tr>
              <a:tr h="421740">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1</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Жер</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асты</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көздерінің</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қуаты</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Талғар</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Алматы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кен</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орындары</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тереңдігі</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500 м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дейінгі</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376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ұңғыма</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rPr>
                        <a:t>1 05</a:t>
                      </a:r>
                      <a:r>
                        <a:rPr lang="en-US" sz="1050" b="0" i="0" u="none" strike="noStrike" kern="1200" dirty="0">
                          <a:solidFill>
                            <a:schemeClr val="tx2">
                              <a:lumMod val="75000"/>
                            </a:schemeClr>
                          </a:solidFill>
                          <a:latin typeface="Arial" panose="020B0604020202020204" pitchFamily="34" charset="0"/>
                          <a:ea typeface="+mn-ea"/>
                          <a:cs typeface="Arial" panose="020B0604020202020204" pitchFamily="34" charset="0"/>
                        </a:rPr>
                        <a:t>7,7</a:t>
                      </a:r>
                      <a:endPar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endParaRP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dirty="0" err="1">
                          <a:effectLst/>
                          <a:latin typeface="Arial" panose="020B0604020202020204" pitchFamily="34" charset="0"/>
                          <a:cs typeface="Arial" panose="020B0604020202020204" pitchFamily="34" charset="0"/>
                        </a:rPr>
                        <a:t>мың</a:t>
                      </a:r>
                      <a:r>
                        <a:rPr lang="ru-RU" sz="1050" dirty="0">
                          <a:effectLst/>
                          <a:latin typeface="Arial" panose="020B0604020202020204" pitchFamily="34" charset="0"/>
                          <a:cs typeface="Arial" panose="020B0604020202020204" pitchFamily="34" charset="0"/>
                        </a:rPr>
                        <a:t> м3/ </a:t>
                      </a:r>
                      <a:r>
                        <a:rPr lang="ru-RU" sz="1050" dirty="0" err="1">
                          <a:effectLst/>
                          <a:latin typeface="Arial" panose="020B0604020202020204" pitchFamily="34" charset="0"/>
                          <a:cs typeface="Arial" panose="020B0604020202020204" pitchFamily="34" charset="0"/>
                        </a:rPr>
                        <a:t>тәулігіне</a:t>
                      </a:r>
                      <a:endParaRPr lang="ru-RU" sz="1050" b="0" i="0" u="none" strike="noStrike" dirty="0">
                        <a:solidFill>
                          <a:schemeClr val="tx2">
                            <a:lumMod val="75000"/>
                          </a:schemeClr>
                        </a:solidFill>
                        <a:latin typeface="Arial" panose="020B0604020202020204" pitchFamily="34" charset="0"/>
                        <a:cs typeface="Arial" panose="020B0604020202020204" pitchFamily="34" charset="0"/>
                      </a:endParaRP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6574">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2</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Жер</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үсті</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көздерінің</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қуаты</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Бас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тазарту</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құрылыстары</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Үлкен</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Алматы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өзені</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Медеу</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(Ким-</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Асар</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kk-KZ"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ө</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з.),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Ақсай</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Қарағайлы</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сүзгі</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станциялары</a:t>
                      </a:r>
                      <a:endPar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rPr>
                        <a:t>286</a:t>
                      </a:r>
                      <a:r>
                        <a:rPr lang="en-US" sz="1050" b="0" i="0" u="none" strike="noStrike" kern="1200" dirty="0">
                          <a:solidFill>
                            <a:schemeClr val="tx2">
                              <a:lumMod val="75000"/>
                            </a:schemeClr>
                          </a:solidFill>
                          <a:latin typeface="Arial" panose="020B0604020202020204" pitchFamily="34" charset="0"/>
                          <a:ea typeface="+mn-ea"/>
                          <a:cs typeface="Arial" panose="020B0604020202020204" pitchFamily="34" charset="0"/>
                        </a:rPr>
                        <a:t>,7</a:t>
                      </a:r>
                      <a:endPar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endParaRP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50" dirty="0" err="1">
                          <a:effectLst/>
                          <a:latin typeface="Arial" panose="020B0604020202020204" pitchFamily="34" charset="0"/>
                          <a:cs typeface="Arial" panose="020B0604020202020204" pitchFamily="34" charset="0"/>
                        </a:rPr>
                        <a:t>мың</a:t>
                      </a:r>
                      <a:r>
                        <a:rPr lang="ru-RU" sz="1050" dirty="0">
                          <a:effectLst/>
                          <a:latin typeface="Arial" panose="020B0604020202020204" pitchFamily="34" charset="0"/>
                          <a:cs typeface="Arial" panose="020B0604020202020204" pitchFamily="34" charset="0"/>
                        </a:rPr>
                        <a:t> м3/ </a:t>
                      </a:r>
                      <a:r>
                        <a:rPr lang="ru-RU" sz="1050" dirty="0" err="1">
                          <a:effectLst/>
                          <a:latin typeface="Arial" panose="020B0604020202020204" pitchFamily="34" charset="0"/>
                          <a:cs typeface="Arial" panose="020B0604020202020204" pitchFamily="34" charset="0"/>
                        </a:rPr>
                        <a:t>тәулігіне</a:t>
                      </a:r>
                      <a:endParaRPr lang="ru-RU" sz="1050" b="0" i="0" u="none" strike="noStrike" dirty="0">
                        <a:solidFill>
                          <a:schemeClr val="tx2">
                            <a:lumMod val="75000"/>
                          </a:schemeClr>
                        </a:solidFill>
                        <a:latin typeface="Arial" panose="020B0604020202020204" pitchFamily="34" charset="0"/>
                        <a:cs typeface="Arial" panose="020B0604020202020204" pitchFamily="34" charset="0"/>
                      </a:endParaRP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5322">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3</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Су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құбыры</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желілерінің</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ұзындығы</a:t>
                      </a:r>
                      <a:endPar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kk-KZ" sz="1050" b="0" i="0" u="none" strike="noStrike" kern="1200" dirty="0" smtClean="0">
                          <a:solidFill>
                            <a:schemeClr val="tx2">
                              <a:lumMod val="75000"/>
                            </a:schemeClr>
                          </a:solidFill>
                          <a:latin typeface="Arial" panose="020B0604020202020204" pitchFamily="34" charset="0"/>
                          <a:ea typeface="+mn-ea"/>
                          <a:cs typeface="Arial" panose="020B0604020202020204" pitchFamily="34" charset="0"/>
                        </a:rPr>
                        <a:t>4 004</a:t>
                      </a:r>
                      <a:endPar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endParaRP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dirty="0">
                          <a:solidFill>
                            <a:schemeClr val="tx2">
                              <a:lumMod val="75000"/>
                            </a:schemeClr>
                          </a:solidFill>
                          <a:latin typeface="Arial" panose="020B0604020202020204" pitchFamily="34" charset="0"/>
                          <a:cs typeface="Arial" panose="020B0604020202020204" pitchFamily="34" charset="0"/>
                        </a:rPr>
                        <a:t>км</a:t>
                      </a: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34653">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4</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Су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құбыры</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құдықтары</a:t>
                      </a:r>
                      <a:endPar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kk-KZ" sz="1050" b="0" i="0" u="none" strike="noStrike" kern="1200" dirty="0" smtClean="0">
                          <a:solidFill>
                            <a:schemeClr val="tx2">
                              <a:lumMod val="75000"/>
                            </a:schemeClr>
                          </a:solidFill>
                          <a:latin typeface="Arial" panose="020B0604020202020204" pitchFamily="34" charset="0"/>
                          <a:ea typeface="+mn-ea"/>
                          <a:cs typeface="Arial" panose="020B0604020202020204" pitchFamily="34" charset="0"/>
                        </a:rPr>
                        <a:t>51</a:t>
                      </a:r>
                      <a:r>
                        <a:rPr lang="en-US" sz="1050" b="0" i="0" u="none" strike="noStrike" kern="1200" dirty="0" smtClean="0">
                          <a:solidFill>
                            <a:schemeClr val="tx2">
                              <a:lumMod val="75000"/>
                            </a:schemeClr>
                          </a:solidFill>
                          <a:latin typeface="Arial" panose="020B0604020202020204" pitchFamily="34" charset="0"/>
                          <a:ea typeface="+mn-ea"/>
                          <a:cs typeface="Arial" panose="020B0604020202020204" pitchFamily="34" charset="0"/>
                        </a:rPr>
                        <a:t> </a:t>
                      </a:r>
                      <a:r>
                        <a:rPr lang="kk-KZ" sz="1050" b="0" i="0" u="none" strike="noStrike" kern="1200" dirty="0" smtClean="0">
                          <a:solidFill>
                            <a:schemeClr val="tx2">
                              <a:lumMod val="75000"/>
                            </a:schemeClr>
                          </a:solidFill>
                          <a:latin typeface="Arial" panose="020B0604020202020204" pitchFamily="34" charset="0"/>
                          <a:ea typeface="+mn-ea"/>
                          <a:cs typeface="Arial" panose="020B0604020202020204" pitchFamily="34" charset="0"/>
                        </a:rPr>
                        <a:t>157</a:t>
                      </a:r>
                      <a:endPar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endParaRP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dirty="0" err="1">
                          <a:effectLst/>
                          <a:latin typeface="Arial" panose="020B0604020202020204" pitchFamily="34" charset="0"/>
                          <a:cs typeface="Arial" panose="020B0604020202020204" pitchFamily="34" charset="0"/>
                        </a:rPr>
                        <a:t>бірл</a:t>
                      </a:r>
                      <a:r>
                        <a:rPr lang="ru-RU" sz="1050" b="0" i="0" u="none" strike="noStrike" dirty="0">
                          <a:solidFill>
                            <a:schemeClr val="tx2">
                              <a:lumMod val="75000"/>
                            </a:schemeClr>
                          </a:solidFill>
                          <a:latin typeface="Arial" panose="020B0604020202020204" pitchFamily="34" charset="0"/>
                          <a:cs typeface="Arial" panose="020B0604020202020204" pitchFamily="34" charset="0"/>
                        </a:rPr>
                        <a:t>.</a:t>
                      </a: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42256">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5</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Бекіту-реттеу</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арматурасы</a:t>
                      </a:r>
                      <a:endPar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smtClean="0">
                          <a:solidFill>
                            <a:schemeClr val="tx2">
                              <a:lumMod val="75000"/>
                            </a:schemeClr>
                          </a:solidFill>
                          <a:latin typeface="Arial" panose="020B0604020202020204" pitchFamily="34" charset="0"/>
                          <a:ea typeface="+mn-ea"/>
                          <a:cs typeface="Arial" panose="020B0604020202020204" pitchFamily="34" charset="0"/>
                        </a:rPr>
                        <a:t>40 148</a:t>
                      </a:r>
                      <a:endPar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endParaRP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dirty="0" err="1">
                          <a:effectLst/>
                          <a:latin typeface="Arial" panose="020B0604020202020204" pitchFamily="34" charset="0"/>
                          <a:cs typeface="Arial" panose="020B0604020202020204" pitchFamily="34" charset="0"/>
                        </a:rPr>
                        <a:t>бірл</a:t>
                      </a:r>
                      <a:endParaRPr lang="ru-RU" sz="1050" b="0" i="0" u="none" strike="noStrike" dirty="0">
                        <a:solidFill>
                          <a:schemeClr val="tx2">
                            <a:lumMod val="75000"/>
                          </a:schemeClr>
                        </a:solidFill>
                        <a:latin typeface="Arial" panose="020B0604020202020204" pitchFamily="34" charset="0"/>
                        <a:cs typeface="Arial" panose="020B0604020202020204" pitchFamily="34" charset="0"/>
                      </a:endParaRP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9027171"/>
                  </a:ext>
                </a:extLst>
              </a:tr>
              <a:tr h="250909">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6</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Өрт</a:t>
                      </a:r>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u="none"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гидранттары</a:t>
                      </a:r>
                      <a:endPar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rPr>
                        <a:t>9</a:t>
                      </a:r>
                      <a:r>
                        <a:rPr lang="ru-RU" sz="1050" b="0" i="0" u="none" strike="noStrike" kern="1200" baseline="0" dirty="0">
                          <a:solidFill>
                            <a:schemeClr val="tx2">
                              <a:lumMod val="75000"/>
                            </a:schemeClr>
                          </a:solidFill>
                          <a:latin typeface="Arial" panose="020B0604020202020204" pitchFamily="34" charset="0"/>
                          <a:ea typeface="+mn-ea"/>
                          <a:cs typeface="Arial" panose="020B0604020202020204" pitchFamily="34" charset="0"/>
                        </a:rPr>
                        <a:t> 0</a:t>
                      </a:r>
                      <a:r>
                        <a:rPr lang="en-US" sz="1050" b="0" i="0" u="none" strike="noStrike" kern="1200" baseline="0" dirty="0" smtClean="0">
                          <a:solidFill>
                            <a:schemeClr val="tx2">
                              <a:lumMod val="75000"/>
                            </a:schemeClr>
                          </a:solidFill>
                          <a:latin typeface="Arial" panose="020B0604020202020204" pitchFamily="34" charset="0"/>
                          <a:ea typeface="+mn-ea"/>
                          <a:cs typeface="Arial" panose="020B0604020202020204" pitchFamily="34" charset="0"/>
                        </a:rPr>
                        <a:t>4</a:t>
                      </a:r>
                      <a:r>
                        <a:rPr lang="kk-KZ" sz="1050" b="0" i="0" u="none" strike="noStrike" kern="1200" baseline="0" dirty="0" smtClean="0">
                          <a:solidFill>
                            <a:schemeClr val="tx2">
                              <a:lumMod val="75000"/>
                            </a:schemeClr>
                          </a:solidFill>
                          <a:latin typeface="Arial" panose="020B0604020202020204" pitchFamily="34" charset="0"/>
                          <a:ea typeface="+mn-ea"/>
                          <a:cs typeface="Arial" panose="020B0604020202020204" pitchFamily="34" charset="0"/>
                        </a:rPr>
                        <a:t>9</a:t>
                      </a:r>
                      <a:endPar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endParaRP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dirty="0" err="1">
                          <a:effectLst/>
                          <a:latin typeface="Arial" panose="020B0604020202020204" pitchFamily="34" charset="0"/>
                          <a:cs typeface="Arial" panose="020B0604020202020204" pitchFamily="34" charset="0"/>
                        </a:rPr>
                        <a:t>бірл</a:t>
                      </a:r>
                      <a:endParaRPr lang="ru-RU" sz="1050" b="0" i="0" u="none" strike="noStrike" dirty="0">
                        <a:solidFill>
                          <a:schemeClr val="tx2">
                            <a:lumMod val="75000"/>
                          </a:schemeClr>
                        </a:solidFill>
                        <a:latin typeface="Arial" panose="020B0604020202020204" pitchFamily="34" charset="0"/>
                        <a:cs typeface="Arial" panose="020B0604020202020204" pitchFamily="34" charset="0"/>
                      </a:endParaRP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7755364"/>
                  </a:ext>
                </a:extLst>
              </a:tr>
              <a:tr h="233604">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7</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kern="1200" dirty="0" err="1">
                          <a:solidFill>
                            <a:srgbClr val="17375E"/>
                          </a:solidFill>
                          <a:effectLst/>
                          <a:latin typeface="Arial" panose="020B0604020202020204" pitchFamily="34" charset="0"/>
                          <a:ea typeface="+mn-ea"/>
                          <a:cs typeface="Arial" panose="020B0604020202020204" pitchFamily="34" charset="0"/>
                        </a:rPr>
                        <a:t>Сорғы</a:t>
                      </a:r>
                      <a:r>
                        <a:rPr lang="ru-RU" sz="1050" kern="1200" dirty="0">
                          <a:solidFill>
                            <a:srgbClr val="17375E"/>
                          </a:solidFill>
                          <a:effectLst/>
                          <a:latin typeface="Arial" panose="020B0604020202020204" pitchFamily="34" charset="0"/>
                          <a:ea typeface="+mn-ea"/>
                          <a:cs typeface="Arial" panose="020B0604020202020204" pitchFamily="34" charset="0"/>
                        </a:rPr>
                        <a:t> </a:t>
                      </a:r>
                      <a:r>
                        <a:rPr lang="ru-RU" sz="1050" kern="1200" dirty="0" err="1" smtClean="0">
                          <a:solidFill>
                            <a:srgbClr val="17375E"/>
                          </a:solidFill>
                          <a:effectLst/>
                          <a:latin typeface="Arial" panose="020B0604020202020204" pitchFamily="34" charset="0"/>
                          <a:ea typeface="+mn-ea"/>
                          <a:cs typeface="Arial" panose="020B0604020202020204" pitchFamily="34" charset="0"/>
                        </a:rPr>
                        <a:t>станциялары</a:t>
                      </a:r>
                      <a:endParaRPr lang="ru-RU" sz="1050" kern="1200" dirty="0">
                        <a:solidFill>
                          <a:srgbClr val="17375E"/>
                        </a:solidFill>
                        <a:effectLst/>
                        <a:latin typeface="Arial" panose="020B0604020202020204" pitchFamily="34" charset="0"/>
                        <a:ea typeface="+mn-ea"/>
                        <a:cs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rPr>
                        <a:t>251</a:t>
                      </a: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dirty="0" err="1">
                          <a:effectLst/>
                          <a:latin typeface="Arial" panose="020B0604020202020204" pitchFamily="34" charset="0"/>
                          <a:cs typeface="Arial" panose="020B0604020202020204" pitchFamily="34" charset="0"/>
                        </a:rPr>
                        <a:t>бірл</a:t>
                      </a:r>
                      <a:endParaRPr lang="ru-RU" sz="1050" b="0" i="0" u="none" strike="noStrike" dirty="0">
                        <a:solidFill>
                          <a:schemeClr val="tx2">
                            <a:lumMod val="75000"/>
                          </a:schemeClr>
                        </a:solidFill>
                        <a:latin typeface="Arial" panose="020B0604020202020204" pitchFamily="34" charset="0"/>
                        <a:cs typeface="Arial" panose="020B0604020202020204" pitchFamily="34" charset="0"/>
                      </a:endParaRP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22576">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8</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50" kern="1200" dirty="0">
                          <a:solidFill>
                            <a:srgbClr val="17375E"/>
                          </a:solidFill>
                          <a:effectLst/>
                          <a:latin typeface="Arial" panose="020B0604020202020204" pitchFamily="34" charset="0"/>
                          <a:ea typeface="+mn-ea"/>
                          <a:cs typeface="Arial" panose="020B0604020202020204" pitchFamily="34" charset="0"/>
                        </a:rPr>
                        <a:t> Таза су </a:t>
                      </a:r>
                      <a:r>
                        <a:rPr lang="ru-RU" sz="1050" kern="1200" dirty="0" err="1">
                          <a:solidFill>
                            <a:srgbClr val="17375E"/>
                          </a:solidFill>
                          <a:effectLst/>
                          <a:latin typeface="Arial" panose="020B0604020202020204" pitchFamily="34" charset="0"/>
                          <a:ea typeface="+mn-ea"/>
                          <a:cs typeface="Arial" panose="020B0604020202020204" pitchFamily="34" charset="0"/>
                        </a:rPr>
                        <a:t>ыдыстары</a:t>
                      </a:r>
                      <a:r>
                        <a:rPr lang="ru-RU" sz="1050" kern="1200" dirty="0">
                          <a:solidFill>
                            <a:srgbClr val="17375E"/>
                          </a:solidFill>
                          <a:effectLst/>
                          <a:latin typeface="Arial" panose="020B0604020202020204" pitchFamily="34" charset="0"/>
                          <a:ea typeface="+mn-ea"/>
                          <a:cs typeface="Arial" panose="020B0604020202020204" pitchFamily="34" charset="0"/>
                        </a:rPr>
                        <a:t> (ТСЫ)</a:t>
                      </a: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rPr>
                        <a:t>11</a:t>
                      </a:r>
                      <a:r>
                        <a:rPr lang="en-US" sz="1050" b="0" i="0" u="none" strike="noStrike" kern="1200" dirty="0">
                          <a:solidFill>
                            <a:schemeClr val="tx2">
                              <a:lumMod val="75000"/>
                            </a:schemeClr>
                          </a:solidFill>
                          <a:latin typeface="Arial" panose="020B0604020202020204" pitchFamily="34" charset="0"/>
                          <a:ea typeface="+mn-ea"/>
                          <a:cs typeface="Arial" panose="020B0604020202020204" pitchFamily="34" charset="0"/>
                        </a:rPr>
                        <a:t>2</a:t>
                      </a:r>
                      <a:endPar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endParaRP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dirty="0" err="1">
                          <a:effectLst/>
                          <a:latin typeface="Arial" panose="020B0604020202020204" pitchFamily="34" charset="0"/>
                          <a:cs typeface="Arial" panose="020B0604020202020204" pitchFamily="34" charset="0"/>
                        </a:rPr>
                        <a:t>бірл</a:t>
                      </a:r>
                      <a:endParaRPr lang="ru-RU" sz="1050" b="0" i="0" u="none" strike="noStrike" dirty="0">
                        <a:solidFill>
                          <a:schemeClr val="tx2">
                            <a:lumMod val="75000"/>
                          </a:schemeClr>
                        </a:solidFill>
                        <a:latin typeface="Arial" panose="020B0604020202020204" pitchFamily="34" charset="0"/>
                        <a:cs typeface="Arial" panose="020B0604020202020204" pitchFamily="34" charset="0"/>
                      </a:endParaRP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5257124"/>
                  </a:ext>
                </a:extLst>
              </a:tr>
              <a:tr h="235980">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9</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ru-RU" sz="1050" kern="1200" dirty="0">
                          <a:solidFill>
                            <a:srgbClr val="17375E"/>
                          </a:solidFill>
                          <a:effectLst/>
                          <a:latin typeface="Arial" panose="020B0604020202020204" pitchFamily="34" charset="0"/>
                          <a:ea typeface="+mn-ea"/>
                          <a:cs typeface="Arial" panose="020B0604020202020204" pitchFamily="34" charset="0"/>
                        </a:rPr>
                        <a:t> </a:t>
                      </a:r>
                      <a:r>
                        <a:rPr lang="ru-RU" sz="1050" kern="1200" dirty="0" err="1">
                          <a:solidFill>
                            <a:srgbClr val="17375E"/>
                          </a:solidFill>
                          <a:effectLst/>
                          <a:latin typeface="Arial" panose="020B0604020202020204" pitchFamily="34" charset="0"/>
                          <a:ea typeface="+mn-ea"/>
                          <a:cs typeface="Arial" panose="020B0604020202020204" pitchFamily="34" charset="0"/>
                        </a:rPr>
                        <a:t>Трансформаторлық</a:t>
                      </a:r>
                      <a:r>
                        <a:rPr lang="ru-RU" sz="1050" kern="1200" dirty="0">
                          <a:solidFill>
                            <a:srgbClr val="17375E"/>
                          </a:solidFill>
                          <a:effectLst/>
                          <a:latin typeface="Arial" panose="020B0604020202020204" pitchFamily="34" charset="0"/>
                          <a:ea typeface="+mn-ea"/>
                          <a:cs typeface="Arial" panose="020B0604020202020204" pitchFamily="34" charset="0"/>
                        </a:rPr>
                        <a:t> </a:t>
                      </a:r>
                      <a:r>
                        <a:rPr lang="ru-RU" sz="1050" kern="1200" dirty="0" err="1">
                          <a:solidFill>
                            <a:srgbClr val="17375E"/>
                          </a:solidFill>
                          <a:effectLst/>
                          <a:latin typeface="Arial" panose="020B0604020202020204" pitchFamily="34" charset="0"/>
                          <a:ea typeface="+mn-ea"/>
                          <a:cs typeface="Arial" panose="020B0604020202020204" pitchFamily="34" charset="0"/>
                        </a:rPr>
                        <a:t>қосалқы</a:t>
                      </a:r>
                      <a:r>
                        <a:rPr lang="ru-RU" sz="1050" kern="1200" dirty="0">
                          <a:solidFill>
                            <a:srgbClr val="17375E"/>
                          </a:solidFill>
                          <a:effectLst/>
                          <a:latin typeface="Arial" panose="020B0604020202020204" pitchFamily="34" charset="0"/>
                          <a:ea typeface="+mn-ea"/>
                          <a:cs typeface="Arial" panose="020B0604020202020204" pitchFamily="34" charset="0"/>
                        </a:rPr>
                        <a:t> </a:t>
                      </a:r>
                      <a:r>
                        <a:rPr lang="ru-RU" sz="1050" kern="1200" dirty="0" err="1">
                          <a:solidFill>
                            <a:srgbClr val="17375E"/>
                          </a:solidFill>
                          <a:effectLst/>
                          <a:latin typeface="Arial" panose="020B0604020202020204" pitchFamily="34" charset="0"/>
                          <a:ea typeface="+mn-ea"/>
                          <a:cs typeface="Arial" panose="020B0604020202020204" pitchFamily="34" charset="0"/>
                        </a:rPr>
                        <a:t>станциялар</a:t>
                      </a:r>
                      <a:endParaRPr lang="ru-RU" sz="1050" u="none" dirty="0">
                        <a:solidFill>
                          <a:srgbClr val="17375E"/>
                        </a:solidFill>
                        <a:effectLst/>
                        <a:latin typeface="Arial" panose="020B0604020202020204" pitchFamily="34" charset="0"/>
                        <a:ea typeface="Calibri" panose="020F0502020204030204" pitchFamily="34" charset="0"/>
                        <a:cs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rPr>
                        <a:t>84</a:t>
                      </a: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dirty="0" err="1">
                          <a:effectLst/>
                          <a:latin typeface="Arial" panose="020B0604020202020204" pitchFamily="34" charset="0"/>
                          <a:cs typeface="Arial" panose="020B0604020202020204" pitchFamily="34" charset="0"/>
                        </a:rPr>
                        <a:t>бірл</a:t>
                      </a:r>
                      <a:endParaRPr lang="ru-RU" sz="1050" b="0" i="0" u="none" strike="noStrike" dirty="0">
                        <a:solidFill>
                          <a:schemeClr val="tx2">
                            <a:lumMod val="75000"/>
                          </a:schemeClr>
                        </a:solidFill>
                        <a:latin typeface="Arial" panose="020B0604020202020204" pitchFamily="34" charset="0"/>
                        <a:cs typeface="Arial" panose="020B0604020202020204" pitchFamily="34" charset="0"/>
                      </a:endParaRP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1527698"/>
                  </a:ext>
                </a:extLst>
              </a:tr>
              <a:tr h="278053">
                <a:tc>
                  <a:txBody>
                    <a:bodyPr/>
                    <a:lstStyle/>
                    <a:p>
                      <a:pPr algn="ctr" fontAlgn="ctr"/>
                      <a:endParaRPr lang="en-US" sz="1100" b="1" i="0" u="none" strike="noStrike" dirty="0">
                        <a:solidFill>
                          <a:srgbClr val="0975C3"/>
                        </a:solidFill>
                        <a:latin typeface="Arial" panose="020B0604020202020204" pitchFamily="34" charset="0"/>
                        <a:cs typeface="Arial" panose="020B0604020202020204" pitchFamily="34" charset="0"/>
                      </a:endParaRPr>
                    </a:p>
                  </a:txBody>
                  <a:tcPr marL="5550" marR="5550" marT="5551" marB="0" anchor="ctr">
                    <a:lnL w="6350" cap="flat" cmpd="sng" algn="ctr">
                      <a:solidFill>
                        <a:srgbClr val="18536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solidFill>
                      <a:srgbClr val="B7DEEF"/>
                    </a:solidFill>
                  </a:tcPr>
                </a:tc>
                <a:tc>
                  <a:txBody>
                    <a:bodyPr/>
                    <a:lstStyle/>
                    <a:p>
                      <a:pPr marL="88900" indent="0" algn="l" fontAlgn="ctr"/>
                      <a:r>
                        <a:rPr lang="ru-RU" sz="1800" b="1" kern="1200" dirty="0">
                          <a:solidFill>
                            <a:schemeClr val="tx1"/>
                          </a:solidFill>
                          <a:effectLst/>
                          <a:latin typeface="+mn-lt"/>
                          <a:ea typeface="+mn-ea"/>
                          <a:cs typeface="+mn-cs"/>
                        </a:rPr>
                        <a:t> </a:t>
                      </a:r>
                      <a:r>
                        <a:rPr lang="ru-RU" sz="1400" b="1" kern="1200" dirty="0">
                          <a:solidFill>
                            <a:srgbClr val="17375E"/>
                          </a:solidFill>
                          <a:effectLst/>
                          <a:latin typeface="Arial" panose="020B0604020202020204" pitchFamily="34" charset="0"/>
                          <a:ea typeface="+mn-ea"/>
                          <a:cs typeface="Arial" panose="020B0604020202020204" pitchFamily="34" charset="0"/>
                        </a:rPr>
                        <a:t>Су </a:t>
                      </a:r>
                      <a:r>
                        <a:rPr lang="ru-RU" sz="1400" b="1" kern="1200" dirty="0" err="1">
                          <a:solidFill>
                            <a:srgbClr val="17375E"/>
                          </a:solidFill>
                          <a:effectLst/>
                          <a:latin typeface="Arial" panose="020B0604020202020204" pitchFamily="34" charset="0"/>
                          <a:ea typeface="+mn-ea"/>
                          <a:cs typeface="Arial" panose="020B0604020202020204" pitchFamily="34" charset="0"/>
                        </a:rPr>
                        <a:t>бұру</a:t>
                      </a:r>
                      <a:r>
                        <a:rPr lang="ru-RU" sz="1400" b="1" kern="1200" dirty="0">
                          <a:solidFill>
                            <a:srgbClr val="17375E"/>
                          </a:solidFill>
                          <a:effectLst/>
                          <a:latin typeface="Arial" panose="020B0604020202020204" pitchFamily="34" charset="0"/>
                          <a:ea typeface="+mn-ea"/>
                          <a:cs typeface="Arial" panose="020B0604020202020204" pitchFamily="34" charset="0"/>
                        </a:rPr>
                        <a:t> </a:t>
                      </a:r>
                      <a:r>
                        <a:rPr lang="ru-RU" sz="1400" b="1" kern="1200" dirty="0" err="1">
                          <a:solidFill>
                            <a:srgbClr val="17375E"/>
                          </a:solidFill>
                          <a:effectLst/>
                          <a:latin typeface="Arial" panose="020B0604020202020204" pitchFamily="34" charset="0"/>
                          <a:ea typeface="+mn-ea"/>
                          <a:cs typeface="Arial" panose="020B0604020202020204" pitchFamily="34" charset="0"/>
                        </a:rPr>
                        <a:t>жүйесі</a:t>
                      </a:r>
                      <a:endParaRPr lang="ru-RU" sz="1400" b="1" i="0" u="none" strike="noStrike" dirty="0">
                        <a:solidFill>
                          <a:srgbClr val="17375E"/>
                        </a:solidFill>
                        <a:latin typeface="Arial" panose="020B0604020202020204" pitchFamily="34" charset="0"/>
                        <a:cs typeface="Arial" panose="020B0604020202020204" pitchFamily="34" charset="0"/>
                      </a:endParaRP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solidFill>
                      <a:srgbClr val="B7DEEF"/>
                    </a:solidFill>
                  </a:tcPr>
                </a:tc>
                <a:tc>
                  <a:txBody>
                    <a:bodyPr/>
                    <a:lstStyle/>
                    <a:p>
                      <a:pPr marL="0" algn="r" defTabSz="914400" rtl="0" eaLnBrk="1" fontAlgn="ctr" latinLnBrk="0" hangingPunct="1"/>
                      <a:endPar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endParaRP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solidFill>
                      <a:srgbClr val="B7DEEF"/>
                    </a:solidFill>
                  </a:tcPr>
                </a:tc>
                <a:tc>
                  <a:txBody>
                    <a:bodyPr/>
                    <a:lstStyle/>
                    <a:p>
                      <a:pPr algn="ctr" fontAlgn="ctr"/>
                      <a:endParaRPr lang="ru-RU" sz="1050" b="1" i="0" u="none" strike="noStrike" dirty="0">
                        <a:solidFill>
                          <a:schemeClr val="tx2">
                            <a:lumMod val="75000"/>
                          </a:schemeClr>
                        </a:solidFill>
                        <a:latin typeface="Arial" panose="020B0604020202020204" pitchFamily="34" charset="0"/>
                        <a:cs typeface="Arial" panose="020B0604020202020204" pitchFamily="34" charset="0"/>
                      </a:endParaRPr>
                    </a:p>
                  </a:txBody>
                  <a:tcPr marL="81002" marR="5550" marT="5551" marB="0" anchor="ctr">
                    <a:lnL w="6350" cap="flat" cmpd="sng" algn="ctr">
                      <a:noFill/>
                      <a:prstDash val="solid"/>
                      <a:round/>
                      <a:headEnd type="none" w="med" len="med"/>
                      <a:tailEnd type="none" w="med" len="med"/>
                    </a:lnL>
                    <a:lnR w="6350" cap="flat" cmpd="sng" algn="ctr">
                      <a:solidFill>
                        <a:srgbClr val="18536E"/>
                      </a:solidFill>
                      <a:prstDash val="solid"/>
                      <a:round/>
                      <a:headEnd type="none" w="med" len="med"/>
                      <a:tailEnd type="none" w="med" len="med"/>
                    </a:lnR>
                    <a:lnT w="6350" cap="flat" cmpd="sng" algn="ctr">
                      <a:solidFill>
                        <a:srgbClr val="18536E"/>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solidFill>
                      <a:srgbClr val="B7DEEF"/>
                    </a:solidFill>
                  </a:tcPr>
                </a:tc>
                <a:extLst>
                  <a:ext uri="{0D108BD9-81ED-4DB2-BD59-A6C34878D82A}">
                    <a16:rowId xmlns:a16="http://schemas.microsoft.com/office/drawing/2014/main" val="10012"/>
                  </a:ext>
                </a:extLst>
              </a:tr>
              <a:tr h="341038">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1</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50" kern="1200" dirty="0">
                          <a:solidFill>
                            <a:srgbClr val="17375E"/>
                          </a:solidFill>
                          <a:effectLst/>
                          <a:latin typeface="Arial" panose="020B0604020202020204" pitchFamily="34" charset="0"/>
                          <a:ea typeface="+mn-ea"/>
                          <a:cs typeface="Arial" panose="020B0604020202020204" pitchFamily="34" charset="0"/>
                        </a:rPr>
                        <a:t> </a:t>
                      </a:r>
                      <a:r>
                        <a:rPr lang="ru-RU" sz="1050" kern="1200" dirty="0" err="1">
                          <a:solidFill>
                            <a:srgbClr val="17375E"/>
                          </a:solidFill>
                          <a:effectLst/>
                          <a:latin typeface="Arial" panose="020B0604020202020204" pitchFamily="34" charset="0"/>
                          <a:ea typeface="+mn-ea"/>
                          <a:cs typeface="Arial" panose="020B0604020202020204" pitchFamily="34" charset="0"/>
                        </a:rPr>
                        <a:t>Кәріздік</a:t>
                      </a:r>
                      <a:r>
                        <a:rPr lang="ru-RU" sz="1050" kern="1200" dirty="0">
                          <a:solidFill>
                            <a:srgbClr val="17375E"/>
                          </a:solidFill>
                          <a:effectLst/>
                          <a:latin typeface="Arial" panose="020B0604020202020204" pitchFamily="34" charset="0"/>
                          <a:ea typeface="+mn-ea"/>
                          <a:cs typeface="Arial" panose="020B0604020202020204" pitchFamily="34" charset="0"/>
                        </a:rPr>
                        <a:t> </a:t>
                      </a:r>
                      <a:r>
                        <a:rPr lang="ru-RU" sz="1050" kern="1200" dirty="0" err="1">
                          <a:solidFill>
                            <a:srgbClr val="17375E"/>
                          </a:solidFill>
                          <a:effectLst/>
                          <a:latin typeface="Arial" panose="020B0604020202020204" pitchFamily="34" charset="0"/>
                          <a:ea typeface="+mn-ea"/>
                          <a:cs typeface="Arial" panose="020B0604020202020204" pitchFamily="34" charset="0"/>
                        </a:rPr>
                        <a:t>тазарту</a:t>
                      </a:r>
                      <a:r>
                        <a:rPr lang="ru-RU" sz="1050" kern="1200" dirty="0">
                          <a:solidFill>
                            <a:srgbClr val="17375E"/>
                          </a:solidFill>
                          <a:effectLst/>
                          <a:latin typeface="Arial" panose="020B0604020202020204" pitchFamily="34" charset="0"/>
                          <a:ea typeface="+mn-ea"/>
                          <a:cs typeface="Arial" panose="020B0604020202020204" pitchFamily="34" charset="0"/>
                        </a:rPr>
                        <a:t> </a:t>
                      </a:r>
                      <a:r>
                        <a:rPr lang="ru-RU" sz="1050" kern="1200" dirty="0" err="1">
                          <a:solidFill>
                            <a:srgbClr val="17375E"/>
                          </a:solidFill>
                          <a:effectLst/>
                          <a:latin typeface="Arial" panose="020B0604020202020204" pitchFamily="34" charset="0"/>
                          <a:ea typeface="+mn-ea"/>
                          <a:cs typeface="Arial" panose="020B0604020202020204" pitchFamily="34" charset="0"/>
                        </a:rPr>
                        <a:t>құрылыстары</a:t>
                      </a:r>
                      <a:r>
                        <a:rPr lang="ru-RU" sz="1050" kern="1200" dirty="0">
                          <a:solidFill>
                            <a:srgbClr val="17375E"/>
                          </a:solidFill>
                          <a:effectLst/>
                          <a:latin typeface="Arial" panose="020B0604020202020204" pitchFamily="34" charset="0"/>
                          <a:ea typeface="+mn-ea"/>
                          <a:cs typeface="Arial" panose="020B0604020202020204" pitchFamily="34" charset="0"/>
                        </a:rPr>
                        <a:t>:</a:t>
                      </a:r>
                      <a:r>
                        <a:rPr lang="ru-RU" sz="1050" kern="1200" baseline="0" dirty="0">
                          <a:solidFill>
                            <a:srgbClr val="17375E"/>
                          </a:solidFill>
                          <a:effectLst/>
                          <a:latin typeface="Arial" panose="020B0604020202020204" pitchFamily="34" charset="0"/>
                          <a:ea typeface="+mn-ea"/>
                          <a:cs typeface="Arial" panose="020B0604020202020204" pitchFamily="34" charset="0"/>
                        </a:rPr>
                        <a:t> </a:t>
                      </a:r>
                      <a:r>
                        <a:rPr lang="ru-RU" sz="1050" kern="1200" dirty="0" err="1">
                          <a:solidFill>
                            <a:srgbClr val="17375E"/>
                          </a:solidFill>
                          <a:effectLst/>
                          <a:latin typeface="Arial" panose="020B0604020202020204" pitchFamily="34" charset="0"/>
                          <a:ea typeface="+mn-ea"/>
                          <a:cs typeface="Arial" panose="020B0604020202020204" pitchFamily="34" charset="0"/>
                        </a:rPr>
                        <a:t>механикалық</a:t>
                      </a:r>
                      <a:r>
                        <a:rPr lang="ru-RU" sz="1050" kern="1200" dirty="0">
                          <a:solidFill>
                            <a:srgbClr val="17375E"/>
                          </a:solidFill>
                          <a:effectLst/>
                          <a:latin typeface="Arial" panose="020B0604020202020204" pitchFamily="34" charset="0"/>
                          <a:ea typeface="+mn-ea"/>
                          <a:cs typeface="Arial" panose="020B0604020202020204" pitchFamily="34" charset="0"/>
                        </a:rPr>
                        <a:t> </a:t>
                      </a:r>
                      <a:r>
                        <a:rPr lang="ru-RU" sz="1050" kern="1200" dirty="0" err="1">
                          <a:solidFill>
                            <a:srgbClr val="17375E"/>
                          </a:solidFill>
                          <a:effectLst/>
                          <a:latin typeface="Arial" panose="020B0604020202020204" pitchFamily="34" charset="0"/>
                          <a:ea typeface="+mn-ea"/>
                          <a:cs typeface="Arial" panose="020B0604020202020204" pitchFamily="34" charset="0"/>
                        </a:rPr>
                        <a:t>және</a:t>
                      </a:r>
                      <a:r>
                        <a:rPr lang="ru-RU" sz="1050" kern="1200" dirty="0">
                          <a:solidFill>
                            <a:srgbClr val="17375E"/>
                          </a:solidFill>
                          <a:effectLst/>
                          <a:latin typeface="Arial" panose="020B0604020202020204" pitchFamily="34" charset="0"/>
                          <a:ea typeface="+mn-ea"/>
                          <a:cs typeface="Arial" panose="020B0604020202020204" pitchFamily="34" charset="0"/>
                        </a:rPr>
                        <a:t> </a:t>
                      </a:r>
                      <a:r>
                        <a:rPr lang="ru-RU" sz="1050" kern="1200" dirty="0" err="1">
                          <a:solidFill>
                            <a:srgbClr val="17375E"/>
                          </a:solidFill>
                          <a:effectLst/>
                          <a:latin typeface="Arial" panose="020B0604020202020204" pitchFamily="34" charset="0"/>
                          <a:ea typeface="+mn-ea"/>
                          <a:cs typeface="Arial" panose="020B0604020202020204" pitchFamily="34" charset="0"/>
                        </a:rPr>
                        <a:t>биологиялық</a:t>
                      </a:r>
                      <a:r>
                        <a:rPr lang="ru-RU" sz="1050" kern="1200" dirty="0">
                          <a:solidFill>
                            <a:srgbClr val="17375E"/>
                          </a:solidFill>
                          <a:effectLst/>
                          <a:latin typeface="Arial" panose="020B0604020202020204" pitchFamily="34" charset="0"/>
                          <a:ea typeface="+mn-ea"/>
                          <a:cs typeface="Arial" panose="020B0604020202020204" pitchFamily="34" charset="0"/>
                        </a:rPr>
                        <a:t> </a:t>
                      </a:r>
                      <a:r>
                        <a:rPr lang="ru-RU" sz="1050" kern="1200" dirty="0" err="1">
                          <a:solidFill>
                            <a:srgbClr val="17375E"/>
                          </a:solidFill>
                          <a:effectLst/>
                          <a:latin typeface="Arial" panose="020B0604020202020204" pitchFamily="34" charset="0"/>
                          <a:ea typeface="+mn-ea"/>
                          <a:cs typeface="Arial" panose="020B0604020202020204" pitchFamily="34" charset="0"/>
                        </a:rPr>
                        <a:t>тазарту</a:t>
                      </a:r>
                      <a:endParaRPr lang="ru-RU" sz="1050" b="0" i="0" u="none" strike="noStrike" dirty="0">
                        <a:solidFill>
                          <a:srgbClr val="17375E"/>
                        </a:solidFill>
                        <a:latin typeface="Arial" panose="020B0604020202020204" pitchFamily="34" charset="0"/>
                        <a:cs typeface="Arial" panose="020B0604020202020204" pitchFamily="34" charset="0"/>
                      </a:endParaRP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rPr>
                        <a:t>640</a:t>
                      </a: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dirty="0" err="1">
                          <a:effectLst/>
                          <a:latin typeface="Arial" panose="020B0604020202020204" pitchFamily="34" charset="0"/>
                          <a:cs typeface="Arial" panose="020B0604020202020204" pitchFamily="34" charset="0"/>
                        </a:rPr>
                        <a:t>мың</a:t>
                      </a:r>
                      <a:r>
                        <a:rPr lang="ru-RU" sz="1050" dirty="0">
                          <a:effectLst/>
                          <a:latin typeface="Arial" panose="020B0604020202020204" pitchFamily="34" charset="0"/>
                          <a:cs typeface="Arial" panose="020B0604020202020204" pitchFamily="34" charset="0"/>
                        </a:rPr>
                        <a:t> м3/ </a:t>
                      </a:r>
                      <a:r>
                        <a:rPr lang="ru-RU" sz="1050" dirty="0" err="1">
                          <a:effectLst/>
                          <a:latin typeface="Arial" panose="020B0604020202020204" pitchFamily="34" charset="0"/>
                          <a:cs typeface="Arial" panose="020B0604020202020204" pitchFamily="34" charset="0"/>
                        </a:rPr>
                        <a:t>тәулігіне</a:t>
                      </a:r>
                      <a:endParaRPr lang="ru-RU" sz="1050" b="0" i="0" u="none" strike="noStrike" dirty="0">
                        <a:solidFill>
                          <a:schemeClr val="tx2">
                            <a:lumMod val="75000"/>
                          </a:schemeClr>
                        </a:solidFill>
                        <a:latin typeface="Arial" panose="020B0604020202020204" pitchFamily="34" charset="0"/>
                        <a:cs typeface="Arial" panose="020B0604020202020204" pitchFamily="34" charset="0"/>
                      </a:endParaRP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8628105"/>
                  </a:ext>
                </a:extLst>
              </a:tr>
              <a:tr h="254762">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2</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Кәріз</a:t>
                      </a:r>
                      <a:r>
                        <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желілерінің</a:t>
                      </a:r>
                      <a:r>
                        <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ұзындығы</a:t>
                      </a:r>
                      <a:endPar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rPr>
                        <a:t>2 </a:t>
                      </a:r>
                      <a:r>
                        <a:rPr lang="kk-KZ" sz="1050" b="0" i="0" u="none" strike="noStrike" kern="1200" dirty="0" smtClean="0">
                          <a:solidFill>
                            <a:schemeClr val="tx2">
                              <a:lumMod val="75000"/>
                            </a:schemeClr>
                          </a:solidFill>
                          <a:latin typeface="Arial" panose="020B0604020202020204" pitchFamily="34" charset="0"/>
                          <a:ea typeface="+mn-ea"/>
                          <a:cs typeface="Arial" panose="020B0604020202020204" pitchFamily="34" charset="0"/>
                        </a:rPr>
                        <a:t>258</a:t>
                      </a:r>
                      <a:endPar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endParaRP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dirty="0">
                          <a:solidFill>
                            <a:schemeClr val="tx2">
                              <a:lumMod val="75000"/>
                            </a:schemeClr>
                          </a:solidFill>
                          <a:latin typeface="Arial" panose="020B0604020202020204" pitchFamily="34" charset="0"/>
                          <a:cs typeface="Arial" panose="020B0604020202020204" pitchFamily="34" charset="0"/>
                        </a:rPr>
                        <a:t>км</a:t>
                      </a: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59560">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3</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Кәріз</a:t>
                      </a:r>
                      <a:r>
                        <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құдықтары</a:t>
                      </a:r>
                      <a:r>
                        <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камералар</a:t>
                      </a:r>
                      <a:endPar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smtClean="0">
                          <a:solidFill>
                            <a:schemeClr val="tx2">
                              <a:lumMod val="75000"/>
                            </a:schemeClr>
                          </a:solidFill>
                          <a:latin typeface="Arial" panose="020B0604020202020204" pitchFamily="34" charset="0"/>
                          <a:ea typeface="+mn-ea"/>
                          <a:cs typeface="Arial" panose="020B0604020202020204" pitchFamily="34" charset="0"/>
                        </a:rPr>
                        <a:t>83 </a:t>
                      </a:r>
                      <a:r>
                        <a:rPr lang="kk-KZ" sz="1050" b="0" i="0" u="none" strike="noStrike" kern="1200" dirty="0" smtClean="0">
                          <a:solidFill>
                            <a:schemeClr val="tx2">
                              <a:lumMod val="75000"/>
                            </a:schemeClr>
                          </a:solidFill>
                          <a:latin typeface="Arial" panose="020B0604020202020204" pitchFamily="34" charset="0"/>
                          <a:ea typeface="+mn-ea"/>
                          <a:cs typeface="Arial" panose="020B0604020202020204" pitchFamily="34" charset="0"/>
                        </a:rPr>
                        <a:t>992</a:t>
                      </a:r>
                      <a:endPar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endParaRP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бірл</a:t>
                      </a:r>
                      <a:r>
                        <a:rPr kumimoji="0" lang="ru-RU" sz="105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a:t>
                      </a: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21600">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4</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Сорғы</a:t>
                      </a:r>
                      <a:r>
                        <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станциялары</a:t>
                      </a:r>
                      <a:endPar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kk-KZ" sz="1050" b="0" i="0" u="none" strike="noStrike" kern="1200" dirty="0" smtClean="0">
                          <a:solidFill>
                            <a:schemeClr val="tx2">
                              <a:lumMod val="75000"/>
                            </a:schemeClr>
                          </a:solidFill>
                          <a:latin typeface="Arial" panose="020B0604020202020204" pitchFamily="34" charset="0"/>
                          <a:ea typeface="+mn-ea"/>
                          <a:cs typeface="Arial" panose="020B0604020202020204" pitchFamily="34" charset="0"/>
                        </a:rPr>
                        <a:t>43</a:t>
                      </a:r>
                      <a:endPar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endParaRP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бірл</a:t>
                      </a:r>
                      <a:r>
                        <a:rPr kumimoji="0" lang="ru-RU" sz="105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a:t>
                      </a: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28304">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5</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Бұру</a:t>
                      </a:r>
                      <a:r>
                        <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арналары</a:t>
                      </a:r>
                      <a:endPar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rPr>
                        <a:t>121</a:t>
                      </a: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chemeClr val="tx2">
                              <a:lumMod val="75000"/>
                            </a:schemeClr>
                          </a:solidFill>
                          <a:latin typeface="Arial" panose="020B0604020202020204" pitchFamily="34" charset="0"/>
                          <a:cs typeface="Arial" panose="020B0604020202020204" pitchFamily="34" charset="0"/>
                        </a:rPr>
                        <a:t>км</a:t>
                      </a: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84460">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6</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Сорбұлақ</a:t>
                      </a:r>
                      <a:r>
                        <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жинақтауышы</a:t>
                      </a:r>
                      <a:endPar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rPr>
                        <a:t>1 000</a:t>
                      </a: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dirty="0">
                          <a:effectLst/>
                          <a:latin typeface="Arial" panose="020B0604020202020204" pitchFamily="34" charset="0"/>
                          <a:cs typeface="Arial" panose="020B0604020202020204" pitchFamily="34" charset="0"/>
                        </a:rPr>
                        <a:t>млн. м3</a:t>
                      </a:r>
                      <a:endParaRPr lang="ru-RU" sz="1050" b="0" i="0" u="none" strike="noStrike" dirty="0">
                        <a:solidFill>
                          <a:schemeClr val="tx2">
                            <a:lumMod val="75000"/>
                          </a:schemeClr>
                        </a:solidFill>
                        <a:latin typeface="Arial" panose="020B0604020202020204" pitchFamily="34" charset="0"/>
                        <a:cs typeface="Arial" panose="020B0604020202020204" pitchFamily="34" charset="0"/>
                      </a:endParaRP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79680">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7</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Оң</a:t>
                      </a:r>
                      <a:r>
                        <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жағалаудағы</a:t>
                      </a:r>
                      <a:r>
                        <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Сорбұлақ</a:t>
                      </a:r>
                      <a:r>
                        <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каналының</a:t>
                      </a:r>
                      <a:r>
                        <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r>
                        <a:rPr lang="ru-RU" sz="1050" dirty="0" err="1">
                          <a:solidFill>
                            <a:srgbClr val="17375E"/>
                          </a:solidFill>
                          <a:effectLst/>
                          <a:latin typeface="Arial" panose="020B0604020202020204" pitchFamily="34" charset="0"/>
                          <a:ea typeface="Calibri" panose="020F0502020204030204" pitchFamily="34" charset="0"/>
                          <a:cs typeface="Arial" panose="020B0604020202020204" pitchFamily="34" charset="0"/>
                        </a:rPr>
                        <a:t>жинақтаушылары</a:t>
                      </a:r>
                      <a:r>
                        <a:rPr lang="ru-RU" sz="1050" b="1" dirty="0">
                          <a:solidFill>
                            <a:srgbClr val="17375E"/>
                          </a:solidFill>
                          <a:effectLst/>
                          <a:latin typeface="Arial" panose="020B0604020202020204" pitchFamily="34" charset="0"/>
                          <a:ea typeface="Calibri" panose="020F0502020204030204" pitchFamily="34" charset="0"/>
                          <a:cs typeface="Arial" panose="020B0604020202020204" pitchFamily="34" charset="0"/>
                        </a:rPr>
                        <a:t>                     </a:t>
                      </a:r>
                      <a:endParaRPr lang="ru-RU" sz="1050" dirty="0">
                        <a:solidFill>
                          <a:srgbClr val="17375E"/>
                        </a:solidFill>
                        <a:effectLst/>
                        <a:latin typeface="Arial" panose="020B0604020202020204" pitchFamily="34" charset="0"/>
                        <a:ea typeface="Calibri" panose="020F0502020204030204" pitchFamily="34" charset="0"/>
                        <a:cs typeface="Arial" panose="020B0604020202020204" pitchFamily="34" charset="0"/>
                      </a:endParaRPr>
                    </a:p>
                  </a:txBody>
                  <a:tcPr marL="5715" marR="5715" marT="571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rPr>
                        <a:t>50,3</a:t>
                      </a: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050" b="0" i="0" u="none" strike="noStrike" dirty="0">
                          <a:solidFill>
                            <a:schemeClr val="tx2">
                              <a:lumMod val="75000"/>
                            </a:schemeClr>
                          </a:solidFill>
                          <a:latin typeface="Arial" panose="020B0604020202020204" pitchFamily="34" charset="0"/>
                          <a:cs typeface="Arial" panose="020B0604020202020204" pitchFamily="34" charset="0"/>
                        </a:rPr>
                        <a:t>млн.м³</a:t>
                      </a: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17489">
                <a:tc>
                  <a:txBody>
                    <a:bodyPr/>
                    <a:lstStyle/>
                    <a:p>
                      <a:pPr algn="ctr" fontAlgn="ctr"/>
                      <a:endParaRPr lang="en-US" sz="1100" b="1" i="0" u="none" strike="noStrike" dirty="0">
                        <a:solidFill>
                          <a:srgbClr val="0975C3"/>
                        </a:solidFill>
                        <a:latin typeface="Arial" panose="020B0604020202020204" pitchFamily="34" charset="0"/>
                        <a:cs typeface="Arial" panose="020B0604020202020204" pitchFamily="34" charset="0"/>
                      </a:endParaRPr>
                    </a:p>
                  </a:txBody>
                  <a:tcPr marL="5550" marR="5550" marT="5551" marB="0" anchor="ctr">
                    <a:lnL w="6350" cap="flat" cmpd="sng" algn="ctr">
                      <a:solidFill>
                        <a:srgbClr val="18536E"/>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solidFill>
                      <a:srgbClr val="B7DEEF"/>
                    </a:solidFill>
                  </a:tcPr>
                </a:tc>
                <a:tc>
                  <a:txBody>
                    <a:bodyPr/>
                    <a:lstStyle/>
                    <a:p>
                      <a:pPr marL="88900" indent="0" algn="l" fontAlgn="ctr"/>
                      <a:r>
                        <a:rPr lang="ru-RU" sz="1400" b="1" kern="1200" dirty="0" err="1">
                          <a:solidFill>
                            <a:srgbClr val="17375E"/>
                          </a:solidFill>
                          <a:effectLst/>
                          <a:latin typeface="Arial" panose="020B0604020202020204" pitchFamily="34" charset="0"/>
                          <a:ea typeface="+mn-ea"/>
                          <a:cs typeface="Arial" panose="020B0604020202020204" pitchFamily="34" charset="0"/>
                        </a:rPr>
                        <a:t>Тұтынушылар</a:t>
                      </a:r>
                      <a:r>
                        <a:rPr lang="ru-RU" sz="1400" b="1" i="0" u="none" strike="noStrike" dirty="0">
                          <a:solidFill>
                            <a:schemeClr val="tx2">
                              <a:lumMod val="75000"/>
                            </a:schemeClr>
                          </a:solidFill>
                          <a:latin typeface="Arial" panose="020B0604020202020204" pitchFamily="34" charset="0"/>
                          <a:cs typeface="Arial" panose="020B0604020202020204" pitchFamily="34" charset="0"/>
                        </a:rPr>
                        <a:t> </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solidFill>
                      <a:srgbClr val="B7DEEF"/>
                    </a:solidFill>
                  </a:tcPr>
                </a:tc>
                <a:tc>
                  <a:txBody>
                    <a:bodyPr/>
                    <a:lstStyle/>
                    <a:p>
                      <a:pPr marL="0" algn="r" defTabSz="914400" rtl="0" eaLnBrk="1" fontAlgn="ctr" latinLnBrk="0" hangingPunct="1"/>
                      <a:endPar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endParaRP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solidFill>
                      <a:srgbClr val="B7DEEF"/>
                    </a:solidFill>
                  </a:tcPr>
                </a:tc>
                <a:tc>
                  <a:txBody>
                    <a:bodyPr/>
                    <a:lstStyle/>
                    <a:p>
                      <a:pPr algn="ctr" fontAlgn="ctr"/>
                      <a:endParaRPr lang="ru-RU" sz="1050" b="1" i="0" u="none" strike="noStrike" dirty="0">
                        <a:solidFill>
                          <a:schemeClr val="tx2">
                            <a:lumMod val="75000"/>
                          </a:schemeClr>
                        </a:solidFill>
                        <a:latin typeface="Arial" panose="020B0604020202020204" pitchFamily="34" charset="0"/>
                        <a:cs typeface="Arial" panose="020B0604020202020204" pitchFamily="34" charset="0"/>
                      </a:endParaRPr>
                    </a:p>
                  </a:txBody>
                  <a:tcPr marL="81002" marR="5550" marT="5551" marB="0" anchor="ctr">
                    <a:lnL w="6350" cap="flat" cmpd="sng" algn="ctr">
                      <a:noFill/>
                      <a:prstDash val="solid"/>
                      <a:round/>
                      <a:headEnd type="none" w="med" len="med"/>
                      <a:tailEnd type="none" w="med" len="med"/>
                    </a:lnL>
                    <a:lnR w="6350" cap="flat" cmpd="sng" algn="ctr">
                      <a:solidFill>
                        <a:srgbClr val="18536E"/>
                      </a:solidFill>
                      <a:prstDash val="solid"/>
                      <a:round/>
                      <a:headEnd type="none" w="med" len="med"/>
                      <a:tailEnd type="none" w="med" len="med"/>
                    </a:lnR>
                    <a:lnT w="6350" cap="flat" cmpd="sng" algn="ctr">
                      <a:solidFill>
                        <a:srgbClr val="18536E"/>
                      </a:solidFill>
                      <a:prstDash val="solid"/>
                      <a:round/>
                      <a:headEnd type="none" w="med" len="med"/>
                      <a:tailEnd type="none" w="med" len="med"/>
                    </a:lnT>
                    <a:lnB w="6350" cap="flat" cmpd="sng" algn="ctr">
                      <a:solidFill>
                        <a:srgbClr val="18536E"/>
                      </a:solidFill>
                      <a:prstDash val="solid"/>
                      <a:round/>
                      <a:headEnd type="none" w="med" len="med"/>
                      <a:tailEnd type="none" w="med" len="med"/>
                    </a:lnB>
                    <a:lnTlToBr w="12700" cmpd="sng">
                      <a:noFill/>
                      <a:prstDash val="solid"/>
                    </a:lnTlToBr>
                    <a:lnBlToTr w="12700" cmpd="sng">
                      <a:noFill/>
                      <a:prstDash val="solid"/>
                    </a:lnBlToTr>
                    <a:solidFill>
                      <a:srgbClr val="B7DEEF"/>
                    </a:solidFill>
                  </a:tcPr>
                </a:tc>
                <a:extLst>
                  <a:ext uri="{0D108BD9-81ED-4DB2-BD59-A6C34878D82A}">
                    <a16:rowId xmlns:a16="http://schemas.microsoft.com/office/drawing/2014/main" val="1475848531"/>
                  </a:ext>
                </a:extLst>
              </a:tr>
              <a:tr h="240692">
                <a:tc>
                  <a:txBody>
                    <a:bodyPr/>
                    <a:lstStyle/>
                    <a:p>
                      <a:pPr algn="ctr" fontAlgn="auto"/>
                      <a:endParaRPr lang="ru-RU" sz="1050" b="0" i="0" u="none" strike="noStrike" dirty="0">
                        <a:solidFill>
                          <a:srgbClr val="17375E"/>
                        </a:solidFill>
                        <a:latin typeface="Arial" panose="020B0604020202020204" pitchFamily="34" charset="0"/>
                        <a:cs typeface="Arial" panose="020B0604020202020204" pitchFamily="34" charset="0"/>
                      </a:endParaRP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fontAlgn="ctr"/>
                      <a:r>
                        <a:rPr lang="ru-RU" sz="1050" dirty="0" err="1">
                          <a:solidFill>
                            <a:srgbClr val="17375E"/>
                          </a:solidFill>
                          <a:effectLst/>
                          <a:latin typeface="Arial" panose="020B0604020202020204" pitchFamily="34" charset="0"/>
                          <a:cs typeface="Arial" panose="020B0604020202020204" pitchFamily="34" charset="0"/>
                        </a:rPr>
                        <a:t>Тұтынушылар-барлығы</a:t>
                      </a:r>
                      <a:endParaRPr lang="ru-RU" sz="1050" b="0" i="0" u="none" strike="noStrike" dirty="0">
                        <a:solidFill>
                          <a:srgbClr val="17375E"/>
                        </a:solidFill>
                        <a:latin typeface="Arial" panose="020B0604020202020204" pitchFamily="34" charset="0"/>
                        <a:cs typeface="Arial" panose="020B0604020202020204" pitchFamily="34" charset="0"/>
                      </a:endParaRP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smtClean="0">
                          <a:solidFill>
                            <a:schemeClr val="tx2">
                              <a:lumMod val="75000"/>
                            </a:schemeClr>
                          </a:solidFill>
                          <a:latin typeface="Arial" panose="020B0604020202020204" pitchFamily="34" charset="0"/>
                          <a:ea typeface="+mn-ea"/>
                          <a:cs typeface="Arial" panose="020B0604020202020204" pitchFamily="34" charset="0"/>
                        </a:rPr>
                        <a:t> 533  268</a:t>
                      </a:r>
                      <a:endPar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бірл</a:t>
                      </a:r>
                      <a:r>
                        <a:rPr kumimoji="0" lang="ru-RU" sz="105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a:t>
                      </a: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18536E"/>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9719666"/>
                  </a:ext>
                </a:extLst>
              </a:tr>
              <a:tr h="237679">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1</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fontAlgn="ctr"/>
                      <a:r>
                        <a:rPr lang="ru-RU" sz="1050" dirty="0" err="1">
                          <a:solidFill>
                            <a:srgbClr val="17375E"/>
                          </a:solidFill>
                          <a:effectLst/>
                          <a:latin typeface="Arial" panose="020B0604020202020204" pitchFamily="34" charset="0"/>
                          <a:cs typeface="Arial" panose="020B0604020202020204" pitchFamily="34" charset="0"/>
                        </a:rPr>
                        <a:t>Заңды</a:t>
                      </a:r>
                      <a:r>
                        <a:rPr lang="ru-RU" sz="1050" dirty="0">
                          <a:solidFill>
                            <a:srgbClr val="17375E"/>
                          </a:solidFill>
                          <a:effectLst/>
                          <a:latin typeface="Arial" panose="020B0604020202020204" pitchFamily="34" charset="0"/>
                          <a:cs typeface="Arial" panose="020B0604020202020204" pitchFamily="34" charset="0"/>
                        </a:rPr>
                        <a:t> </a:t>
                      </a:r>
                      <a:r>
                        <a:rPr lang="ru-RU" sz="1050" dirty="0" err="1">
                          <a:solidFill>
                            <a:srgbClr val="17375E"/>
                          </a:solidFill>
                          <a:effectLst/>
                          <a:latin typeface="Arial" panose="020B0604020202020204" pitchFamily="34" charset="0"/>
                          <a:cs typeface="Arial" panose="020B0604020202020204" pitchFamily="34" charset="0"/>
                        </a:rPr>
                        <a:t>тұлғалар</a:t>
                      </a:r>
                      <a:endParaRPr lang="ru-RU" sz="1050" b="0" i="0" u="none" strike="noStrike" dirty="0">
                        <a:solidFill>
                          <a:srgbClr val="17375E"/>
                        </a:solidFill>
                        <a:latin typeface="Arial" panose="020B0604020202020204" pitchFamily="34" charset="0"/>
                        <a:cs typeface="Arial" panose="020B0604020202020204" pitchFamily="34" charset="0"/>
                      </a:endParaRP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smtClean="0">
                          <a:solidFill>
                            <a:schemeClr val="tx2">
                              <a:lumMod val="75000"/>
                            </a:schemeClr>
                          </a:solidFill>
                          <a:latin typeface="Arial" panose="020B0604020202020204" pitchFamily="34" charset="0"/>
                          <a:ea typeface="+mn-ea"/>
                          <a:cs typeface="Arial" panose="020B0604020202020204" pitchFamily="34" charset="0"/>
                        </a:rPr>
                        <a:t> 29 170</a:t>
                      </a:r>
                      <a:endPar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endParaRP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бірл</a:t>
                      </a:r>
                      <a:r>
                        <a:rPr kumimoji="0" lang="ru-RU" sz="105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a:t>
                      </a: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7445405"/>
                  </a:ext>
                </a:extLst>
              </a:tr>
              <a:tr h="214621">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2</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fontAlgn="ctr"/>
                      <a:r>
                        <a:rPr lang="ru-RU" sz="1050" dirty="0" err="1">
                          <a:solidFill>
                            <a:srgbClr val="17375E"/>
                          </a:solidFill>
                          <a:effectLst/>
                          <a:latin typeface="Arial" panose="020B0604020202020204" pitchFamily="34" charset="0"/>
                          <a:cs typeface="Arial" panose="020B0604020202020204" pitchFamily="34" charset="0"/>
                        </a:rPr>
                        <a:t>Бюджеттік</a:t>
                      </a:r>
                      <a:r>
                        <a:rPr lang="ru-RU" sz="1050" dirty="0">
                          <a:solidFill>
                            <a:srgbClr val="17375E"/>
                          </a:solidFill>
                          <a:effectLst/>
                          <a:latin typeface="Arial" panose="020B0604020202020204" pitchFamily="34" charset="0"/>
                          <a:cs typeface="Arial" panose="020B0604020202020204" pitchFamily="34" charset="0"/>
                        </a:rPr>
                        <a:t> </a:t>
                      </a:r>
                      <a:r>
                        <a:rPr lang="ru-RU" sz="1050" dirty="0" err="1">
                          <a:solidFill>
                            <a:srgbClr val="17375E"/>
                          </a:solidFill>
                          <a:effectLst/>
                          <a:latin typeface="Arial" panose="020B0604020202020204" pitchFamily="34" charset="0"/>
                          <a:cs typeface="Arial" panose="020B0604020202020204" pitchFamily="34" charset="0"/>
                        </a:rPr>
                        <a:t>ұйымдар</a:t>
                      </a:r>
                      <a:endParaRPr lang="ru-RU" sz="1050" b="0" i="0" u="none" strike="noStrike" dirty="0">
                        <a:solidFill>
                          <a:srgbClr val="17375E"/>
                        </a:solidFill>
                        <a:latin typeface="Arial" panose="020B0604020202020204" pitchFamily="34" charset="0"/>
                        <a:cs typeface="Arial" panose="020B0604020202020204" pitchFamily="34" charset="0"/>
                      </a:endParaRP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smtClean="0">
                          <a:solidFill>
                            <a:schemeClr val="tx2">
                              <a:lumMod val="75000"/>
                            </a:schemeClr>
                          </a:solidFill>
                          <a:latin typeface="Arial" panose="020B0604020202020204" pitchFamily="34" charset="0"/>
                          <a:ea typeface="+mn-ea"/>
                          <a:cs typeface="Arial" panose="020B0604020202020204" pitchFamily="34" charset="0"/>
                        </a:rPr>
                        <a:t> 862</a:t>
                      </a:r>
                      <a:endPar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endParaRPr>
                    </a:p>
                  </a:txBody>
                  <a:tcPr marL="5550" marR="54001"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бірл</a:t>
                      </a:r>
                      <a:r>
                        <a:rPr kumimoji="0" lang="ru-RU" sz="105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a:t>
                      </a: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0376183"/>
                  </a:ext>
                </a:extLst>
              </a:tr>
              <a:tr h="212128">
                <a:tc>
                  <a:txBody>
                    <a:bodyPr/>
                    <a:lstStyle/>
                    <a:p>
                      <a:pPr algn="ctr" fontAlgn="auto"/>
                      <a:r>
                        <a:rPr lang="ru-RU" sz="1050" b="0" i="0" u="none" strike="noStrike" dirty="0">
                          <a:solidFill>
                            <a:srgbClr val="17375E"/>
                          </a:solidFill>
                          <a:latin typeface="Arial" panose="020B0604020202020204" pitchFamily="34" charset="0"/>
                          <a:cs typeface="Arial" panose="020B0604020202020204" pitchFamily="34" charset="0"/>
                        </a:rPr>
                        <a:t>3</a:t>
                      </a: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8900" indent="0" algn="l" fontAlgn="ctr"/>
                      <a:r>
                        <a:rPr lang="ru-RU" sz="1050" dirty="0" err="1">
                          <a:solidFill>
                            <a:srgbClr val="17375E"/>
                          </a:solidFill>
                          <a:effectLst/>
                          <a:latin typeface="Arial" panose="020B0604020202020204" pitchFamily="34" charset="0"/>
                          <a:cs typeface="Arial" panose="020B0604020202020204" pitchFamily="34" charset="0"/>
                        </a:rPr>
                        <a:t>Халық</a:t>
                      </a:r>
                      <a:endParaRPr lang="ru-RU" sz="1050" b="0" i="0" u="none" strike="noStrike" dirty="0">
                        <a:solidFill>
                          <a:srgbClr val="17375E"/>
                        </a:solidFill>
                        <a:latin typeface="Arial" panose="020B0604020202020204" pitchFamily="34" charset="0"/>
                        <a:cs typeface="Arial" panose="020B0604020202020204" pitchFamily="34" charset="0"/>
                      </a:endParaRPr>
                    </a:p>
                  </a:txBody>
                  <a:tcPr marL="5550"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914400" rtl="0" eaLnBrk="1" fontAlgn="ctr" latinLnBrk="0" hangingPunct="1"/>
                      <a:r>
                        <a:rPr lang="ru-RU" sz="1050" b="0" i="0" u="none" strike="noStrike" kern="1200" dirty="0" smtClean="0">
                          <a:solidFill>
                            <a:schemeClr val="tx2">
                              <a:lumMod val="75000"/>
                            </a:schemeClr>
                          </a:solidFill>
                          <a:latin typeface="Arial" panose="020B0604020202020204" pitchFamily="34" charset="0"/>
                          <a:ea typeface="+mn-ea"/>
                          <a:cs typeface="Arial" panose="020B0604020202020204" pitchFamily="34" charset="0"/>
                        </a:rPr>
                        <a:t> 603  236</a:t>
                      </a:r>
                      <a:endParaRPr lang="ru-RU" sz="1050" b="0" i="0" u="none" strike="noStrike" kern="1200" dirty="0">
                        <a:solidFill>
                          <a:schemeClr val="tx2">
                            <a:lumMod val="75000"/>
                          </a:schemeClr>
                        </a:solidFill>
                        <a:latin typeface="Arial" panose="020B0604020202020204" pitchFamily="34" charset="0"/>
                        <a:ea typeface="+mn-ea"/>
                        <a:cs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бірл</a:t>
                      </a:r>
                      <a:r>
                        <a:rPr kumimoji="0" lang="ru-RU" sz="1050" b="0"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a:t>
                      </a:r>
                    </a:p>
                  </a:txBody>
                  <a:tcPr marL="81002" marR="5550" marT="555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1761913"/>
                  </a:ext>
                </a:extLst>
              </a:tr>
            </a:tbl>
          </a:graphicData>
        </a:graphic>
      </p:graphicFrame>
      <p:pic>
        <p:nvPicPr>
          <p:cNvPr id="16" name="Picture 34" descr="E:\DSC09835.JPG"/>
          <p:cNvPicPr>
            <a:picLocks noChangeAspect="1" noChangeArrowheads="1"/>
          </p:cNvPicPr>
          <p:nvPr/>
        </p:nvPicPr>
        <p:blipFill>
          <a:blip r:embed="rId4"/>
          <a:srcRect/>
          <a:stretch>
            <a:fillRect/>
          </a:stretch>
        </p:blipFill>
        <p:spPr bwMode="auto">
          <a:xfrm>
            <a:off x="119336" y="4765743"/>
            <a:ext cx="1611233" cy="1072882"/>
          </a:xfrm>
          <a:prstGeom prst="rect">
            <a:avLst/>
          </a:prstGeom>
          <a:ln>
            <a:noFill/>
          </a:ln>
          <a:effectLst>
            <a:outerShdw sx="1000" sy="1000" algn="ctr" rotWithShape="0">
              <a:srgbClr val="000000"/>
            </a:outerShdw>
          </a:effectLst>
        </p:spPr>
      </p:pic>
      <p:pic>
        <p:nvPicPr>
          <p:cNvPr id="18" name="Рисунок 17"/>
          <p:cNvPicPr>
            <a:picLocks noChangeAspect="1"/>
          </p:cNvPicPr>
          <p:nvPr/>
        </p:nvPicPr>
        <p:blipFill>
          <a:blip r:embed="rId5"/>
          <a:stretch>
            <a:fillRect/>
          </a:stretch>
        </p:blipFill>
        <p:spPr>
          <a:xfrm flipH="1">
            <a:off x="126979" y="3576948"/>
            <a:ext cx="1603590" cy="1097497"/>
          </a:xfrm>
          <a:prstGeom prst="rect">
            <a:avLst/>
          </a:prstGeom>
        </p:spPr>
      </p:pic>
      <p:pic>
        <p:nvPicPr>
          <p:cNvPr id="19" name="Picture 134" descr="C:\Users\User\Desktop\20190123_1401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336" y="1046189"/>
            <a:ext cx="1584176" cy="1173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Рисунок 19"/>
          <p:cNvPicPr>
            <a:picLocks noChangeAspect="1"/>
          </p:cNvPicPr>
          <p:nvPr/>
        </p:nvPicPr>
        <p:blipFill>
          <a:blip r:embed="rId7"/>
          <a:stretch>
            <a:fillRect/>
          </a:stretch>
        </p:blipFill>
        <p:spPr>
          <a:xfrm>
            <a:off x="119336" y="2237424"/>
            <a:ext cx="1584176" cy="1087985"/>
          </a:xfrm>
          <a:prstGeom prst="rect">
            <a:avLst/>
          </a:prstGeom>
          <a:ln>
            <a:noFill/>
          </a:ln>
          <a:effectLst/>
        </p:spPr>
      </p:pic>
      <p:pic>
        <p:nvPicPr>
          <p:cNvPr id="21" name="Picture 2" descr="Администрация"/>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352" y="1"/>
            <a:ext cx="1187065" cy="84542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C1D32532-DADC-4E43-9EED-7788C45729EB}" type="slidenum">
              <a:rPr lang="en-GB" smtClean="0"/>
              <a:t>4</a:t>
            </a:fld>
            <a:endParaRPr lang="en-GB"/>
          </a:p>
        </p:txBody>
      </p:sp>
    </p:spTree>
    <p:extLst>
      <p:ext uri="{BB962C8B-B14F-4D97-AF65-F5344CB8AC3E}">
        <p14:creationId xmlns:p14="http://schemas.microsoft.com/office/powerpoint/2010/main" val="342817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859083"/>
          </a:xfrm>
          <a:prstGeom prst="rect">
            <a:avLst/>
          </a:prstGeom>
        </p:spPr>
      </p:pic>
      <p:pic>
        <p:nvPicPr>
          <p:cNvPr id="163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63" y="23814"/>
            <a:ext cx="941388"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a:spLocks noGrp="1"/>
          </p:cNvSpPr>
          <p:nvPr>
            <p:ph type="title"/>
          </p:nvPr>
        </p:nvSpPr>
        <p:spPr>
          <a:xfrm>
            <a:off x="1106851" y="274639"/>
            <a:ext cx="10890558" cy="365125"/>
          </a:xfrm>
        </p:spPr>
        <p:txBody>
          <a:bodyPr/>
          <a:lstStyle/>
          <a:p>
            <a:pPr eaLnBrk="1" hangingPunct="1"/>
            <a:r>
              <a:rPr lang="ru-RU" altLang="ru-RU" sz="1500" b="1" dirty="0">
                <a:solidFill>
                  <a:srgbClr val="2583AD"/>
                </a:solidFill>
                <a:latin typeface="Arial" panose="020B0604020202020204" pitchFamily="34" charset="0"/>
                <a:cs typeface="Arial" panose="020B0604020202020204" pitchFamily="34" charset="0"/>
              </a:rPr>
              <a:t>2025 </a:t>
            </a:r>
            <a:r>
              <a:rPr lang="ru-RU" altLang="ru-RU" sz="1500" b="1" dirty="0" err="1">
                <a:solidFill>
                  <a:srgbClr val="2583AD"/>
                </a:solidFill>
                <a:latin typeface="Arial" panose="020B0604020202020204" pitchFamily="34" charset="0"/>
                <a:cs typeface="Arial" panose="020B0604020202020204" pitchFamily="34" charset="0"/>
              </a:rPr>
              <a:t>жылғы</a:t>
            </a:r>
            <a:r>
              <a:rPr lang="ru-RU" altLang="ru-RU" sz="1500" b="1" dirty="0">
                <a:solidFill>
                  <a:srgbClr val="2583AD"/>
                </a:solidFill>
                <a:latin typeface="Arial" panose="020B0604020202020204" pitchFamily="34" charset="0"/>
                <a:cs typeface="Arial" panose="020B0604020202020204" pitchFamily="34" charset="0"/>
              </a:rPr>
              <a:t> 1 </a:t>
            </a:r>
            <a:r>
              <a:rPr lang="ru-RU" altLang="ru-RU" sz="1500" b="1" dirty="0" err="1">
                <a:solidFill>
                  <a:srgbClr val="2583AD"/>
                </a:solidFill>
                <a:latin typeface="Arial" panose="020B0604020202020204" pitchFamily="34" charset="0"/>
                <a:cs typeface="Arial" panose="020B0604020202020204" pitchFamily="34" charset="0"/>
              </a:rPr>
              <a:t>жартыжылдықта</a:t>
            </a:r>
            <a:r>
              <a:rPr lang="ru-RU" altLang="ru-RU" sz="1500" b="1" dirty="0">
                <a:solidFill>
                  <a:srgbClr val="2583AD"/>
                </a:solidFill>
                <a:latin typeface="Arial" panose="020B0604020202020204" pitchFamily="34" charset="0"/>
                <a:cs typeface="Arial" panose="020B0604020202020204" pitchFamily="34" charset="0"/>
              </a:rPr>
              <a:t> </a:t>
            </a:r>
            <a:r>
              <a:rPr lang="ru-RU" altLang="ru-RU" sz="1500" b="1" dirty="0" err="1">
                <a:solidFill>
                  <a:srgbClr val="2583AD"/>
                </a:solidFill>
                <a:latin typeface="Arial" panose="020B0604020202020204" pitchFamily="34" charset="0"/>
                <a:cs typeface="Arial" panose="020B0604020202020204" pitchFamily="34" charset="0"/>
              </a:rPr>
              <a:t>сумен</a:t>
            </a:r>
            <a:r>
              <a:rPr lang="ru-RU" altLang="ru-RU" sz="1500" b="1" dirty="0">
                <a:solidFill>
                  <a:srgbClr val="2583AD"/>
                </a:solidFill>
                <a:latin typeface="Arial" panose="020B0604020202020204" pitchFamily="34" charset="0"/>
                <a:cs typeface="Arial" panose="020B0604020202020204" pitchFamily="34" charset="0"/>
              </a:rPr>
              <a:t> </a:t>
            </a:r>
            <a:r>
              <a:rPr lang="ru-RU" altLang="ru-RU" sz="1500" b="1" dirty="0" err="1">
                <a:solidFill>
                  <a:srgbClr val="2583AD"/>
                </a:solidFill>
                <a:latin typeface="Arial" panose="020B0604020202020204" pitchFamily="34" charset="0"/>
                <a:cs typeface="Arial" panose="020B0604020202020204" pitchFamily="34" charset="0"/>
              </a:rPr>
              <a:t>жабдықтау</a:t>
            </a:r>
            <a:r>
              <a:rPr lang="ru-RU" altLang="ru-RU" sz="1500" b="1" dirty="0">
                <a:solidFill>
                  <a:srgbClr val="2583AD"/>
                </a:solidFill>
                <a:latin typeface="Arial" panose="020B0604020202020204" pitchFamily="34" charset="0"/>
                <a:cs typeface="Arial" panose="020B0604020202020204" pitchFamily="34" charset="0"/>
              </a:rPr>
              <a:t> </a:t>
            </a:r>
            <a:r>
              <a:rPr lang="ru-RU" altLang="ru-RU" sz="1500" b="1" dirty="0" err="1">
                <a:solidFill>
                  <a:srgbClr val="2583AD"/>
                </a:solidFill>
                <a:latin typeface="Arial" panose="020B0604020202020204" pitchFamily="34" charset="0"/>
                <a:cs typeface="Arial" panose="020B0604020202020204" pitchFamily="34" charset="0"/>
              </a:rPr>
              <a:t>қызметі</a:t>
            </a:r>
            <a:r>
              <a:rPr lang="ru-RU" altLang="ru-RU" sz="1500" b="1" dirty="0">
                <a:solidFill>
                  <a:srgbClr val="2583AD"/>
                </a:solidFill>
                <a:latin typeface="Arial" panose="020B0604020202020204" pitchFamily="34" charset="0"/>
                <a:cs typeface="Arial" panose="020B0604020202020204" pitchFamily="34" charset="0"/>
              </a:rPr>
              <a:t> </a:t>
            </a:r>
            <a:r>
              <a:rPr lang="ru-RU" altLang="ru-RU" sz="1500" b="1" dirty="0" err="1">
                <a:solidFill>
                  <a:srgbClr val="2583AD"/>
                </a:solidFill>
                <a:latin typeface="Arial" panose="020B0604020202020204" pitchFamily="34" charset="0"/>
                <a:cs typeface="Arial" panose="020B0604020202020204" pitchFamily="34" charset="0"/>
              </a:rPr>
              <a:t>бойынша</a:t>
            </a:r>
            <a:r>
              <a:rPr lang="ru-RU" altLang="ru-RU" sz="1500" b="1" dirty="0">
                <a:solidFill>
                  <a:srgbClr val="2583AD"/>
                </a:solidFill>
                <a:latin typeface="Arial" panose="020B0604020202020204" pitchFamily="34" charset="0"/>
                <a:cs typeface="Arial" panose="020B0604020202020204" pitchFamily="34" charset="0"/>
              </a:rPr>
              <a:t> </a:t>
            </a:r>
            <a:r>
              <a:rPr lang="ru-RU" altLang="ru-RU" sz="1500" b="1" dirty="0" err="1" smtClean="0">
                <a:solidFill>
                  <a:srgbClr val="2583AD"/>
                </a:solidFill>
                <a:latin typeface="Arial" panose="020B0604020202020204" pitchFamily="34" charset="0"/>
                <a:cs typeface="Arial" panose="020B0604020202020204" pitchFamily="34" charset="0"/>
              </a:rPr>
              <a:t>Инвестициялық</a:t>
            </a:r>
            <a:r>
              <a:rPr lang="ru-RU" altLang="ru-RU" sz="1500" b="1" dirty="0" smtClean="0">
                <a:solidFill>
                  <a:srgbClr val="2583AD"/>
                </a:solidFill>
                <a:latin typeface="Arial" panose="020B0604020202020204" pitchFamily="34" charset="0"/>
                <a:cs typeface="Arial" panose="020B0604020202020204" pitchFamily="34" charset="0"/>
              </a:rPr>
              <a:t> </a:t>
            </a:r>
            <a:r>
              <a:rPr lang="ru-RU" altLang="ru-RU" sz="1500" b="1" dirty="0" err="1" smtClean="0">
                <a:solidFill>
                  <a:srgbClr val="2583AD"/>
                </a:solidFill>
                <a:latin typeface="Arial" panose="020B0604020202020204" pitchFamily="34" charset="0"/>
                <a:cs typeface="Arial" panose="020B0604020202020204" pitchFamily="34" charset="0"/>
              </a:rPr>
              <a:t>бағдарламаның</a:t>
            </a:r>
            <a:r>
              <a:rPr lang="ru-RU" altLang="ru-RU" sz="1500" b="1" dirty="0" smtClean="0">
                <a:solidFill>
                  <a:srgbClr val="2583AD"/>
                </a:solidFill>
                <a:latin typeface="Arial" panose="020B0604020202020204" pitchFamily="34" charset="0"/>
                <a:cs typeface="Arial" panose="020B0604020202020204" pitchFamily="34" charset="0"/>
              </a:rPr>
              <a:t> </a:t>
            </a:r>
            <a:r>
              <a:rPr lang="ru-RU" altLang="ru-RU" sz="1500" b="1" dirty="0" err="1" smtClean="0">
                <a:solidFill>
                  <a:srgbClr val="2583AD"/>
                </a:solidFill>
                <a:latin typeface="Arial" panose="020B0604020202020204" pitchFamily="34" charset="0"/>
                <a:cs typeface="Arial" panose="020B0604020202020204" pitchFamily="34" charset="0"/>
              </a:rPr>
              <a:t>орындалуы</a:t>
            </a:r>
            <a:endParaRPr lang="ru-RU" altLang="ru-RU" sz="1500" b="1" dirty="0">
              <a:solidFill>
                <a:srgbClr val="2583AD"/>
              </a:solidFill>
              <a:latin typeface="Arial" panose="020B0604020202020204" pitchFamily="34" charset="0"/>
              <a:cs typeface="Arial" panose="020B060402020202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4144213033"/>
              </p:ext>
            </p:extLst>
          </p:nvPr>
        </p:nvGraphicFramePr>
        <p:xfrm>
          <a:off x="165463" y="859083"/>
          <a:ext cx="11831946" cy="5794286"/>
        </p:xfrm>
        <a:graphic>
          <a:graphicData uri="http://schemas.openxmlformats.org/drawingml/2006/table">
            <a:tbl>
              <a:tblPr>
                <a:tableStyleId>{5C22544A-7EE6-4342-B048-85BDC9FD1C3A}</a:tableStyleId>
              </a:tblPr>
              <a:tblGrid>
                <a:gridCol w="387934">
                  <a:extLst>
                    <a:ext uri="{9D8B030D-6E8A-4147-A177-3AD203B41FA5}">
                      <a16:colId xmlns:a16="http://schemas.microsoft.com/office/drawing/2014/main" val="1097845183"/>
                    </a:ext>
                  </a:extLst>
                </a:gridCol>
                <a:gridCol w="3191481">
                  <a:extLst>
                    <a:ext uri="{9D8B030D-6E8A-4147-A177-3AD203B41FA5}">
                      <a16:colId xmlns:a16="http://schemas.microsoft.com/office/drawing/2014/main" val="2185205189"/>
                    </a:ext>
                  </a:extLst>
                </a:gridCol>
                <a:gridCol w="795425">
                  <a:extLst>
                    <a:ext uri="{9D8B030D-6E8A-4147-A177-3AD203B41FA5}">
                      <a16:colId xmlns:a16="http://schemas.microsoft.com/office/drawing/2014/main" val="2809815805"/>
                    </a:ext>
                  </a:extLst>
                </a:gridCol>
                <a:gridCol w="695993">
                  <a:extLst>
                    <a:ext uri="{9D8B030D-6E8A-4147-A177-3AD203B41FA5}">
                      <a16:colId xmlns:a16="http://schemas.microsoft.com/office/drawing/2014/main" val="796027693"/>
                    </a:ext>
                  </a:extLst>
                </a:gridCol>
                <a:gridCol w="795425">
                  <a:extLst>
                    <a:ext uri="{9D8B030D-6E8A-4147-A177-3AD203B41FA5}">
                      <a16:colId xmlns:a16="http://schemas.microsoft.com/office/drawing/2014/main" val="3367475916"/>
                    </a:ext>
                  </a:extLst>
                </a:gridCol>
                <a:gridCol w="1232910">
                  <a:extLst>
                    <a:ext uri="{9D8B030D-6E8A-4147-A177-3AD203B41FA5}">
                      <a16:colId xmlns:a16="http://schemas.microsoft.com/office/drawing/2014/main" val="351857664"/>
                    </a:ext>
                  </a:extLst>
                </a:gridCol>
                <a:gridCol w="1281794">
                  <a:extLst>
                    <a:ext uri="{9D8B030D-6E8A-4147-A177-3AD203B41FA5}">
                      <a16:colId xmlns:a16="http://schemas.microsoft.com/office/drawing/2014/main" val="2754328259"/>
                    </a:ext>
                  </a:extLst>
                </a:gridCol>
                <a:gridCol w="985995">
                  <a:extLst>
                    <a:ext uri="{9D8B030D-6E8A-4147-A177-3AD203B41FA5}">
                      <a16:colId xmlns:a16="http://schemas.microsoft.com/office/drawing/2014/main" val="585241809"/>
                    </a:ext>
                  </a:extLst>
                </a:gridCol>
                <a:gridCol w="2464989">
                  <a:extLst>
                    <a:ext uri="{9D8B030D-6E8A-4147-A177-3AD203B41FA5}">
                      <a16:colId xmlns:a16="http://schemas.microsoft.com/office/drawing/2014/main" val="126883920"/>
                    </a:ext>
                  </a:extLst>
                </a:gridCol>
              </a:tblGrid>
              <a:tr h="330728">
                <a:tc rowSpan="3">
                  <a:txBody>
                    <a:bodyPr/>
                    <a:lstStyle/>
                    <a:p>
                      <a:pPr algn="ctr" fontAlgn="ctr"/>
                      <a:r>
                        <a:rPr lang="ru-RU" sz="1000" b="1" u="none" strike="noStrike" dirty="0">
                          <a:solidFill>
                            <a:schemeClr val="bg1"/>
                          </a:solidFill>
                          <a:effectLst/>
                          <a:latin typeface="Arial" panose="020B0604020202020204" pitchFamily="34" charset="0"/>
                          <a:cs typeface="Arial" panose="020B0604020202020204" pitchFamily="34" charset="0"/>
                        </a:rPr>
                        <a:t>р/с</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gridSpan="4">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Реттеліп</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көрсетілетін</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қызметтерді</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ұсынудың</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жоспарлы</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және</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нақты</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көлемдері</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туралы</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ақпарат</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Инвестициялық</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бағдарламаның</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сомасы</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мың</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теңге</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999779943"/>
                  </a:ext>
                </a:extLst>
              </a:tr>
              <a:tr h="317713">
                <a:tc vMerge="1">
                  <a:txBody>
                    <a:bodyPr/>
                    <a:lstStyle/>
                    <a:p>
                      <a:endParaRPr lang="ru-RU"/>
                    </a:p>
                  </a:txBody>
                  <a:tcPr/>
                </a:tc>
                <a:tc rowSpan="2">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Реттеліп</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көрсетілетін</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қызметтердің</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атауы</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және</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қызмет</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көрсетілетін</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аумақ</a:t>
                      </a:r>
                      <a:r>
                        <a:rPr lang="ru-RU" sz="1000" b="1" u="none" strike="noStrike" dirty="0">
                          <a:solidFill>
                            <a:schemeClr val="bg1"/>
                          </a:solidFill>
                          <a:effectLst/>
                          <a:latin typeface="Arial" panose="020B0604020202020204" pitchFamily="34" charset="0"/>
                          <a:cs typeface="Arial" panose="020B0604020202020204" pitchFamily="34" charset="0"/>
                        </a:rPr>
                        <a:t> / </a:t>
                      </a:r>
                      <a:r>
                        <a:rPr lang="ru-RU" sz="1000" b="1" u="none" strike="noStrike" dirty="0" err="1">
                          <a:solidFill>
                            <a:schemeClr val="bg1"/>
                          </a:solidFill>
                          <a:effectLst/>
                          <a:latin typeface="Arial" panose="020B0604020202020204" pitchFamily="34" charset="0"/>
                          <a:cs typeface="Arial" panose="020B0604020202020204" pitchFamily="34" charset="0"/>
                        </a:rPr>
                        <a:t>іс-шаралардың</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атауы</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rowSpan="2">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Өлшем</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бірлігі</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gridSpan="2">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Заттай</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көрсеткіштердегі</a:t>
                      </a:r>
                      <a:r>
                        <a:rPr lang="ru-RU" sz="1000" b="1" u="none" strike="noStrike" dirty="0">
                          <a:solidFill>
                            <a:schemeClr val="bg1"/>
                          </a:solidFill>
                          <a:effectLst/>
                          <a:latin typeface="Arial" panose="020B0604020202020204" pitchFamily="34" charset="0"/>
                          <a:cs typeface="Arial" panose="020B0604020202020204" pitchFamily="34" charset="0"/>
                        </a:rPr>
                        <a:t> саны</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hMerge="1">
                  <a:txBody>
                    <a:bodyPr/>
                    <a:lstStyle/>
                    <a:p>
                      <a:endParaRPr lang="ru-RU"/>
                    </a:p>
                  </a:txBody>
                  <a:tcPr/>
                </a:tc>
                <a:tc rowSpan="2">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Жоспар</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rowSpan="2">
                  <a:txBody>
                    <a:bodyPr/>
                    <a:lstStyle/>
                    <a:p>
                      <a:pPr algn="ctr" fontAlgn="ctr"/>
                      <a:r>
                        <a:rPr lang="kk-KZ" sz="1000" b="1" i="0" u="none" strike="noStrike" dirty="0" smtClean="0">
                          <a:solidFill>
                            <a:schemeClr val="bg1"/>
                          </a:solidFill>
                          <a:effectLst/>
                          <a:latin typeface="Arial" panose="020B0604020202020204" pitchFamily="34" charset="0"/>
                          <a:cs typeface="Arial" panose="020B0604020202020204" pitchFamily="34" charset="0"/>
                        </a:rPr>
                        <a:t>Нақты </a:t>
                      </a:r>
                    </a:p>
                    <a:p>
                      <a:pPr algn="ctr" fontAlgn="ctr"/>
                      <a:r>
                        <a:rPr lang="ru-RU" sz="1000" b="1" i="0" u="none" strike="noStrike" dirty="0" smtClean="0">
                          <a:solidFill>
                            <a:schemeClr val="bg1"/>
                          </a:solidFill>
                          <a:effectLst/>
                          <a:latin typeface="Arial" panose="020B0604020202020204" pitchFamily="34" charset="0"/>
                          <a:cs typeface="Arial" panose="020B0604020202020204" pitchFamily="34" charset="0"/>
                        </a:rPr>
                        <a:t>(ОЖА)</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rowSpan="2">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Ауытқу</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rowSpan="2">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Ауытқу</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себептері</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extLst>
                  <a:ext uri="{0D108BD9-81ED-4DB2-BD59-A6C34878D82A}">
                    <a16:rowId xmlns:a16="http://schemas.microsoft.com/office/drawing/2014/main" val="881328530"/>
                  </a:ext>
                </a:extLst>
              </a:tr>
              <a:tr h="16302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жоспар</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a:txBody>
                    <a:bodyPr/>
                    <a:lstStyle/>
                    <a:p>
                      <a:pPr algn="ctr" fontAlgn="ctr"/>
                      <a:r>
                        <a:rPr lang="kk-KZ" sz="1000" b="1" i="0" u="none" strike="noStrike" dirty="0">
                          <a:solidFill>
                            <a:schemeClr val="bg1"/>
                          </a:solidFill>
                          <a:effectLst/>
                          <a:latin typeface="Arial" panose="020B0604020202020204" pitchFamily="34" charset="0"/>
                          <a:cs typeface="Arial" panose="020B0604020202020204" pitchFamily="34" charset="0"/>
                        </a:rPr>
                        <a:t>нақты</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012181200"/>
                  </a:ext>
                </a:extLst>
              </a:tr>
              <a:tr h="528951">
                <a:tc>
                  <a:txBody>
                    <a:bodyPr/>
                    <a:lstStyle/>
                    <a:p>
                      <a:pPr algn="ctr" fontAlgn="ctr"/>
                      <a:r>
                        <a:rPr lang="en-US" sz="1000" b="1" u="none" strike="noStrike" dirty="0">
                          <a:effectLst/>
                          <a:latin typeface="Arial" panose="020B0604020202020204" pitchFamily="34" charset="0"/>
                          <a:cs typeface="Arial" panose="020B0604020202020204" pitchFamily="34" charset="0"/>
                        </a:rPr>
                        <a:t>I</a:t>
                      </a:r>
                      <a:endParaRPr lang="en-US" sz="1000" b="1"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ru-RU" sz="1000" b="1" u="none" strike="noStrike" dirty="0">
                          <a:effectLst/>
                          <a:latin typeface="Arial" panose="020B0604020202020204" pitchFamily="34" charset="0"/>
                          <a:cs typeface="Arial" panose="020B0604020202020204" pitchFamily="34" charset="0"/>
                        </a:rPr>
                        <a:t>Алматы </a:t>
                      </a:r>
                      <a:r>
                        <a:rPr lang="ru-RU" sz="1000" b="1" u="none" strike="noStrike" dirty="0" err="1">
                          <a:effectLst/>
                          <a:latin typeface="Arial" panose="020B0604020202020204" pitchFamily="34" charset="0"/>
                          <a:cs typeface="Arial" panose="020B0604020202020204" pitchFamily="34" charset="0"/>
                        </a:rPr>
                        <a:t>қаласы</a:t>
                      </a:r>
                      <a:r>
                        <a:rPr lang="ru-RU" sz="1000" b="1" u="none" strike="noStrike" dirty="0">
                          <a:effectLst/>
                          <a:latin typeface="Arial" panose="020B0604020202020204" pitchFamily="34" charset="0"/>
                          <a:cs typeface="Arial" panose="020B0604020202020204" pitchFamily="34" charset="0"/>
                        </a:rPr>
                        <a:t> </a:t>
                      </a:r>
                      <a:r>
                        <a:rPr lang="ru-RU" sz="1000" b="1" u="none" strike="noStrike" dirty="0" err="1">
                          <a:effectLst/>
                          <a:latin typeface="Arial" panose="020B0604020202020204" pitchFamily="34" charset="0"/>
                          <a:cs typeface="Arial" panose="020B0604020202020204" pitchFamily="34" charset="0"/>
                        </a:rPr>
                        <a:t>және</a:t>
                      </a:r>
                      <a:r>
                        <a:rPr lang="ru-RU" sz="1000" b="1" u="none" strike="noStrike" dirty="0">
                          <a:effectLst/>
                          <a:latin typeface="Arial" panose="020B0604020202020204" pitchFamily="34" charset="0"/>
                          <a:cs typeface="Arial" panose="020B0604020202020204" pitchFamily="34" charset="0"/>
                        </a:rPr>
                        <a:t> Алматы </a:t>
                      </a:r>
                      <a:r>
                        <a:rPr lang="ru-RU" sz="1000" b="1" u="none" strike="noStrike" dirty="0" err="1">
                          <a:effectLst/>
                          <a:latin typeface="Arial" panose="020B0604020202020204" pitchFamily="34" charset="0"/>
                          <a:cs typeface="Arial" panose="020B0604020202020204" pitchFamily="34" charset="0"/>
                        </a:rPr>
                        <a:t>облысы</a:t>
                      </a:r>
                      <a:r>
                        <a:rPr lang="ru-RU" sz="1000" b="1" u="none" strike="noStrike" dirty="0">
                          <a:effectLst/>
                          <a:latin typeface="Arial" panose="020B0604020202020204" pitchFamily="34" charset="0"/>
                          <a:cs typeface="Arial" panose="020B0604020202020204" pitchFamily="34" charset="0"/>
                        </a:rPr>
                        <a:t> </a:t>
                      </a:r>
                      <a:r>
                        <a:rPr lang="ru-RU" sz="1000" b="1" u="none" strike="noStrike" dirty="0" err="1">
                          <a:effectLst/>
                          <a:latin typeface="Arial" panose="020B0604020202020204" pitchFamily="34" charset="0"/>
                          <a:cs typeface="Arial" panose="020B0604020202020204" pitchFamily="34" charset="0"/>
                        </a:rPr>
                        <a:t>бойынша</a:t>
                      </a:r>
                      <a:r>
                        <a:rPr lang="ru-RU" sz="1000" b="1" u="none" strike="noStrike" dirty="0">
                          <a:effectLst/>
                          <a:latin typeface="Arial" panose="020B0604020202020204" pitchFamily="34" charset="0"/>
                          <a:cs typeface="Arial" panose="020B0604020202020204" pitchFamily="34" charset="0"/>
                        </a:rPr>
                        <a:t> </a:t>
                      </a:r>
                      <a:r>
                        <a:rPr lang="ru-RU" sz="1000" b="1" u="none" strike="noStrike" dirty="0" err="1">
                          <a:effectLst/>
                          <a:latin typeface="Arial" panose="020B0604020202020204" pitchFamily="34" charset="0"/>
                          <a:cs typeface="Arial" panose="020B0604020202020204" pitchFamily="34" charset="0"/>
                        </a:rPr>
                        <a:t>сумен</a:t>
                      </a:r>
                      <a:r>
                        <a:rPr lang="ru-RU" sz="1000" b="1" u="none" strike="noStrike" dirty="0">
                          <a:effectLst/>
                          <a:latin typeface="Arial" panose="020B0604020202020204" pitchFamily="34" charset="0"/>
                          <a:cs typeface="Arial" panose="020B0604020202020204" pitchFamily="34" charset="0"/>
                        </a:rPr>
                        <a:t> </a:t>
                      </a:r>
                      <a:r>
                        <a:rPr lang="ru-RU" sz="1000" b="1" u="none" strike="noStrike" dirty="0" err="1">
                          <a:effectLst/>
                          <a:latin typeface="Arial" panose="020B0604020202020204" pitchFamily="34" charset="0"/>
                          <a:cs typeface="Arial" panose="020B0604020202020204" pitchFamily="34" charset="0"/>
                        </a:rPr>
                        <a:t>жабдықтау</a:t>
                      </a:r>
                      <a:r>
                        <a:rPr lang="ru-RU" sz="1000" b="1" u="none" strike="noStrike" dirty="0">
                          <a:effectLst/>
                          <a:latin typeface="Arial" panose="020B0604020202020204" pitchFamily="34" charset="0"/>
                          <a:cs typeface="Arial" panose="020B0604020202020204" pitchFamily="34" charset="0"/>
                        </a:rPr>
                        <a:t> </a:t>
                      </a:r>
                      <a:r>
                        <a:rPr lang="ru-RU" sz="1000" b="1" u="none" strike="noStrike" dirty="0" err="1">
                          <a:effectLst/>
                          <a:latin typeface="Arial" panose="020B0604020202020204" pitchFamily="34" charset="0"/>
                          <a:cs typeface="Arial" panose="020B0604020202020204" pitchFamily="34" charset="0"/>
                        </a:rPr>
                        <a:t>бойынша</a:t>
                      </a:r>
                      <a:r>
                        <a:rPr lang="ru-RU" sz="1000" b="1" u="none" strike="noStrike" dirty="0">
                          <a:effectLst/>
                          <a:latin typeface="Arial" panose="020B0604020202020204" pitchFamily="34" charset="0"/>
                          <a:cs typeface="Arial" panose="020B0604020202020204" pitchFamily="34" charset="0"/>
                        </a:rPr>
                        <a:t> </a:t>
                      </a:r>
                      <a:r>
                        <a:rPr lang="ru-RU" sz="1000" b="1" u="none" strike="noStrike" dirty="0" err="1">
                          <a:effectLst/>
                          <a:latin typeface="Arial" panose="020B0604020202020204" pitchFamily="34" charset="0"/>
                          <a:cs typeface="Arial" panose="020B0604020202020204" pitchFamily="34" charset="0"/>
                        </a:rPr>
                        <a:t>көрсетілетін</a:t>
                      </a:r>
                      <a:r>
                        <a:rPr lang="ru-RU" sz="1000" b="1" u="none" strike="noStrike" dirty="0">
                          <a:effectLst/>
                          <a:latin typeface="Arial" panose="020B0604020202020204" pitchFamily="34" charset="0"/>
                          <a:cs typeface="Arial" panose="020B0604020202020204" pitchFamily="34" charset="0"/>
                        </a:rPr>
                        <a:t> </a:t>
                      </a:r>
                      <a:r>
                        <a:rPr lang="ru-RU" sz="1000" b="1" u="none" strike="noStrike" dirty="0" err="1">
                          <a:effectLst/>
                          <a:latin typeface="Arial" panose="020B0604020202020204" pitchFamily="34" charset="0"/>
                          <a:cs typeface="Arial" panose="020B0604020202020204" pitchFamily="34" charset="0"/>
                        </a:rPr>
                        <a:t>қызметтер</a:t>
                      </a:r>
                      <a:r>
                        <a:rPr lang="ru-RU" sz="1000" b="1" u="none" strike="noStrike" dirty="0">
                          <a:effectLst/>
                          <a:latin typeface="Arial" panose="020B0604020202020204" pitchFamily="34" charset="0"/>
                          <a:cs typeface="Arial" panose="020B0604020202020204" pitchFamily="34" charset="0"/>
                        </a:rPr>
                        <a:t> </a:t>
                      </a:r>
                      <a:r>
                        <a:rPr lang="ru-RU" sz="1000" b="1" u="none" strike="noStrike" dirty="0" err="1">
                          <a:effectLst/>
                          <a:latin typeface="Arial" panose="020B0604020202020204" pitchFamily="34" charset="0"/>
                          <a:cs typeface="Arial" panose="020B0604020202020204" pitchFamily="34" charset="0"/>
                        </a:rPr>
                        <a:t>көлемі</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kk-KZ" sz="1000" b="0" u="none" strike="noStrike" dirty="0">
                          <a:effectLst/>
                          <a:latin typeface="Arial" panose="020B0604020202020204" pitchFamily="34" charset="0"/>
                          <a:cs typeface="Arial" panose="020B0604020202020204" pitchFamily="34" charset="0"/>
                        </a:rPr>
                        <a:t>мың</a:t>
                      </a:r>
                      <a:r>
                        <a:rPr lang="ru-RU" sz="1000" b="0" u="none" strike="noStrike" dirty="0">
                          <a:effectLst/>
                          <a:latin typeface="Arial" panose="020B0604020202020204" pitchFamily="34" charset="0"/>
                          <a:cs typeface="Arial" panose="020B0604020202020204" pitchFamily="34" charset="0"/>
                        </a:rPr>
                        <a:t>.м³</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kk-KZ" sz="1000" b="1" i="0" u="none" strike="noStrike" dirty="0" smtClean="0">
                          <a:solidFill>
                            <a:schemeClr val="tx1"/>
                          </a:solidFill>
                          <a:effectLst/>
                          <a:latin typeface="Arial" panose="020B0604020202020204" pitchFamily="34" charset="0"/>
                          <a:cs typeface="Arial" panose="020B0604020202020204" pitchFamily="34" charset="0"/>
                        </a:rPr>
                        <a:t>194 048</a:t>
                      </a:r>
                      <a:endParaRPr lang="ru-RU" sz="1000" b="1" i="0" u="none" strike="noStrike" dirty="0">
                        <a:solidFill>
                          <a:schemeClr val="tx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ru-RU" sz="1000" b="1" i="0" u="none" strike="noStrike" dirty="0" smtClean="0">
                          <a:solidFill>
                            <a:schemeClr val="tx1"/>
                          </a:solidFill>
                          <a:effectLst/>
                          <a:latin typeface="Arial" panose="020B0604020202020204" pitchFamily="34" charset="0"/>
                          <a:cs typeface="Arial" panose="020B0604020202020204" pitchFamily="34" charset="0"/>
                        </a:rPr>
                        <a:t>101</a:t>
                      </a:r>
                      <a:r>
                        <a:rPr lang="ru-RU" sz="1000" b="1" i="0" u="none" strike="noStrike" baseline="0" dirty="0" smtClean="0">
                          <a:solidFill>
                            <a:schemeClr val="tx1"/>
                          </a:solidFill>
                          <a:effectLst/>
                          <a:latin typeface="Arial" panose="020B0604020202020204" pitchFamily="34" charset="0"/>
                          <a:cs typeface="Arial" panose="020B0604020202020204" pitchFamily="34" charset="0"/>
                        </a:rPr>
                        <a:t> 215</a:t>
                      </a:r>
                      <a:endParaRPr lang="ru-RU" sz="1000" b="1" i="0" u="none" strike="noStrike" dirty="0">
                        <a:solidFill>
                          <a:schemeClr val="tx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ru-RU" sz="1000" b="1" i="0" u="none" strike="noStrike" baseline="0" dirty="0" smtClean="0">
                          <a:solidFill>
                            <a:srgbClr val="000000"/>
                          </a:solidFill>
                          <a:effectLst/>
                          <a:latin typeface="Arial" panose="020B0604020202020204" pitchFamily="34" charset="0"/>
                          <a:cs typeface="Arial" panose="020B0604020202020204" pitchFamily="34" charset="0"/>
                        </a:rPr>
                        <a:t>9 657 311</a:t>
                      </a: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ru-RU" sz="1000" b="1" i="0" u="none" strike="noStrike" dirty="0" smtClean="0">
                          <a:solidFill>
                            <a:srgbClr val="000000"/>
                          </a:solidFill>
                          <a:effectLst/>
                          <a:latin typeface="Arial" panose="020B0604020202020204" pitchFamily="34" charset="0"/>
                          <a:cs typeface="Arial" panose="020B0604020202020204" pitchFamily="34" charset="0"/>
                        </a:rPr>
                        <a:t>1 528 497</a:t>
                      </a: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fontAlgn="ctr"/>
                      <a:r>
                        <a:rPr lang="ru-RU" sz="1000" b="1" i="0" u="none" strike="noStrike" dirty="0" smtClean="0">
                          <a:solidFill>
                            <a:srgbClr val="000000"/>
                          </a:solidFill>
                          <a:effectLst/>
                          <a:latin typeface="Arial" panose="020B0604020202020204" pitchFamily="34" charset="0"/>
                          <a:cs typeface="Arial" panose="020B0604020202020204" pitchFamily="34" charset="0"/>
                        </a:rPr>
                        <a:t>-8 128 814</a:t>
                      </a:r>
                      <a:endParaRPr lang="ru-RU" sz="1000" b="1"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72089169"/>
                  </a:ext>
                </a:extLst>
              </a:tr>
              <a:tr h="277749">
                <a:tc>
                  <a:txBody>
                    <a:bodyPr/>
                    <a:lstStyle/>
                    <a:p>
                      <a:pPr algn="ctr" fontAlgn="ctr"/>
                      <a:r>
                        <a:rPr lang="kk-KZ" sz="1000" b="0" i="0" u="none" strike="noStrike" dirty="0">
                          <a:solidFill>
                            <a:srgbClr val="000000"/>
                          </a:solidFill>
                          <a:effectLst/>
                          <a:latin typeface="Arial" panose="020B0604020202020204" pitchFamily="34" charset="0"/>
                          <a:cs typeface="Arial" panose="020B0604020202020204" pitchFamily="34" charset="0"/>
                        </a:rPr>
                        <a:t>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err="1">
                          <a:solidFill>
                            <a:srgbClr val="000000"/>
                          </a:solidFill>
                          <a:effectLst/>
                          <a:latin typeface="Arial" panose="020B0604020202020204" pitchFamily="34" charset="0"/>
                          <a:cs typeface="Arial" panose="020B0604020202020204" pitchFamily="34" charset="0"/>
                        </a:rPr>
                        <a:t>Жобалау-сметалық</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құжаттаманы</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әзірлеу</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kk-KZ" sz="1000" b="0" i="0" u="none" strike="noStrike" dirty="0">
                          <a:solidFill>
                            <a:srgbClr val="000000"/>
                          </a:solidFill>
                          <a:effectLst/>
                          <a:latin typeface="Arial" panose="020B0604020202020204" pitchFamily="34" charset="0"/>
                          <a:cs typeface="Arial" panose="020B0604020202020204" pitchFamily="34" charset="0"/>
                        </a:rPr>
                        <a:t>жоба</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2</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2</a:t>
                      </a: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383 667</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127 882</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-255 785</a:t>
                      </a: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dirty="0" err="1" smtClean="0">
                          <a:effectLst/>
                        </a:rPr>
                        <a:t>Шарттарға</a:t>
                      </a:r>
                      <a:r>
                        <a:rPr lang="ru-RU" sz="900" dirty="0" smtClean="0">
                          <a:effectLst/>
                        </a:rPr>
                        <a:t> </a:t>
                      </a:r>
                      <a:r>
                        <a:rPr lang="ru-RU" sz="900" dirty="0" err="1" smtClean="0">
                          <a:effectLst/>
                        </a:rPr>
                        <a:t>сәйкес</a:t>
                      </a:r>
                      <a:r>
                        <a:rPr lang="ru-RU" sz="900" dirty="0" smtClean="0">
                          <a:effectLst/>
                        </a:rPr>
                        <a:t> </a:t>
                      </a:r>
                      <a:r>
                        <a:rPr lang="ru-RU" sz="900" u="none" strike="noStrike" dirty="0" err="1" smtClean="0">
                          <a:effectLst/>
                          <a:latin typeface="Arial" panose="020B0604020202020204" pitchFamily="34" charset="0"/>
                          <a:cs typeface="Arial" panose="020B0604020202020204" pitchFamily="34" charset="0"/>
                        </a:rPr>
                        <a:t>екінші</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жартыжылдықта</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орындалады</a:t>
                      </a:r>
                      <a:endParaRPr lang="ru-RU" sz="900" u="none" strike="noStrike" dirty="0">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4433462"/>
                  </a:ext>
                </a:extLst>
              </a:tr>
              <a:tr h="383059">
                <a:tc>
                  <a:txBody>
                    <a:bodyPr/>
                    <a:lstStyle/>
                    <a:p>
                      <a:pPr algn="ctr" fontAlgn="ctr"/>
                      <a:r>
                        <a:rPr lang="kk-KZ" sz="1000" b="0" i="0" u="none" strike="noStrike" dirty="0" smtClean="0">
                          <a:solidFill>
                            <a:srgbClr val="000000"/>
                          </a:solidFill>
                          <a:effectLst/>
                          <a:latin typeface="Arial" panose="020B0604020202020204" pitchFamily="34" charset="0"/>
                          <a:cs typeface="Arial" panose="020B0604020202020204" pitchFamily="34" charset="0"/>
                        </a:rPr>
                        <a:t>2</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err="1" smtClean="0">
                          <a:solidFill>
                            <a:srgbClr val="000000"/>
                          </a:solidFill>
                          <a:effectLst/>
                          <a:latin typeface="Arial" panose="020B0604020202020204" pitchFamily="34" charset="0"/>
                          <a:cs typeface="Arial" panose="020B0604020202020204" pitchFamily="34" charset="0"/>
                        </a:rPr>
                        <a:t>Құрылыстарды</a:t>
                      </a:r>
                      <a:r>
                        <a:rPr lang="ru-RU" sz="1000" b="0" i="0" u="none" strike="noStrike" dirty="0" smtClean="0">
                          <a:solidFill>
                            <a:srgbClr val="000000"/>
                          </a:solidFill>
                          <a:effectLst/>
                          <a:latin typeface="Arial" panose="020B0604020202020204" pitchFamily="34" charset="0"/>
                          <a:cs typeface="Arial" panose="020B0604020202020204" pitchFamily="34" charset="0"/>
                        </a:rPr>
                        <a:t> </a:t>
                      </a:r>
                      <a:r>
                        <a:rPr lang="ru-RU" sz="1000" b="0" i="0" u="none" strike="noStrike" dirty="0" err="1" smtClean="0">
                          <a:solidFill>
                            <a:srgbClr val="000000"/>
                          </a:solidFill>
                          <a:effectLst/>
                          <a:latin typeface="Arial" panose="020B0604020202020204" pitchFamily="34" charset="0"/>
                          <a:cs typeface="Arial" panose="020B0604020202020204" pitchFamily="34" charset="0"/>
                        </a:rPr>
                        <a:t>қайта</a:t>
                      </a:r>
                      <a:r>
                        <a:rPr lang="ru-RU" sz="1000" b="0" i="0" u="none" strike="noStrike" dirty="0" smtClean="0">
                          <a:solidFill>
                            <a:srgbClr val="000000"/>
                          </a:solidFill>
                          <a:effectLst/>
                          <a:latin typeface="Arial" panose="020B0604020202020204" pitchFamily="34" charset="0"/>
                          <a:cs typeface="Arial" panose="020B0604020202020204" pitchFamily="34" charset="0"/>
                        </a:rPr>
                        <a:t> </a:t>
                      </a:r>
                      <a:r>
                        <a:rPr lang="ru-RU" sz="1000" b="0" i="0" u="none" strike="noStrike" dirty="0" err="1" smtClean="0">
                          <a:solidFill>
                            <a:srgbClr val="000000"/>
                          </a:solidFill>
                          <a:effectLst/>
                          <a:latin typeface="Arial" panose="020B0604020202020204" pitchFamily="34" charset="0"/>
                          <a:cs typeface="Arial" panose="020B0604020202020204" pitchFamily="34" charset="0"/>
                        </a:rPr>
                        <a:t>құруды</a:t>
                      </a:r>
                      <a:r>
                        <a:rPr lang="ru-RU" sz="1000" b="0" i="0" u="none" strike="noStrike" dirty="0" smtClean="0">
                          <a:solidFill>
                            <a:srgbClr val="000000"/>
                          </a:solidFill>
                          <a:effectLst/>
                          <a:latin typeface="Arial" panose="020B0604020202020204" pitchFamily="34" charset="0"/>
                          <a:cs typeface="Arial" panose="020B0604020202020204" pitchFamily="34" charset="0"/>
                        </a:rPr>
                        <a:t> </a:t>
                      </a:r>
                      <a:r>
                        <a:rPr lang="ru-RU" sz="1000" b="0" i="0" u="none" strike="noStrike" dirty="0" err="1" smtClean="0">
                          <a:solidFill>
                            <a:srgbClr val="000000"/>
                          </a:solidFill>
                          <a:effectLst/>
                          <a:latin typeface="Arial" panose="020B0604020202020204" pitchFamily="34" charset="0"/>
                          <a:cs typeface="Arial" panose="020B0604020202020204" pitchFamily="34" charset="0"/>
                        </a:rPr>
                        <a:t>техникалық</a:t>
                      </a:r>
                      <a:r>
                        <a:rPr lang="ru-RU" sz="1000" b="0" i="0" u="none" strike="noStrike" dirty="0" smtClean="0">
                          <a:solidFill>
                            <a:srgbClr val="000000"/>
                          </a:solidFill>
                          <a:effectLst/>
                          <a:latin typeface="Arial" panose="020B0604020202020204" pitchFamily="34" charset="0"/>
                          <a:cs typeface="Arial" panose="020B0604020202020204" pitchFamily="34" charset="0"/>
                        </a:rPr>
                        <a:t> </a:t>
                      </a:r>
                      <a:r>
                        <a:rPr lang="ru-RU" sz="1000" b="0" i="0" u="none" strike="noStrike" dirty="0" err="1" smtClean="0">
                          <a:solidFill>
                            <a:srgbClr val="000000"/>
                          </a:solidFill>
                          <a:effectLst/>
                          <a:latin typeface="Arial" panose="020B0604020202020204" pitchFamily="34" charset="0"/>
                          <a:cs typeface="Arial" panose="020B0604020202020204" pitchFamily="34" charset="0"/>
                        </a:rPr>
                        <a:t>және</a:t>
                      </a:r>
                      <a:r>
                        <a:rPr lang="ru-RU" sz="1000" b="0" i="0" u="none" strike="noStrike" dirty="0" smtClean="0">
                          <a:solidFill>
                            <a:srgbClr val="000000"/>
                          </a:solidFill>
                          <a:effectLst/>
                          <a:latin typeface="Arial" panose="020B0604020202020204" pitchFamily="34" charset="0"/>
                          <a:cs typeface="Arial" panose="020B0604020202020204" pitchFamily="34" charset="0"/>
                        </a:rPr>
                        <a:t> </a:t>
                      </a:r>
                      <a:r>
                        <a:rPr lang="ru-RU" sz="1000" b="0" i="0" u="none" strike="noStrike" dirty="0" err="1" smtClean="0">
                          <a:solidFill>
                            <a:srgbClr val="000000"/>
                          </a:solidFill>
                          <a:effectLst/>
                          <a:latin typeface="Arial" panose="020B0604020202020204" pitchFamily="34" charset="0"/>
                          <a:cs typeface="Arial" panose="020B0604020202020204" pitchFamily="34" charset="0"/>
                        </a:rPr>
                        <a:t>авторлық</a:t>
                      </a:r>
                      <a:r>
                        <a:rPr lang="ru-RU" sz="1000" b="0" i="0" u="none" strike="noStrike" dirty="0" smtClean="0">
                          <a:solidFill>
                            <a:srgbClr val="000000"/>
                          </a:solidFill>
                          <a:effectLst/>
                          <a:latin typeface="Arial" panose="020B0604020202020204" pitchFamily="34" charset="0"/>
                          <a:cs typeface="Arial" panose="020B0604020202020204" pitchFamily="34" charset="0"/>
                        </a:rPr>
                        <a:t> </a:t>
                      </a:r>
                      <a:r>
                        <a:rPr lang="ru-RU" sz="1000" b="0" i="0" u="none" strike="noStrike" dirty="0" err="1" smtClean="0">
                          <a:solidFill>
                            <a:srgbClr val="000000"/>
                          </a:solidFill>
                          <a:effectLst/>
                          <a:latin typeface="Arial" panose="020B0604020202020204" pitchFamily="34" charset="0"/>
                          <a:cs typeface="Arial" panose="020B0604020202020204" pitchFamily="34" charset="0"/>
                        </a:rPr>
                        <a:t>қадағалау</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kk-KZ" sz="1000" b="0" i="0" u="none" strike="noStrike" dirty="0" smtClean="0">
                          <a:solidFill>
                            <a:srgbClr val="000000"/>
                          </a:solidFill>
                          <a:effectLst/>
                          <a:latin typeface="Arial" panose="020B0604020202020204" pitchFamily="34" charset="0"/>
                          <a:cs typeface="Arial" panose="020B0604020202020204" pitchFamily="34" charset="0"/>
                        </a:rPr>
                        <a:t>қызмет</a:t>
                      </a:r>
                      <a:r>
                        <a:rPr lang="kk-KZ" sz="1000" b="0" i="0" u="none" strike="noStrike" baseline="0" dirty="0" smtClean="0">
                          <a:solidFill>
                            <a:srgbClr val="000000"/>
                          </a:solidFill>
                          <a:effectLst/>
                          <a:latin typeface="Arial" panose="020B0604020202020204" pitchFamily="34" charset="0"/>
                          <a:cs typeface="Arial" panose="020B0604020202020204" pitchFamily="34" charset="0"/>
                        </a:rPr>
                        <a:t> көрсету</a:t>
                      </a:r>
                      <a:endParaRPr lang="ru-RU" sz="1000" b="0" i="0" u="none" strike="noStrike" dirty="0" smtClean="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4</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2</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12 305</a:t>
                      </a: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-12 305</a:t>
                      </a: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err="1" smtClean="0">
                          <a:effectLst/>
                          <a:latin typeface="Arial" panose="020B0604020202020204" pitchFamily="34" charset="0"/>
                          <a:cs typeface="Arial" panose="020B0604020202020204" pitchFamily="34" charset="0"/>
                        </a:rPr>
                        <a:t>Шарттарды</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орындау</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және</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жасасу</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сатысында</a:t>
                      </a:r>
                      <a:r>
                        <a:rPr lang="ru-RU" sz="900" u="none" strike="noStrike" dirty="0" smtClean="0">
                          <a:effectLst/>
                          <a:latin typeface="Arial" panose="020B0604020202020204" pitchFamily="34" charset="0"/>
                          <a:cs typeface="Arial" panose="020B0604020202020204" pitchFamily="34" charset="0"/>
                        </a:rPr>
                        <a:t>.</a:t>
                      </a:r>
                      <a:endParaRPr lang="ru-RU" sz="900" u="none" strike="noStrike" dirty="0">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2149965"/>
                  </a:ext>
                </a:extLst>
              </a:tr>
              <a:tr h="753763">
                <a:tc>
                  <a:txBody>
                    <a:bodyPr/>
                    <a:lstStyle/>
                    <a:p>
                      <a:pPr algn="ctr" fontAlgn="ctr"/>
                      <a:r>
                        <a:rPr lang="kk-KZ" sz="1000" b="0" i="0" u="none" strike="noStrike" dirty="0" smtClean="0">
                          <a:solidFill>
                            <a:srgbClr val="000000"/>
                          </a:solidFill>
                          <a:effectLst/>
                          <a:latin typeface="Arial" panose="020B0604020202020204" pitchFamily="34" charset="0"/>
                          <a:cs typeface="Arial" panose="020B0604020202020204" pitchFamily="34" charset="0"/>
                        </a:rPr>
                        <a:t>3</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err="1">
                          <a:solidFill>
                            <a:srgbClr val="000000"/>
                          </a:solidFill>
                          <a:effectLst/>
                          <a:latin typeface="Arial" panose="020B0604020202020204" pitchFamily="34" charset="0"/>
                          <a:cs typeface="Arial" panose="020B0604020202020204" pitchFamily="34" charset="0"/>
                        </a:rPr>
                        <a:t>Сорғы</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агрегаттарын</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бекіту-реттеу</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арматурасын</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трансформаторлық</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қосалқы</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станцияларды</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күштік</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трансформаторларды</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және</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өзге</a:t>
                      </a:r>
                      <a:r>
                        <a:rPr lang="ru-RU" sz="1000" b="0" i="0" u="none" strike="noStrike" dirty="0">
                          <a:solidFill>
                            <a:srgbClr val="000000"/>
                          </a:solidFill>
                          <a:effectLst/>
                          <a:latin typeface="Arial" panose="020B0604020202020204" pitchFamily="34" charset="0"/>
                          <a:cs typeface="Arial" panose="020B0604020202020204" pitchFamily="34" charset="0"/>
                        </a:rPr>
                        <a:t> де </a:t>
                      </a:r>
                      <a:r>
                        <a:rPr lang="ru-RU" sz="1000" b="0" i="0" u="none" strike="noStrike" dirty="0" err="1">
                          <a:solidFill>
                            <a:srgbClr val="000000"/>
                          </a:solidFill>
                          <a:effectLst/>
                          <a:latin typeface="Arial" panose="020B0604020202020204" pitchFamily="34" charset="0"/>
                          <a:cs typeface="Arial" panose="020B0604020202020204" pitchFamily="34" charset="0"/>
                        </a:rPr>
                        <a:t>жабдықтарды</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сатып</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алу</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kk-KZ" sz="1000" b="0" i="0" u="none" strike="noStrike" dirty="0">
                          <a:solidFill>
                            <a:srgbClr val="000000"/>
                          </a:solidFill>
                          <a:effectLst/>
                          <a:latin typeface="Arial" panose="020B0604020202020204" pitchFamily="34" charset="0"/>
                          <a:cs typeface="Arial" panose="020B0604020202020204" pitchFamily="34" charset="0"/>
                        </a:rPr>
                        <a:t>бірлік</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171</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30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938 420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39 960</a:t>
                      </a: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-898 460</a:t>
                      </a: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err="1" smtClean="0">
                          <a:effectLst/>
                          <a:latin typeface="Arial" panose="020B0604020202020204" pitchFamily="34" charset="0"/>
                          <a:cs typeface="Arial" panose="020B0604020202020204" pitchFamily="34" charset="0"/>
                        </a:rPr>
                        <a:t>Шарттарды</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орындау</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және</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жасасу</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сатысында</a:t>
                      </a:r>
                      <a:r>
                        <a:rPr lang="ru-RU" sz="900" u="none" strike="noStrike" dirty="0" smtClean="0">
                          <a:effectLst/>
                          <a:latin typeface="Arial" panose="020B0604020202020204" pitchFamily="34" charset="0"/>
                          <a:cs typeface="Arial" panose="020B0604020202020204" pitchFamily="34" charset="0"/>
                        </a:rPr>
                        <a:t>.</a:t>
                      </a:r>
                      <a:endParaRPr lang="ru-RU" sz="900" u="none" strike="noStrike" dirty="0">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1020481"/>
                  </a:ext>
                </a:extLst>
              </a:tr>
              <a:tr h="457200">
                <a:tc>
                  <a:txBody>
                    <a:bodyPr/>
                    <a:lstStyle/>
                    <a:p>
                      <a:pPr algn="ctr" fontAlgn="ctr"/>
                      <a:r>
                        <a:rPr lang="kk-KZ" sz="1000" b="0" i="0" u="none" strike="noStrike" dirty="0" smtClean="0">
                          <a:solidFill>
                            <a:srgbClr val="000000"/>
                          </a:solidFill>
                          <a:effectLst/>
                          <a:latin typeface="Arial" panose="020B0604020202020204" pitchFamily="34" charset="0"/>
                          <a:cs typeface="Arial" panose="020B0604020202020204" pitchFamily="34" charset="0"/>
                        </a:rPr>
                        <a:t>4</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err="1" smtClean="0">
                          <a:solidFill>
                            <a:srgbClr val="000000"/>
                          </a:solidFill>
                          <a:effectLst/>
                          <a:latin typeface="Arial" panose="020B0604020202020204" pitchFamily="34" charset="0"/>
                          <a:cs typeface="Arial" panose="020B0604020202020204" pitchFamily="34" charset="0"/>
                        </a:rPr>
                        <a:t>Объектілерді</a:t>
                      </a:r>
                      <a:r>
                        <a:rPr lang="ru-RU" sz="1000" b="0" i="0" u="none" strike="noStrike" dirty="0" smtClean="0">
                          <a:solidFill>
                            <a:srgbClr val="000000"/>
                          </a:solidFill>
                          <a:effectLst/>
                          <a:latin typeface="Arial" panose="020B0604020202020204" pitchFamily="34" charset="0"/>
                          <a:cs typeface="Arial" panose="020B0604020202020204" pitchFamily="34" charset="0"/>
                        </a:rPr>
                        <a:t> </a:t>
                      </a:r>
                      <a:r>
                        <a:rPr lang="ru-RU" sz="1000" b="0" i="0" u="none" strike="noStrike" dirty="0" err="1" smtClean="0">
                          <a:solidFill>
                            <a:srgbClr val="000000"/>
                          </a:solidFill>
                          <a:effectLst/>
                          <a:latin typeface="Arial" panose="020B0604020202020204" pitchFamily="34" charset="0"/>
                          <a:cs typeface="Arial" panose="020B0604020202020204" pitchFamily="34" charset="0"/>
                        </a:rPr>
                        <a:t>техникалық</a:t>
                      </a:r>
                      <a:r>
                        <a:rPr lang="ru-RU" sz="1000" b="0" i="0" u="none" strike="noStrike" dirty="0" smtClean="0">
                          <a:solidFill>
                            <a:srgbClr val="000000"/>
                          </a:solidFill>
                          <a:effectLst/>
                          <a:latin typeface="Arial" panose="020B0604020202020204" pitchFamily="34" charset="0"/>
                          <a:cs typeface="Arial" panose="020B0604020202020204" pitchFamily="34" charset="0"/>
                        </a:rPr>
                        <a:t> </a:t>
                      </a:r>
                      <a:r>
                        <a:rPr lang="ru-RU" sz="1000" b="0" i="0" u="none" strike="noStrike" dirty="0" err="1" smtClean="0">
                          <a:solidFill>
                            <a:srgbClr val="000000"/>
                          </a:solidFill>
                          <a:effectLst/>
                          <a:latin typeface="Arial" panose="020B0604020202020204" pitchFamily="34" charset="0"/>
                          <a:cs typeface="Arial" panose="020B0604020202020204" pitchFamily="34" charset="0"/>
                        </a:rPr>
                        <a:t>жарақтандыру</a:t>
                      </a:r>
                      <a:r>
                        <a:rPr lang="ru-RU" sz="1000" b="0" i="0" u="none" strike="noStrike" dirty="0" smtClean="0">
                          <a:solidFill>
                            <a:srgbClr val="000000"/>
                          </a:solidFill>
                          <a:effectLst/>
                          <a:latin typeface="Arial" panose="020B0604020202020204" pitchFamily="34" charset="0"/>
                          <a:cs typeface="Arial" panose="020B0604020202020204" pitchFamily="34" charset="0"/>
                        </a:rPr>
                        <a:t> </a:t>
                      </a:r>
                      <a:r>
                        <a:rPr lang="ru-RU" sz="1000" b="0" i="0" u="none" strike="noStrike" dirty="0" err="1" smtClean="0">
                          <a:solidFill>
                            <a:srgbClr val="000000"/>
                          </a:solidFill>
                          <a:effectLst/>
                          <a:latin typeface="Arial" panose="020B0604020202020204" pitchFamily="34" charset="0"/>
                          <a:cs typeface="Arial" panose="020B0604020202020204" pitchFamily="34" charset="0"/>
                        </a:rPr>
                        <a:t>жөніндегі</a:t>
                      </a:r>
                      <a:r>
                        <a:rPr lang="ru-RU" sz="1000" b="0" i="0" u="none" strike="noStrike" dirty="0" smtClean="0">
                          <a:solidFill>
                            <a:srgbClr val="000000"/>
                          </a:solidFill>
                          <a:effectLst/>
                          <a:latin typeface="Arial" panose="020B0604020202020204" pitchFamily="34" charset="0"/>
                          <a:cs typeface="Arial" panose="020B0604020202020204" pitchFamily="34" charset="0"/>
                        </a:rPr>
                        <a:t> </a:t>
                      </a:r>
                      <a:r>
                        <a:rPr lang="ru-RU" sz="1000" b="0" i="0" u="none" strike="noStrike" dirty="0" err="1" smtClean="0">
                          <a:solidFill>
                            <a:srgbClr val="000000"/>
                          </a:solidFill>
                          <a:effectLst/>
                          <a:latin typeface="Arial" panose="020B0604020202020204" pitchFamily="34" charset="0"/>
                          <a:cs typeface="Arial" panose="020B0604020202020204" pitchFamily="34" charset="0"/>
                        </a:rPr>
                        <a:t>іс-шаралар</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ж</a:t>
                      </a:r>
                      <a:r>
                        <a:rPr lang="kk-KZ" sz="1000" b="0" i="0" u="none" strike="noStrike" dirty="0" smtClean="0">
                          <a:solidFill>
                            <a:srgbClr val="000000"/>
                          </a:solidFill>
                          <a:effectLst/>
                          <a:latin typeface="Arial" panose="020B0604020202020204" pitchFamily="34" charset="0"/>
                          <a:cs typeface="Arial" panose="020B0604020202020204" pitchFamily="34" charset="0"/>
                        </a:rPr>
                        <a:t>ұ</a:t>
                      </a:r>
                      <a:r>
                        <a:rPr lang="ru-RU" sz="1000" b="0" i="0" u="none" strike="noStrike" dirty="0" smtClean="0">
                          <a:solidFill>
                            <a:srgbClr val="000000"/>
                          </a:solidFill>
                          <a:effectLst/>
                          <a:latin typeface="Arial" panose="020B0604020202020204" pitchFamily="34" charset="0"/>
                          <a:cs typeface="Arial" panose="020B0604020202020204" pitchFamily="34" charset="0"/>
                        </a:rPr>
                        <a:t>мыс</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1</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1</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83 447</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1 384</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chemeClr val="tx1"/>
                          </a:solidFill>
                          <a:effectLst/>
                          <a:latin typeface="Arial" panose="020B0604020202020204" pitchFamily="34" charset="0"/>
                          <a:cs typeface="Arial" panose="020B0604020202020204" pitchFamily="34" charset="0"/>
                        </a:rPr>
                        <a:t>-82 063</a:t>
                      </a:r>
                      <a:endParaRPr lang="ru-RU" sz="1000" b="0" i="0" u="none" strike="noStrike" dirty="0">
                        <a:solidFill>
                          <a:schemeClr val="tx1"/>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dirty="0" err="1" smtClean="0">
                          <a:effectLst/>
                        </a:rPr>
                        <a:t>Шарттарға</a:t>
                      </a:r>
                      <a:r>
                        <a:rPr lang="ru-RU" sz="900" dirty="0" smtClean="0">
                          <a:effectLst/>
                        </a:rPr>
                        <a:t> </a:t>
                      </a:r>
                      <a:r>
                        <a:rPr lang="ru-RU" sz="900" dirty="0" err="1" smtClean="0">
                          <a:effectLst/>
                        </a:rPr>
                        <a:t>сәйкес</a:t>
                      </a:r>
                      <a:r>
                        <a:rPr lang="ru-RU" sz="900" dirty="0" smtClean="0">
                          <a:effectLst/>
                        </a:rPr>
                        <a:t> </a:t>
                      </a:r>
                      <a:r>
                        <a:rPr lang="ru-RU" sz="900" u="none" strike="noStrike" dirty="0" err="1" smtClean="0">
                          <a:effectLst/>
                          <a:latin typeface="Arial" panose="020B0604020202020204" pitchFamily="34" charset="0"/>
                          <a:cs typeface="Arial" panose="020B0604020202020204" pitchFamily="34" charset="0"/>
                        </a:rPr>
                        <a:t>екінші</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жартыжылдықта</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орындалады</a:t>
                      </a:r>
                      <a:endParaRPr lang="ru-RU" sz="900" u="none" strike="noStrike" dirty="0" smtClean="0">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4393792"/>
                  </a:ext>
                </a:extLst>
              </a:tr>
              <a:tr h="370973">
                <a:tc>
                  <a:txBody>
                    <a:bodyPr/>
                    <a:lstStyle/>
                    <a:p>
                      <a:pPr algn="ctr" fontAlgn="ctr"/>
                      <a:r>
                        <a:rPr lang="kk-KZ" sz="1000" b="0" i="0" u="none" strike="noStrike" dirty="0" smtClean="0">
                          <a:solidFill>
                            <a:srgbClr val="000000"/>
                          </a:solidFill>
                          <a:effectLst/>
                          <a:latin typeface="Arial" panose="020B0604020202020204" pitchFamily="34" charset="0"/>
                          <a:cs typeface="Arial" panose="020B0604020202020204" pitchFamily="34" charset="0"/>
                        </a:rPr>
                        <a:t>5</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Arial" panose="020B0604020202020204" pitchFamily="34" charset="0"/>
                          <a:cs typeface="Arial" panose="020B0604020202020204" pitchFamily="34" charset="0"/>
                        </a:rPr>
                        <a:t>Су </a:t>
                      </a:r>
                      <a:r>
                        <a:rPr lang="ru-RU" sz="1000" b="0" i="0" u="none" strike="noStrike" dirty="0" err="1">
                          <a:solidFill>
                            <a:srgbClr val="000000"/>
                          </a:solidFill>
                          <a:effectLst/>
                          <a:latin typeface="Arial" panose="020B0604020202020204" pitchFamily="34" charset="0"/>
                          <a:cs typeface="Arial" panose="020B0604020202020204" pitchFamily="34" charset="0"/>
                        </a:rPr>
                        <a:t>құбыры</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желілерін</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қайта</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жаңарту</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err="1" smtClean="0">
                          <a:solidFill>
                            <a:srgbClr val="000000"/>
                          </a:solidFill>
                          <a:effectLst/>
                          <a:latin typeface="Arial" panose="020B0604020202020204" pitchFamily="34" charset="0"/>
                          <a:cs typeface="Arial" panose="020B0604020202020204" pitchFamily="34" charset="0"/>
                        </a:rPr>
                        <a:t>т.м</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60 093  (27)</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13 790  (26)</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6 860 798</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1 342 351</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chemeClr val="tx1"/>
                          </a:solidFill>
                          <a:effectLst/>
                          <a:latin typeface="Arial" panose="020B0604020202020204" pitchFamily="34" charset="0"/>
                          <a:cs typeface="Arial" panose="020B0604020202020204" pitchFamily="34" charset="0"/>
                        </a:rPr>
                        <a:t>-5 518 447</a:t>
                      </a:r>
                      <a:endParaRPr lang="ru-RU" sz="1000" b="0" i="0" u="none" strike="noStrike" dirty="0">
                        <a:solidFill>
                          <a:schemeClr val="tx1"/>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dirty="0" err="1" smtClean="0">
                          <a:effectLst/>
                        </a:rPr>
                        <a:t>Шарттарға</a:t>
                      </a:r>
                      <a:r>
                        <a:rPr lang="ru-RU" sz="900" dirty="0" smtClean="0">
                          <a:effectLst/>
                        </a:rPr>
                        <a:t> </a:t>
                      </a:r>
                      <a:r>
                        <a:rPr lang="ru-RU" sz="900" dirty="0" err="1" smtClean="0">
                          <a:effectLst/>
                        </a:rPr>
                        <a:t>сәйкес</a:t>
                      </a:r>
                      <a:r>
                        <a:rPr lang="ru-RU" sz="900" dirty="0" smtClean="0">
                          <a:effectLst/>
                        </a:rPr>
                        <a:t> </a:t>
                      </a:r>
                      <a:r>
                        <a:rPr lang="ru-RU" sz="900" u="none" strike="noStrike" dirty="0" err="1" smtClean="0">
                          <a:effectLst/>
                          <a:latin typeface="Arial" panose="020B0604020202020204" pitchFamily="34" charset="0"/>
                          <a:cs typeface="Arial" panose="020B0604020202020204" pitchFamily="34" charset="0"/>
                        </a:rPr>
                        <a:t>екінші</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жартыжылдықта</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орындалады</a:t>
                      </a:r>
                      <a:endParaRPr lang="ru-RU" sz="900" u="none" strike="noStrike" dirty="0" smtClean="0">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4667425"/>
                  </a:ext>
                </a:extLst>
              </a:tr>
              <a:tr h="494270">
                <a:tc>
                  <a:txBody>
                    <a:bodyPr/>
                    <a:lstStyle/>
                    <a:p>
                      <a:pPr algn="ctr" fontAlgn="ctr"/>
                      <a:r>
                        <a:rPr lang="kk-KZ" sz="1000" b="0" i="0" u="none" strike="noStrike" dirty="0" smtClean="0">
                          <a:solidFill>
                            <a:srgbClr val="000000"/>
                          </a:solidFill>
                          <a:effectLst/>
                          <a:latin typeface="Arial" panose="020B0604020202020204" pitchFamily="34" charset="0"/>
                          <a:cs typeface="Arial" panose="020B0604020202020204" pitchFamily="34" charset="0"/>
                        </a:rPr>
                        <a:t>6</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Arial" panose="020B0604020202020204" pitchFamily="34" charset="0"/>
                          <a:cs typeface="Arial" panose="020B0604020202020204" pitchFamily="34" charset="0"/>
                        </a:rPr>
                        <a:t>Су </a:t>
                      </a:r>
                      <a:r>
                        <a:rPr lang="ru-RU" sz="1000" b="0" i="0" u="none" strike="noStrike" dirty="0" err="1">
                          <a:solidFill>
                            <a:srgbClr val="000000"/>
                          </a:solidFill>
                          <a:effectLst/>
                          <a:latin typeface="Arial" panose="020B0604020202020204" pitchFamily="34" charset="0"/>
                          <a:cs typeface="Arial" panose="020B0604020202020204" pitchFamily="34" charset="0"/>
                        </a:rPr>
                        <a:t>құбыры</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желілерін</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қайта</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жаңартуға</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авторлық</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қадағалау</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kk-KZ" sz="1000" b="0" i="0" u="none" strike="noStrike" dirty="0">
                          <a:solidFill>
                            <a:srgbClr val="000000"/>
                          </a:solidFill>
                          <a:effectLst/>
                          <a:latin typeface="Arial" panose="020B0604020202020204" pitchFamily="34" charset="0"/>
                          <a:cs typeface="Arial" panose="020B0604020202020204" pitchFamily="34" charset="0"/>
                        </a:rPr>
                        <a:t>қызмет</a:t>
                      </a:r>
                      <a:r>
                        <a:rPr lang="kk-KZ" sz="1000" b="0" i="0" u="none" strike="noStrike" baseline="0" dirty="0">
                          <a:solidFill>
                            <a:srgbClr val="000000"/>
                          </a:solidFill>
                          <a:effectLst/>
                          <a:latin typeface="Arial" panose="020B0604020202020204" pitchFamily="34" charset="0"/>
                          <a:cs typeface="Arial" panose="020B0604020202020204" pitchFamily="34" charset="0"/>
                        </a:rPr>
                        <a:t> көрсету</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36</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17</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153 229</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a:t>
                      </a: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chemeClr val="tx1"/>
                          </a:solidFill>
                          <a:effectLst/>
                          <a:latin typeface="Arial" panose="020B0604020202020204" pitchFamily="34" charset="0"/>
                          <a:cs typeface="Arial" panose="020B0604020202020204" pitchFamily="34" charset="0"/>
                        </a:rPr>
                        <a:t>-153 229</a:t>
                      </a:r>
                      <a:endParaRPr lang="ru-RU" sz="1000" b="0" i="0" u="none" strike="noStrike" dirty="0">
                        <a:solidFill>
                          <a:schemeClr val="tx1"/>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err="1" smtClean="0">
                          <a:effectLst/>
                          <a:latin typeface="Arial" panose="020B0604020202020204" pitchFamily="34" charset="0"/>
                          <a:cs typeface="Arial" panose="020B0604020202020204" pitchFamily="34" charset="0"/>
                        </a:rPr>
                        <a:t>Шарттарды</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орындау</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және</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жасасу</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сатысында</a:t>
                      </a:r>
                      <a:r>
                        <a:rPr lang="ru-RU" sz="900" u="none" strike="noStrike" dirty="0" smtClean="0">
                          <a:effectLst/>
                          <a:latin typeface="Arial" panose="020B0604020202020204" pitchFamily="34" charset="0"/>
                          <a:cs typeface="Arial" panose="020B0604020202020204" pitchFamily="34" charset="0"/>
                        </a:rPr>
                        <a:t>.</a:t>
                      </a:r>
                      <a:endParaRPr lang="ru-RU" sz="900" u="none" strike="noStrike" dirty="0">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8105272"/>
                  </a:ext>
                </a:extLst>
              </a:tr>
              <a:tr h="321275">
                <a:tc>
                  <a:txBody>
                    <a:bodyPr/>
                    <a:lstStyle/>
                    <a:p>
                      <a:pPr algn="ctr" fontAlgn="ctr"/>
                      <a:r>
                        <a:rPr lang="kk-KZ" sz="1000" b="0" i="0" u="none" strike="noStrike" dirty="0" smtClean="0">
                          <a:solidFill>
                            <a:srgbClr val="000000"/>
                          </a:solidFill>
                          <a:effectLst/>
                          <a:latin typeface="Arial" panose="020B0604020202020204" pitchFamily="34" charset="0"/>
                          <a:cs typeface="Arial" panose="020B0604020202020204" pitchFamily="34" charset="0"/>
                        </a:rPr>
                        <a:t>7</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err="1" smtClean="0">
                          <a:solidFill>
                            <a:srgbClr val="000000"/>
                          </a:solidFill>
                          <a:effectLst/>
                          <a:latin typeface="Arial" panose="020B0604020202020204" pitchFamily="34" charset="0"/>
                          <a:cs typeface="Arial" panose="020B0604020202020204" pitchFamily="34" charset="0"/>
                        </a:rPr>
                        <a:t>Аудандық-пайдалану</a:t>
                      </a:r>
                      <a:r>
                        <a:rPr lang="ru-RU" sz="1000" b="0" i="0" u="none" strike="noStrike" dirty="0" smtClean="0">
                          <a:solidFill>
                            <a:srgbClr val="000000"/>
                          </a:solidFill>
                          <a:effectLst/>
                          <a:latin typeface="Arial" panose="020B0604020202020204" pitchFamily="34" charset="0"/>
                          <a:cs typeface="Arial" panose="020B0604020202020204" pitchFamily="34" charset="0"/>
                        </a:rPr>
                        <a:t> </a:t>
                      </a:r>
                      <a:r>
                        <a:rPr lang="ru-RU" sz="1000" b="0" i="0" u="none" strike="noStrike" dirty="0" err="1" smtClean="0">
                          <a:solidFill>
                            <a:srgbClr val="000000"/>
                          </a:solidFill>
                          <a:effectLst/>
                          <a:latin typeface="Arial" panose="020B0604020202020204" pitchFamily="34" charset="0"/>
                          <a:cs typeface="Arial" panose="020B0604020202020204" pitchFamily="34" charset="0"/>
                        </a:rPr>
                        <a:t>учаскелерінің</a:t>
                      </a:r>
                      <a:r>
                        <a:rPr lang="ru-RU" sz="1000" b="0" i="0" u="none" strike="noStrike" dirty="0" smtClean="0">
                          <a:solidFill>
                            <a:srgbClr val="000000"/>
                          </a:solidFill>
                          <a:effectLst/>
                          <a:latin typeface="Arial" panose="020B0604020202020204" pitchFamily="34" charset="0"/>
                          <a:cs typeface="Arial" panose="020B0604020202020204" pitchFamily="34" charset="0"/>
                        </a:rPr>
                        <a:t> </a:t>
                      </a:r>
                      <a:r>
                        <a:rPr lang="ru-RU" sz="1000" b="0" i="0" u="none" strike="noStrike" dirty="0" err="1" smtClean="0">
                          <a:solidFill>
                            <a:srgbClr val="000000"/>
                          </a:solidFill>
                          <a:effectLst/>
                          <a:latin typeface="Arial" panose="020B0604020202020204" pitchFamily="34" charset="0"/>
                          <a:cs typeface="Arial" panose="020B0604020202020204" pitchFamily="34" charset="0"/>
                        </a:rPr>
                        <a:t>үй-жайларын</a:t>
                      </a:r>
                      <a:r>
                        <a:rPr lang="ru-RU" sz="1000" b="0" i="0" u="none" strike="noStrike" dirty="0" smtClean="0">
                          <a:solidFill>
                            <a:srgbClr val="000000"/>
                          </a:solidFill>
                          <a:effectLst/>
                          <a:latin typeface="Arial" panose="020B0604020202020204" pitchFamily="34" charset="0"/>
                          <a:cs typeface="Arial" panose="020B0604020202020204" pitchFamily="34" charset="0"/>
                        </a:rPr>
                        <a:t> </a:t>
                      </a:r>
                      <a:r>
                        <a:rPr lang="ru-RU" sz="1000" b="0" i="0" u="none" strike="noStrike" dirty="0" err="1" smtClean="0">
                          <a:solidFill>
                            <a:srgbClr val="000000"/>
                          </a:solidFill>
                          <a:effectLst/>
                          <a:latin typeface="Arial" panose="020B0604020202020204" pitchFamily="34" charset="0"/>
                          <a:cs typeface="Arial" panose="020B0604020202020204" pitchFamily="34" charset="0"/>
                        </a:rPr>
                        <a:t>жөндеу</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kk-KZ" sz="1000" b="0" i="0" u="none" strike="noStrike" dirty="0" smtClean="0">
                          <a:solidFill>
                            <a:srgbClr val="000000"/>
                          </a:solidFill>
                          <a:effectLst/>
                          <a:latin typeface="Arial" panose="020B0604020202020204" pitchFamily="34" charset="0"/>
                          <a:cs typeface="Arial" panose="020B0604020202020204" pitchFamily="34" charset="0"/>
                        </a:rPr>
                        <a:t>нысан</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4</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52 411</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-52 411</a:t>
                      </a: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err="1" smtClean="0">
                          <a:effectLst/>
                          <a:latin typeface="Arial" panose="020B0604020202020204" pitchFamily="34" charset="0"/>
                          <a:cs typeface="Arial" panose="020B0604020202020204" pitchFamily="34" charset="0"/>
                        </a:rPr>
                        <a:t>Шарттарды</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орындау</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және</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жасасу</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сатысында</a:t>
                      </a:r>
                      <a:r>
                        <a:rPr lang="ru-RU" sz="900" u="none" strike="noStrike" dirty="0" smtClean="0">
                          <a:effectLst/>
                          <a:latin typeface="Arial" panose="020B0604020202020204" pitchFamily="34" charset="0"/>
                          <a:cs typeface="Arial" panose="020B0604020202020204" pitchFamily="34" charset="0"/>
                        </a:rPr>
                        <a:t>.</a:t>
                      </a:r>
                      <a:endParaRPr lang="ru-RU" sz="900" u="none" strike="noStrike" dirty="0">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374438"/>
                  </a:ext>
                </a:extLst>
              </a:tr>
              <a:tr h="358346">
                <a:tc>
                  <a:txBody>
                    <a:bodyPr/>
                    <a:lstStyle/>
                    <a:p>
                      <a:pPr algn="ctr" fontAlgn="ctr"/>
                      <a:r>
                        <a:rPr lang="kk-KZ" sz="1000" b="0" i="0" u="none" strike="noStrike" dirty="0" smtClean="0">
                          <a:solidFill>
                            <a:srgbClr val="000000"/>
                          </a:solidFill>
                          <a:effectLst/>
                          <a:latin typeface="Arial" panose="020B0604020202020204" pitchFamily="34" charset="0"/>
                          <a:cs typeface="Arial" panose="020B0604020202020204" pitchFamily="34" charset="0"/>
                        </a:rPr>
                        <a:t>8</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err="1">
                          <a:solidFill>
                            <a:srgbClr val="000000"/>
                          </a:solidFill>
                          <a:effectLst/>
                          <a:latin typeface="Arial" panose="020B0604020202020204" pitchFamily="34" charset="0"/>
                          <a:cs typeface="Arial" panose="020B0604020202020204" pitchFamily="34" charset="0"/>
                        </a:rPr>
                        <a:t>Жобалау-сметалық</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құжаттаманы</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smtClean="0">
                          <a:solidFill>
                            <a:srgbClr val="000000"/>
                          </a:solidFill>
                          <a:effectLst/>
                          <a:latin typeface="Arial" panose="020B0604020202020204" pitchFamily="34" charset="0"/>
                          <a:cs typeface="Arial" panose="020B0604020202020204" pitchFamily="34" charset="0"/>
                        </a:rPr>
                        <a:t>әзірлеу</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kk-KZ" sz="1000" b="0" i="0" u="none" strike="noStrike" dirty="0">
                          <a:solidFill>
                            <a:srgbClr val="000000"/>
                          </a:solidFill>
                          <a:effectLst/>
                          <a:latin typeface="Arial" panose="020B0604020202020204" pitchFamily="34" charset="0"/>
                          <a:cs typeface="Arial" panose="020B0604020202020204" pitchFamily="34" charset="0"/>
                        </a:rPr>
                        <a:t>жоба</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23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23</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106 310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chemeClr val="tx1"/>
                          </a:solidFill>
                          <a:effectLst/>
                          <a:latin typeface="Arial" panose="020B0604020202020204" pitchFamily="34" charset="0"/>
                          <a:cs typeface="Arial" panose="020B0604020202020204" pitchFamily="34" charset="0"/>
                        </a:rPr>
                        <a:t>16 920</a:t>
                      </a:r>
                      <a:endParaRPr lang="ru-RU" sz="1000" b="0" i="0" u="none" strike="noStrike" dirty="0">
                        <a:solidFill>
                          <a:schemeClr val="tx1"/>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-89 390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dirty="0" err="1" smtClean="0">
                          <a:effectLst/>
                        </a:rPr>
                        <a:t>Шарттарға</a:t>
                      </a:r>
                      <a:r>
                        <a:rPr lang="ru-RU" sz="900" dirty="0" smtClean="0">
                          <a:effectLst/>
                        </a:rPr>
                        <a:t> </a:t>
                      </a:r>
                      <a:r>
                        <a:rPr lang="ru-RU" sz="900" dirty="0" err="1" smtClean="0">
                          <a:effectLst/>
                        </a:rPr>
                        <a:t>сәйкес</a:t>
                      </a:r>
                      <a:r>
                        <a:rPr lang="ru-RU" sz="900" dirty="0" smtClean="0">
                          <a:effectLst/>
                        </a:rPr>
                        <a:t> </a:t>
                      </a:r>
                      <a:r>
                        <a:rPr lang="ru-RU" sz="900" u="none" strike="noStrike" dirty="0" err="1" smtClean="0">
                          <a:effectLst/>
                          <a:latin typeface="Arial" panose="020B0604020202020204" pitchFamily="34" charset="0"/>
                          <a:cs typeface="Arial" panose="020B0604020202020204" pitchFamily="34" charset="0"/>
                        </a:rPr>
                        <a:t>екінші</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жартыжылдықта</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орындалады</a:t>
                      </a:r>
                      <a:endParaRPr lang="ru-RU" sz="900" u="none" strike="noStrike" dirty="0" smtClean="0">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3869679"/>
                  </a:ext>
                </a:extLst>
              </a:tr>
              <a:tr h="373951">
                <a:tc>
                  <a:txBody>
                    <a:bodyPr/>
                    <a:lstStyle/>
                    <a:p>
                      <a:pPr algn="ctr" fontAlgn="ctr"/>
                      <a:r>
                        <a:rPr lang="kk-KZ" sz="1000" b="0" i="0" u="none" strike="noStrike" dirty="0" smtClean="0">
                          <a:solidFill>
                            <a:srgbClr val="000000"/>
                          </a:solidFill>
                          <a:effectLst/>
                          <a:latin typeface="Arial" panose="020B0604020202020204" pitchFamily="34" charset="0"/>
                          <a:cs typeface="Arial" panose="020B0604020202020204" pitchFamily="34" charset="0"/>
                        </a:rPr>
                        <a:t>9</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err="1">
                          <a:solidFill>
                            <a:srgbClr val="000000"/>
                          </a:solidFill>
                          <a:effectLst/>
                          <a:latin typeface="Arial" panose="020B0604020202020204" pitchFamily="34" charset="0"/>
                          <a:cs typeface="Arial" panose="020B0604020202020204" pitchFamily="34" charset="0"/>
                        </a:rPr>
                        <a:t>Негізгі</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құралдарды</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сатып</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алу</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kk-KZ" sz="1000" b="0" i="0" u="none" strike="noStrike" dirty="0">
                          <a:solidFill>
                            <a:srgbClr val="000000"/>
                          </a:solidFill>
                          <a:effectLst/>
                          <a:latin typeface="Arial" panose="020B0604020202020204" pitchFamily="34" charset="0"/>
                          <a:cs typeface="Arial" panose="020B0604020202020204" pitchFamily="34" charset="0"/>
                        </a:rPr>
                        <a:t>бірлік</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537</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28</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392 955</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chemeClr val="tx1"/>
                          </a:solidFill>
                          <a:effectLst/>
                          <a:latin typeface="Arial" panose="020B0604020202020204" pitchFamily="34" charset="0"/>
                          <a:cs typeface="Arial" panose="020B0604020202020204" pitchFamily="34" charset="0"/>
                        </a:rPr>
                        <a:t>-392 955</a:t>
                      </a: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err="1" smtClean="0">
                          <a:effectLst/>
                          <a:latin typeface="Arial" panose="020B0604020202020204" pitchFamily="34" charset="0"/>
                          <a:cs typeface="Arial" panose="020B0604020202020204" pitchFamily="34" charset="0"/>
                        </a:rPr>
                        <a:t>Шарттарды</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орындау</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және</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жасасу</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сатысында</a:t>
                      </a:r>
                      <a:r>
                        <a:rPr lang="ru-RU" sz="900" u="none" strike="noStrike" dirty="0" smtClean="0">
                          <a:effectLst/>
                          <a:latin typeface="Arial" panose="020B0604020202020204" pitchFamily="34" charset="0"/>
                          <a:cs typeface="Arial" panose="020B0604020202020204" pitchFamily="34" charset="0"/>
                        </a:rPr>
                        <a:t>.</a:t>
                      </a: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8068145"/>
                  </a:ext>
                </a:extLst>
              </a:tr>
              <a:tr h="373951">
                <a:tc>
                  <a:txBody>
                    <a:bodyPr/>
                    <a:lstStyle/>
                    <a:p>
                      <a:pPr algn="ct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10</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err="1">
                          <a:solidFill>
                            <a:srgbClr val="000000"/>
                          </a:solidFill>
                          <a:effectLst/>
                          <a:latin typeface="Arial" panose="020B0604020202020204" pitchFamily="34" charset="0"/>
                          <a:cs typeface="Arial" panose="020B0604020202020204" pitchFamily="34" charset="0"/>
                        </a:rPr>
                        <a:t>Өндірістік</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процесті</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басқару</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жүйелерін</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автоматтандыру</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kk-KZ" sz="1000" b="0" i="0" u="none" strike="noStrike" dirty="0" smtClean="0">
                          <a:solidFill>
                            <a:srgbClr val="000000"/>
                          </a:solidFill>
                          <a:effectLst/>
                          <a:latin typeface="Arial" panose="020B0604020202020204" pitchFamily="34" charset="0"/>
                          <a:cs typeface="Arial" panose="020B0604020202020204" pitchFamily="34" charset="0"/>
                        </a:rPr>
                        <a:t>бірлік</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406</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10</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Arial" panose="020B0604020202020204" pitchFamily="34" charset="0"/>
                          <a:cs typeface="Arial" panose="020B0604020202020204" pitchFamily="34" charset="0"/>
                        </a:rPr>
                        <a:t>103 475</a:t>
                      </a: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a:t>
                      </a: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chemeClr val="tx1"/>
                          </a:solidFill>
                          <a:effectLst/>
                          <a:latin typeface="Arial" panose="020B0604020202020204" pitchFamily="34" charset="0"/>
                          <a:cs typeface="Arial" panose="020B0604020202020204" pitchFamily="34" charset="0"/>
                        </a:rPr>
                        <a:t>-103 475</a:t>
                      </a: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err="1" smtClean="0">
                          <a:effectLst/>
                          <a:latin typeface="Arial" panose="020B0604020202020204" pitchFamily="34" charset="0"/>
                          <a:cs typeface="Arial" panose="020B0604020202020204" pitchFamily="34" charset="0"/>
                        </a:rPr>
                        <a:t>Шарттарды</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орындау</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және</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жасасу</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сатысында</a:t>
                      </a:r>
                      <a:r>
                        <a:rPr lang="ru-RU" sz="900" u="none" strike="noStrike" dirty="0" smtClean="0">
                          <a:effectLst/>
                          <a:latin typeface="Arial" panose="020B0604020202020204" pitchFamily="34" charset="0"/>
                          <a:cs typeface="Arial" panose="020B0604020202020204" pitchFamily="34" charset="0"/>
                        </a:rPr>
                        <a:t>.</a:t>
                      </a: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8419892"/>
                  </a:ext>
                </a:extLst>
              </a:tr>
              <a:tr h="288000">
                <a:tc>
                  <a:txBody>
                    <a:bodyPr/>
                    <a:lstStyle/>
                    <a:p>
                      <a:pPr algn="ctr" fontAlgn="ctr"/>
                      <a:r>
                        <a:rPr lang="kk-KZ" sz="1000" b="0" i="0" u="none" strike="noStrike" dirty="0" smtClean="0">
                          <a:solidFill>
                            <a:srgbClr val="000000"/>
                          </a:solidFill>
                          <a:effectLst/>
                          <a:latin typeface="Arial" panose="020B0604020202020204" pitchFamily="34" charset="0"/>
                          <a:cs typeface="Arial" panose="020B0604020202020204" pitchFamily="34" charset="0"/>
                        </a:rPr>
                        <a:t>11</a:t>
                      </a:r>
                      <a:endParaRPr lang="en-US"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err="1">
                          <a:solidFill>
                            <a:srgbClr val="000000"/>
                          </a:solidFill>
                          <a:effectLst/>
                          <a:latin typeface="Arial" panose="020B0604020202020204" pitchFamily="34" charset="0"/>
                          <a:cs typeface="Arial" panose="020B0604020202020204" pitchFamily="34" charset="0"/>
                        </a:rPr>
                        <a:t>Арнайы</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техниканы</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сатып</a:t>
                      </a:r>
                      <a:r>
                        <a:rPr lang="ru-RU" sz="1000" b="0" i="0" u="none" strike="noStrike" dirty="0">
                          <a:solidFill>
                            <a:srgbClr val="000000"/>
                          </a:solidFill>
                          <a:effectLst/>
                          <a:latin typeface="Arial" panose="020B0604020202020204" pitchFamily="34" charset="0"/>
                          <a:cs typeface="Arial" panose="020B0604020202020204" pitchFamily="34" charset="0"/>
                        </a:rPr>
                        <a:t> </a:t>
                      </a:r>
                      <a:r>
                        <a:rPr lang="ru-RU" sz="1000" b="0" i="0" u="none" strike="noStrike" dirty="0" err="1">
                          <a:solidFill>
                            <a:srgbClr val="000000"/>
                          </a:solidFill>
                          <a:effectLst/>
                          <a:latin typeface="Arial" panose="020B0604020202020204" pitchFamily="34" charset="0"/>
                          <a:cs typeface="Arial" panose="020B0604020202020204" pitchFamily="34" charset="0"/>
                        </a:rPr>
                        <a:t>алу</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kk-KZ" sz="1000" b="0" i="0" u="none" strike="noStrike" dirty="0">
                          <a:solidFill>
                            <a:srgbClr val="000000"/>
                          </a:solidFill>
                          <a:effectLst/>
                          <a:latin typeface="Arial" panose="020B0604020202020204" pitchFamily="34" charset="0"/>
                          <a:cs typeface="Arial" panose="020B0604020202020204" pitchFamily="34" charset="0"/>
                        </a:rPr>
                        <a:t>бірлік</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18</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2</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baseline="0" dirty="0" smtClean="0">
                          <a:solidFill>
                            <a:srgbClr val="000000"/>
                          </a:solidFill>
                          <a:effectLst/>
                          <a:latin typeface="Arial" panose="020B0604020202020204" pitchFamily="34" charset="0"/>
                          <a:cs typeface="Arial" panose="020B0604020202020204" pitchFamily="34" charset="0"/>
                        </a:rPr>
                        <a:t>570 296</a:t>
                      </a: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rgbClr val="000000"/>
                          </a:solidFill>
                          <a:effectLst/>
                          <a:latin typeface="Arial" panose="020B0604020202020204" pitchFamily="34" charset="0"/>
                          <a:cs typeface="Arial" panose="020B0604020202020204" pitchFamily="34" charset="0"/>
                        </a:rPr>
                        <a:t>-</a:t>
                      </a: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ru-RU" sz="1000" b="0" i="0" u="none" strike="noStrike" dirty="0" smtClean="0">
                          <a:solidFill>
                            <a:schemeClr val="tx1"/>
                          </a:solidFill>
                          <a:effectLst/>
                          <a:latin typeface="Arial" panose="020B0604020202020204" pitchFamily="34" charset="0"/>
                          <a:cs typeface="Arial" panose="020B0604020202020204" pitchFamily="34" charset="0"/>
                        </a:rPr>
                        <a:t>-570 296</a:t>
                      </a:r>
                      <a:endParaRPr lang="ru-RU" sz="1000" b="0" i="0" u="none" strike="noStrike" dirty="0">
                        <a:solidFill>
                          <a:schemeClr val="tx1"/>
                        </a:solidFill>
                        <a:effectLst/>
                        <a:latin typeface="Arial" panose="020B0604020202020204" pitchFamily="34" charset="0"/>
                        <a:cs typeface="Arial" panose="020B0604020202020204" pitchFamily="34" charset="0"/>
                      </a:endParaRPr>
                    </a:p>
                  </a:txBody>
                  <a:tcPr marL="4758" marR="72000"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err="1" smtClean="0">
                          <a:effectLst/>
                          <a:latin typeface="Arial" panose="020B0604020202020204" pitchFamily="34" charset="0"/>
                          <a:cs typeface="Arial" panose="020B0604020202020204" pitchFamily="34" charset="0"/>
                        </a:rPr>
                        <a:t>Шарттарды</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орындау</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және</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жасасу</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сатысында</a:t>
                      </a:r>
                      <a:r>
                        <a:rPr lang="ru-RU" sz="900" u="none" strike="noStrike" dirty="0" smtClean="0">
                          <a:effectLst/>
                          <a:latin typeface="Arial" panose="020B0604020202020204" pitchFamily="34" charset="0"/>
                          <a:cs typeface="Arial" panose="020B0604020202020204" pitchFamily="34" charset="0"/>
                        </a:rPr>
                        <a:t>.</a:t>
                      </a:r>
                    </a:p>
                  </a:txBody>
                  <a:tcPr marL="36000"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78980"/>
                  </a:ext>
                </a:extLst>
              </a:tr>
            </a:tbl>
          </a:graphicData>
        </a:graphic>
      </p:graphicFrame>
      <p:sp>
        <p:nvSpPr>
          <p:cNvPr id="2" name="Номер слайда 1"/>
          <p:cNvSpPr>
            <a:spLocks noGrp="1"/>
          </p:cNvSpPr>
          <p:nvPr>
            <p:ph type="sldNum" sz="quarter" idx="12"/>
          </p:nvPr>
        </p:nvSpPr>
        <p:spPr/>
        <p:txBody>
          <a:bodyPr/>
          <a:lstStyle/>
          <a:p>
            <a:pPr>
              <a:defRPr/>
            </a:pPr>
            <a:fld id="{13333F26-9C40-4C19-9D9B-F451C6EBA1D6}" type="slidenum">
              <a:rPr lang="ru-RU" altLang="ru-RU" smtClean="0"/>
              <a:pPr>
                <a:defRPr/>
              </a:pPr>
              <a:t>5</a:t>
            </a:fld>
            <a:endParaRPr lang="ru-RU" altLang="ru-RU"/>
          </a:p>
        </p:txBody>
      </p:sp>
    </p:spTree>
    <p:extLst>
      <p:ext uri="{BB962C8B-B14F-4D97-AF65-F5344CB8AC3E}">
        <p14:creationId xmlns:p14="http://schemas.microsoft.com/office/powerpoint/2010/main" val="4025728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859083"/>
          </a:xfrm>
          <a:prstGeom prst="rect">
            <a:avLst/>
          </a:prstGeom>
        </p:spPr>
      </p:pic>
      <p:sp>
        <p:nvSpPr>
          <p:cNvPr id="7" name="Заголовок 1"/>
          <p:cNvSpPr>
            <a:spLocks noGrp="1"/>
          </p:cNvSpPr>
          <p:nvPr>
            <p:ph type="title"/>
          </p:nvPr>
        </p:nvSpPr>
        <p:spPr>
          <a:xfrm>
            <a:off x="1106851" y="274639"/>
            <a:ext cx="10890558" cy="365125"/>
          </a:xfrm>
        </p:spPr>
        <p:txBody>
          <a:bodyPr/>
          <a:lstStyle/>
          <a:p>
            <a:pPr eaLnBrk="1" hangingPunct="1"/>
            <a:r>
              <a:rPr lang="ru-RU" altLang="ru-RU" sz="1500" b="1" dirty="0">
                <a:solidFill>
                  <a:srgbClr val="2583AD"/>
                </a:solidFill>
                <a:latin typeface="Arial" panose="020B0604020202020204" pitchFamily="34" charset="0"/>
                <a:cs typeface="Arial" panose="020B0604020202020204" pitchFamily="34" charset="0"/>
              </a:rPr>
              <a:t>2025 </a:t>
            </a:r>
            <a:r>
              <a:rPr lang="ru-RU" altLang="ru-RU" sz="1500" b="1" dirty="0" err="1">
                <a:solidFill>
                  <a:srgbClr val="2583AD"/>
                </a:solidFill>
                <a:latin typeface="Arial" panose="020B0604020202020204" pitchFamily="34" charset="0"/>
                <a:cs typeface="Arial" panose="020B0604020202020204" pitchFamily="34" charset="0"/>
              </a:rPr>
              <a:t>жылғы</a:t>
            </a:r>
            <a:r>
              <a:rPr lang="ru-RU" altLang="ru-RU" sz="1500" b="1" dirty="0">
                <a:solidFill>
                  <a:srgbClr val="2583AD"/>
                </a:solidFill>
                <a:latin typeface="Arial" panose="020B0604020202020204" pitchFamily="34" charset="0"/>
                <a:cs typeface="Arial" panose="020B0604020202020204" pitchFamily="34" charset="0"/>
              </a:rPr>
              <a:t> 1 </a:t>
            </a:r>
            <a:r>
              <a:rPr lang="ru-RU" altLang="ru-RU" sz="1500" b="1" dirty="0" err="1">
                <a:solidFill>
                  <a:srgbClr val="2583AD"/>
                </a:solidFill>
                <a:latin typeface="Arial" panose="020B0604020202020204" pitchFamily="34" charset="0"/>
                <a:cs typeface="Arial" panose="020B0604020202020204" pitchFamily="34" charset="0"/>
              </a:rPr>
              <a:t>жартыжылдықта</a:t>
            </a:r>
            <a:r>
              <a:rPr lang="ru-RU" altLang="ru-RU" sz="1500" b="1" dirty="0">
                <a:solidFill>
                  <a:srgbClr val="2583AD"/>
                </a:solidFill>
                <a:latin typeface="Arial" panose="020B0604020202020204" pitchFamily="34" charset="0"/>
                <a:cs typeface="Arial" panose="020B0604020202020204" pitchFamily="34" charset="0"/>
              </a:rPr>
              <a:t> </a:t>
            </a:r>
            <a:r>
              <a:rPr lang="ru-RU" altLang="ru-RU" sz="1500" b="1" dirty="0" smtClean="0">
                <a:solidFill>
                  <a:srgbClr val="2583AD"/>
                </a:solidFill>
                <a:latin typeface="Arial" panose="020B0604020202020204" pitchFamily="34" charset="0"/>
                <a:cs typeface="Arial" panose="020B0604020202020204" pitchFamily="34" charset="0"/>
              </a:rPr>
              <a:t>су </a:t>
            </a:r>
            <a:r>
              <a:rPr lang="ru-RU" altLang="ru-RU" sz="1500" b="1" dirty="0" err="1" smtClean="0">
                <a:solidFill>
                  <a:srgbClr val="2583AD"/>
                </a:solidFill>
                <a:latin typeface="Arial" panose="020B0604020202020204" pitchFamily="34" charset="0"/>
                <a:cs typeface="Arial" panose="020B0604020202020204" pitchFamily="34" charset="0"/>
              </a:rPr>
              <a:t>бұру</a:t>
            </a:r>
            <a:r>
              <a:rPr lang="ru-RU" altLang="ru-RU" sz="1500" b="1" dirty="0" smtClean="0">
                <a:solidFill>
                  <a:srgbClr val="2583AD"/>
                </a:solidFill>
                <a:latin typeface="Arial" panose="020B0604020202020204" pitchFamily="34" charset="0"/>
                <a:cs typeface="Arial" panose="020B0604020202020204" pitchFamily="34" charset="0"/>
              </a:rPr>
              <a:t> </a:t>
            </a:r>
            <a:r>
              <a:rPr lang="ru-RU" altLang="ru-RU" sz="1500" b="1" dirty="0" err="1">
                <a:solidFill>
                  <a:srgbClr val="2583AD"/>
                </a:solidFill>
                <a:latin typeface="Arial" panose="020B0604020202020204" pitchFamily="34" charset="0"/>
                <a:cs typeface="Arial" panose="020B0604020202020204" pitchFamily="34" charset="0"/>
              </a:rPr>
              <a:t>қызметі</a:t>
            </a:r>
            <a:r>
              <a:rPr lang="ru-RU" altLang="ru-RU" sz="1500" b="1" dirty="0">
                <a:solidFill>
                  <a:srgbClr val="2583AD"/>
                </a:solidFill>
                <a:latin typeface="Arial" panose="020B0604020202020204" pitchFamily="34" charset="0"/>
                <a:cs typeface="Arial" panose="020B0604020202020204" pitchFamily="34" charset="0"/>
              </a:rPr>
              <a:t> </a:t>
            </a:r>
            <a:r>
              <a:rPr lang="ru-RU" altLang="ru-RU" sz="1500" b="1" dirty="0" err="1">
                <a:solidFill>
                  <a:srgbClr val="2583AD"/>
                </a:solidFill>
                <a:latin typeface="Arial" panose="020B0604020202020204" pitchFamily="34" charset="0"/>
                <a:cs typeface="Arial" panose="020B0604020202020204" pitchFamily="34" charset="0"/>
              </a:rPr>
              <a:t>бойынша</a:t>
            </a:r>
            <a:r>
              <a:rPr lang="ru-RU" altLang="ru-RU" sz="1500" b="1" dirty="0">
                <a:solidFill>
                  <a:srgbClr val="2583AD"/>
                </a:solidFill>
                <a:latin typeface="Arial" panose="020B0604020202020204" pitchFamily="34" charset="0"/>
                <a:cs typeface="Arial" panose="020B0604020202020204" pitchFamily="34" charset="0"/>
              </a:rPr>
              <a:t> </a:t>
            </a:r>
            <a:r>
              <a:rPr lang="ru-RU" altLang="ru-RU" sz="1500" b="1" dirty="0" err="1" smtClean="0">
                <a:solidFill>
                  <a:srgbClr val="2583AD"/>
                </a:solidFill>
                <a:latin typeface="Arial" panose="020B0604020202020204" pitchFamily="34" charset="0"/>
                <a:cs typeface="Arial" panose="020B0604020202020204" pitchFamily="34" charset="0"/>
              </a:rPr>
              <a:t>Инвестициялық</a:t>
            </a:r>
            <a:r>
              <a:rPr lang="ru-RU" altLang="ru-RU" sz="1500" b="1" dirty="0" smtClean="0">
                <a:solidFill>
                  <a:srgbClr val="2583AD"/>
                </a:solidFill>
                <a:latin typeface="Arial" panose="020B0604020202020204" pitchFamily="34" charset="0"/>
                <a:cs typeface="Arial" panose="020B0604020202020204" pitchFamily="34" charset="0"/>
              </a:rPr>
              <a:t> </a:t>
            </a:r>
            <a:r>
              <a:rPr lang="ru-RU" altLang="ru-RU" sz="1500" b="1" dirty="0" err="1" smtClean="0">
                <a:solidFill>
                  <a:srgbClr val="2583AD"/>
                </a:solidFill>
                <a:latin typeface="Arial" panose="020B0604020202020204" pitchFamily="34" charset="0"/>
                <a:cs typeface="Arial" panose="020B0604020202020204" pitchFamily="34" charset="0"/>
              </a:rPr>
              <a:t>бағдарламаның</a:t>
            </a:r>
            <a:r>
              <a:rPr lang="ru-RU" altLang="ru-RU" sz="1500" b="1" dirty="0" smtClean="0">
                <a:solidFill>
                  <a:srgbClr val="2583AD"/>
                </a:solidFill>
                <a:latin typeface="Arial" panose="020B0604020202020204" pitchFamily="34" charset="0"/>
                <a:cs typeface="Arial" panose="020B0604020202020204" pitchFamily="34" charset="0"/>
              </a:rPr>
              <a:t> </a:t>
            </a:r>
            <a:r>
              <a:rPr lang="ru-RU" altLang="ru-RU" sz="1500" b="1" dirty="0" err="1" smtClean="0">
                <a:solidFill>
                  <a:srgbClr val="2583AD"/>
                </a:solidFill>
                <a:latin typeface="Arial" panose="020B0604020202020204" pitchFamily="34" charset="0"/>
                <a:cs typeface="Arial" panose="020B0604020202020204" pitchFamily="34" charset="0"/>
              </a:rPr>
              <a:t>орындалуы</a:t>
            </a:r>
            <a:endParaRPr lang="ru-RU" altLang="ru-RU" sz="1500" b="1" dirty="0">
              <a:solidFill>
                <a:srgbClr val="2583AD"/>
              </a:solidFill>
              <a:latin typeface="Arial" panose="020B0604020202020204" pitchFamily="34" charset="0"/>
              <a:cs typeface="Arial" panose="020B0604020202020204" pitchFamily="34" charset="0"/>
            </a:endParaRP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1" y="26240"/>
            <a:ext cx="941388"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Таблица 7"/>
          <p:cNvGraphicFramePr>
            <a:graphicFrameLocks noGrp="1"/>
          </p:cNvGraphicFramePr>
          <p:nvPr>
            <p:extLst>
              <p:ext uri="{D42A27DB-BD31-4B8C-83A1-F6EECF244321}">
                <p14:modId xmlns:p14="http://schemas.microsoft.com/office/powerpoint/2010/main" val="2822966124"/>
              </p:ext>
            </p:extLst>
          </p:nvPr>
        </p:nvGraphicFramePr>
        <p:xfrm>
          <a:off x="243841" y="788581"/>
          <a:ext cx="11730444" cy="5771015"/>
        </p:xfrm>
        <a:graphic>
          <a:graphicData uri="http://schemas.openxmlformats.org/drawingml/2006/table">
            <a:tbl>
              <a:tblPr/>
              <a:tblGrid>
                <a:gridCol w="449372">
                  <a:extLst>
                    <a:ext uri="{9D8B030D-6E8A-4147-A177-3AD203B41FA5}">
                      <a16:colId xmlns:a16="http://schemas.microsoft.com/office/drawing/2014/main" val="20000"/>
                    </a:ext>
                  </a:extLst>
                </a:gridCol>
                <a:gridCol w="3396864">
                  <a:extLst>
                    <a:ext uri="{9D8B030D-6E8A-4147-A177-3AD203B41FA5}">
                      <a16:colId xmlns:a16="http://schemas.microsoft.com/office/drawing/2014/main" val="20001"/>
                    </a:ext>
                  </a:extLst>
                </a:gridCol>
                <a:gridCol w="806545">
                  <a:extLst>
                    <a:ext uri="{9D8B030D-6E8A-4147-A177-3AD203B41FA5}">
                      <a16:colId xmlns:a16="http://schemas.microsoft.com/office/drawing/2014/main" val="20002"/>
                    </a:ext>
                  </a:extLst>
                </a:gridCol>
                <a:gridCol w="879783">
                  <a:extLst>
                    <a:ext uri="{9D8B030D-6E8A-4147-A177-3AD203B41FA5}">
                      <a16:colId xmlns:a16="http://schemas.microsoft.com/office/drawing/2014/main" val="20003"/>
                    </a:ext>
                  </a:extLst>
                </a:gridCol>
                <a:gridCol w="879783">
                  <a:extLst>
                    <a:ext uri="{9D8B030D-6E8A-4147-A177-3AD203B41FA5}">
                      <a16:colId xmlns:a16="http://schemas.microsoft.com/office/drawing/2014/main" val="20004"/>
                    </a:ext>
                  </a:extLst>
                </a:gridCol>
                <a:gridCol w="1173045">
                  <a:extLst>
                    <a:ext uri="{9D8B030D-6E8A-4147-A177-3AD203B41FA5}">
                      <a16:colId xmlns:a16="http://schemas.microsoft.com/office/drawing/2014/main" val="20005"/>
                    </a:ext>
                  </a:extLst>
                </a:gridCol>
                <a:gridCol w="977537">
                  <a:extLst>
                    <a:ext uri="{9D8B030D-6E8A-4147-A177-3AD203B41FA5}">
                      <a16:colId xmlns:a16="http://schemas.microsoft.com/office/drawing/2014/main" val="20006"/>
                    </a:ext>
                  </a:extLst>
                </a:gridCol>
                <a:gridCol w="879783">
                  <a:extLst>
                    <a:ext uri="{9D8B030D-6E8A-4147-A177-3AD203B41FA5}">
                      <a16:colId xmlns:a16="http://schemas.microsoft.com/office/drawing/2014/main" val="20007"/>
                    </a:ext>
                  </a:extLst>
                </a:gridCol>
                <a:gridCol w="2287732">
                  <a:extLst>
                    <a:ext uri="{9D8B030D-6E8A-4147-A177-3AD203B41FA5}">
                      <a16:colId xmlns:a16="http://schemas.microsoft.com/office/drawing/2014/main" val="20008"/>
                    </a:ext>
                  </a:extLst>
                </a:gridCol>
              </a:tblGrid>
              <a:tr h="604951">
                <a:tc rowSpan="3">
                  <a:txBody>
                    <a:bodyPr/>
                    <a:lstStyle/>
                    <a:p>
                      <a:pPr marL="0" algn="ctr" defTabSz="914400" rtl="0" eaLnBrk="1" fontAlgn="ctr" latinLnBrk="0" hangingPunct="1"/>
                      <a:r>
                        <a:rPr lang="ru-RU" sz="1000" b="1" kern="1200" dirty="0">
                          <a:solidFill>
                            <a:schemeClr val="bg1"/>
                          </a:solidFill>
                          <a:latin typeface="Arial" pitchFamily="34" charset="0"/>
                          <a:ea typeface="+mn-ea"/>
                          <a:cs typeface="Arial" pitchFamily="34" charset="0"/>
                        </a:rPr>
                        <a:t>р/с </a:t>
                      </a:r>
                    </a:p>
                  </a:txBody>
                  <a:tcPr marL="7398" marR="739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83AD"/>
                    </a:solidFill>
                  </a:tcPr>
                </a:tc>
                <a:tc gridSpan="4">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Реттеліп</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көрсетілетін</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қызметтерді</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ұсынудың</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жоспарлы</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және</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нақты</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көлемдері</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туралы</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ақпарат</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83AD"/>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gridSpan="4">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Инвестициялық</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бағдарламаның</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сомасы</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мың</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теңге</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773157">
                <a:tc vMerge="1">
                  <a:txBody>
                    <a:bodyPr/>
                    <a:lstStyle/>
                    <a:p>
                      <a:endParaRPr lang="ru-RU"/>
                    </a:p>
                  </a:txBody>
                  <a:tcPr/>
                </a:tc>
                <a:tc rowSpan="2">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Реттеліп</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көрсетілетін</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қызметтердің</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атауы</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және</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қызмет</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көрсетілетін</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аумақ</a:t>
                      </a:r>
                      <a:r>
                        <a:rPr lang="ru-RU" sz="1000" b="1" u="none" strike="noStrike" dirty="0">
                          <a:solidFill>
                            <a:schemeClr val="bg1"/>
                          </a:solidFill>
                          <a:effectLst/>
                          <a:latin typeface="Arial" panose="020B0604020202020204" pitchFamily="34" charset="0"/>
                          <a:cs typeface="Arial" panose="020B0604020202020204" pitchFamily="34" charset="0"/>
                        </a:rPr>
                        <a:t> / </a:t>
                      </a:r>
                      <a:r>
                        <a:rPr lang="ru-RU" sz="1000" b="1" u="none" strike="noStrike" dirty="0" err="1">
                          <a:solidFill>
                            <a:schemeClr val="bg1"/>
                          </a:solidFill>
                          <a:effectLst/>
                          <a:latin typeface="Arial" panose="020B0604020202020204" pitchFamily="34" charset="0"/>
                          <a:cs typeface="Arial" panose="020B0604020202020204" pitchFamily="34" charset="0"/>
                        </a:rPr>
                        <a:t>іс-шаралардың</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атауы</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83AD"/>
                    </a:solidFill>
                  </a:tcPr>
                </a:tc>
                <a:tc rowSpan="2">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Өлшем</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бірлігі</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gridSpan="2">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Заттай</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көрсеткіштердегі</a:t>
                      </a:r>
                      <a:r>
                        <a:rPr lang="ru-RU" sz="1000" b="1" u="none" strike="noStrike" dirty="0">
                          <a:solidFill>
                            <a:schemeClr val="bg1"/>
                          </a:solidFill>
                          <a:effectLst/>
                          <a:latin typeface="Arial" panose="020B0604020202020204" pitchFamily="34" charset="0"/>
                          <a:cs typeface="Arial" panose="020B0604020202020204" pitchFamily="34" charset="0"/>
                        </a:rPr>
                        <a:t> саны</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rowSpan="2">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Жоспар</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rowSpan="2">
                  <a:txBody>
                    <a:bodyPr/>
                    <a:lstStyle/>
                    <a:p>
                      <a:pPr algn="ctr" fontAlgn="ctr"/>
                      <a:r>
                        <a:rPr lang="ru-RU" sz="1000" b="1" i="0" u="none" strike="noStrike" dirty="0">
                          <a:solidFill>
                            <a:schemeClr val="bg1"/>
                          </a:solidFill>
                          <a:effectLst/>
                          <a:latin typeface="Arial" panose="020B0604020202020204" pitchFamily="34" charset="0"/>
                          <a:cs typeface="Arial" panose="020B0604020202020204" pitchFamily="34" charset="0"/>
                        </a:rPr>
                        <a:t>На</a:t>
                      </a:r>
                      <a:r>
                        <a:rPr lang="kk-KZ" sz="1000" b="1" i="0" u="none" strike="noStrike" dirty="0">
                          <a:solidFill>
                            <a:schemeClr val="bg1"/>
                          </a:solidFill>
                          <a:effectLst/>
                          <a:latin typeface="Arial" panose="020B0604020202020204" pitchFamily="34" charset="0"/>
                          <a:cs typeface="Arial" panose="020B0604020202020204" pitchFamily="34" charset="0"/>
                        </a:rPr>
                        <a:t>қты</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rowSpan="2">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Ауытқу</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rowSpan="2">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Ауытқу</a:t>
                      </a:r>
                      <a:r>
                        <a:rPr lang="ru-RU" sz="1000" b="1" u="none" strike="noStrike" dirty="0">
                          <a:solidFill>
                            <a:schemeClr val="bg1"/>
                          </a:solidFill>
                          <a:effectLst/>
                          <a:latin typeface="Arial" panose="020B0604020202020204" pitchFamily="34" charset="0"/>
                          <a:cs typeface="Arial" panose="020B0604020202020204" pitchFamily="34" charset="0"/>
                        </a:rPr>
                        <a:t> </a:t>
                      </a:r>
                      <a:r>
                        <a:rPr lang="ru-RU" sz="1000" b="1" u="none" strike="noStrike" dirty="0" err="1">
                          <a:solidFill>
                            <a:schemeClr val="bg1"/>
                          </a:solidFill>
                          <a:effectLst/>
                          <a:latin typeface="Arial" panose="020B0604020202020204" pitchFamily="34" charset="0"/>
                          <a:cs typeface="Arial" panose="020B0604020202020204" pitchFamily="34" charset="0"/>
                        </a:rPr>
                        <a:t>себептері</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extLst>
                  <a:ext uri="{0D108BD9-81ED-4DB2-BD59-A6C34878D82A}">
                    <a16:rowId xmlns:a16="http://schemas.microsoft.com/office/drawing/2014/main" val="10001"/>
                  </a:ext>
                </a:extLst>
              </a:tr>
              <a:tr h="56909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b="1" u="none" strike="noStrike" dirty="0" err="1">
                          <a:solidFill>
                            <a:schemeClr val="bg1"/>
                          </a:solidFill>
                          <a:effectLst/>
                          <a:latin typeface="Arial" panose="020B0604020202020204" pitchFamily="34" charset="0"/>
                          <a:cs typeface="Arial" panose="020B0604020202020204" pitchFamily="34" charset="0"/>
                        </a:rPr>
                        <a:t>жоспар</a:t>
                      </a:r>
                      <a:r>
                        <a:rPr lang="ru-RU" sz="1000" b="1" u="none" strike="noStrike" dirty="0">
                          <a:solidFill>
                            <a:schemeClr val="bg1"/>
                          </a:solidFill>
                          <a:effectLst/>
                          <a:latin typeface="Arial" panose="020B0604020202020204" pitchFamily="34" charset="0"/>
                          <a:cs typeface="Arial" panose="020B0604020202020204" pitchFamily="34" charset="0"/>
                        </a:rPr>
                        <a:t> </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a:txBody>
                    <a:bodyPr/>
                    <a:lstStyle/>
                    <a:p>
                      <a:pPr algn="ctr" fontAlgn="ctr"/>
                      <a:r>
                        <a:rPr lang="kk-KZ" sz="1000" b="1" i="0" u="none" strike="noStrike" dirty="0">
                          <a:solidFill>
                            <a:schemeClr val="bg1"/>
                          </a:solidFill>
                          <a:effectLst/>
                          <a:latin typeface="Arial" panose="020B0604020202020204" pitchFamily="34" charset="0"/>
                          <a:cs typeface="Arial" panose="020B0604020202020204" pitchFamily="34" charset="0"/>
                        </a:rPr>
                        <a:t>нақты</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4758" marR="4758"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695386">
                <a:tc>
                  <a:txBody>
                    <a:bodyPr/>
                    <a:lstStyle/>
                    <a:p>
                      <a:pPr marL="88900" marR="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a:solidFill>
                            <a:schemeClr val="tx1"/>
                          </a:solidFill>
                          <a:latin typeface="Arial" panose="020B0604020202020204" pitchFamily="34" charset="0"/>
                          <a:ea typeface="+mn-ea"/>
                          <a:cs typeface="Arial" panose="020B0604020202020204" pitchFamily="34" charset="0"/>
                        </a:rPr>
                        <a:t>I</a:t>
                      </a:r>
                      <a:endParaRPr lang="ru-RU" sz="1000" b="1" i="0" u="none" strike="noStrike" kern="1200" dirty="0">
                        <a:solidFill>
                          <a:schemeClr val="tx1"/>
                        </a:solidFill>
                        <a:latin typeface="Arial" panose="020B0604020202020204" pitchFamily="34" charset="0"/>
                        <a:ea typeface="+mn-ea"/>
                        <a:cs typeface="Arial" panose="020B0604020202020204" pitchFamily="34" charset="0"/>
                      </a:endParaRPr>
                    </a:p>
                  </a:txBody>
                  <a:tcPr marL="7398" marR="739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88900" marR="0" indent="0" algn="l" defTabSz="914400" rtl="0" eaLnBrk="1" fontAlgn="ctr" latinLnBrk="0" hangingPunct="1">
                        <a:lnSpc>
                          <a:spcPct val="100000"/>
                        </a:lnSpc>
                        <a:spcBef>
                          <a:spcPts val="0"/>
                        </a:spcBef>
                        <a:spcAft>
                          <a:spcPts val="0"/>
                        </a:spcAft>
                        <a:buClrTx/>
                        <a:buSzTx/>
                        <a:buFontTx/>
                        <a:buNone/>
                        <a:tabLst/>
                        <a:defRPr/>
                      </a:pPr>
                      <a:r>
                        <a:rPr lang="ru-RU" sz="1000" b="1" i="0" u="none" strike="noStrike" kern="1200" dirty="0">
                          <a:solidFill>
                            <a:schemeClr val="tx1"/>
                          </a:solidFill>
                          <a:latin typeface="Arial" panose="020B0604020202020204" pitchFamily="34" charset="0"/>
                          <a:ea typeface="+mn-ea"/>
                          <a:cs typeface="Arial" panose="020B0604020202020204" pitchFamily="34" charset="0"/>
                        </a:rPr>
                        <a:t>Алматы </a:t>
                      </a:r>
                      <a:r>
                        <a:rPr lang="ru-RU" sz="1000" b="1" i="0" u="none" strike="noStrike" kern="1200" dirty="0" err="1">
                          <a:solidFill>
                            <a:schemeClr val="tx1"/>
                          </a:solidFill>
                          <a:latin typeface="Arial" panose="020B0604020202020204" pitchFamily="34" charset="0"/>
                          <a:ea typeface="+mn-ea"/>
                          <a:cs typeface="Arial" panose="020B0604020202020204" pitchFamily="34" charset="0"/>
                        </a:rPr>
                        <a:t>қаласы</a:t>
                      </a:r>
                      <a:r>
                        <a:rPr lang="ru-RU" sz="1000" b="1" i="0" u="none" strike="noStrike" kern="1200" dirty="0">
                          <a:solidFill>
                            <a:schemeClr val="tx1"/>
                          </a:solidFill>
                          <a:latin typeface="Arial" panose="020B0604020202020204" pitchFamily="34" charset="0"/>
                          <a:ea typeface="+mn-ea"/>
                          <a:cs typeface="Arial" panose="020B0604020202020204" pitchFamily="34" charset="0"/>
                        </a:rPr>
                        <a:t> </a:t>
                      </a:r>
                      <a:r>
                        <a:rPr lang="ru-RU" sz="1000" b="1" i="0" u="none" strike="noStrike" kern="1200" dirty="0" err="1">
                          <a:solidFill>
                            <a:schemeClr val="tx1"/>
                          </a:solidFill>
                          <a:latin typeface="Arial" panose="020B0604020202020204" pitchFamily="34" charset="0"/>
                          <a:ea typeface="+mn-ea"/>
                          <a:cs typeface="Arial" panose="020B0604020202020204" pitchFamily="34" charset="0"/>
                        </a:rPr>
                        <a:t>және</a:t>
                      </a:r>
                      <a:r>
                        <a:rPr lang="ru-RU" sz="1000" b="1" i="0" u="none" strike="noStrike" kern="1200" dirty="0">
                          <a:solidFill>
                            <a:schemeClr val="tx1"/>
                          </a:solidFill>
                          <a:latin typeface="Arial" panose="020B0604020202020204" pitchFamily="34" charset="0"/>
                          <a:ea typeface="+mn-ea"/>
                          <a:cs typeface="Arial" panose="020B0604020202020204" pitchFamily="34" charset="0"/>
                        </a:rPr>
                        <a:t> Алматы </a:t>
                      </a:r>
                      <a:r>
                        <a:rPr lang="ru-RU" sz="1000" b="1" i="0" u="none" strike="noStrike" kern="1200" dirty="0" err="1">
                          <a:solidFill>
                            <a:schemeClr val="tx1"/>
                          </a:solidFill>
                          <a:latin typeface="Arial" panose="020B0604020202020204" pitchFamily="34" charset="0"/>
                          <a:ea typeface="+mn-ea"/>
                          <a:cs typeface="Arial" panose="020B0604020202020204" pitchFamily="34" charset="0"/>
                        </a:rPr>
                        <a:t>облысы</a:t>
                      </a:r>
                      <a:r>
                        <a:rPr lang="ru-RU" sz="1000" b="1" i="0" u="none" strike="noStrike" kern="1200" dirty="0">
                          <a:solidFill>
                            <a:schemeClr val="tx1"/>
                          </a:solidFill>
                          <a:latin typeface="Arial" panose="020B0604020202020204" pitchFamily="34" charset="0"/>
                          <a:ea typeface="+mn-ea"/>
                          <a:cs typeface="Arial" panose="020B0604020202020204" pitchFamily="34" charset="0"/>
                        </a:rPr>
                        <a:t> </a:t>
                      </a:r>
                      <a:r>
                        <a:rPr lang="ru-RU" sz="1000" b="1" i="0" u="none" strike="noStrike" kern="1200" dirty="0" err="1">
                          <a:solidFill>
                            <a:schemeClr val="tx1"/>
                          </a:solidFill>
                          <a:latin typeface="Arial" panose="020B0604020202020204" pitchFamily="34" charset="0"/>
                          <a:ea typeface="+mn-ea"/>
                          <a:cs typeface="Arial" panose="020B0604020202020204" pitchFamily="34" charset="0"/>
                        </a:rPr>
                        <a:t>бойынша</a:t>
                      </a:r>
                      <a:r>
                        <a:rPr lang="ru-RU" sz="1000" b="1" i="0" u="none" strike="noStrike" kern="1200" dirty="0">
                          <a:solidFill>
                            <a:schemeClr val="tx1"/>
                          </a:solidFill>
                          <a:latin typeface="Arial" panose="020B0604020202020204" pitchFamily="34" charset="0"/>
                          <a:ea typeface="+mn-ea"/>
                          <a:cs typeface="Arial" panose="020B0604020202020204" pitchFamily="34" charset="0"/>
                        </a:rPr>
                        <a:t> су </a:t>
                      </a:r>
                      <a:r>
                        <a:rPr lang="ru-RU" sz="1000" b="1" i="0" u="none" strike="noStrike" kern="1200" dirty="0" err="1">
                          <a:solidFill>
                            <a:schemeClr val="tx1"/>
                          </a:solidFill>
                          <a:latin typeface="Arial" panose="020B0604020202020204" pitchFamily="34" charset="0"/>
                          <a:ea typeface="+mn-ea"/>
                          <a:cs typeface="Arial" panose="020B0604020202020204" pitchFamily="34" charset="0"/>
                        </a:rPr>
                        <a:t>бұру</a:t>
                      </a:r>
                      <a:r>
                        <a:rPr lang="ru-RU" sz="1000" b="1" i="0" u="none" strike="noStrike" kern="1200" dirty="0">
                          <a:solidFill>
                            <a:schemeClr val="tx1"/>
                          </a:solidFill>
                          <a:latin typeface="Arial" panose="020B0604020202020204" pitchFamily="34" charset="0"/>
                          <a:ea typeface="+mn-ea"/>
                          <a:cs typeface="Arial" panose="020B0604020202020204" pitchFamily="34" charset="0"/>
                        </a:rPr>
                        <a:t> </a:t>
                      </a:r>
                      <a:r>
                        <a:rPr lang="ru-RU" sz="1000" b="1" i="0" u="none" strike="noStrike" kern="1200" dirty="0" err="1">
                          <a:solidFill>
                            <a:schemeClr val="tx1"/>
                          </a:solidFill>
                          <a:latin typeface="Arial" panose="020B0604020202020204" pitchFamily="34" charset="0"/>
                          <a:ea typeface="+mn-ea"/>
                          <a:cs typeface="Arial" panose="020B0604020202020204" pitchFamily="34" charset="0"/>
                        </a:rPr>
                        <a:t>жөнінде</a:t>
                      </a:r>
                      <a:r>
                        <a:rPr lang="ru-RU" sz="1000" b="1" i="0" u="none" strike="noStrike" kern="1200" dirty="0">
                          <a:solidFill>
                            <a:schemeClr val="tx1"/>
                          </a:solidFill>
                          <a:latin typeface="Arial" panose="020B0604020202020204" pitchFamily="34" charset="0"/>
                          <a:ea typeface="+mn-ea"/>
                          <a:cs typeface="Arial" panose="020B0604020202020204" pitchFamily="34" charset="0"/>
                        </a:rPr>
                        <a:t> </a:t>
                      </a:r>
                      <a:r>
                        <a:rPr lang="ru-RU" sz="1000" b="1" i="0" u="none" strike="noStrike" kern="1200" dirty="0" err="1">
                          <a:solidFill>
                            <a:schemeClr val="tx1"/>
                          </a:solidFill>
                          <a:latin typeface="Arial" panose="020B0604020202020204" pitchFamily="34" charset="0"/>
                          <a:ea typeface="+mn-ea"/>
                          <a:cs typeface="Arial" panose="020B0604020202020204" pitchFamily="34" charset="0"/>
                        </a:rPr>
                        <a:t>көрсетілетін</a:t>
                      </a:r>
                      <a:r>
                        <a:rPr lang="ru-RU" sz="1000" b="1" i="0" u="none" strike="noStrike" kern="1200" dirty="0">
                          <a:solidFill>
                            <a:schemeClr val="tx1"/>
                          </a:solidFill>
                          <a:latin typeface="Arial" panose="020B0604020202020204" pitchFamily="34" charset="0"/>
                          <a:ea typeface="+mn-ea"/>
                          <a:cs typeface="Arial" panose="020B0604020202020204" pitchFamily="34" charset="0"/>
                        </a:rPr>
                        <a:t> </a:t>
                      </a:r>
                      <a:r>
                        <a:rPr lang="ru-RU" sz="1000" b="1" i="0" u="none" strike="noStrike" kern="1200" dirty="0" err="1">
                          <a:solidFill>
                            <a:schemeClr val="tx1"/>
                          </a:solidFill>
                          <a:latin typeface="Arial" panose="020B0604020202020204" pitchFamily="34" charset="0"/>
                          <a:ea typeface="+mn-ea"/>
                          <a:cs typeface="Arial" panose="020B0604020202020204" pitchFamily="34" charset="0"/>
                        </a:rPr>
                        <a:t>қызметтердің</a:t>
                      </a:r>
                      <a:r>
                        <a:rPr lang="ru-RU" sz="1000" b="1" i="0" u="none" strike="noStrike" kern="1200" dirty="0">
                          <a:solidFill>
                            <a:schemeClr val="tx1"/>
                          </a:solidFill>
                          <a:latin typeface="Arial" panose="020B0604020202020204" pitchFamily="34" charset="0"/>
                          <a:ea typeface="+mn-ea"/>
                          <a:cs typeface="Arial" panose="020B0604020202020204" pitchFamily="34" charset="0"/>
                        </a:rPr>
                        <a:t> </a:t>
                      </a:r>
                      <a:r>
                        <a:rPr lang="ru-RU" sz="1000" b="1" i="0" u="none" strike="noStrike" kern="1200" dirty="0" err="1">
                          <a:solidFill>
                            <a:schemeClr val="tx1"/>
                          </a:solidFill>
                          <a:latin typeface="Arial" panose="020B0604020202020204" pitchFamily="34" charset="0"/>
                          <a:ea typeface="+mn-ea"/>
                          <a:cs typeface="Arial" panose="020B0604020202020204" pitchFamily="34" charset="0"/>
                        </a:rPr>
                        <a:t>көлемі</a:t>
                      </a:r>
                      <a:endParaRPr lang="ru-RU" sz="1000" b="1" i="0" u="none" strike="noStrike" kern="1200" dirty="0">
                        <a:solidFill>
                          <a:schemeClr val="tx1"/>
                        </a:solidFill>
                        <a:latin typeface="Arial" panose="020B0604020202020204" pitchFamily="34" charset="0"/>
                        <a:ea typeface="+mn-ea"/>
                        <a:cs typeface="Arial" panose="020B0604020202020204" pitchFamily="34" charset="0"/>
                      </a:endParaRPr>
                    </a:p>
                  </a:txBody>
                  <a:tcPr marL="7398" marR="739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kk-KZ" sz="1000" b="0" u="none" strike="noStrike" dirty="0">
                          <a:effectLst/>
                          <a:latin typeface="Arial" panose="020B0604020202020204" pitchFamily="34" charset="0"/>
                          <a:cs typeface="Arial" panose="020B0604020202020204" pitchFamily="34" charset="0"/>
                        </a:rPr>
                        <a:t>мың</a:t>
                      </a:r>
                      <a:r>
                        <a:rPr lang="ru-RU" sz="1000" b="0" u="none" strike="noStrike" dirty="0">
                          <a:effectLst/>
                          <a:latin typeface="Arial" panose="020B0604020202020204" pitchFamily="34" charset="0"/>
                          <a:cs typeface="Arial" panose="020B0604020202020204" pitchFamily="34" charset="0"/>
                        </a:rPr>
                        <a:t>.м³</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107983" marR="739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1" i="0" u="none" strike="noStrike" kern="1200" dirty="0" smtClean="0">
                          <a:solidFill>
                            <a:schemeClr val="tx1"/>
                          </a:solidFill>
                          <a:latin typeface="Arial" panose="020B0604020202020204" pitchFamily="34" charset="0"/>
                          <a:ea typeface="+mn-ea"/>
                          <a:cs typeface="Arial" panose="020B0604020202020204" pitchFamily="34" charset="0"/>
                        </a:rPr>
                        <a:t>149 974</a:t>
                      </a:r>
                      <a:endParaRPr lang="ru-RU" sz="1000" b="1" i="0" u="none" strike="noStrike" kern="1200" dirty="0">
                        <a:solidFill>
                          <a:schemeClr val="tx1"/>
                        </a:solidFill>
                        <a:latin typeface="Arial" panose="020B0604020202020204" pitchFamily="34" charset="0"/>
                        <a:ea typeface="+mn-ea"/>
                        <a:cs typeface="Arial" panose="020B0604020202020204" pitchFamily="34" charset="0"/>
                      </a:endParaRPr>
                    </a:p>
                  </a:txBody>
                  <a:tcPr marL="72000" marR="72000"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1" i="0" u="none" strike="noStrike" kern="1200" dirty="0" smtClean="0">
                          <a:solidFill>
                            <a:schemeClr val="tx1"/>
                          </a:solidFill>
                          <a:latin typeface="Arial" panose="020B0604020202020204" pitchFamily="34" charset="0"/>
                          <a:ea typeface="+mn-ea"/>
                          <a:cs typeface="Arial" panose="020B0604020202020204" pitchFamily="34" charset="0"/>
                        </a:rPr>
                        <a:t>77 160</a:t>
                      </a:r>
                      <a:endParaRPr lang="ru-RU" sz="1000" b="1" i="0" u="none" strike="noStrike" kern="1200" dirty="0">
                        <a:solidFill>
                          <a:schemeClr val="tx1"/>
                        </a:solidFill>
                        <a:latin typeface="Arial" panose="020B0604020202020204" pitchFamily="34" charset="0"/>
                        <a:ea typeface="+mn-ea"/>
                        <a:cs typeface="Arial" panose="020B0604020202020204" pitchFamily="34" charset="0"/>
                      </a:endParaRPr>
                    </a:p>
                  </a:txBody>
                  <a:tcPr marL="72000" marR="72000"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i="0" u="none" strike="noStrike" kern="1200" dirty="0" smtClean="0">
                          <a:solidFill>
                            <a:schemeClr val="tx1"/>
                          </a:solidFill>
                          <a:latin typeface="Arial" panose="020B0604020202020204" pitchFamily="34" charset="0"/>
                          <a:ea typeface="+mn-ea"/>
                          <a:cs typeface="Arial" panose="020B0604020202020204" pitchFamily="34" charset="0"/>
                        </a:rPr>
                        <a:t>3 912 925</a:t>
                      </a:r>
                      <a:endParaRPr lang="ru-RU" sz="1000" b="1" i="0" u="none" strike="noStrike" kern="1200" dirty="0">
                        <a:solidFill>
                          <a:schemeClr val="tx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000" b="1" i="0" u="none" strike="noStrike" kern="1200" dirty="0" smtClean="0">
                          <a:solidFill>
                            <a:schemeClr val="tx1"/>
                          </a:solidFill>
                          <a:latin typeface="Arial" panose="020B0604020202020204" pitchFamily="34" charset="0"/>
                          <a:ea typeface="+mn-ea"/>
                          <a:cs typeface="Arial" panose="020B0604020202020204" pitchFamily="34" charset="0"/>
                        </a:rPr>
                        <a:t>193</a:t>
                      </a:r>
                      <a:r>
                        <a:rPr lang="ru-RU" sz="1000" b="1" i="0" u="none" strike="noStrike" kern="1200" baseline="0" dirty="0" smtClean="0">
                          <a:solidFill>
                            <a:schemeClr val="tx1"/>
                          </a:solidFill>
                          <a:latin typeface="Arial" panose="020B0604020202020204" pitchFamily="34" charset="0"/>
                          <a:ea typeface="+mn-ea"/>
                          <a:cs typeface="Arial" panose="020B0604020202020204" pitchFamily="34" charset="0"/>
                        </a:rPr>
                        <a:t> 933</a:t>
                      </a:r>
                      <a:endParaRPr lang="ru-RU" sz="1000" b="1" i="0" u="none" strike="noStrike" kern="1200" dirty="0">
                        <a:solidFill>
                          <a:schemeClr val="tx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1" i="0" u="none" strike="noStrike" kern="1200" dirty="0" smtClean="0">
                          <a:solidFill>
                            <a:schemeClr val="tx1"/>
                          </a:solidFill>
                          <a:latin typeface="Arial" panose="020B0604020202020204" pitchFamily="34" charset="0"/>
                          <a:ea typeface="+mn-ea"/>
                          <a:cs typeface="Arial" panose="020B0604020202020204" pitchFamily="34" charset="0"/>
                        </a:rPr>
                        <a:t>-3</a:t>
                      </a:r>
                      <a:r>
                        <a:rPr lang="ru-RU" sz="1000" b="1" i="0" u="none" strike="noStrike" kern="1200" baseline="0" dirty="0" smtClean="0">
                          <a:solidFill>
                            <a:schemeClr val="tx1"/>
                          </a:solidFill>
                          <a:latin typeface="Arial" panose="020B0604020202020204" pitchFamily="34" charset="0"/>
                          <a:ea typeface="+mn-ea"/>
                          <a:cs typeface="Arial" panose="020B0604020202020204" pitchFamily="34" charset="0"/>
                        </a:rPr>
                        <a:t> 718 992</a:t>
                      </a:r>
                      <a:endParaRPr lang="ru-RU" sz="1000" b="1" i="0" u="none" strike="noStrike" kern="1200" dirty="0">
                        <a:solidFill>
                          <a:schemeClr val="tx1"/>
                        </a:solidFill>
                        <a:latin typeface="Arial" panose="020B0604020202020204" pitchFamily="34" charset="0"/>
                        <a:ea typeface="+mn-ea"/>
                        <a:cs typeface="Arial" panose="020B0604020202020204" pitchFamily="34" charset="0"/>
                      </a:endParaRPr>
                    </a:p>
                  </a:txBody>
                  <a:tcPr marL="72000" marR="72000"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ru-RU" sz="1000" b="1" dirty="0">
                        <a:solidFill>
                          <a:schemeClr val="tx1"/>
                        </a:solidFill>
                        <a:latin typeface="Arial" panose="020B0604020202020204" pitchFamily="34" charset="0"/>
                        <a:cs typeface="Arial" panose="020B0604020202020204" pitchFamily="34" charset="0"/>
                      </a:endParaRPr>
                    </a:p>
                  </a:txBody>
                  <a:tcPr marL="71988" marR="7198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772229">
                <a:tc>
                  <a:txBody>
                    <a:bodyPr/>
                    <a:lstStyle/>
                    <a:p>
                      <a:pPr marL="88900" marR="0" indent="0" algn="ctr" defTabSz="914400" rtl="0" eaLnBrk="1" fontAlgn="ctr" latinLnBrk="0" hangingPunct="1">
                        <a:lnSpc>
                          <a:spcPct val="100000"/>
                        </a:lnSpc>
                        <a:spcBef>
                          <a:spcPts val="0"/>
                        </a:spcBef>
                        <a:spcAft>
                          <a:spcPts val="0"/>
                        </a:spcAft>
                        <a:buClrTx/>
                        <a:buSzTx/>
                        <a:buFontTx/>
                        <a:buNone/>
                        <a:tabLst/>
                        <a:defRPr/>
                      </a:pPr>
                      <a:r>
                        <a:rPr lang="kk-KZ" sz="1000" b="0" i="0" u="none" strike="noStrike" kern="1200" dirty="0">
                          <a:solidFill>
                            <a:schemeClr val="tx1"/>
                          </a:solidFill>
                          <a:latin typeface="Arial" panose="020B0604020202020204" pitchFamily="34" charset="0"/>
                          <a:ea typeface="+mn-ea"/>
                          <a:cs typeface="Arial" panose="020B0604020202020204" pitchFamily="34" charset="0"/>
                        </a:rPr>
                        <a:t>1</a:t>
                      </a:r>
                      <a:endParaRPr lang="ru-RU" sz="1000" b="0" i="0" u="none" strike="noStrike" kern="1200" dirty="0">
                        <a:solidFill>
                          <a:schemeClr val="tx1"/>
                        </a:solidFill>
                        <a:latin typeface="Arial" panose="020B0604020202020204" pitchFamily="34" charset="0"/>
                        <a:ea typeface="+mn-ea"/>
                        <a:cs typeface="Arial" panose="020B0604020202020204" pitchFamily="34" charset="0"/>
                      </a:endParaRPr>
                    </a:p>
                  </a:txBody>
                  <a:tcPr marL="7398" marR="739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890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err="1">
                          <a:solidFill>
                            <a:schemeClr val="tx1"/>
                          </a:solidFill>
                          <a:latin typeface="Arial" panose="020B0604020202020204" pitchFamily="34" charset="0"/>
                          <a:ea typeface="+mn-ea"/>
                          <a:cs typeface="Arial" panose="020B0604020202020204" pitchFamily="34" charset="0"/>
                        </a:rPr>
                        <a:t>Кәріз</a:t>
                      </a:r>
                      <a:r>
                        <a:rPr lang="ru-RU" sz="1000" b="0" i="0" u="none" strike="noStrike" kern="1200" dirty="0">
                          <a:solidFill>
                            <a:schemeClr val="tx1"/>
                          </a:solidFill>
                          <a:latin typeface="Arial" panose="020B0604020202020204" pitchFamily="34" charset="0"/>
                          <a:ea typeface="+mn-ea"/>
                          <a:cs typeface="Arial" panose="020B0604020202020204" pitchFamily="34" charset="0"/>
                        </a:rPr>
                        <a:t> </a:t>
                      </a:r>
                      <a:r>
                        <a:rPr lang="ru-RU" sz="1000" b="0" i="0" u="none" strike="noStrike" kern="1200" dirty="0" err="1">
                          <a:solidFill>
                            <a:schemeClr val="tx1"/>
                          </a:solidFill>
                          <a:latin typeface="Arial" panose="020B0604020202020204" pitchFamily="34" charset="0"/>
                          <a:ea typeface="+mn-ea"/>
                          <a:cs typeface="Arial" panose="020B0604020202020204" pitchFamily="34" charset="0"/>
                        </a:rPr>
                        <a:t>желілерін</a:t>
                      </a:r>
                      <a:r>
                        <a:rPr lang="ru-RU" sz="1000" b="0" i="0" u="none" strike="noStrike" kern="1200" dirty="0">
                          <a:solidFill>
                            <a:schemeClr val="tx1"/>
                          </a:solidFill>
                          <a:latin typeface="Arial" panose="020B0604020202020204" pitchFamily="34" charset="0"/>
                          <a:ea typeface="+mn-ea"/>
                          <a:cs typeface="Arial" panose="020B0604020202020204" pitchFamily="34" charset="0"/>
                        </a:rPr>
                        <a:t> </a:t>
                      </a:r>
                      <a:r>
                        <a:rPr lang="ru-RU" sz="1000" b="0" i="0" u="none" strike="noStrike" kern="1200" dirty="0" err="1">
                          <a:solidFill>
                            <a:schemeClr val="tx1"/>
                          </a:solidFill>
                          <a:latin typeface="Arial" panose="020B0604020202020204" pitchFamily="34" charset="0"/>
                          <a:ea typeface="+mn-ea"/>
                          <a:cs typeface="Arial" panose="020B0604020202020204" pitchFamily="34" charset="0"/>
                        </a:rPr>
                        <a:t>қайта</a:t>
                      </a:r>
                      <a:r>
                        <a:rPr lang="ru-RU" sz="1000" b="0" i="0" u="none" strike="noStrike" kern="1200" dirty="0">
                          <a:solidFill>
                            <a:schemeClr val="tx1"/>
                          </a:solidFill>
                          <a:latin typeface="Arial" panose="020B0604020202020204" pitchFamily="34" charset="0"/>
                          <a:ea typeface="+mn-ea"/>
                          <a:cs typeface="Arial" panose="020B0604020202020204" pitchFamily="34" charset="0"/>
                        </a:rPr>
                        <a:t> </a:t>
                      </a:r>
                      <a:r>
                        <a:rPr lang="ru-RU" sz="1000" b="0" i="0" u="none" strike="noStrike" kern="1200" dirty="0" err="1">
                          <a:solidFill>
                            <a:schemeClr val="tx1"/>
                          </a:solidFill>
                          <a:latin typeface="Arial" panose="020B0604020202020204" pitchFamily="34" charset="0"/>
                          <a:ea typeface="+mn-ea"/>
                          <a:cs typeface="Arial" panose="020B0604020202020204" pitchFamily="34" charset="0"/>
                        </a:rPr>
                        <a:t>құру</a:t>
                      </a:r>
                      <a:endParaRPr lang="ru-RU" sz="1000" b="0" i="0" u="none" strike="noStrike" kern="1200" dirty="0">
                        <a:solidFill>
                          <a:schemeClr val="tx1"/>
                        </a:solidFill>
                        <a:latin typeface="Arial" panose="020B0604020202020204" pitchFamily="34" charset="0"/>
                        <a:ea typeface="+mn-ea"/>
                        <a:cs typeface="Arial" panose="020B0604020202020204" pitchFamily="34" charset="0"/>
                      </a:endParaRPr>
                    </a:p>
                  </a:txBody>
                  <a:tcPr marL="7398" marR="739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kk-KZ" sz="1000" b="0" i="0" u="none" strike="noStrike" dirty="0" smtClean="0">
                          <a:solidFill>
                            <a:schemeClr val="tx1"/>
                          </a:solidFill>
                          <a:effectLst/>
                          <a:latin typeface="Arial" panose="020B0604020202020204" pitchFamily="34" charset="0"/>
                          <a:cs typeface="Arial" panose="020B0604020202020204" pitchFamily="34" charset="0"/>
                        </a:rPr>
                        <a:t>т.м</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107983" marR="739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a:ea typeface="+mn-ea"/>
                          <a:cs typeface="+mn-cs"/>
                        </a:rPr>
                        <a:t>5</a:t>
                      </a:r>
                      <a:r>
                        <a:rPr lang="ru-RU" sz="1000" b="0" i="0" u="none" strike="noStrike" kern="1200" baseline="0" dirty="0" smtClean="0">
                          <a:solidFill>
                            <a:schemeClr val="tx1"/>
                          </a:solidFill>
                          <a:latin typeface="Arial"/>
                          <a:ea typeface="+mn-ea"/>
                          <a:cs typeface="+mn-cs"/>
                        </a:rPr>
                        <a:t> 823</a:t>
                      </a:r>
                    </a:p>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baseline="0" dirty="0" smtClean="0">
                          <a:solidFill>
                            <a:schemeClr val="tx1"/>
                          </a:solidFill>
                          <a:latin typeface="Arial"/>
                          <a:ea typeface="+mn-ea"/>
                          <a:cs typeface="+mn-cs"/>
                        </a:rPr>
                        <a:t>(19)</a:t>
                      </a:r>
                      <a:endParaRPr lang="ru-RU" sz="1000" b="0" i="0" u="none" strike="noStrike" kern="1200" dirty="0">
                        <a:solidFill>
                          <a:schemeClr val="tx1"/>
                        </a:solidFill>
                        <a:latin typeface="Arial"/>
                        <a:ea typeface="+mn-ea"/>
                        <a:cs typeface="+mn-cs"/>
                      </a:endParaRPr>
                    </a:p>
                  </a:txBody>
                  <a:tcPr marL="72000" marR="72000"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a:ea typeface="+mn-ea"/>
                          <a:cs typeface="+mn-cs"/>
                        </a:rPr>
                        <a:t>4 760</a:t>
                      </a:r>
                    </a:p>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a:ea typeface="+mn-ea"/>
                          <a:cs typeface="+mn-cs"/>
                        </a:rPr>
                        <a:t>(18)</a:t>
                      </a:r>
                      <a:endParaRPr lang="en-US" sz="1000" b="0" i="0" u="none" strike="noStrike" kern="1200" dirty="0" smtClean="0">
                        <a:solidFill>
                          <a:schemeClr val="tx1"/>
                        </a:solidFill>
                        <a:latin typeface="Arial"/>
                        <a:ea typeface="+mn-ea"/>
                        <a:cs typeface="+mn-cs"/>
                      </a:endParaRPr>
                    </a:p>
                  </a:txBody>
                  <a:tcPr marL="72000" marR="72000"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baseline="0" dirty="0" smtClean="0">
                          <a:solidFill>
                            <a:schemeClr val="tx1"/>
                          </a:solidFill>
                          <a:latin typeface="Arial" panose="020B0604020202020204" pitchFamily="34" charset="0"/>
                          <a:ea typeface="+mn-ea"/>
                          <a:cs typeface="Arial" panose="020B0604020202020204" pitchFamily="34" charset="0"/>
                        </a:rPr>
                        <a:t>2 650 963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154</a:t>
                      </a:r>
                      <a:r>
                        <a:rPr lang="ru-RU" sz="1000" b="0" i="0" u="none" strike="noStrike" kern="1200" baseline="0" dirty="0" smtClean="0">
                          <a:solidFill>
                            <a:schemeClr val="tx1"/>
                          </a:solidFill>
                          <a:latin typeface="Arial" panose="020B0604020202020204" pitchFamily="34" charset="0"/>
                          <a:ea typeface="+mn-ea"/>
                          <a:cs typeface="Arial" panose="020B0604020202020204" pitchFamily="34" charset="0"/>
                        </a:rPr>
                        <a:t> 736</a:t>
                      </a:r>
                      <a:endParaRPr lang="en-US" sz="1000" b="0" i="0" u="none" strike="noStrike" kern="1200" dirty="0" smtClean="0">
                        <a:solidFill>
                          <a:schemeClr val="tx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-2</a:t>
                      </a:r>
                      <a:r>
                        <a:rPr lang="ru-RU" sz="1000" b="0" i="0" u="none" strike="noStrike" kern="1200" baseline="0" dirty="0" smtClean="0">
                          <a:solidFill>
                            <a:schemeClr val="tx1"/>
                          </a:solidFill>
                          <a:latin typeface="Arial" panose="020B0604020202020204" pitchFamily="34" charset="0"/>
                          <a:ea typeface="+mn-ea"/>
                          <a:cs typeface="Arial" panose="020B0604020202020204" pitchFamily="34" charset="0"/>
                        </a:rPr>
                        <a:t> 496 227</a:t>
                      </a:r>
                      <a:endParaRPr lang="en-US" sz="1000" b="0" i="0" u="none" strike="noStrike" kern="1200" dirty="0" smtClean="0">
                        <a:solidFill>
                          <a:schemeClr val="tx1"/>
                        </a:solidFill>
                        <a:latin typeface="Arial" panose="020B0604020202020204" pitchFamily="34" charset="0"/>
                        <a:ea typeface="+mn-ea"/>
                        <a:cs typeface="Arial" panose="020B0604020202020204" pitchFamily="34" charset="0"/>
                      </a:endParaRPr>
                    </a:p>
                  </a:txBody>
                  <a:tcPr marL="72000" marR="72000"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dirty="0" err="1" smtClean="0">
                          <a:effectLst/>
                        </a:rPr>
                        <a:t>Шарттарға</a:t>
                      </a:r>
                      <a:r>
                        <a:rPr lang="ru-RU" sz="900" dirty="0" smtClean="0">
                          <a:effectLst/>
                        </a:rPr>
                        <a:t> </a:t>
                      </a:r>
                      <a:r>
                        <a:rPr lang="ru-RU" sz="900" dirty="0" err="1" smtClean="0">
                          <a:effectLst/>
                        </a:rPr>
                        <a:t>сәйкес</a:t>
                      </a:r>
                      <a:r>
                        <a:rPr lang="ru-RU" sz="900" dirty="0" smtClean="0">
                          <a:effectLst/>
                        </a:rPr>
                        <a:t> </a:t>
                      </a:r>
                      <a:r>
                        <a:rPr lang="ru-RU" sz="900" u="none" strike="noStrike" dirty="0" err="1" smtClean="0">
                          <a:effectLst/>
                          <a:latin typeface="Arial" panose="020B0604020202020204" pitchFamily="34" charset="0"/>
                          <a:cs typeface="Arial" panose="020B0604020202020204" pitchFamily="34" charset="0"/>
                        </a:rPr>
                        <a:t>екінші</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жартыжылдықта</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орындалады</a:t>
                      </a:r>
                      <a:endParaRPr lang="ru-RU" sz="900" u="none" strike="noStrike" dirty="0">
                        <a:effectLst/>
                        <a:latin typeface="Arial" panose="020B0604020202020204" pitchFamily="34" charset="0"/>
                        <a:cs typeface="Arial" panose="020B0604020202020204" pitchFamily="34" charset="0"/>
                      </a:endParaRPr>
                    </a:p>
                  </a:txBody>
                  <a:tcPr marL="72000" marR="0" marT="7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9161492"/>
                  </a:ext>
                </a:extLst>
              </a:tr>
              <a:tr h="772229">
                <a:tc>
                  <a:txBody>
                    <a:bodyPr/>
                    <a:lstStyle/>
                    <a:p>
                      <a:pPr marL="88900" marR="0" indent="0" algn="ctr" defTabSz="914400" rtl="0" eaLnBrk="1" fontAlgn="ctr" latinLnBrk="0" hangingPunct="1">
                        <a:lnSpc>
                          <a:spcPct val="100000"/>
                        </a:lnSpc>
                        <a:spcBef>
                          <a:spcPts val="0"/>
                        </a:spcBef>
                        <a:spcAft>
                          <a:spcPts val="0"/>
                        </a:spcAft>
                        <a:buClrTx/>
                        <a:buSzTx/>
                        <a:buFontTx/>
                        <a:buNone/>
                        <a:tabLst/>
                        <a:defRPr/>
                      </a:pPr>
                      <a:r>
                        <a:rPr lang="kk-KZ" sz="1000" b="0" i="0" u="none" strike="noStrike" kern="1200" dirty="0">
                          <a:solidFill>
                            <a:schemeClr val="tx1"/>
                          </a:solidFill>
                          <a:latin typeface="Arial" panose="020B0604020202020204" pitchFamily="34" charset="0"/>
                          <a:ea typeface="+mn-ea"/>
                          <a:cs typeface="Arial" panose="020B0604020202020204" pitchFamily="34" charset="0"/>
                        </a:rPr>
                        <a:t>2</a:t>
                      </a:r>
                      <a:endParaRPr lang="ru-RU" sz="1000" b="0" i="0" u="none" strike="noStrike" kern="1200" dirty="0">
                        <a:solidFill>
                          <a:schemeClr val="tx1"/>
                        </a:solidFill>
                        <a:latin typeface="Arial" panose="020B0604020202020204" pitchFamily="34" charset="0"/>
                        <a:ea typeface="+mn-ea"/>
                        <a:cs typeface="Arial" panose="020B0604020202020204" pitchFamily="34" charset="0"/>
                      </a:endParaRPr>
                    </a:p>
                  </a:txBody>
                  <a:tcPr marL="7398" marR="739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890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err="1" smtClean="0">
                          <a:solidFill>
                            <a:schemeClr val="tx1"/>
                          </a:solidFill>
                          <a:latin typeface="Arial" panose="020B0604020202020204" pitchFamily="34" charset="0"/>
                          <a:ea typeface="+mn-ea"/>
                          <a:cs typeface="Arial" panose="020B0604020202020204" pitchFamily="34" charset="0"/>
                        </a:rPr>
                        <a:t>Кәріз</a:t>
                      </a: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 </a:t>
                      </a:r>
                      <a:r>
                        <a:rPr lang="ru-RU" sz="1000" b="0" i="0" u="none" strike="noStrike" kern="1200" dirty="0" err="1" smtClean="0">
                          <a:solidFill>
                            <a:schemeClr val="tx1"/>
                          </a:solidFill>
                          <a:latin typeface="Arial" panose="020B0604020202020204" pitchFamily="34" charset="0"/>
                          <a:ea typeface="+mn-ea"/>
                          <a:cs typeface="Arial" panose="020B0604020202020204" pitchFamily="34" charset="0"/>
                        </a:rPr>
                        <a:t>желілерін</a:t>
                      </a: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 </a:t>
                      </a:r>
                      <a:r>
                        <a:rPr lang="ru-RU" sz="1000" b="0" i="0" u="none" strike="noStrike" kern="1200" dirty="0" err="1" smtClean="0">
                          <a:solidFill>
                            <a:schemeClr val="tx1"/>
                          </a:solidFill>
                          <a:latin typeface="Arial" panose="020B0604020202020204" pitchFamily="34" charset="0"/>
                          <a:ea typeface="+mn-ea"/>
                          <a:cs typeface="Arial" panose="020B0604020202020204" pitchFamily="34" charset="0"/>
                        </a:rPr>
                        <a:t>қайта</a:t>
                      </a: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 </a:t>
                      </a:r>
                      <a:r>
                        <a:rPr lang="ru-RU" sz="1000" b="0" i="0" u="none" strike="noStrike" kern="1200" dirty="0" err="1" smtClean="0">
                          <a:solidFill>
                            <a:schemeClr val="tx1"/>
                          </a:solidFill>
                          <a:latin typeface="Arial" panose="020B0604020202020204" pitchFamily="34" charset="0"/>
                          <a:ea typeface="+mn-ea"/>
                          <a:cs typeface="Arial" panose="020B0604020202020204" pitchFamily="34" charset="0"/>
                        </a:rPr>
                        <a:t>құруды</a:t>
                      </a: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 </a:t>
                      </a:r>
                      <a:r>
                        <a:rPr lang="ru-RU" sz="1000" b="0" i="0" u="none" strike="noStrike" kern="1200" dirty="0" err="1" smtClean="0">
                          <a:solidFill>
                            <a:schemeClr val="tx1"/>
                          </a:solidFill>
                          <a:latin typeface="Arial" panose="020B0604020202020204" pitchFamily="34" charset="0"/>
                          <a:ea typeface="+mn-ea"/>
                          <a:cs typeface="Arial" panose="020B0604020202020204" pitchFamily="34" charset="0"/>
                        </a:rPr>
                        <a:t>техникалық</a:t>
                      </a: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 </a:t>
                      </a:r>
                      <a:r>
                        <a:rPr lang="ru-RU" sz="1000" b="0" i="0" u="none" strike="noStrike" kern="1200" dirty="0" err="1" smtClean="0">
                          <a:solidFill>
                            <a:schemeClr val="tx1"/>
                          </a:solidFill>
                          <a:latin typeface="Arial" panose="020B0604020202020204" pitchFamily="34" charset="0"/>
                          <a:ea typeface="+mn-ea"/>
                          <a:cs typeface="Arial" panose="020B0604020202020204" pitchFamily="34" charset="0"/>
                        </a:rPr>
                        <a:t>және</a:t>
                      </a: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 </a:t>
                      </a:r>
                      <a:r>
                        <a:rPr lang="ru-RU" sz="1000" b="0" i="0" u="none" strike="noStrike" kern="1200" dirty="0" err="1" smtClean="0">
                          <a:solidFill>
                            <a:schemeClr val="tx1"/>
                          </a:solidFill>
                          <a:latin typeface="Arial" panose="020B0604020202020204" pitchFamily="34" charset="0"/>
                          <a:ea typeface="+mn-ea"/>
                          <a:cs typeface="Arial" panose="020B0604020202020204" pitchFamily="34" charset="0"/>
                        </a:rPr>
                        <a:t>авторлық</a:t>
                      </a: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 </a:t>
                      </a:r>
                      <a:r>
                        <a:rPr lang="ru-RU" sz="1000" b="0" i="0" u="none" strike="noStrike" kern="1200" dirty="0" err="1" smtClean="0">
                          <a:solidFill>
                            <a:schemeClr val="tx1"/>
                          </a:solidFill>
                          <a:latin typeface="Arial" panose="020B0604020202020204" pitchFamily="34" charset="0"/>
                          <a:ea typeface="+mn-ea"/>
                          <a:cs typeface="Arial" panose="020B0604020202020204" pitchFamily="34" charset="0"/>
                        </a:rPr>
                        <a:t>қадағалау</a:t>
                      </a:r>
                      <a:endParaRPr lang="ru-RU" sz="1000" b="0" i="0" u="none" strike="noStrike" kern="1200" dirty="0">
                        <a:solidFill>
                          <a:schemeClr val="tx1"/>
                        </a:solidFill>
                        <a:latin typeface="Arial" panose="020B0604020202020204" pitchFamily="34" charset="0"/>
                        <a:ea typeface="+mn-ea"/>
                        <a:cs typeface="Arial" panose="020B0604020202020204" pitchFamily="34" charset="0"/>
                      </a:endParaRPr>
                    </a:p>
                  </a:txBody>
                  <a:tcPr marL="7398" marR="739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kk-KZ" sz="1000" b="0" i="0" u="none" strike="noStrike" kern="1200" dirty="0" smtClean="0">
                          <a:solidFill>
                            <a:schemeClr val="tx1"/>
                          </a:solidFill>
                          <a:latin typeface="Arial"/>
                          <a:ea typeface="+mn-ea"/>
                          <a:cs typeface="+mn-cs"/>
                        </a:rPr>
                        <a:t>нысан</a:t>
                      </a:r>
                      <a:endParaRPr lang="ru-RU" sz="1000" b="0" i="0" u="none" strike="noStrike" kern="1200" dirty="0">
                        <a:solidFill>
                          <a:schemeClr val="tx1"/>
                        </a:solidFill>
                        <a:latin typeface="Arial"/>
                        <a:ea typeface="+mn-ea"/>
                        <a:cs typeface="+mn-cs"/>
                      </a:endParaRPr>
                    </a:p>
                  </a:txBody>
                  <a:tcPr marL="107983" marR="739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a:ea typeface="+mn-ea"/>
                          <a:cs typeface="+mn-cs"/>
                        </a:rPr>
                        <a:t>36</a:t>
                      </a:r>
                    </a:p>
                  </a:txBody>
                  <a:tcPr marL="72000" marR="72000"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a:ea typeface="+mn-ea"/>
                          <a:cs typeface="+mn-cs"/>
                        </a:rPr>
                        <a:t>36</a:t>
                      </a:r>
                    </a:p>
                  </a:txBody>
                  <a:tcPr marL="72000" marR="72000"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81</a:t>
                      </a:r>
                      <a:r>
                        <a:rPr lang="ru-RU" sz="1000" b="0" i="0" u="none" strike="noStrike" kern="1200" baseline="0" dirty="0" smtClean="0">
                          <a:solidFill>
                            <a:schemeClr val="tx1"/>
                          </a:solidFill>
                          <a:latin typeface="Arial" panose="020B0604020202020204" pitchFamily="34" charset="0"/>
                          <a:ea typeface="+mn-ea"/>
                          <a:cs typeface="Arial" panose="020B0604020202020204" pitchFamily="34" charset="0"/>
                        </a:rPr>
                        <a:t> 148</a:t>
                      </a:r>
                      <a:endParaRPr lang="ru-RU" sz="1000" b="0" i="0" u="none" strike="noStrike" kern="1200" dirty="0" smtClean="0">
                        <a:solidFill>
                          <a:schemeClr val="tx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-81 148</a:t>
                      </a:r>
                    </a:p>
                  </a:txBody>
                  <a:tcPr marL="72000" marR="72000"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err="1" smtClean="0">
                          <a:effectLst/>
                          <a:latin typeface="Arial" panose="020B0604020202020204" pitchFamily="34" charset="0"/>
                          <a:cs typeface="Arial" panose="020B0604020202020204" pitchFamily="34" charset="0"/>
                        </a:rPr>
                        <a:t>Шарттарды</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орындау</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және</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жасасу</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сатысында</a:t>
                      </a:r>
                      <a:r>
                        <a:rPr lang="ru-RU" sz="900" u="none" strike="noStrike" dirty="0" smtClean="0">
                          <a:effectLst/>
                          <a:latin typeface="Arial" panose="020B0604020202020204" pitchFamily="34" charset="0"/>
                          <a:cs typeface="Arial" panose="020B0604020202020204" pitchFamily="34" charset="0"/>
                        </a:rPr>
                        <a:t>.</a:t>
                      </a:r>
                    </a:p>
                  </a:txBody>
                  <a:tcPr marL="72000" marR="0" marT="7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7747177"/>
                  </a:ext>
                </a:extLst>
              </a:tr>
              <a:tr h="811738">
                <a:tc>
                  <a:txBody>
                    <a:bodyPr/>
                    <a:lstStyle/>
                    <a:p>
                      <a:pPr marL="88900" marR="0" indent="0" algn="ctr" defTabSz="914400" rtl="0" eaLnBrk="1" fontAlgn="ctr" latinLnBrk="0" hangingPunct="1">
                        <a:lnSpc>
                          <a:spcPct val="100000"/>
                        </a:lnSpc>
                        <a:spcBef>
                          <a:spcPts val="0"/>
                        </a:spcBef>
                        <a:spcAft>
                          <a:spcPts val="0"/>
                        </a:spcAft>
                        <a:buClrTx/>
                        <a:buSzTx/>
                        <a:buFontTx/>
                        <a:buNone/>
                        <a:tabLst/>
                        <a:defRPr/>
                      </a:pPr>
                      <a:r>
                        <a:rPr lang="kk-KZ" sz="1000" b="0" i="0" u="none" strike="noStrike" kern="1200" dirty="0">
                          <a:solidFill>
                            <a:schemeClr val="tx1"/>
                          </a:solidFill>
                          <a:latin typeface="Arial" panose="020B0604020202020204" pitchFamily="34" charset="0"/>
                          <a:ea typeface="+mn-ea"/>
                          <a:cs typeface="Arial" panose="020B0604020202020204" pitchFamily="34" charset="0"/>
                        </a:rPr>
                        <a:t>3</a:t>
                      </a:r>
                      <a:endParaRPr lang="ru-RU" sz="1000" b="0" i="0" u="none" strike="noStrike" kern="1200" dirty="0">
                        <a:solidFill>
                          <a:schemeClr val="tx1"/>
                        </a:solidFill>
                        <a:latin typeface="Arial" panose="020B0604020202020204" pitchFamily="34" charset="0"/>
                        <a:ea typeface="+mn-ea"/>
                        <a:cs typeface="Arial" panose="020B0604020202020204" pitchFamily="34" charset="0"/>
                      </a:endParaRPr>
                    </a:p>
                  </a:txBody>
                  <a:tcPr marL="7398" marR="739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890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err="1">
                          <a:solidFill>
                            <a:schemeClr val="tx1"/>
                          </a:solidFill>
                          <a:latin typeface="Arial" panose="020B0604020202020204" pitchFamily="34" charset="0"/>
                          <a:ea typeface="+mn-ea"/>
                          <a:cs typeface="Arial" panose="020B0604020202020204" pitchFamily="34" charset="0"/>
                        </a:rPr>
                        <a:t>Жобалау-сметалық</a:t>
                      </a:r>
                      <a:r>
                        <a:rPr lang="ru-RU" sz="1000" b="0" i="0" u="none" strike="noStrike" kern="1200" dirty="0">
                          <a:solidFill>
                            <a:schemeClr val="tx1"/>
                          </a:solidFill>
                          <a:latin typeface="Arial" panose="020B0604020202020204" pitchFamily="34" charset="0"/>
                          <a:ea typeface="+mn-ea"/>
                          <a:cs typeface="Arial" panose="020B0604020202020204" pitchFamily="34" charset="0"/>
                        </a:rPr>
                        <a:t> </a:t>
                      </a:r>
                      <a:r>
                        <a:rPr lang="ru-RU" sz="1000" b="0" i="0" u="none" strike="noStrike" kern="1200" dirty="0" err="1">
                          <a:solidFill>
                            <a:schemeClr val="tx1"/>
                          </a:solidFill>
                          <a:latin typeface="Arial" panose="020B0604020202020204" pitchFamily="34" charset="0"/>
                          <a:ea typeface="+mn-ea"/>
                          <a:cs typeface="Arial" panose="020B0604020202020204" pitchFamily="34" charset="0"/>
                        </a:rPr>
                        <a:t>құжаттама</a:t>
                      </a:r>
                      <a:r>
                        <a:rPr lang="ru-RU" sz="1000" b="0" i="0" u="none" strike="noStrike" kern="1200" dirty="0">
                          <a:solidFill>
                            <a:schemeClr val="tx1"/>
                          </a:solidFill>
                          <a:latin typeface="Arial" panose="020B0604020202020204" pitchFamily="34" charset="0"/>
                          <a:ea typeface="+mn-ea"/>
                          <a:cs typeface="Arial" panose="020B0604020202020204" pitchFamily="34" charset="0"/>
                        </a:rPr>
                        <a:t> </a:t>
                      </a:r>
                      <a:r>
                        <a:rPr lang="ru-RU" sz="1000" b="0" i="0" u="none" strike="noStrike" kern="1200" dirty="0" err="1">
                          <a:solidFill>
                            <a:schemeClr val="tx1"/>
                          </a:solidFill>
                          <a:latin typeface="Arial" panose="020B0604020202020204" pitchFamily="34" charset="0"/>
                          <a:ea typeface="+mn-ea"/>
                          <a:cs typeface="Arial" panose="020B0604020202020204" pitchFamily="34" charset="0"/>
                        </a:rPr>
                        <a:t>әзірлеу</a:t>
                      </a:r>
                      <a:endParaRPr lang="ru-RU" sz="1000" b="0" i="0" u="none" strike="noStrike" kern="1200" dirty="0">
                        <a:solidFill>
                          <a:schemeClr val="tx1"/>
                        </a:solidFill>
                        <a:latin typeface="Arial" panose="020B0604020202020204" pitchFamily="34" charset="0"/>
                        <a:ea typeface="+mn-ea"/>
                        <a:cs typeface="Arial" panose="020B0604020202020204" pitchFamily="34" charset="0"/>
                      </a:endParaRPr>
                    </a:p>
                  </a:txBody>
                  <a:tcPr marL="7398" marR="739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kk-KZ" sz="1000" b="0" i="0" u="none" strike="noStrike" kern="1200" dirty="0" smtClean="0">
                          <a:solidFill>
                            <a:schemeClr val="tx1"/>
                          </a:solidFill>
                          <a:latin typeface="Arial"/>
                          <a:ea typeface="+mn-ea"/>
                          <a:cs typeface="+mn-cs"/>
                        </a:rPr>
                        <a:t>жоба</a:t>
                      </a:r>
                      <a:endParaRPr lang="ru-RU" sz="1000" b="0" i="0" u="none" strike="noStrike" kern="1200" dirty="0">
                        <a:solidFill>
                          <a:schemeClr val="tx1"/>
                        </a:solidFill>
                        <a:latin typeface="Arial"/>
                        <a:ea typeface="+mn-ea"/>
                        <a:cs typeface="+mn-cs"/>
                      </a:endParaRPr>
                    </a:p>
                  </a:txBody>
                  <a:tcPr marL="107983" marR="739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a:ea typeface="+mn-ea"/>
                          <a:cs typeface="+mn-cs"/>
                        </a:rPr>
                        <a:t>105</a:t>
                      </a:r>
                      <a:endParaRPr lang="ru-RU" sz="1000" b="0" i="0" u="none" strike="noStrike" kern="1200" dirty="0">
                        <a:solidFill>
                          <a:schemeClr val="tx1"/>
                        </a:solidFill>
                        <a:latin typeface="Arial"/>
                        <a:ea typeface="+mn-ea"/>
                        <a:cs typeface="+mn-cs"/>
                      </a:endParaRPr>
                    </a:p>
                  </a:txBody>
                  <a:tcPr marL="72000" marR="72000"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a:ea typeface="+mn-ea"/>
                          <a:cs typeface="+mn-cs"/>
                        </a:rPr>
                        <a:t>105</a:t>
                      </a:r>
                    </a:p>
                  </a:txBody>
                  <a:tcPr marL="72000" marR="72000"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baseline="0" dirty="0" smtClean="0">
                          <a:solidFill>
                            <a:schemeClr val="tx1"/>
                          </a:solidFill>
                          <a:latin typeface="Arial" panose="020B0604020202020204" pitchFamily="34" charset="0"/>
                          <a:ea typeface="+mn-ea"/>
                          <a:cs typeface="Arial" panose="020B0604020202020204" pitchFamily="34" charset="0"/>
                        </a:rPr>
                        <a:t>238 099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6</a:t>
                      </a:r>
                      <a:r>
                        <a:rPr lang="ru-RU" sz="1000" b="0" i="0" u="none" strike="noStrike" kern="1200" baseline="0" dirty="0" smtClean="0">
                          <a:solidFill>
                            <a:schemeClr val="tx1"/>
                          </a:solidFill>
                          <a:latin typeface="Arial" panose="020B0604020202020204" pitchFamily="34" charset="0"/>
                          <a:ea typeface="+mn-ea"/>
                          <a:cs typeface="Arial" panose="020B0604020202020204" pitchFamily="34" charset="0"/>
                        </a:rPr>
                        <a:t> 717</a:t>
                      </a:r>
                      <a:endParaRPr lang="ru-RU" sz="1000" b="0" i="0" u="none" strike="noStrike" kern="1200" dirty="0" smtClean="0">
                        <a:solidFill>
                          <a:schemeClr val="tx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a:t>
                      </a:r>
                      <a:r>
                        <a:rPr lang="en-US" sz="1000" b="0" i="0" u="none" strike="noStrike" kern="1200" dirty="0" smtClean="0">
                          <a:solidFill>
                            <a:schemeClr val="tx1"/>
                          </a:solidFill>
                          <a:latin typeface="Arial" panose="020B0604020202020204" pitchFamily="34" charset="0"/>
                          <a:ea typeface="+mn-ea"/>
                          <a:cs typeface="Arial" panose="020B0604020202020204" pitchFamily="34" charset="0"/>
                        </a:rPr>
                        <a:t>23</a:t>
                      </a: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1</a:t>
                      </a:r>
                      <a:r>
                        <a:rPr lang="ru-RU" sz="1000" b="0" i="0" u="none" strike="noStrike" kern="1200" baseline="0" dirty="0" smtClean="0">
                          <a:solidFill>
                            <a:schemeClr val="tx1"/>
                          </a:solidFill>
                          <a:latin typeface="Arial" panose="020B0604020202020204" pitchFamily="34" charset="0"/>
                          <a:ea typeface="+mn-ea"/>
                          <a:cs typeface="Arial" panose="020B0604020202020204" pitchFamily="34" charset="0"/>
                        </a:rPr>
                        <a:t> 382</a:t>
                      </a:r>
                      <a:endParaRPr lang="ru-RU" sz="1000" b="0" i="0" u="none" strike="noStrike" kern="1200" dirty="0" smtClean="0">
                        <a:solidFill>
                          <a:schemeClr val="tx1"/>
                        </a:solidFill>
                        <a:latin typeface="Arial" panose="020B0604020202020204" pitchFamily="34" charset="0"/>
                        <a:ea typeface="+mn-ea"/>
                        <a:cs typeface="Arial" panose="020B0604020202020204" pitchFamily="34" charset="0"/>
                      </a:endParaRPr>
                    </a:p>
                  </a:txBody>
                  <a:tcPr marL="72000" marR="72000"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dirty="0" err="1" smtClean="0">
                          <a:effectLst/>
                        </a:rPr>
                        <a:t>Шарттарға</a:t>
                      </a:r>
                      <a:r>
                        <a:rPr lang="ru-RU" sz="900" dirty="0" smtClean="0">
                          <a:effectLst/>
                        </a:rPr>
                        <a:t> </a:t>
                      </a:r>
                      <a:r>
                        <a:rPr lang="ru-RU" sz="900" dirty="0" err="1" smtClean="0">
                          <a:effectLst/>
                        </a:rPr>
                        <a:t>сәйкес</a:t>
                      </a:r>
                      <a:r>
                        <a:rPr lang="ru-RU" sz="900" dirty="0" smtClean="0">
                          <a:effectLst/>
                        </a:rPr>
                        <a:t> </a:t>
                      </a:r>
                      <a:r>
                        <a:rPr lang="ru-RU" sz="900" u="none" strike="noStrike" dirty="0" err="1" smtClean="0">
                          <a:effectLst/>
                          <a:latin typeface="Arial" panose="020B0604020202020204" pitchFamily="34" charset="0"/>
                          <a:cs typeface="Arial" panose="020B0604020202020204" pitchFamily="34" charset="0"/>
                        </a:rPr>
                        <a:t>екінші</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жартыжылдықта</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орындалады</a:t>
                      </a:r>
                      <a:endParaRPr lang="ru-RU" sz="900" u="none" strike="noStrike" dirty="0">
                        <a:effectLst/>
                        <a:latin typeface="Arial" panose="020B0604020202020204" pitchFamily="34" charset="0"/>
                        <a:cs typeface="Arial" panose="020B0604020202020204" pitchFamily="34" charset="0"/>
                      </a:endParaRPr>
                    </a:p>
                  </a:txBody>
                  <a:tcPr marL="72000" marR="0" marT="7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9767617"/>
                  </a:ext>
                </a:extLst>
              </a:tr>
              <a:tr h="772229">
                <a:tc>
                  <a:txBody>
                    <a:bodyPr/>
                    <a:lstStyle/>
                    <a:p>
                      <a:pPr marL="88900" marR="0" indent="0" algn="ctr" defTabSz="914400" rtl="0" eaLnBrk="1" fontAlgn="ctr" latinLnBrk="0" hangingPunct="1">
                        <a:lnSpc>
                          <a:spcPct val="100000"/>
                        </a:lnSpc>
                        <a:spcBef>
                          <a:spcPts val="0"/>
                        </a:spcBef>
                        <a:spcAft>
                          <a:spcPts val="0"/>
                        </a:spcAft>
                        <a:buClrTx/>
                        <a:buSzTx/>
                        <a:buFontTx/>
                        <a:buNone/>
                        <a:tabLst/>
                        <a:defRPr/>
                      </a:pPr>
                      <a:r>
                        <a:rPr lang="kk-KZ" sz="1000" b="0" i="0" u="none" strike="noStrike" kern="1200" dirty="0">
                          <a:solidFill>
                            <a:schemeClr val="tx1"/>
                          </a:solidFill>
                          <a:latin typeface="Arial" panose="020B0604020202020204" pitchFamily="34" charset="0"/>
                          <a:ea typeface="+mn-ea"/>
                          <a:cs typeface="Arial" panose="020B0604020202020204" pitchFamily="34" charset="0"/>
                        </a:rPr>
                        <a:t>4</a:t>
                      </a:r>
                      <a:endParaRPr lang="ru-RU" sz="1000" b="0" i="0" u="none" strike="noStrike" kern="1200" dirty="0">
                        <a:solidFill>
                          <a:schemeClr val="tx1"/>
                        </a:solidFill>
                        <a:latin typeface="Arial" panose="020B0604020202020204" pitchFamily="34" charset="0"/>
                        <a:ea typeface="+mn-ea"/>
                        <a:cs typeface="Arial" panose="020B0604020202020204" pitchFamily="34" charset="0"/>
                      </a:endParaRPr>
                    </a:p>
                  </a:txBody>
                  <a:tcPr marL="7398" marR="739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890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err="1">
                          <a:solidFill>
                            <a:schemeClr val="tx1"/>
                          </a:solidFill>
                          <a:latin typeface="Arial" panose="020B0604020202020204" pitchFamily="34" charset="0"/>
                          <a:ea typeface="+mn-ea"/>
                          <a:cs typeface="Arial" panose="020B0604020202020204" pitchFamily="34" charset="0"/>
                        </a:rPr>
                        <a:t>Негізгі</a:t>
                      </a:r>
                      <a:r>
                        <a:rPr lang="ru-RU" sz="1000" b="0" i="0" u="none" strike="noStrike" kern="1200" dirty="0">
                          <a:solidFill>
                            <a:schemeClr val="tx1"/>
                          </a:solidFill>
                          <a:latin typeface="Arial" panose="020B0604020202020204" pitchFamily="34" charset="0"/>
                          <a:ea typeface="+mn-ea"/>
                          <a:cs typeface="Arial" panose="020B0604020202020204" pitchFamily="34" charset="0"/>
                        </a:rPr>
                        <a:t> </a:t>
                      </a:r>
                      <a:r>
                        <a:rPr lang="ru-RU" sz="1000" b="0" i="0" u="none" strike="noStrike" kern="1200" dirty="0" err="1">
                          <a:solidFill>
                            <a:schemeClr val="tx1"/>
                          </a:solidFill>
                          <a:latin typeface="Arial" panose="020B0604020202020204" pitchFamily="34" charset="0"/>
                          <a:ea typeface="+mn-ea"/>
                          <a:cs typeface="Arial" panose="020B0604020202020204" pitchFamily="34" charset="0"/>
                        </a:rPr>
                        <a:t>құралдарды</a:t>
                      </a:r>
                      <a:r>
                        <a:rPr lang="ru-RU" sz="1000" b="0" i="0" u="none" strike="noStrike" kern="1200" dirty="0">
                          <a:solidFill>
                            <a:schemeClr val="tx1"/>
                          </a:solidFill>
                          <a:latin typeface="Arial" panose="020B0604020202020204" pitchFamily="34" charset="0"/>
                          <a:ea typeface="+mn-ea"/>
                          <a:cs typeface="Arial" panose="020B0604020202020204" pitchFamily="34" charset="0"/>
                        </a:rPr>
                        <a:t> </a:t>
                      </a:r>
                      <a:r>
                        <a:rPr lang="ru-RU" sz="1000" b="0" i="0" u="none" strike="noStrike" kern="1200" dirty="0" err="1">
                          <a:solidFill>
                            <a:schemeClr val="tx1"/>
                          </a:solidFill>
                          <a:latin typeface="Arial" panose="020B0604020202020204" pitchFamily="34" charset="0"/>
                          <a:ea typeface="+mn-ea"/>
                          <a:cs typeface="Arial" panose="020B0604020202020204" pitchFamily="34" charset="0"/>
                        </a:rPr>
                        <a:t>сатып</a:t>
                      </a:r>
                      <a:r>
                        <a:rPr lang="ru-RU" sz="1000" b="0" i="0" u="none" strike="noStrike" kern="1200" dirty="0">
                          <a:solidFill>
                            <a:schemeClr val="tx1"/>
                          </a:solidFill>
                          <a:latin typeface="Arial" panose="020B0604020202020204" pitchFamily="34" charset="0"/>
                          <a:ea typeface="+mn-ea"/>
                          <a:cs typeface="Arial" panose="020B0604020202020204" pitchFamily="34" charset="0"/>
                        </a:rPr>
                        <a:t> </a:t>
                      </a:r>
                      <a:r>
                        <a:rPr lang="ru-RU" sz="1000" b="0" i="0" u="none" strike="noStrike" kern="1200" dirty="0" err="1">
                          <a:solidFill>
                            <a:schemeClr val="tx1"/>
                          </a:solidFill>
                          <a:latin typeface="Arial" panose="020B0604020202020204" pitchFamily="34" charset="0"/>
                          <a:ea typeface="+mn-ea"/>
                          <a:cs typeface="Arial" panose="020B0604020202020204" pitchFamily="34" charset="0"/>
                        </a:rPr>
                        <a:t>алу</a:t>
                      </a:r>
                      <a:endParaRPr lang="ru-RU" sz="1000" b="0" i="0" u="none" strike="noStrike" kern="1200" dirty="0">
                        <a:solidFill>
                          <a:schemeClr val="tx1"/>
                        </a:solidFill>
                        <a:latin typeface="Arial" panose="020B0604020202020204" pitchFamily="34" charset="0"/>
                        <a:ea typeface="+mn-ea"/>
                        <a:cs typeface="Arial" panose="020B0604020202020204" pitchFamily="34" charset="0"/>
                      </a:endParaRPr>
                    </a:p>
                  </a:txBody>
                  <a:tcPr marL="7398" marR="739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kk-KZ" sz="1000" b="0" i="0" u="none" strike="noStrike" kern="1200" dirty="0" smtClean="0">
                          <a:solidFill>
                            <a:schemeClr val="tx1"/>
                          </a:solidFill>
                          <a:latin typeface="Arial"/>
                          <a:ea typeface="+mn-ea"/>
                          <a:cs typeface="+mn-cs"/>
                        </a:rPr>
                        <a:t>бірлік</a:t>
                      </a:r>
                      <a:endParaRPr lang="ru-RU" sz="1000" b="0" i="0" u="none" strike="noStrike" kern="1200" dirty="0">
                        <a:solidFill>
                          <a:schemeClr val="tx1"/>
                        </a:solidFill>
                        <a:latin typeface="Arial"/>
                        <a:ea typeface="+mn-ea"/>
                        <a:cs typeface="+mn-cs"/>
                      </a:endParaRPr>
                    </a:p>
                  </a:txBody>
                  <a:tcPr marL="107983" marR="7398"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a:ea typeface="+mn-ea"/>
                          <a:cs typeface="+mn-cs"/>
                        </a:rPr>
                        <a:t>253</a:t>
                      </a:r>
                      <a:endParaRPr lang="ru-RU" sz="1000" b="0" i="0" u="none" strike="noStrike" kern="1200" dirty="0">
                        <a:solidFill>
                          <a:schemeClr val="tx1"/>
                        </a:solidFill>
                        <a:latin typeface="Arial"/>
                        <a:ea typeface="+mn-ea"/>
                        <a:cs typeface="+mn-cs"/>
                      </a:endParaRPr>
                    </a:p>
                  </a:txBody>
                  <a:tcPr marL="72000" marR="72000"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kk-KZ" sz="1000" b="0" i="0" u="none" strike="noStrike" kern="1200" dirty="0" smtClean="0">
                          <a:solidFill>
                            <a:schemeClr val="tx1"/>
                          </a:solidFill>
                          <a:latin typeface="Arial"/>
                          <a:ea typeface="+mn-ea"/>
                          <a:cs typeface="+mn-cs"/>
                        </a:rPr>
                        <a:t>221</a:t>
                      </a:r>
                      <a:endParaRPr lang="ru-RU" sz="1000" b="0" i="0" u="none" strike="noStrike" kern="1200" dirty="0">
                        <a:solidFill>
                          <a:schemeClr val="tx1"/>
                        </a:solidFill>
                        <a:latin typeface="Arial"/>
                        <a:ea typeface="+mn-ea"/>
                        <a:cs typeface="+mn-cs"/>
                      </a:endParaRPr>
                    </a:p>
                  </a:txBody>
                  <a:tcPr marL="72000" marR="72000"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942</a:t>
                      </a:r>
                      <a:r>
                        <a:rPr lang="ru-RU" sz="1000" b="0" i="0" u="none" strike="noStrike" kern="1200" baseline="0" dirty="0" smtClean="0">
                          <a:solidFill>
                            <a:schemeClr val="tx1"/>
                          </a:solidFill>
                          <a:latin typeface="Arial" panose="020B0604020202020204" pitchFamily="34" charset="0"/>
                          <a:ea typeface="+mn-ea"/>
                          <a:cs typeface="Arial" panose="020B0604020202020204" pitchFamily="34" charset="0"/>
                        </a:rPr>
                        <a:t> 716</a:t>
                      </a:r>
                      <a:endParaRPr lang="ru-RU" sz="1000" b="0" i="0" u="none" strike="noStrike" kern="1200" dirty="0">
                        <a:solidFill>
                          <a:schemeClr val="tx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32</a:t>
                      </a:r>
                      <a:r>
                        <a:rPr lang="ru-RU" sz="1000" b="0" i="0" u="none" strike="noStrike" kern="1200" baseline="0" dirty="0" smtClean="0">
                          <a:solidFill>
                            <a:schemeClr val="tx1"/>
                          </a:solidFill>
                          <a:latin typeface="Arial" panose="020B0604020202020204" pitchFamily="34" charset="0"/>
                          <a:ea typeface="+mn-ea"/>
                          <a:cs typeface="Arial" panose="020B0604020202020204" pitchFamily="34" charset="0"/>
                        </a:rPr>
                        <a:t> 480</a:t>
                      </a:r>
                      <a:endParaRPr lang="ru-RU" sz="1000" b="0" i="0" u="none" strike="noStrike" kern="1200" dirty="0">
                        <a:solidFill>
                          <a:schemeClr val="tx1"/>
                        </a:solidFill>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smtClean="0">
                          <a:solidFill>
                            <a:schemeClr val="tx1"/>
                          </a:solidFill>
                          <a:latin typeface="Arial" panose="020B0604020202020204" pitchFamily="34" charset="0"/>
                          <a:ea typeface="+mn-ea"/>
                          <a:cs typeface="Arial" panose="020B0604020202020204" pitchFamily="34" charset="0"/>
                        </a:rPr>
                        <a:t>-910</a:t>
                      </a:r>
                      <a:r>
                        <a:rPr lang="ru-RU" sz="1000" b="0" i="0" u="none" strike="noStrike" kern="1200" baseline="0" dirty="0" smtClean="0">
                          <a:solidFill>
                            <a:schemeClr val="tx1"/>
                          </a:solidFill>
                          <a:latin typeface="Arial" panose="020B0604020202020204" pitchFamily="34" charset="0"/>
                          <a:ea typeface="+mn-ea"/>
                          <a:cs typeface="Arial" panose="020B0604020202020204" pitchFamily="34" charset="0"/>
                        </a:rPr>
                        <a:t> 236</a:t>
                      </a:r>
                      <a:endParaRPr lang="en-US" sz="1000" b="0" i="0" u="none" strike="noStrike" kern="1200" dirty="0" smtClean="0">
                        <a:solidFill>
                          <a:schemeClr val="tx1"/>
                        </a:solidFill>
                        <a:latin typeface="Arial" panose="020B0604020202020204" pitchFamily="34" charset="0"/>
                        <a:ea typeface="+mn-ea"/>
                        <a:cs typeface="Arial" panose="020B0604020202020204" pitchFamily="34" charset="0"/>
                      </a:endParaRPr>
                    </a:p>
                  </a:txBody>
                  <a:tcPr marL="72000" marR="72000" marT="7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00" dirty="0" err="1" smtClean="0">
                          <a:effectLst/>
                        </a:rPr>
                        <a:t>Шарттарға</a:t>
                      </a:r>
                      <a:r>
                        <a:rPr lang="ru-RU" sz="900" dirty="0" smtClean="0">
                          <a:effectLst/>
                        </a:rPr>
                        <a:t> </a:t>
                      </a:r>
                      <a:r>
                        <a:rPr lang="ru-RU" sz="900" dirty="0" err="1" smtClean="0">
                          <a:effectLst/>
                        </a:rPr>
                        <a:t>сәйкес</a:t>
                      </a:r>
                      <a:r>
                        <a:rPr lang="ru-RU" sz="900" dirty="0" smtClean="0">
                          <a:effectLst/>
                        </a:rPr>
                        <a:t> </a:t>
                      </a:r>
                      <a:r>
                        <a:rPr lang="ru-RU" sz="900" u="none" strike="noStrike" dirty="0" err="1" smtClean="0">
                          <a:effectLst/>
                          <a:latin typeface="Arial" panose="020B0604020202020204" pitchFamily="34" charset="0"/>
                          <a:cs typeface="Arial" panose="020B0604020202020204" pitchFamily="34" charset="0"/>
                        </a:rPr>
                        <a:t>екінші</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жартыжылдықта</a:t>
                      </a:r>
                      <a:r>
                        <a:rPr lang="ru-RU" sz="900" u="none" strike="noStrike" dirty="0" smtClean="0">
                          <a:effectLst/>
                          <a:latin typeface="Arial" panose="020B0604020202020204" pitchFamily="34" charset="0"/>
                          <a:cs typeface="Arial" panose="020B0604020202020204" pitchFamily="34" charset="0"/>
                        </a:rPr>
                        <a:t> </a:t>
                      </a:r>
                      <a:r>
                        <a:rPr lang="ru-RU" sz="900" u="none" strike="noStrike" dirty="0" err="1" smtClean="0">
                          <a:effectLst/>
                          <a:latin typeface="Arial" panose="020B0604020202020204" pitchFamily="34" charset="0"/>
                          <a:cs typeface="Arial" panose="020B0604020202020204" pitchFamily="34" charset="0"/>
                        </a:rPr>
                        <a:t>орындалады</a:t>
                      </a:r>
                      <a:endParaRPr lang="ru-RU" sz="900" u="none" strike="noStrike" dirty="0">
                        <a:effectLst/>
                        <a:latin typeface="Arial" panose="020B0604020202020204" pitchFamily="34" charset="0"/>
                        <a:cs typeface="Arial" panose="020B0604020202020204" pitchFamily="34" charset="0"/>
                      </a:endParaRPr>
                    </a:p>
                  </a:txBody>
                  <a:tcPr marL="72000" marR="0" marT="7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0071424"/>
                  </a:ext>
                </a:extLst>
              </a:tr>
            </a:tbl>
          </a:graphicData>
        </a:graphic>
      </p:graphicFrame>
      <p:sp>
        <p:nvSpPr>
          <p:cNvPr id="2" name="Номер слайда 1"/>
          <p:cNvSpPr>
            <a:spLocks noGrp="1"/>
          </p:cNvSpPr>
          <p:nvPr>
            <p:ph type="sldNum" sz="quarter" idx="12"/>
          </p:nvPr>
        </p:nvSpPr>
        <p:spPr/>
        <p:txBody>
          <a:bodyPr/>
          <a:lstStyle/>
          <a:p>
            <a:pPr>
              <a:defRPr/>
            </a:pPr>
            <a:fld id="{13333F26-9C40-4C19-9D9B-F451C6EBA1D6}" type="slidenum">
              <a:rPr lang="ru-RU" altLang="ru-RU" smtClean="0"/>
              <a:pPr>
                <a:defRPr/>
              </a:pPr>
              <a:t>6</a:t>
            </a:fld>
            <a:endParaRPr lang="ru-RU" altLang="ru-RU"/>
          </a:p>
        </p:txBody>
      </p:sp>
    </p:spTree>
    <p:extLst>
      <p:ext uri="{BB962C8B-B14F-4D97-AF65-F5344CB8AC3E}">
        <p14:creationId xmlns:p14="http://schemas.microsoft.com/office/powerpoint/2010/main" val="191722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10" y="0"/>
            <a:ext cx="12192000" cy="845427"/>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589" y="0"/>
            <a:ext cx="1001485" cy="70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1981200" y="261130"/>
            <a:ext cx="8370220" cy="323165"/>
          </a:xfrm>
          <a:prstGeom prst="rect">
            <a:avLst/>
          </a:prstGeom>
        </p:spPr>
        <p:txBody>
          <a:bodyPr wrap="square">
            <a:spAutoFit/>
          </a:bodyPr>
          <a:lstStyle/>
          <a:p>
            <a:pPr algn="ctr" fontAlgn="base">
              <a:spcBef>
                <a:spcPct val="0"/>
              </a:spcBef>
              <a:spcAft>
                <a:spcPct val="0"/>
              </a:spcAft>
            </a:pPr>
            <a:r>
              <a:rPr lang="ru-RU" sz="1500" b="1" dirty="0" err="1">
                <a:solidFill>
                  <a:srgbClr val="336699"/>
                </a:solidFill>
                <a:latin typeface="Arial" panose="020B0604020202020204" pitchFamily="34" charset="0"/>
                <a:ea typeface="+mj-ea"/>
                <a:cs typeface="Arial" panose="020B0604020202020204" pitchFamily="34" charset="0"/>
              </a:rPr>
              <a:t>Инвестициялық</a:t>
            </a:r>
            <a:r>
              <a:rPr lang="ru-RU" sz="1500" b="1" dirty="0">
                <a:solidFill>
                  <a:srgbClr val="336699"/>
                </a:solidFill>
                <a:latin typeface="Arial" panose="020B0604020202020204" pitchFamily="34" charset="0"/>
                <a:ea typeface="+mj-ea"/>
                <a:cs typeface="Arial" panose="020B0604020202020204" pitchFamily="34" charset="0"/>
              </a:rPr>
              <a:t> </a:t>
            </a:r>
            <a:r>
              <a:rPr lang="ru-RU" sz="1500" b="1" dirty="0" err="1">
                <a:solidFill>
                  <a:srgbClr val="336699"/>
                </a:solidFill>
                <a:latin typeface="Arial" panose="020B0604020202020204" pitchFamily="34" charset="0"/>
                <a:ea typeface="+mj-ea"/>
                <a:cs typeface="Arial" panose="020B0604020202020204" pitchFamily="34" charset="0"/>
              </a:rPr>
              <a:t>бағдарламалардың</a:t>
            </a:r>
            <a:r>
              <a:rPr lang="ru-RU" sz="1500" b="1" dirty="0">
                <a:solidFill>
                  <a:srgbClr val="336699"/>
                </a:solidFill>
                <a:latin typeface="Arial" panose="020B0604020202020204" pitchFamily="34" charset="0"/>
                <a:ea typeface="+mj-ea"/>
                <a:cs typeface="Arial" panose="020B0604020202020204" pitchFamily="34" charset="0"/>
              </a:rPr>
              <a:t> </a:t>
            </a:r>
            <a:r>
              <a:rPr lang="ru-RU" sz="1500" b="1" dirty="0" err="1" smtClean="0">
                <a:solidFill>
                  <a:srgbClr val="336699"/>
                </a:solidFill>
                <a:latin typeface="Arial" panose="020B0604020202020204" pitchFamily="34" charset="0"/>
                <a:ea typeface="+mj-ea"/>
                <a:cs typeface="Arial" panose="020B0604020202020204" pitchFamily="34" charset="0"/>
              </a:rPr>
              <a:t>көрсеткіштері</a:t>
            </a:r>
            <a:endParaRPr lang="ru-RU" sz="1500" b="1" dirty="0">
              <a:solidFill>
                <a:srgbClr val="336699"/>
              </a:solidFill>
              <a:latin typeface="Arial" panose="020B0604020202020204" pitchFamily="34" charset="0"/>
              <a:ea typeface="+mj-ea"/>
              <a:cs typeface="Arial" panose="020B060402020202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997844531"/>
              </p:ext>
            </p:extLst>
          </p:nvPr>
        </p:nvGraphicFramePr>
        <p:xfrm>
          <a:off x="335279" y="1446574"/>
          <a:ext cx="11308080" cy="3600402"/>
        </p:xfrm>
        <a:graphic>
          <a:graphicData uri="http://schemas.openxmlformats.org/drawingml/2006/table">
            <a:tbl>
              <a:tblPr firstRow="1" bandRow="1">
                <a:tableStyleId>{22838BEF-8BB2-4498-84A7-C5851F593DF1}</a:tableStyleId>
              </a:tblPr>
              <a:tblGrid>
                <a:gridCol w="3527291">
                  <a:extLst>
                    <a:ext uri="{9D8B030D-6E8A-4147-A177-3AD203B41FA5}">
                      <a16:colId xmlns:a16="http://schemas.microsoft.com/office/drawing/2014/main" val="3846402322"/>
                    </a:ext>
                  </a:extLst>
                </a:gridCol>
                <a:gridCol w="4253497">
                  <a:extLst>
                    <a:ext uri="{9D8B030D-6E8A-4147-A177-3AD203B41FA5}">
                      <a16:colId xmlns:a16="http://schemas.microsoft.com/office/drawing/2014/main" val="3757598645"/>
                    </a:ext>
                  </a:extLst>
                </a:gridCol>
                <a:gridCol w="3527292">
                  <a:extLst>
                    <a:ext uri="{9D8B030D-6E8A-4147-A177-3AD203B41FA5}">
                      <a16:colId xmlns:a16="http://schemas.microsoft.com/office/drawing/2014/main" val="2277442433"/>
                    </a:ext>
                  </a:extLst>
                </a:gridCol>
              </a:tblGrid>
              <a:tr h="600067">
                <a:tc gridSpan="3">
                  <a:txBody>
                    <a:bodyPr/>
                    <a:lstStyle/>
                    <a:p>
                      <a:pPr algn="ctr"/>
                      <a:r>
                        <a:rPr lang="ru-RU" sz="1800" dirty="0" err="1" smtClean="0">
                          <a:latin typeface="Arial" panose="020B0604020202020204" pitchFamily="34" charset="0"/>
                          <a:cs typeface="Arial" panose="020B0604020202020204" pitchFamily="34" charset="0"/>
                        </a:rPr>
                        <a:t>Сумен</a:t>
                      </a:r>
                      <a:r>
                        <a:rPr lang="ru-RU" sz="1800" dirty="0" smtClean="0">
                          <a:latin typeface="Arial" panose="020B0604020202020204" pitchFamily="34" charset="0"/>
                          <a:cs typeface="Arial" panose="020B0604020202020204" pitchFamily="34" charset="0"/>
                        </a:rPr>
                        <a:t> </a:t>
                      </a:r>
                      <a:r>
                        <a:rPr lang="ru-RU" sz="1800" dirty="0" err="1" smtClean="0">
                          <a:latin typeface="Arial" panose="020B0604020202020204" pitchFamily="34" charset="0"/>
                          <a:cs typeface="Arial" panose="020B0604020202020204" pitchFamily="34" charset="0"/>
                        </a:rPr>
                        <a:t>жабдықтау</a:t>
                      </a:r>
                      <a:r>
                        <a:rPr lang="ru-RU" sz="1800" dirty="0" smtClean="0">
                          <a:latin typeface="Arial" panose="020B0604020202020204" pitchFamily="34" charset="0"/>
                          <a:cs typeface="Arial" panose="020B0604020202020204" pitchFamily="34" charset="0"/>
                        </a:rPr>
                        <a:t> </a:t>
                      </a:r>
                      <a:r>
                        <a:rPr lang="ru-RU" sz="1800" dirty="0" err="1" smtClean="0">
                          <a:latin typeface="Arial" panose="020B0604020202020204" pitchFamily="34" charset="0"/>
                          <a:cs typeface="Arial" panose="020B0604020202020204" pitchFamily="34" charset="0"/>
                        </a:rPr>
                        <a:t>қызметі</a:t>
                      </a:r>
                      <a:r>
                        <a:rPr lang="ru-RU" sz="1800" dirty="0" smtClean="0">
                          <a:latin typeface="Arial" panose="020B0604020202020204" pitchFamily="34" charset="0"/>
                          <a:cs typeface="Arial" panose="020B0604020202020204" pitchFamily="34" charset="0"/>
                        </a:rPr>
                        <a:t> </a:t>
                      </a:r>
                      <a:r>
                        <a:rPr lang="ru-RU" sz="1800" dirty="0" err="1" smtClean="0">
                          <a:latin typeface="Arial" panose="020B0604020202020204" pitchFamily="34" charset="0"/>
                          <a:cs typeface="Arial" panose="020B0604020202020204" pitchFamily="34" charset="0"/>
                        </a:rPr>
                        <a:t>бойынша</a:t>
                      </a:r>
                      <a:endParaRPr lang="en-US" sz="180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8797357"/>
                  </a:ext>
                </a:extLst>
              </a:tr>
              <a:tr h="6000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Тозудың</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азайуы</a:t>
                      </a:r>
                      <a:endParaRPr lang="ru-RU" sz="1600" b="0" dirty="0" smtClean="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Апаттың</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азайуы</a:t>
                      </a:r>
                      <a:endParaRPr lang="ru-RU" sz="1600" b="0" dirty="0" smtClean="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Жоғалтудың</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азайуы</a:t>
                      </a:r>
                      <a:endParaRPr lang="ru-RU" sz="1600" b="0" dirty="0" smtClean="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22715307"/>
                  </a:ext>
                </a:extLst>
              </a:tr>
              <a:tr h="600067">
                <a:tc>
                  <a:txBody>
                    <a:bodyPr/>
                    <a:lstStyle/>
                    <a:p>
                      <a:pPr algn="ctr"/>
                      <a:r>
                        <a:rPr lang="ru-RU" sz="1600" dirty="0" smtClean="0">
                          <a:latin typeface="Arial" panose="020B0604020202020204" pitchFamily="34" charset="0"/>
                          <a:cs typeface="Arial" panose="020B0604020202020204" pitchFamily="34" charset="0"/>
                        </a:rPr>
                        <a:t>0,33%</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1600" dirty="0" smtClean="0">
                          <a:latin typeface="Arial" panose="020B0604020202020204" pitchFamily="34" charset="0"/>
                          <a:cs typeface="Arial" panose="020B0604020202020204" pitchFamily="34" charset="0"/>
                        </a:rPr>
                        <a:t>2,44%</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1600" dirty="0" smtClean="0">
                          <a:latin typeface="Arial" panose="020B0604020202020204" pitchFamily="34" charset="0"/>
                          <a:cs typeface="Arial" panose="020B0604020202020204" pitchFamily="34" charset="0"/>
                        </a:rPr>
                        <a:t>0,8%</a:t>
                      </a:r>
                      <a:endParaRPr lang="en-US"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16739219"/>
                  </a:ext>
                </a:extLst>
              </a:tr>
              <a:tr h="600067">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latin typeface="Arial" panose="020B0604020202020204" pitchFamily="34" charset="0"/>
                          <a:cs typeface="Arial" panose="020B0604020202020204" pitchFamily="34" charset="0"/>
                        </a:rPr>
                        <a:t>Су </a:t>
                      </a:r>
                      <a:r>
                        <a:rPr lang="ru-RU" sz="1800" b="1" dirty="0" err="1" smtClean="0">
                          <a:latin typeface="Arial" panose="020B0604020202020204" pitchFamily="34" charset="0"/>
                          <a:cs typeface="Arial" panose="020B0604020202020204" pitchFamily="34" charset="0"/>
                        </a:rPr>
                        <a:t>бұру</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қызметі</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бойынша</a:t>
                      </a:r>
                      <a:endParaRPr lang="en-US" sz="1800" b="1" dirty="0" smtClean="0">
                        <a:solidFill>
                          <a:schemeClr val="tx1"/>
                        </a:solidFill>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4204580"/>
                  </a:ext>
                </a:extLst>
              </a:tr>
              <a:tr h="6000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Тозудың</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азайуы</a:t>
                      </a:r>
                      <a:endParaRPr lang="ru-RU" sz="1600" b="0" dirty="0" smtClean="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Апаттың</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азайуы</a:t>
                      </a:r>
                      <a:endParaRPr lang="ru-RU" sz="1600" b="0" dirty="0" smtClean="0">
                        <a:solidFill>
                          <a:schemeClr val="tx1"/>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Жоғалтудың</a:t>
                      </a:r>
                      <a:r>
                        <a:rPr lang="ru-RU" sz="1600" dirty="0" smtClean="0">
                          <a:latin typeface="Arial" panose="020B0604020202020204" pitchFamily="34" charset="0"/>
                          <a:cs typeface="Arial" panose="020B0604020202020204" pitchFamily="34" charset="0"/>
                        </a:rPr>
                        <a:t> </a:t>
                      </a:r>
                      <a:r>
                        <a:rPr lang="ru-RU" sz="1600" dirty="0" err="1" smtClean="0">
                          <a:latin typeface="Arial" panose="020B0604020202020204" pitchFamily="34" charset="0"/>
                          <a:cs typeface="Arial" panose="020B0604020202020204" pitchFamily="34" charset="0"/>
                        </a:rPr>
                        <a:t>азайуы</a:t>
                      </a:r>
                      <a:endParaRPr lang="ru-RU" sz="1600" b="0" dirty="0" smtClean="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495813"/>
                  </a:ext>
                </a:extLst>
              </a:tr>
              <a:tr h="600067">
                <a:tc>
                  <a:txBody>
                    <a:bodyPr/>
                    <a:lstStyle/>
                    <a:p>
                      <a:pPr algn="ctr"/>
                      <a:r>
                        <a:rPr lang="ru-RU" sz="1600" dirty="0" smtClean="0">
                          <a:latin typeface="Arial" panose="020B0604020202020204" pitchFamily="34" charset="0"/>
                          <a:cs typeface="Arial" panose="020B0604020202020204" pitchFamily="34" charset="0"/>
                        </a:rPr>
                        <a:t>0,25%</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1600" dirty="0" smtClean="0">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ru-RU" sz="1600" dirty="0" smtClean="0">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62442081"/>
                  </a:ext>
                </a:extLst>
              </a:tr>
            </a:tbl>
          </a:graphicData>
        </a:graphic>
      </p:graphicFrame>
      <p:sp>
        <p:nvSpPr>
          <p:cNvPr id="10" name="Прямоугольник 9"/>
          <p:cNvSpPr/>
          <p:nvPr/>
        </p:nvSpPr>
        <p:spPr>
          <a:xfrm>
            <a:off x="1804209" y="885185"/>
            <a:ext cx="8370220" cy="323165"/>
          </a:xfrm>
          <a:prstGeom prst="rect">
            <a:avLst/>
          </a:prstGeom>
        </p:spPr>
        <p:txBody>
          <a:bodyPr wrap="square">
            <a:spAutoFit/>
          </a:bodyPr>
          <a:lstStyle/>
          <a:p>
            <a:pPr algn="ctr" fontAlgn="base">
              <a:spcBef>
                <a:spcPct val="0"/>
              </a:spcBef>
              <a:spcAft>
                <a:spcPct val="0"/>
              </a:spcAft>
            </a:pPr>
            <a:r>
              <a:rPr lang="ru-RU" sz="1500" b="1" dirty="0" smtClean="0">
                <a:solidFill>
                  <a:srgbClr val="336699"/>
                </a:solidFill>
                <a:latin typeface="Arial" panose="020B0604020202020204" pitchFamily="34" charset="0"/>
                <a:ea typeface="+mj-ea"/>
                <a:cs typeface="Arial" panose="020B0604020202020204" pitchFamily="34" charset="0"/>
              </a:rPr>
              <a:t>2025 </a:t>
            </a:r>
            <a:r>
              <a:rPr lang="ru-RU" sz="1500" b="1" dirty="0" err="1">
                <a:solidFill>
                  <a:srgbClr val="336699"/>
                </a:solidFill>
                <a:latin typeface="Arial" panose="020B0604020202020204" pitchFamily="34" charset="0"/>
                <a:ea typeface="+mj-ea"/>
                <a:cs typeface="Arial" panose="020B0604020202020204" pitchFamily="34" charset="0"/>
              </a:rPr>
              <a:t>жылдың</a:t>
            </a:r>
            <a:r>
              <a:rPr lang="ru-RU" sz="1500" b="1" dirty="0">
                <a:solidFill>
                  <a:srgbClr val="336699"/>
                </a:solidFill>
                <a:latin typeface="Arial" panose="020B0604020202020204" pitchFamily="34" charset="0"/>
                <a:ea typeface="+mj-ea"/>
                <a:cs typeface="Arial" panose="020B0604020202020204" pitchFamily="34" charset="0"/>
              </a:rPr>
              <a:t> </a:t>
            </a:r>
            <a:r>
              <a:rPr lang="ru-RU" sz="1500" b="1" dirty="0" err="1">
                <a:solidFill>
                  <a:srgbClr val="336699"/>
                </a:solidFill>
                <a:latin typeface="Arial" panose="020B0604020202020204" pitchFamily="34" charset="0"/>
                <a:ea typeface="+mj-ea"/>
                <a:cs typeface="Arial" panose="020B0604020202020204" pitchFamily="34" charset="0"/>
              </a:rPr>
              <a:t>соңына</a:t>
            </a:r>
            <a:r>
              <a:rPr lang="ru-RU" sz="1500" b="1" dirty="0">
                <a:solidFill>
                  <a:srgbClr val="336699"/>
                </a:solidFill>
                <a:latin typeface="Arial" panose="020B0604020202020204" pitchFamily="34" charset="0"/>
                <a:ea typeface="+mj-ea"/>
                <a:cs typeface="Arial" panose="020B0604020202020204" pitchFamily="34" charset="0"/>
              </a:rPr>
              <a:t> </a:t>
            </a:r>
            <a:r>
              <a:rPr lang="ru-RU" sz="1500" b="1" dirty="0" err="1" smtClean="0">
                <a:solidFill>
                  <a:srgbClr val="336699"/>
                </a:solidFill>
                <a:latin typeface="Arial" panose="020B0604020202020204" pitchFamily="34" charset="0"/>
                <a:ea typeface="+mj-ea"/>
                <a:cs typeface="Arial" panose="020B0604020202020204" pitchFamily="34" charset="0"/>
              </a:rPr>
              <a:t>дейін</a:t>
            </a:r>
            <a:r>
              <a:rPr lang="ru-RU" sz="1500" b="1" dirty="0" smtClean="0">
                <a:solidFill>
                  <a:srgbClr val="336699"/>
                </a:solidFill>
                <a:latin typeface="Arial" panose="020B0604020202020204" pitchFamily="34" charset="0"/>
                <a:ea typeface="+mj-ea"/>
                <a:cs typeface="Arial" panose="020B0604020202020204" pitchFamily="34" charset="0"/>
              </a:rPr>
              <a:t> </a:t>
            </a:r>
            <a:r>
              <a:rPr lang="ru-RU" sz="1500" b="1" dirty="0" err="1" smtClean="0">
                <a:solidFill>
                  <a:srgbClr val="336699"/>
                </a:solidFill>
                <a:latin typeface="Arial" panose="020B0604020202020204" pitchFamily="34" charset="0"/>
                <a:ea typeface="+mj-ea"/>
                <a:cs typeface="Arial" panose="020B0604020202020204" pitchFamily="34" charset="0"/>
              </a:rPr>
              <a:t>көрсеткіштердің</a:t>
            </a:r>
            <a:r>
              <a:rPr lang="ru-RU" sz="1500" b="1" dirty="0" smtClean="0">
                <a:solidFill>
                  <a:srgbClr val="336699"/>
                </a:solidFill>
                <a:latin typeface="Arial" panose="020B0604020202020204" pitchFamily="34" charset="0"/>
                <a:ea typeface="+mj-ea"/>
                <a:cs typeface="Arial" panose="020B0604020202020204" pitchFamily="34" charset="0"/>
              </a:rPr>
              <a:t> </a:t>
            </a:r>
            <a:r>
              <a:rPr lang="ru-RU" sz="1500" b="1" dirty="0" err="1" smtClean="0">
                <a:solidFill>
                  <a:srgbClr val="336699"/>
                </a:solidFill>
                <a:latin typeface="Arial" panose="020B0604020202020204" pitchFamily="34" charset="0"/>
                <a:ea typeface="+mj-ea"/>
                <a:cs typeface="Arial" panose="020B0604020202020204" pitchFamily="34" charset="0"/>
              </a:rPr>
              <a:t>жоспарланған</a:t>
            </a:r>
            <a:r>
              <a:rPr lang="ru-RU" sz="1500" b="1" dirty="0" smtClean="0">
                <a:solidFill>
                  <a:srgbClr val="336699"/>
                </a:solidFill>
                <a:latin typeface="Arial" panose="020B0604020202020204" pitchFamily="34" charset="0"/>
                <a:ea typeface="+mj-ea"/>
                <a:cs typeface="Arial" panose="020B0604020202020204" pitchFamily="34" charset="0"/>
              </a:rPr>
              <a:t> </a:t>
            </a:r>
            <a:r>
              <a:rPr lang="ru-RU" sz="1500" b="1" dirty="0" err="1" smtClean="0">
                <a:solidFill>
                  <a:srgbClr val="336699"/>
                </a:solidFill>
                <a:latin typeface="Arial" panose="020B0604020202020204" pitchFamily="34" charset="0"/>
                <a:ea typeface="+mj-ea"/>
                <a:cs typeface="Arial" panose="020B0604020202020204" pitchFamily="34" charset="0"/>
              </a:rPr>
              <a:t>төмендеуі</a:t>
            </a:r>
            <a:endParaRPr lang="ru-RU" sz="1500" b="1" dirty="0">
              <a:solidFill>
                <a:srgbClr val="336699"/>
              </a:solidFill>
              <a:latin typeface="Arial" panose="020B0604020202020204" pitchFamily="34" charset="0"/>
              <a:ea typeface="+mj-ea"/>
              <a:cs typeface="Arial" panose="020B0604020202020204" pitchFamily="34" charset="0"/>
            </a:endParaRPr>
          </a:p>
        </p:txBody>
      </p:sp>
      <p:pic>
        <p:nvPicPr>
          <p:cNvPr id="11" name="Рисунок 10"/>
          <p:cNvPicPr>
            <a:picLocks noChangeAspect="1"/>
          </p:cNvPicPr>
          <p:nvPr/>
        </p:nvPicPr>
        <p:blipFill rotWithShape="1">
          <a:blip r:embed="rId5"/>
          <a:srcRect l="177" t="4356" r="15738" b="28201"/>
          <a:stretch/>
        </p:blipFill>
        <p:spPr>
          <a:xfrm>
            <a:off x="90042" y="6332950"/>
            <a:ext cx="12101958" cy="525049"/>
          </a:xfrm>
          <a:prstGeom prst="rect">
            <a:avLst/>
          </a:prstGeom>
        </p:spPr>
      </p:pic>
      <p:sp>
        <p:nvSpPr>
          <p:cNvPr id="2" name="Номер слайда 1"/>
          <p:cNvSpPr>
            <a:spLocks noGrp="1"/>
          </p:cNvSpPr>
          <p:nvPr>
            <p:ph type="sldNum" sz="quarter" idx="12"/>
          </p:nvPr>
        </p:nvSpPr>
        <p:spPr/>
        <p:txBody>
          <a:bodyPr/>
          <a:lstStyle/>
          <a:p>
            <a:pPr>
              <a:defRPr/>
            </a:pPr>
            <a:fld id="{13333F26-9C40-4C19-9D9B-F451C6EBA1D6}" type="slidenum">
              <a:rPr lang="ru-RU" altLang="ru-RU" smtClean="0"/>
              <a:pPr>
                <a:defRPr/>
              </a:pPr>
              <a:t>7</a:t>
            </a:fld>
            <a:endParaRPr lang="ru-RU" altLang="ru-RU" dirty="0"/>
          </a:p>
        </p:txBody>
      </p:sp>
    </p:spTree>
    <p:extLst>
      <p:ext uri="{BB962C8B-B14F-4D97-AF65-F5344CB8AC3E}">
        <p14:creationId xmlns:p14="http://schemas.microsoft.com/office/powerpoint/2010/main" val="97456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rotWithShape="1">
          <a:blip r:embed="rId3"/>
          <a:srcRect l="177" t="4356" r="15738" b="28201"/>
          <a:stretch/>
        </p:blipFill>
        <p:spPr>
          <a:xfrm>
            <a:off x="0" y="6249010"/>
            <a:ext cx="12192000" cy="608990"/>
          </a:xfrm>
          <a:prstGeom prst="rect">
            <a:avLst/>
          </a:prstGeom>
        </p:spPr>
      </p:pic>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197864"/>
          </a:xfrm>
          <a:prstGeom prst="rect">
            <a:avLst/>
          </a:prstGeom>
        </p:spPr>
      </p:pic>
      <p:pic>
        <p:nvPicPr>
          <p:cNvPr id="11" name="Picture 9"/>
          <p:cNvPicPr>
            <a:picLocks noChangeAspect="1"/>
          </p:cNvPicPr>
          <p:nvPr/>
        </p:nvPicPr>
        <p:blipFill>
          <a:blip r:embed="rId5"/>
          <a:stretch>
            <a:fillRect/>
          </a:stretch>
        </p:blipFill>
        <p:spPr>
          <a:xfrm>
            <a:off x="510079" y="20292"/>
            <a:ext cx="945000" cy="519639"/>
          </a:xfrm>
          <a:prstGeom prst="rect">
            <a:avLst/>
          </a:prstGeom>
        </p:spPr>
      </p:pic>
      <p:sp>
        <p:nvSpPr>
          <p:cNvPr id="13" name="TextBox 12"/>
          <p:cNvSpPr txBox="1"/>
          <p:nvPr/>
        </p:nvSpPr>
        <p:spPr>
          <a:xfrm>
            <a:off x="51951" y="132474"/>
            <a:ext cx="12192000" cy="323165"/>
          </a:xfrm>
          <a:prstGeom prst="rect">
            <a:avLst/>
          </a:prstGeom>
          <a:noFill/>
        </p:spPr>
        <p:txBody>
          <a:bodyPr wrap="square" rtlCol="0">
            <a:spAutoFit/>
          </a:bodyPr>
          <a:lstStyle/>
          <a:p>
            <a:pPr algn="ctr"/>
            <a:r>
              <a:rPr lang="ru-RU" sz="1500" b="1" dirty="0" smtClean="0">
                <a:solidFill>
                  <a:srgbClr val="336699"/>
                </a:solidFill>
                <a:latin typeface="Arial" panose="020B0604020202020204" pitchFamily="34" charset="0"/>
              </a:rPr>
              <a:t>2025 </a:t>
            </a:r>
            <a:r>
              <a:rPr lang="ru-RU" sz="1500" b="1" dirty="0" err="1">
                <a:solidFill>
                  <a:srgbClr val="336699"/>
                </a:solidFill>
                <a:latin typeface="Arial" panose="020B0604020202020204" pitchFamily="34" charset="0"/>
              </a:rPr>
              <a:t>жылғы</a:t>
            </a:r>
            <a:r>
              <a:rPr lang="ru-RU" sz="1500" b="1" dirty="0">
                <a:solidFill>
                  <a:srgbClr val="336699"/>
                </a:solidFill>
                <a:latin typeface="Arial" panose="020B0604020202020204" pitchFamily="34" charset="0"/>
              </a:rPr>
              <a:t> </a:t>
            </a:r>
            <a:r>
              <a:rPr lang="ru-RU" sz="1500" b="1" dirty="0" err="1">
                <a:solidFill>
                  <a:srgbClr val="336699"/>
                </a:solidFill>
                <a:latin typeface="Arial" panose="020B0604020202020204" pitchFamily="34" charset="0"/>
              </a:rPr>
              <a:t>сумен</a:t>
            </a:r>
            <a:r>
              <a:rPr lang="ru-RU" sz="1500" b="1" dirty="0">
                <a:solidFill>
                  <a:srgbClr val="336699"/>
                </a:solidFill>
                <a:latin typeface="Arial" panose="020B0604020202020204" pitchFamily="34" charset="0"/>
              </a:rPr>
              <a:t> </a:t>
            </a:r>
            <a:r>
              <a:rPr lang="ru-RU" sz="1500" b="1" dirty="0" err="1">
                <a:solidFill>
                  <a:srgbClr val="336699"/>
                </a:solidFill>
                <a:latin typeface="Arial" panose="020B0604020202020204" pitchFamily="34" charset="0"/>
              </a:rPr>
              <a:t>жабдықтау</a:t>
            </a:r>
            <a:r>
              <a:rPr lang="ru-RU" sz="1500" b="1" dirty="0">
                <a:solidFill>
                  <a:srgbClr val="336699"/>
                </a:solidFill>
                <a:latin typeface="Arial" panose="020B0604020202020204" pitchFamily="34" charset="0"/>
              </a:rPr>
              <a:t> </a:t>
            </a:r>
            <a:r>
              <a:rPr lang="ru-RU" sz="1500" b="1" dirty="0" err="1">
                <a:solidFill>
                  <a:srgbClr val="336699"/>
                </a:solidFill>
                <a:latin typeface="Arial" panose="020B0604020202020204" pitchFamily="34" charset="0"/>
              </a:rPr>
              <a:t>және</a:t>
            </a:r>
            <a:r>
              <a:rPr lang="ru-RU" sz="1500" b="1" dirty="0">
                <a:solidFill>
                  <a:srgbClr val="336699"/>
                </a:solidFill>
                <a:latin typeface="Arial" panose="020B0604020202020204" pitchFamily="34" charset="0"/>
              </a:rPr>
              <a:t> су </a:t>
            </a:r>
            <a:r>
              <a:rPr lang="ru-RU" sz="1500" b="1" dirty="0" err="1">
                <a:solidFill>
                  <a:srgbClr val="336699"/>
                </a:solidFill>
                <a:latin typeface="Arial" panose="020B0604020202020204" pitchFamily="34" charset="0"/>
              </a:rPr>
              <a:t>бұру</a:t>
            </a:r>
            <a:r>
              <a:rPr lang="ru-RU" sz="1500" b="1" dirty="0">
                <a:solidFill>
                  <a:srgbClr val="336699"/>
                </a:solidFill>
                <a:latin typeface="Arial" panose="020B0604020202020204" pitchFamily="34" charset="0"/>
              </a:rPr>
              <a:t> </a:t>
            </a:r>
            <a:r>
              <a:rPr lang="ru-RU" sz="1500" b="1" dirty="0" err="1">
                <a:solidFill>
                  <a:srgbClr val="336699"/>
                </a:solidFill>
                <a:latin typeface="Arial" panose="020B0604020202020204" pitchFamily="34" charset="0"/>
              </a:rPr>
              <a:t>қызметтеріне</a:t>
            </a:r>
            <a:r>
              <a:rPr lang="ru-RU" sz="1500" b="1" dirty="0">
                <a:solidFill>
                  <a:srgbClr val="336699"/>
                </a:solidFill>
                <a:latin typeface="Arial" panose="020B0604020202020204" pitchFamily="34" charset="0"/>
              </a:rPr>
              <a:t> </a:t>
            </a:r>
            <a:r>
              <a:rPr lang="ru-RU" sz="1500" b="1" dirty="0" err="1">
                <a:solidFill>
                  <a:srgbClr val="336699"/>
                </a:solidFill>
                <a:latin typeface="Arial" panose="020B0604020202020204" pitchFamily="34" charset="0"/>
              </a:rPr>
              <a:t>тарифтер</a:t>
            </a:r>
            <a:endParaRPr lang="ru-RU" sz="1500" b="1" dirty="0">
              <a:solidFill>
                <a:srgbClr val="336699"/>
              </a:solidFill>
              <a:latin typeface="Arial" panose="020B0604020202020204" pitchFamily="34" charset="0"/>
            </a:endParaRPr>
          </a:p>
        </p:txBody>
      </p:sp>
      <p:graphicFrame>
        <p:nvGraphicFramePr>
          <p:cNvPr id="15" name="Объект 4"/>
          <p:cNvGraphicFramePr>
            <a:graphicFrameLocks/>
          </p:cNvGraphicFramePr>
          <p:nvPr>
            <p:extLst>
              <p:ext uri="{D42A27DB-BD31-4B8C-83A1-F6EECF244321}">
                <p14:modId xmlns:p14="http://schemas.microsoft.com/office/powerpoint/2010/main" val="1493263782"/>
              </p:ext>
            </p:extLst>
          </p:nvPr>
        </p:nvGraphicFramePr>
        <p:xfrm>
          <a:off x="156753" y="539931"/>
          <a:ext cx="11799719" cy="5372381"/>
        </p:xfrm>
        <a:graphic>
          <a:graphicData uri="http://schemas.openxmlformats.org/drawingml/2006/table">
            <a:tbl>
              <a:tblPr>
                <a:tableStyleId>{5C22544A-7EE6-4342-B048-85BDC9FD1C3A}</a:tableStyleId>
              </a:tblPr>
              <a:tblGrid>
                <a:gridCol w="689036">
                  <a:extLst>
                    <a:ext uri="{9D8B030D-6E8A-4147-A177-3AD203B41FA5}">
                      <a16:colId xmlns:a16="http://schemas.microsoft.com/office/drawing/2014/main" val="230026590"/>
                    </a:ext>
                  </a:extLst>
                </a:gridCol>
                <a:gridCol w="4107211">
                  <a:extLst>
                    <a:ext uri="{9D8B030D-6E8A-4147-A177-3AD203B41FA5}">
                      <a16:colId xmlns:a16="http://schemas.microsoft.com/office/drawing/2014/main" val="1742562732"/>
                    </a:ext>
                  </a:extLst>
                </a:gridCol>
                <a:gridCol w="1371600">
                  <a:extLst>
                    <a:ext uri="{9D8B030D-6E8A-4147-A177-3AD203B41FA5}">
                      <a16:colId xmlns:a16="http://schemas.microsoft.com/office/drawing/2014/main" val="3072256309"/>
                    </a:ext>
                  </a:extLst>
                </a:gridCol>
                <a:gridCol w="1485900">
                  <a:extLst>
                    <a:ext uri="{9D8B030D-6E8A-4147-A177-3AD203B41FA5}">
                      <a16:colId xmlns:a16="http://schemas.microsoft.com/office/drawing/2014/main" val="918658869"/>
                    </a:ext>
                  </a:extLst>
                </a:gridCol>
                <a:gridCol w="1457325">
                  <a:extLst>
                    <a:ext uri="{9D8B030D-6E8A-4147-A177-3AD203B41FA5}">
                      <a16:colId xmlns:a16="http://schemas.microsoft.com/office/drawing/2014/main" val="4200509333"/>
                    </a:ext>
                  </a:extLst>
                </a:gridCol>
                <a:gridCol w="1276350">
                  <a:extLst>
                    <a:ext uri="{9D8B030D-6E8A-4147-A177-3AD203B41FA5}">
                      <a16:colId xmlns:a16="http://schemas.microsoft.com/office/drawing/2014/main" val="2238511904"/>
                    </a:ext>
                  </a:extLst>
                </a:gridCol>
                <a:gridCol w="1412297">
                  <a:extLst>
                    <a:ext uri="{9D8B030D-6E8A-4147-A177-3AD203B41FA5}">
                      <a16:colId xmlns:a16="http://schemas.microsoft.com/office/drawing/2014/main" val="3805878630"/>
                    </a:ext>
                  </a:extLst>
                </a:gridCol>
              </a:tblGrid>
              <a:tr h="232344">
                <a:tc rowSpan="2">
                  <a:txBody>
                    <a:bodyPr/>
                    <a:lstStyle/>
                    <a:p>
                      <a:pPr algn="ctr" fontAlgn="ctr"/>
                      <a:r>
                        <a:rPr lang="ru-RU" sz="900" b="1" u="none" strike="noStrike" dirty="0" smtClean="0">
                          <a:solidFill>
                            <a:schemeClr val="bg1"/>
                          </a:solidFill>
                          <a:effectLst/>
                          <a:latin typeface="Arial" panose="020B0604020202020204" pitchFamily="34" charset="0"/>
                          <a:cs typeface="Arial" panose="020B0604020202020204" pitchFamily="34" charset="0"/>
                        </a:rPr>
                        <a:t>Топ</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5432" marR="5432"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rowSpan="2">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Тұтынушылар</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топтарының</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атауы</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5432" marR="5432"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83AD"/>
                    </a:solidFill>
                  </a:tcPr>
                </a:tc>
                <a:tc gridSpan="3">
                  <a:txBody>
                    <a:bodyPr/>
                    <a:lstStyle/>
                    <a:p>
                      <a:pPr algn="ctr" fontAlgn="ctr"/>
                      <a:r>
                        <a:rPr lang="ru-RU" sz="900" b="1" u="none" strike="noStrike" kern="1200" dirty="0" err="1" smtClean="0">
                          <a:solidFill>
                            <a:schemeClr val="bg1"/>
                          </a:solidFill>
                          <a:effectLst/>
                          <a:latin typeface="Arial" panose="020B0604020202020204" pitchFamily="34" charset="0"/>
                          <a:ea typeface="+mn-ea"/>
                          <a:cs typeface="Arial" panose="020B0604020202020204" pitchFamily="34" charset="0"/>
                        </a:rPr>
                        <a:t>Сумен</a:t>
                      </a:r>
                      <a:r>
                        <a:rPr lang="ru-RU" sz="900" b="1" u="none" strike="noStrike" kern="1200" dirty="0" smtClean="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smtClean="0">
                          <a:solidFill>
                            <a:schemeClr val="bg1"/>
                          </a:solidFill>
                          <a:effectLst/>
                          <a:latin typeface="Arial" panose="020B0604020202020204" pitchFamily="34" charset="0"/>
                          <a:ea typeface="+mn-ea"/>
                          <a:cs typeface="Arial" panose="020B0604020202020204" pitchFamily="34" charset="0"/>
                        </a:rPr>
                        <a:t>жабдықтау</a:t>
                      </a:r>
                      <a:r>
                        <a:rPr lang="ru-RU" sz="900" b="1" u="none" strike="noStrike" kern="1200" dirty="0" smtClean="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smtClean="0">
                          <a:solidFill>
                            <a:schemeClr val="bg1"/>
                          </a:solidFill>
                          <a:effectLst/>
                          <a:latin typeface="Arial" panose="020B0604020202020204" pitchFamily="34" charset="0"/>
                          <a:ea typeface="+mn-ea"/>
                          <a:cs typeface="Arial" panose="020B0604020202020204" pitchFamily="34" charset="0"/>
                        </a:rPr>
                        <a:t>қызметтеріне</a:t>
                      </a:r>
                      <a:r>
                        <a:rPr lang="ru-RU" sz="900" b="1" u="none" strike="noStrike" kern="1200" dirty="0" smtClean="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smtClean="0">
                          <a:solidFill>
                            <a:schemeClr val="bg1"/>
                          </a:solidFill>
                          <a:effectLst/>
                          <a:latin typeface="Arial" panose="020B0604020202020204" pitchFamily="34" charset="0"/>
                          <a:ea typeface="+mn-ea"/>
                          <a:cs typeface="Arial" panose="020B0604020202020204" pitchFamily="34" charset="0"/>
                        </a:rPr>
                        <a:t>тарифтер</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5432" marR="5432" marT="5432"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583AD"/>
                    </a:solidFill>
                  </a:tcPr>
                </a:tc>
                <a:tc hMerge="1">
                  <a:txBody>
                    <a:bodyPr/>
                    <a:lstStyle/>
                    <a:p>
                      <a:pPr algn="ctr" fontAlgn="ct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5432" marR="5432" marT="5432"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583AD"/>
                    </a:solidFill>
                  </a:tcPr>
                </a:tc>
                <a:tc hMerge="1">
                  <a:txBody>
                    <a:bodyPr/>
                    <a:lstStyle/>
                    <a:p>
                      <a:endParaRPr lang="ru-RU"/>
                    </a:p>
                  </a:txBody>
                  <a:tcPr/>
                </a:tc>
                <a:tc gridSpan="2">
                  <a:txBody>
                    <a:bodyPr/>
                    <a:lstStyle/>
                    <a:p>
                      <a:pPr algn="ctr"/>
                      <a:r>
                        <a:rPr lang="ru-RU" sz="900" b="1" u="none" strike="noStrike" kern="1200" dirty="0" smtClean="0">
                          <a:solidFill>
                            <a:schemeClr val="bg1"/>
                          </a:solidFill>
                          <a:effectLst/>
                          <a:latin typeface="Arial" panose="020B0604020202020204" pitchFamily="34" charset="0"/>
                          <a:ea typeface="+mn-ea"/>
                          <a:cs typeface="Arial" panose="020B0604020202020204" pitchFamily="34" charset="0"/>
                        </a:rPr>
                        <a:t>Су </a:t>
                      </a:r>
                      <a:r>
                        <a:rPr lang="ru-RU" sz="900" b="1" u="none" strike="noStrike" kern="1200" dirty="0" err="1" smtClean="0">
                          <a:solidFill>
                            <a:schemeClr val="bg1"/>
                          </a:solidFill>
                          <a:effectLst/>
                          <a:latin typeface="Arial" panose="020B0604020202020204" pitchFamily="34" charset="0"/>
                          <a:ea typeface="+mn-ea"/>
                          <a:cs typeface="Arial" panose="020B0604020202020204" pitchFamily="34" charset="0"/>
                        </a:rPr>
                        <a:t>бұру</a:t>
                      </a:r>
                      <a:r>
                        <a:rPr lang="ru-RU" sz="900" b="1" u="none" strike="noStrike" kern="1200" dirty="0" smtClean="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smtClean="0">
                          <a:solidFill>
                            <a:schemeClr val="bg1"/>
                          </a:solidFill>
                          <a:effectLst/>
                          <a:latin typeface="Arial" panose="020B0604020202020204" pitchFamily="34" charset="0"/>
                          <a:ea typeface="+mn-ea"/>
                          <a:cs typeface="Arial" panose="020B0604020202020204" pitchFamily="34" charset="0"/>
                        </a:rPr>
                        <a:t>қызметтеріне</a:t>
                      </a:r>
                      <a:r>
                        <a:rPr lang="ru-RU" sz="900" b="1" u="none" strike="noStrike" kern="1200" dirty="0" smtClean="0">
                          <a:solidFill>
                            <a:schemeClr val="bg1"/>
                          </a:solidFill>
                          <a:effectLst/>
                          <a:latin typeface="Arial" panose="020B0604020202020204" pitchFamily="34" charset="0"/>
                          <a:ea typeface="+mn-ea"/>
                          <a:cs typeface="Arial" panose="020B0604020202020204" pitchFamily="34" charset="0"/>
                        </a:rPr>
                        <a:t> </a:t>
                      </a:r>
                      <a:r>
                        <a:rPr lang="ru-RU" sz="900" b="1" u="none" strike="noStrike" kern="1200" dirty="0" err="1" smtClean="0">
                          <a:solidFill>
                            <a:schemeClr val="bg1"/>
                          </a:solidFill>
                          <a:effectLst/>
                          <a:latin typeface="Arial" panose="020B0604020202020204" pitchFamily="34" charset="0"/>
                          <a:ea typeface="+mn-ea"/>
                          <a:cs typeface="Arial" panose="020B0604020202020204" pitchFamily="34" charset="0"/>
                        </a:rPr>
                        <a:t>тарифтер</a:t>
                      </a:r>
                      <a:endParaRPr lang="ru-RU" sz="9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5432" marR="5432" marT="5432"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583AD"/>
                    </a:solidFill>
                  </a:tcPr>
                </a:tc>
                <a:tc hMerge="1">
                  <a:txBody>
                    <a:bodyPr/>
                    <a:lstStyle/>
                    <a:p>
                      <a:endParaRPr lang="ru-RU"/>
                    </a:p>
                  </a:txBody>
                  <a:tcPr/>
                </a:tc>
                <a:extLst>
                  <a:ext uri="{0D108BD9-81ED-4DB2-BD59-A6C34878D82A}">
                    <a16:rowId xmlns:a16="http://schemas.microsoft.com/office/drawing/2014/main" val="1415662505"/>
                  </a:ext>
                </a:extLst>
              </a:tr>
              <a:tr h="738576">
                <a:tc vMerge="1">
                  <a:txBody>
                    <a:bodyPr/>
                    <a:lstStyle/>
                    <a:p>
                      <a:endParaRPr lang="ru-RU" dirty="0"/>
                    </a:p>
                  </a:txBody>
                  <a:tcPr>
                    <a:lnT w="3175" cap="flat" cmpd="sng" algn="ctr">
                      <a:solidFill>
                        <a:schemeClr val="tx1"/>
                      </a:solidFill>
                      <a:prstDash val="solid"/>
                      <a:round/>
                      <a:headEnd type="none" w="med" len="med"/>
                      <a:tailEnd type="none" w="med" len="med"/>
                    </a:lnT>
                  </a:tcPr>
                </a:tc>
                <a:tc vMerge="1">
                  <a:txBody>
                    <a:bodyPr/>
                    <a:lstStyle/>
                    <a:p>
                      <a:endParaRPr lang="ru-RU"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pPr algn="ctr" fontAlgn="ctr"/>
                      <a:endParaRPr lang="ru-RU" sz="1000" b="1" i="0"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ru-RU" sz="1000" b="1" i="0" u="none" strike="noStrike" dirty="0" err="1" smtClean="0">
                          <a:solidFill>
                            <a:schemeClr val="bg1"/>
                          </a:solidFill>
                          <a:effectLst/>
                          <a:latin typeface="Arial" panose="020B0604020202020204" pitchFamily="34" charset="0"/>
                          <a:cs typeface="Arial" panose="020B0604020202020204" pitchFamily="34" charset="0"/>
                        </a:rPr>
                        <a:t>Қаңтар</a:t>
                      </a:r>
                      <a:r>
                        <a:rPr lang="ru-RU" sz="1000" b="1" i="0" u="none" strike="noStrike" dirty="0" smtClean="0">
                          <a:solidFill>
                            <a:schemeClr val="bg1"/>
                          </a:solidFill>
                          <a:effectLst/>
                          <a:latin typeface="Arial" panose="020B0604020202020204" pitchFamily="34" charset="0"/>
                          <a:cs typeface="Arial" panose="020B0604020202020204" pitchFamily="34" charset="0"/>
                        </a:rPr>
                        <a:t> 2025 ж., </a:t>
                      </a:r>
                    </a:p>
                    <a:p>
                      <a:pPr algn="ctr" fontAlgn="ctr"/>
                      <a:r>
                        <a:rPr lang="ru-RU" sz="1000" b="1" u="none" strike="noStrike" dirty="0" err="1" smtClean="0">
                          <a:solidFill>
                            <a:schemeClr val="bg1"/>
                          </a:solidFill>
                          <a:effectLst/>
                          <a:latin typeface="Arial" panose="020B0604020202020204" pitchFamily="34" charset="0"/>
                          <a:cs typeface="Arial" panose="020B0604020202020204" pitchFamily="34" charset="0"/>
                        </a:rPr>
                        <a:t>теңге</a:t>
                      </a:r>
                      <a:r>
                        <a:rPr lang="ru-RU" sz="1000" b="1" u="none" strike="noStrike" dirty="0" smtClean="0">
                          <a:solidFill>
                            <a:schemeClr val="bg1"/>
                          </a:solidFill>
                          <a:effectLst/>
                          <a:latin typeface="Arial" panose="020B0604020202020204" pitchFamily="34" charset="0"/>
                          <a:cs typeface="Arial" panose="020B0604020202020204" pitchFamily="34" charset="0"/>
                        </a:rPr>
                        <a:t>/1 м</a:t>
                      </a:r>
                      <a:r>
                        <a:rPr lang="ru-RU" sz="1000" b="1" u="none" strike="noStrike" baseline="30000" dirty="0" smtClean="0">
                          <a:solidFill>
                            <a:schemeClr val="bg1"/>
                          </a:solidFill>
                          <a:effectLst/>
                          <a:latin typeface="Arial" panose="020B0604020202020204" pitchFamily="34" charset="0"/>
                          <a:cs typeface="Arial" panose="020B0604020202020204" pitchFamily="34" charset="0"/>
                        </a:rPr>
                        <a:t>3</a:t>
                      </a:r>
                      <a:r>
                        <a:rPr lang="ru-RU" sz="10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ru-RU" sz="1000" b="1" u="none" strike="noStrike" dirty="0" smtClean="0">
                          <a:solidFill>
                            <a:schemeClr val="bg1"/>
                          </a:solidFill>
                          <a:effectLst/>
                          <a:latin typeface="Arial" panose="020B0604020202020204" pitchFamily="34" charset="0"/>
                          <a:cs typeface="Arial" panose="020B0604020202020204" pitchFamily="34" charset="0"/>
                        </a:rPr>
                        <a:t>ҚҚС-</a:t>
                      </a:r>
                      <a:r>
                        <a:rPr lang="ru-RU" sz="1000" b="1" u="none" strike="noStrike" dirty="0" err="1" smtClean="0">
                          <a:solidFill>
                            <a:schemeClr val="bg1"/>
                          </a:solidFill>
                          <a:effectLst/>
                          <a:latin typeface="Arial" panose="020B0604020202020204" pitchFamily="34" charset="0"/>
                          <a:cs typeface="Arial" panose="020B0604020202020204" pitchFamily="34" charset="0"/>
                        </a:rPr>
                        <a:t>сыз</a:t>
                      </a:r>
                      <a:endParaRPr lang="ru-RU" sz="1000" b="1" i="0"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ru-RU" sz="1000" b="1" i="0" u="none" strike="noStrike" dirty="0" smtClean="0">
                          <a:solidFill>
                            <a:schemeClr val="bg1"/>
                          </a:solidFill>
                          <a:effectLst/>
                          <a:latin typeface="Arial" panose="020B0604020202020204" pitchFamily="34" charset="0"/>
                          <a:cs typeface="Arial" panose="020B0604020202020204" pitchFamily="34" charset="0"/>
                        </a:rPr>
                        <a:t> </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5432" marR="5432"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583AD"/>
                    </a:solidFill>
                  </a:tcPr>
                </a:tc>
                <a:tc>
                  <a:txBody>
                    <a:bodyPr/>
                    <a:lstStyle/>
                    <a:p>
                      <a:pPr algn="ctr" fontAlgn="ctr"/>
                      <a:r>
                        <a:rPr lang="ru-RU" sz="1000" b="1" u="none" strike="noStrike" dirty="0" smtClean="0">
                          <a:solidFill>
                            <a:schemeClr val="bg1"/>
                          </a:solidFill>
                          <a:effectLst/>
                          <a:latin typeface="Arial" panose="020B0604020202020204" pitchFamily="34" charset="0"/>
                          <a:cs typeface="Arial" panose="020B0604020202020204" pitchFamily="34" charset="0"/>
                        </a:rPr>
                        <a:t>2025 ж 1 </a:t>
                      </a:r>
                      <a:r>
                        <a:rPr lang="ru-RU" sz="1000" b="1" u="none" strike="noStrike" dirty="0" err="1" smtClean="0">
                          <a:solidFill>
                            <a:schemeClr val="bg1"/>
                          </a:solidFill>
                          <a:effectLst/>
                          <a:latin typeface="Arial" panose="020B0604020202020204" pitchFamily="34" charset="0"/>
                          <a:cs typeface="Arial" panose="020B0604020202020204" pitchFamily="34" charset="0"/>
                        </a:rPr>
                        <a:t>ақпаннан</a:t>
                      </a:r>
                      <a:r>
                        <a:rPr lang="ru-RU" sz="1000" b="1" u="none" strike="noStrike" dirty="0" smtClean="0">
                          <a:solidFill>
                            <a:schemeClr val="bg1"/>
                          </a:solidFill>
                          <a:effectLst/>
                          <a:latin typeface="Arial" panose="020B0604020202020204" pitchFamily="34" charset="0"/>
                          <a:cs typeface="Arial" panose="020B0604020202020204" pitchFamily="34" charset="0"/>
                        </a:rPr>
                        <a:t> </a:t>
                      </a:r>
                      <a:r>
                        <a:rPr lang="ru-RU" sz="1000" b="1" u="none" strike="noStrike" dirty="0" err="1" smtClean="0">
                          <a:solidFill>
                            <a:schemeClr val="bg1"/>
                          </a:solidFill>
                          <a:effectLst/>
                          <a:latin typeface="Arial" panose="020B0604020202020204" pitchFamily="34" charset="0"/>
                          <a:cs typeface="Arial" panose="020B0604020202020204" pitchFamily="34" charset="0"/>
                        </a:rPr>
                        <a:t>бастап</a:t>
                      </a:r>
                      <a:r>
                        <a:rPr lang="ru-RU" sz="1000" b="1" u="none" strike="noStrike" dirty="0" smtClean="0">
                          <a:solidFill>
                            <a:schemeClr val="bg1"/>
                          </a:solidFill>
                          <a:effectLst/>
                          <a:latin typeface="Arial" panose="020B0604020202020204" pitchFamily="34" charset="0"/>
                          <a:cs typeface="Arial" panose="020B0604020202020204" pitchFamily="34" charset="0"/>
                        </a:rPr>
                        <a:t>,</a:t>
                      </a:r>
                    </a:p>
                    <a:p>
                      <a:pPr algn="ctr" fontAlgn="ctr"/>
                      <a:r>
                        <a:rPr lang="ru-RU" sz="1000" b="1" u="none" strike="noStrike" dirty="0" smtClean="0">
                          <a:solidFill>
                            <a:schemeClr val="bg1"/>
                          </a:solidFill>
                          <a:effectLst/>
                          <a:latin typeface="Arial" panose="020B0604020202020204" pitchFamily="34" charset="0"/>
                          <a:cs typeface="Arial" panose="020B0604020202020204" pitchFamily="34" charset="0"/>
                        </a:rPr>
                        <a:t> </a:t>
                      </a:r>
                      <a:r>
                        <a:rPr lang="ru-RU" sz="1000" b="1" u="none" strike="noStrike" dirty="0" err="1" smtClean="0">
                          <a:solidFill>
                            <a:schemeClr val="bg1"/>
                          </a:solidFill>
                          <a:effectLst/>
                          <a:latin typeface="Arial" panose="020B0604020202020204" pitchFamily="34" charset="0"/>
                          <a:cs typeface="Arial" panose="020B0604020202020204" pitchFamily="34" charset="0"/>
                        </a:rPr>
                        <a:t>теңге</a:t>
                      </a:r>
                      <a:r>
                        <a:rPr lang="ru-RU" sz="1000" b="1" u="none" strike="noStrike" dirty="0" smtClean="0">
                          <a:solidFill>
                            <a:schemeClr val="bg1"/>
                          </a:solidFill>
                          <a:effectLst/>
                          <a:latin typeface="Arial" panose="020B0604020202020204" pitchFamily="34" charset="0"/>
                          <a:cs typeface="Arial" panose="020B0604020202020204" pitchFamily="34" charset="0"/>
                        </a:rPr>
                        <a:t>/1 м</a:t>
                      </a:r>
                      <a:r>
                        <a:rPr lang="ru-RU" sz="1000" b="1" u="none" strike="noStrike" baseline="30000" dirty="0" smtClean="0">
                          <a:solidFill>
                            <a:schemeClr val="bg1"/>
                          </a:solidFill>
                          <a:effectLst/>
                          <a:latin typeface="Arial" panose="020B0604020202020204" pitchFamily="34" charset="0"/>
                          <a:cs typeface="Arial" panose="020B0604020202020204" pitchFamily="34" charset="0"/>
                        </a:rPr>
                        <a:t>3</a:t>
                      </a:r>
                      <a:r>
                        <a:rPr lang="ru-RU" sz="10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ru-RU" sz="1000" b="1" u="none" strike="noStrike" dirty="0" smtClean="0">
                          <a:solidFill>
                            <a:schemeClr val="bg1"/>
                          </a:solidFill>
                          <a:effectLst/>
                          <a:latin typeface="Arial" panose="020B0604020202020204" pitchFamily="34" charset="0"/>
                          <a:cs typeface="Arial" panose="020B0604020202020204" pitchFamily="34" charset="0"/>
                        </a:rPr>
                        <a:t>ҚҚС-</a:t>
                      </a:r>
                      <a:r>
                        <a:rPr lang="ru-RU" sz="1000" b="1" u="none" strike="noStrike" dirty="0" err="1" smtClean="0">
                          <a:solidFill>
                            <a:schemeClr val="bg1"/>
                          </a:solidFill>
                          <a:effectLst/>
                          <a:latin typeface="Arial" panose="020B0604020202020204" pitchFamily="34" charset="0"/>
                          <a:cs typeface="Arial" panose="020B0604020202020204" pitchFamily="34" charset="0"/>
                        </a:rPr>
                        <a:t>сыз</a:t>
                      </a:r>
                      <a:endParaRPr lang="ru-RU" sz="1000" b="1" i="0" u="none" strike="noStrike" dirty="0" smtClean="0">
                        <a:solidFill>
                          <a:schemeClr val="bg1"/>
                        </a:solidFill>
                        <a:effectLst/>
                        <a:latin typeface="Arial" panose="020B0604020202020204" pitchFamily="34" charset="0"/>
                        <a:cs typeface="Arial" panose="020B0604020202020204" pitchFamily="34" charset="0"/>
                      </a:endParaRPr>
                    </a:p>
                  </a:txBody>
                  <a:tcPr marL="5432" marR="5432"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583AD"/>
                    </a:solidFill>
                  </a:tcPr>
                </a:tc>
                <a:tc>
                  <a:txBody>
                    <a:bodyPr/>
                    <a:lstStyle/>
                    <a:p>
                      <a:pPr algn="ctr" fontAlgn="ctr"/>
                      <a:r>
                        <a:rPr lang="ru-RU" sz="1000" b="1" u="none" strike="noStrike" dirty="0" smtClean="0">
                          <a:solidFill>
                            <a:schemeClr val="bg1"/>
                          </a:solidFill>
                          <a:effectLst/>
                          <a:latin typeface="Arial" panose="020B0604020202020204" pitchFamily="34" charset="0"/>
                          <a:cs typeface="Arial" panose="020B0604020202020204" pitchFamily="34" charset="0"/>
                        </a:rPr>
                        <a:t>2025 ж 1 </a:t>
                      </a:r>
                      <a:r>
                        <a:rPr lang="ru-RU" sz="1000" b="1" u="none" strike="noStrike" dirty="0" err="1" smtClean="0">
                          <a:solidFill>
                            <a:schemeClr val="bg1"/>
                          </a:solidFill>
                          <a:effectLst/>
                          <a:latin typeface="Arial" panose="020B0604020202020204" pitchFamily="34" charset="0"/>
                          <a:cs typeface="Arial" panose="020B0604020202020204" pitchFamily="34" charset="0"/>
                        </a:rPr>
                        <a:t>мамырдан</a:t>
                      </a:r>
                      <a:r>
                        <a:rPr lang="ru-RU" sz="1000" b="1" u="none" strike="noStrike" dirty="0" smtClean="0">
                          <a:solidFill>
                            <a:schemeClr val="bg1"/>
                          </a:solidFill>
                          <a:effectLst/>
                          <a:latin typeface="Arial" panose="020B0604020202020204" pitchFamily="34" charset="0"/>
                          <a:cs typeface="Arial" panose="020B0604020202020204" pitchFamily="34" charset="0"/>
                        </a:rPr>
                        <a:t> </a:t>
                      </a:r>
                      <a:r>
                        <a:rPr lang="ru-RU" sz="1000" b="1" u="none" strike="noStrike" dirty="0" err="1" smtClean="0">
                          <a:solidFill>
                            <a:schemeClr val="bg1"/>
                          </a:solidFill>
                          <a:effectLst/>
                          <a:latin typeface="Arial" panose="020B0604020202020204" pitchFamily="34" charset="0"/>
                          <a:cs typeface="Arial" panose="020B0604020202020204" pitchFamily="34" charset="0"/>
                        </a:rPr>
                        <a:t>бастап</a:t>
                      </a:r>
                      <a:r>
                        <a:rPr lang="ru-RU" sz="1000" b="1" u="none" strike="noStrike" dirty="0" smtClean="0">
                          <a:solidFill>
                            <a:schemeClr val="bg1"/>
                          </a:solidFill>
                          <a:effectLst/>
                          <a:latin typeface="Arial" panose="020B0604020202020204" pitchFamily="34" charset="0"/>
                          <a:cs typeface="Arial" panose="020B0604020202020204" pitchFamily="34" charset="0"/>
                        </a:rPr>
                        <a:t>,</a:t>
                      </a:r>
                    </a:p>
                    <a:p>
                      <a:pPr algn="ctr" fontAlgn="ctr"/>
                      <a:r>
                        <a:rPr lang="ru-RU" sz="1000" b="1" u="none" strike="noStrike" dirty="0" smtClean="0">
                          <a:solidFill>
                            <a:schemeClr val="bg1"/>
                          </a:solidFill>
                          <a:effectLst/>
                          <a:latin typeface="Arial" panose="020B0604020202020204" pitchFamily="34" charset="0"/>
                          <a:cs typeface="Arial" panose="020B0604020202020204" pitchFamily="34" charset="0"/>
                        </a:rPr>
                        <a:t> </a:t>
                      </a:r>
                      <a:r>
                        <a:rPr lang="ru-RU" sz="1000" b="1" u="none" strike="noStrike" dirty="0" err="1" smtClean="0">
                          <a:solidFill>
                            <a:schemeClr val="bg1"/>
                          </a:solidFill>
                          <a:effectLst/>
                          <a:latin typeface="Arial" panose="020B0604020202020204" pitchFamily="34" charset="0"/>
                          <a:cs typeface="Arial" panose="020B0604020202020204" pitchFamily="34" charset="0"/>
                        </a:rPr>
                        <a:t>теңге</a:t>
                      </a:r>
                      <a:r>
                        <a:rPr lang="ru-RU" sz="1000" b="1" u="none" strike="noStrike" dirty="0" smtClean="0">
                          <a:solidFill>
                            <a:schemeClr val="bg1"/>
                          </a:solidFill>
                          <a:effectLst/>
                          <a:latin typeface="Arial" panose="020B0604020202020204" pitchFamily="34" charset="0"/>
                          <a:cs typeface="Arial" panose="020B0604020202020204" pitchFamily="34" charset="0"/>
                        </a:rPr>
                        <a:t>/1 м</a:t>
                      </a:r>
                      <a:r>
                        <a:rPr lang="ru-RU" sz="1000" b="1" u="none" strike="noStrike" baseline="30000" dirty="0" smtClean="0">
                          <a:solidFill>
                            <a:schemeClr val="bg1"/>
                          </a:solidFill>
                          <a:effectLst/>
                          <a:latin typeface="Arial" panose="020B0604020202020204" pitchFamily="34" charset="0"/>
                          <a:cs typeface="Arial" panose="020B0604020202020204" pitchFamily="34" charset="0"/>
                        </a:rPr>
                        <a:t>3</a:t>
                      </a:r>
                      <a:r>
                        <a:rPr lang="ru-RU" sz="10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ru-RU" sz="1000" b="1" u="none" strike="noStrike" dirty="0" smtClean="0">
                          <a:solidFill>
                            <a:schemeClr val="bg1"/>
                          </a:solidFill>
                          <a:effectLst/>
                          <a:latin typeface="Arial" panose="020B0604020202020204" pitchFamily="34" charset="0"/>
                          <a:cs typeface="Arial" panose="020B0604020202020204" pitchFamily="34" charset="0"/>
                        </a:rPr>
                        <a:t>ҚҚС-</a:t>
                      </a:r>
                      <a:r>
                        <a:rPr lang="ru-RU" sz="1000" b="1" u="none" strike="noStrike" dirty="0" err="1" smtClean="0">
                          <a:solidFill>
                            <a:schemeClr val="bg1"/>
                          </a:solidFill>
                          <a:effectLst/>
                          <a:latin typeface="Arial" panose="020B0604020202020204" pitchFamily="34" charset="0"/>
                          <a:cs typeface="Arial" panose="020B0604020202020204" pitchFamily="34" charset="0"/>
                        </a:rPr>
                        <a:t>сыз</a:t>
                      </a:r>
                      <a:endParaRPr lang="ru-RU" sz="1000" b="1" i="0"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ru-RU" sz="1000" b="0" u="none" strike="noStrike" dirty="0" smtClean="0">
                          <a:solidFill>
                            <a:schemeClr val="bg1"/>
                          </a:solidFill>
                          <a:effectLst/>
                          <a:latin typeface="Arial" panose="020B0604020202020204" pitchFamily="34" charset="0"/>
                          <a:cs typeface="Arial" panose="020B0604020202020204" pitchFamily="34" charset="0"/>
                        </a:rPr>
                        <a:t>(</a:t>
                      </a:r>
                      <a:r>
                        <a:rPr lang="ru-RU" sz="1000" b="0" u="none" strike="noStrike" dirty="0" err="1" smtClean="0">
                          <a:solidFill>
                            <a:schemeClr val="bg1"/>
                          </a:solidFill>
                          <a:effectLst/>
                          <a:latin typeface="Arial" panose="020B0604020202020204" pitchFamily="34" charset="0"/>
                          <a:cs typeface="Arial" panose="020B0604020202020204" pitchFamily="34" charset="0"/>
                        </a:rPr>
                        <a:t>өтемдік</a:t>
                      </a:r>
                      <a:r>
                        <a:rPr lang="ru-RU" sz="1000" b="1" u="none" strike="noStrike" dirty="0" smtClean="0">
                          <a:solidFill>
                            <a:schemeClr val="bg1"/>
                          </a:solidFill>
                          <a:effectLst/>
                          <a:latin typeface="Arial" panose="020B0604020202020204" pitchFamily="34" charset="0"/>
                          <a:cs typeface="Arial" panose="020B0604020202020204" pitchFamily="34" charset="0"/>
                        </a:rPr>
                        <a:t>)</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5432" marR="5432"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583AD"/>
                    </a:solidFill>
                  </a:tcPr>
                </a:tc>
                <a:tc>
                  <a:txBody>
                    <a:bodyPr/>
                    <a:lstStyle/>
                    <a:p>
                      <a:pPr algn="ctr" fontAlgn="ctr"/>
                      <a:endParaRPr lang="ru-RU" sz="1000" b="1" i="0"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ru-RU" sz="1000" b="1" i="0" u="none" strike="noStrike" dirty="0" err="1" smtClean="0">
                          <a:solidFill>
                            <a:schemeClr val="bg1"/>
                          </a:solidFill>
                          <a:effectLst/>
                          <a:latin typeface="Arial" panose="020B0604020202020204" pitchFamily="34" charset="0"/>
                          <a:cs typeface="Arial" panose="020B0604020202020204" pitchFamily="34" charset="0"/>
                        </a:rPr>
                        <a:t>Қаңтар</a:t>
                      </a:r>
                      <a:r>
                        <a:rPr lang="ru-RU" sz="1000" b="1" i="0" u="none" strike="noStrike" dirty="0" smtClean="0">
                          <a:solidFill>
                            <a:schemeClr val="bg1"/>
                          </a:solidFill>
                          <a:effectLst/>
                          <a:latin typeface="Arial" panose="020B0604020202020204" pitchFamily="34" charset="0"/>
                          <a:cs typeface="Arial" panose="020B0604020202020204" pitchFamily="34" charset="0"/>
                        </a:rPr>
                        <a:t> 2025 ж., </a:t>
                      </a:r>
                    </a:p>
                    <a:p>
                      <a:pPr algn="ctr" fontAlgn="ctr"/>
                      <a:r>
                        <a:rPr lang="ru-RU" sz="1000" b="1" u="none" strike="noStrike" dirty="0" err="1" smtClean="0">
                          <a:solidFill>
                            <a:schemeClr val="bg1"/>
                          </a:solidFill>
                          <a:effectLst/>
                          <a:latin typeface="Arial" panose="020B0604020202020204" pitchFamily="34" charset="0"/>
                          <a:cs typeface="Arial" panose="020B0604020202020204" pitchFamily="34" charset="0"/>
                        </a:rPr>
                        <a:t>теңге</a:t>
                      </a:r>
                      <a:r>
                        <a:rPr lang="ru-RU" sz="1000" b="1" u="none" strike="noStrike" dirty="0" smtClean="0">
                          <a:solidFill>
                            <a:schemeClr val="bg1"/>
                          </a:solidFill>
                          <a:effectLst/>
                          <a:latin typeface="Arial" panose="020B0604020202020204" pitchFamily="34" charset="0"/>
                          <a:cs typeface="Arial" panose="020B0604020202020204" pitchFamily="34" charset="0"/>
                        </a:rPr>
                        <a:t>/1 м</a:t>
                      </a:r>
                      <a:r>
                        <a:rPr lang="ru-RU" sz="1000" b="1" u="none" strike="noStrike" baseline="30000" dirty="0" smtClean="0">
                          <a:solidFill>
                            <a:schemeClr val="bg1"/>
                          </a:solidFill>
                          <a:effectLst/>
                          <a:latin typeface="Arial" panose="020B0604020202020204" pitchFamily="34" charset="0"/>
                          <a:cs typeface="Arial" panose="020B0604020202020204" pitchFamily="34" charset="0"/>
                        </a:rPr>
                        <a:t>3</a:t>
                      </a:r>
                      <a:r>
                        <a:rPr lang="ru-RU" sz="10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ru-RU" sz="1000" b="1" u="none" strike="noStrike" dirty="0" smtClean="0">
                          <a:solidFill>
                            <a:schemeClr val="bg1"/>
                          </a:solidFill>
                          <a:effectLst/>
                          <a:latin typeface="Arial" panose="020B0604020202020204" pitchFamily="34" charset="0"/>
                          <a:cs typeface="Arial" panose="020B0604020202020204" pitchFamily="34" charset="0"/>
                        </a:rPr>
                        <a:t>ҚҚС-</a:t>
                      </a:r>
                      <a:r>
                        <a:rPr lang="ru-RU" sz="1000" b="1" u="none" strike="noStrike" dirty="0" err="1" smtClean="0">
                          <a:solidFill>
                            <a:schemeClr val="bg1"/>
                          </a:solidFill>
                          <a:effectLst/>
                          <a:latin typeface="Arial" panose="020B0604020202020204" pitchFamily="34" charset="0"/>
                          <a:cs typeface="Arial" panose="020B0604020202020204" pitchFamily="34" charset="0"/>
                        </a:rPr>
                        <a:t>сыз</a:t>
                      </a:r>
                      <a:endParaRPr lang="ru-RU" sz="1000" b="1" i="0"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ru-RU" sz="1000" b="1" i="0" u="none" strike="noStrike" dirty="0" smtClean="0">
                          <a:solidFill>
                            <a:schemeClr val="bg1"/>
                          </a:solidFill>
                          <a:effectLst/>
                          <a:latin typeface="Arial" panose="020B0604020202020204" pitchFamily="34" charset="0"/>
                          <a:cs typeface="Arial" panose="020B0604020202020204" pitchFamily="34" charset="0"/>
                        </a:rPr>
                        <a:t> </a:t>
                      </a:r>
                      <a:endParaRPr lang="ru-RU" sz="1000" b="1" i="0" u="none" strike="noStrike" dirty="0">
                        <a:solidFill>
                          <a:schemeClr val="bg1"/>
                        </a:solidFill>
                        <a:effectLst/>
                        <a:latin typeface="Arial" panose="020B0604020202020204" pitchFamily="34" charset="0"/>
                        <a:cs typeface="Arial" panose="020B0604020202020204" pitchFamily="34" charset="0"/>
                      </a:endParaRPr>
                    </a:p>
                  </a:txBody>
                  <a:tcPr marL="5432" marR="5432"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583AD"/>
                    </a:solidFill>
                  </a:tcPr>
                </a:tc>
                <a:tc>
                  <a:txBody>
                    <a:bodyPr/>
                    <a:lstStyle/>
                    <a:p>
                      <a:pPr algn="ctr" fontAlgn="ctr"/>
                      <a:r>
                        <a:rPr lang="ru-RU" sz="1000" b="1" u="none" strike="noStrike" dirty="0" smtClean="0">
                          <a:solidFill>
                            <a:schemeClr val="bg1"/>
                          </a:solidFill>
                          <a:effectLst/>
                          <a:latin typeface="Arial" panose="020B0604020202020204" pitchFamily="34" charset="0"/>
                          <a:cs typeface="Arial" panose="020B0604020202020204" pitchFamily="34" charset="0"/>
                        </a:rPr>
                        <a:t>2025 ж 1 </a:t>
                      </a:r>
                      <a:r>
                        <a:rPr lang="ru-RU" sz="1000" b="1" u="none" strike="noStrike" dirty="0" err="1" smtClean="0">
                          <a:solidFill>
                            <a:schemeClr val="bg1"/>
                          </a:solidFill>
                          <a:effectLst/>
                          <a:latin typeface="Arial" panose="020B0604020202020204" pitchFamily="34" charset="0"/>
                          <a:cs typeface="Arial" panose="020B0604020202020204" pitchFamily="34" charset="0"/>
                        </a:rPr>
                        <a:t>ақпаннан</a:t>
                      </a:r>
                      <a:r>
                        <a:rPr lang="ru-RU" sz="1000" b="1" u="none" strike="noStrike" dirty="0" smtClean="0">
                          <a:solidFill>
                            <a:schemeClr val="bg1"/>
                          </a:solidFill>
                          <a:effectLst/>
                          <a:latin typeface="Arial" panose="020B0604020202020204" pitchFamily="34" charset="0"/>
                          <a:cs typeface="Arial" panose="020B0604020202020204" pitchFamily="34" charset="0"/>
                        </a:rPr>
                        <a:t> </a:t>
                      </a:r>
                      <a:r>
                        <a:rPr lang="ru-RU" sz="1000" b="1" u="none" strike="noStrike" dirty="0" err="1" smtClean="0">
                          <a:solidFill>
                            <a:schemeClr val="bg1"/>
                          </a:solidFill>
                          <a:effectLst/>
                          <a:latin typeface="Arial" panose="020B0604020202020204" pitchFamily="34" charset="0"/>
                          <a:cs typeface="Arial" panose="020B0604020202020204" pitchFamily="34" charset="0"/>
                        </a:rPr>
                        <a:t>бастап</a:t>
                      </a:r>
                      <a:r>
                        <a:rPr lang="ru-RU" sz="1000" b="1" u="none" strike="noStrike" dirty="0" smtClean="0">
                          <a:solidFill>
                            <a:schemeClr val="bg1"/>
                          </a:solidFill>
                          <a:effectLst/>
                          <a:latin typeface="Arial" panose="020B0604020202020204" pitchFamily="34" charset="0"/>
                          <a:cs typeface="Arial" panose="020B0604020202020204" pitchFamily="34" charset="0"/>
                        </a:rPr>
                        <a:t>,</a:t>
                      </a:r>
                    </a:p>
                    <a:p>
                      <a:pPr algn="ctr" fontAlgn="ctr"/>
                      <a:r>
                        <a:rPr lang="ru-RU" sz="1000" b="1" u="none" strike="noStrike" dirty="0" smtClean="0">
                          <a:solidFill>
                            <a:schemeClr val="bg1"/>
                          </a:solidFill>
                          <a:effectLst/>
                          <a:latin typeface="Arial" panose="020B0604020202020204" pitchFamily="34" charset="0"/>
                          <a:cs typeface="Arial" panose="020B0604020202020204" pitchFamily="34" charset="0"/>
                        </a:rPr>
                        <a:t> </a:t>
                      </a:r>
                      <a:r>
                        <a:rPr lang="ru-RU" sz="1000" b="1" u="none" strike="noStrike" dirty="0" err="1" smtClean="0">
                          <a:solidFill>
                            <a:schemeClr val="bg1"/>
                          </a:solidFill>
                          <a:effectLst/>
                          <a:latin typeface="Arial" panose="020B0604020202020204" pitchFamily="34" charset="0"/>
                          <a:cs typeface="Arial" panose="020B0604020202020204" pitchFamily="34" charset="0"/>
                        </a:rPr>
                        <a:t>теңге</a:t>
                      </a:r>
                      <a:r>
                        <a:rPr lang="ru-RU" sz="1000" b="1" u="none" strike="noStrike" dirty="0" smtClean="0">
                          <a:solidFill>
                            <a:schemeClr val="bg1"/>
                          </a:solidFill>
                          <a:effectLst/>
                          <a:latin typeface="Arial" panose="020B0604020202020204" pitchFamily="34" charset="0"/>
                          <a:cs typeface="Arial" panose="020B0604020202020204" pitchFamily="34" charset="0"/>
                        </a:rPr>
                        <a:t>/1 м</a:t>
                      </a:r>
                      <a:r>
                        <a:rPr lang="ru-RU" sz="1000" b="1" u="none" strike="noStrike" baseline="30000" dirty="0" smtClean="0">
                          <a:solidFill>
                            <a:schemeClr val="bg1"/>
                          </a:solidFill>
                          <a:effectLst/>
                          <a:latin typeface="Arial" panose="020B0604020202020204" pitchFamily="34" charset="0"/>
                          <a:cs typeface="Arial" panose="020B0604020202020204" pitchFamily="34" charset="0"/>
                        </a:rPr>
                        <a:t>3</a:t>
                      </a:r>
                      <a:r>
                        <a:rPr lang="ru-RU" sz="10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ru-RU" sz="1000" b="1" u="none" strike="noStrike" dirty="0" smtClean="0">
                          <a:solidFill>
                            <a:schemeClr val="bg1"/>
                          </a:solidFill>
                          <a:effectLst/>
                          <a:latin typeface="Arial" panose="020B0604020202020204" pitchFamily="34" charset="0"/>
                          <a:cs typeface="Arial" panose="020B0604020202020204" pitchFamily="34" charset="0"/>
                        </a:rPr>
                        <a:t>ҚҚС-</a:t>
                      </a:r>
                      <a:r>
                        <a:rPr lang="ru-RU" sz="1000" b="1" u="none" strike="noStrike" dirty="0" err="1" smtClean="0">
                          <a:solidFill>
                            <a:schemeClr val="bg1"/>
                          </a:solidFill>
                          <a:effectLst/>
                          <a:latin typeface="Arial" panose="020B0604020202020204" pitchFamily="34" charset="0"/>
                          <a:cs typeface="Arial" panose="020B0604020202020204" pitchFamily="34" charset="0"/>
                        </a:rPr>
                        <a:t>сыз</a:t>
                      </a:r>
                      <a:endParaRPr lang="ru-RU" sz="1000" b="1" i="0" u="none" strike="noStrike" dirty="0" smtClean="0">
                        <a:solidFill>
                          <a:schemeClr val="bg1"/>
                        </a:solidFill>
                        <a:effectLst/>
                        <a:latin typeface="Arial" panose="020B0604020202020204" pitchFamily="34" charset="0"/>
                        <a:cs typeface="Arial" panose="020B0604020202020204" pitchFamily="34" charset="0"/>
                      </a:endParaRPr>
                    </a:p>
                  </a:txBody>
                  <a:tcPr marL="5432" marR="5432"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583AD"/>
                    </a:solidFill>
                  </a:tcPr>
                </a:tc>
                <a:extLst>
                  <a:ext uri="{0D108BD9-81ED-4DB2-BD59-A6C34878D82A}">
                    <a16:rowId xmlns:a16="http://schemas.microsoft.com/office/drawing/2014/main" val="2608082588"/>
                  </a:ext>
                </a:extLst>
              </a:tr>
              <a:tr h="308740">
                <a:tc>
                  <a:txBody>
                    <a:bodyPr/>
                    <a:lstStyle/>
                    <a:p>
                      <a:pPr algn="ctr" fontAlgn="ctr"/>
                      <a:r>
                        <a:rPr lang="en-US" sz="900" u="none" strike="noStrike" dirty="0">
                          <a:effectLst/>
                          <a:latin typeface="Arial" panose="020B0604020202020204" pitchFamily="34" charset="0"/>
                          <a:cs typeface="Arial" panose="020B0604020202020204" pitchFamily="34" charset="0"/>
                        </a:rPr>
                        <a:t>I</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b="0" i="0" u="none" strike="noStrike" dirty="0" err="1" smtClean="0">
                          <a:solidFill>
                            <a:srgbClr val="000000"/>
                          </a:solidFill>
                          <a:effectLst/>
                          <a:latin typeface="Arial" panose="020B0604020202020204" pitchFamily="34" charset="0"/>
                          <a:cs typeface="Arial" panose="020B0604020202020204" pitchFamily="34" charset="0"/>
                        </a:rPr>
                        <a:t>жеке</a:t>
                      </a:r>
                      <a:r>
                        <a:rPr lang="ru-RU" sz="900" b="0" i="0" u="none" strike="noStrike" dirty="0" smtClean="0">
                          <a:solidFill>
                            <a:srgbClr val="000000"/>
                          </a:solidFill>
                          <a:effectLst/>
                          <a:latin typeface="Arial" panose="020B0604020202020204" pitchFamily="34" charset="0"/>
                          <a:cs typeface="Arial" panose="020B0604020202020204" pitchFamily="34" charset="0"/>
                        </a:rPr>
                        <a:t> </a:t>
                      </a:r>
                      <a:r>
                        <a:rPr lang="ru-RU" sz="900" b="0" i="0" u="none" strike="noStrike" dirty="0" err="1" smtClean="0">
                          <a:solidFill>
                            <a:srgbClr val="000000"/>
                          </a:solidFill>
                          <a:effectLst/>
                          <a:latin typeface="Arial" panose="020B0604020202020204" pitchFamily="34" charset="0"/>
                          <a:cs typeface="Arial" panose="020B0604020202020204" pitchFamily="34" charset="0"/>
                        </a:rPr>
                        <a:t>тұлғалар</a:t>
                      </a:r>
                      <a:endParaRPr lang="ru-RU" sz="900" b="0" i="0" u="none" strike="noStrike" dirty="0" smtClean="0">
                        <a:solidFill>
                          <a:srgbClr val="000000"/>
                        </a:solidFill>
                        <a:effectLst/>
                        <a:latin typeface="Arial" panose="020B0604020202020204" pitchFamily="34" charset="0"/>
                        <a:cs typeface="Arial" panose="020B0604020202020204" pitchFamily="34" charset="0"/>
                      </a:endParaRPr>
                    </a:p>
                  </a:txBody>
                  <a:tcPr marL="72000" marR="72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smtClean="0">
                          <a:solidFill>
                            <a:srgbClr val="000000"/>
                          </a:solidFill>
                          <a:effectLst/>
                          <a:latin typeface="Arial" panose="020B0604020202020204" pitchFamily="34" charset="0"/>
                          <a:cs typeface="Arial" panose="020B0604020202020204" pitchFamily="34" charset="0"/>
                        </a:rPr>
                        <a:t>66,00</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smtClean="0">
                          <a:solidFill>
                            <a:srgbClr val="000000"/>
                          </a:solidFill>
                          <a:effectLst/>
                          <a:latin typeface="Arial" panose="020B0604020202020204" pitchFamily="34" charset="0"/>
                          <a:cs typeface="Arial" panose="020B0604020202020204" pitchFamily="34" charset="0"/>
                        </a:rPr>
                        <a:t>91,96</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Arial" panose="020B0604020202020204" pitchFamily="34" charset="0"/>
                        </a:rPr>
                        <a:t>91,15</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Arial" panose="020B0604020202020204" pitchFamily="34" charset="0"/>
                        </a:rPr>
                        <a:t>40,95</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Arial" panose="020B0604020202020204" pitchFamily="34" charset="0"/>
                        </a:rPr>
                        <a:t>54,30</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978680"/>
                  </a:ext>
                </a:extLst>
              </a:tr>
              <a:tr h="1257317">
                <a:tc>
                  <a:txBody>
                    <a:bodyPr/>
                    <a:lstStyle/>
                    <a:p>
                      <a:pPr algn="ctr" fontAlgn="ctr"/>
                      <a:r>
                        <a:rPr lang="en-US" sz="900" b="0" i="0" u="none" strike="noStrike" dirty="0" smtClean="0">
                          <a:solidFill>
                            <a:srgbClr val="000000"/>
                          </a:solidFill>
                          <a:effectLst/>
                          <a:latin typeface="Arial" panose="020B0604020202020204" pitchFamily="34" charset="0"/>
                          <a:cs typeface="Arial" panose="020B0604020202020204" pitchFamily="34" charset="0"/>
                        </a:rPr>
                        <a:t>I </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жылу</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энергиясын</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өндірумен</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айналысатын</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ұйымдар</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жылу</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энергиясын</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өндіру</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процесінде</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өз</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мұқтаждарына</a:t>
                      </a:r>
                      <a:r>
                        <a:rPr lang="ru-RU" sz="900" dirty="0" smtClean="0">
                          <a:effectLst/>
                          <a:latin typeface="Arial" panose="020B0604020202020204" pitchFamily="34" charset="0"/>
                          <a:cs typeface="Arial" panose="020B0604020202020204" pitchFamily="34" charset="0"/>
                        </a:rPr>
                        <a:t> суды </a:t>
                      </a:r>
                      <a:r>
                        <a:rPr lang="ru-RU" sz="900" dirty="0" err="1" smtClean="0">
                          <a:effectLst/>
                          <a:latin typeface="Arial" panose="020B0604020202020204" pitchFamily="34" charset="0"/>
                          <a:cs typeface="Arial" panose="020B0604020202020204" pitchFamily="34" charset="0"/>
                        </a:rPr>
                        <a:t>тұтыну</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көлемі</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шегінде</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және</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ыстық</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сумен</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жабдықтау</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қызметтерін</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көрсету</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кезінде</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ыстық</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сумен</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жабдықтаудың</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ашық</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жүйесі</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кезінде</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жылу</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энергиясын</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берумен</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және</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бөлумен</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айналысатын</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ұйымдар</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бекітілген</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нормативтік</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техникалық</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шығындар</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көлемі</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шегінде</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және</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салада</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реттеліп</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көрсетілетін</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қызметтерді</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ұсынатын</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ұйымдар</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сумен</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жабдықтау</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және</a:t>
                      </a:r>
                      <a:r>
                        <a:rPr lang="ru-RU" sz="900" dirty="0" smtClean="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немесе</a:t>
                      </a:r>
                      <a:r>
                        <a:rPr lang="ru-RU" sz="900" dirty="0" smtClean="0">
                          <a:effectLst/>
                          <a:latin typeface="Arial" panose="020B0604020202020204" pitchFamily="34" charset="0"/>
                          <a:cs typeface="Arial" panose="020B0604020202020204" pitchFamily="34" charset="0"/>
                        </a:rPr>
                        <a:t>) су </a:t>
                      </a:r>
                      <a:r>
                        <a:rPr lang="ru-RU" sz="900" dirty="0" err="1" smtClean="0">
                          <a:effectLst/>
                          <a:latin typeface="Arial" panose="020B0604020202020204" pitchFamily="34" charset="0"/>
                          <a:cs typeface="Arial" panose="020B0604020202020204" pitchFamily="34" charset="0"/>
                        </a:rPr>
                        <a:t>бұру</a:t>
                      </a:r>
                      <a:endParaRPr lang="ru-RU" sz="900" b="0" i="0" u="none" strike="noStrike" dirty="0" smtClean="0">
                        <a:solidFill>
                          <a:srgbClr val="000000"/>
                        </a:solidFill>
                        <a:effectLst/>
                        <a:latin typeface="Arial" panose="020B0604020202020204" pitchFamily="34" charset="0"/>
                        <a:cs typeface="Arial" panose="020B0604020202020204" pitchFamily="34" charset="0"/>
                      </a:endParaRPr>
                    </a:p>
                    <a:p>
                      <a:pPr algn="just" fontAlgn="ctr"/>
                      <a:r>
                        <a:rPr lang="ru-RU" sz="900" b="0" i="0" u="none" strike="noStrike" dirty="0" smtClean="0">
                          <a:solidFill>
                            <a:srgbClr val="000000"/>
                          </a:solidFill>
                          <a:effectLst/>
                          <a:latin typeface="Arial" panose="020B0604020202020204" pitchFamily="34" charset="0"/>
                          <a:cs typeface="Arial" panose="020B0604020202020204" pitchFamily="34" charset="0"/>
                        </a:rPr>
                        <a:t>(1 </a:t>
                      </a:r>
                      <a:r>
                        <a:rPr lang="ru-RU" sz="900" b="0" i="0" u="none" strike="noStrike" dirty="0" err="1" smtClean="0">
                          <a:solidFill>
                            <a:srgbClr val="000000"/>
                          </a:solidFill>
                          <a:effectLst/>
                          <a:latin typeface="Arial" panose="020B0604020202020204" pitchFamily="34" charset="0"/>
                          <a:cs typeface="Arial" panose="020B0604020202020204" pitchFamily="34" charset="0"/>
                        </a:rPr>
                        <a:t>топтың</a:t>
                      </a:r>
                      <a:r>
                        <a:rPr lang="ru-RU" sz="900" b="0" i="0" u="none" strike="noStrike" baseline="0" dirty="0" smtClean="0">
                          <a:solidFill>
                            <a:srgbClr val="000000"/>
                          </a:solidFill>
                          <a:effectLst/>
                          <a:latin typeface="Arial" panose="020B0604020202020204" pitchFamily="34" charset="0"/>
                          <a:cs typeface="Arial" panose="020B0604020202020204" pitchFamily="34" charset="0"/>
                        </a:rPr>
                        <a:t> 3 </a:t>
                      </a:r>
                      <a:r>
                        <a:rPr lang="ru-RU" sz="900" b="0" i="0" u="none" strike="noStrike" baseline="0" dirty="0" err="1" smtClean="0">
                          <a:solidFill>
                            <a:srgbClr val="000000"/>
                          </a:solidFill>
                          <a:effectLst/>
                          <a:latin typeface="Arial" panose="020B0604020202020204" pitchFamily="34" charset="0"/>
                          <a:cs typeface="Arial" panose="020B0604020202020204" pitchFamily="34" charset="0"/>
                        </a:rPr>
                        <a:t>кіші</a:t>
                      </a:r>
                      <a:r>
                        <a:rPr lang="ru-RU" sz="900" b="0" i="0" u="none" strike="noStrike" baseline="0" dirty="0" smtClean="0">
                          <a:solidFill>
                            <a:srgbClr val="000000"/>
                          </a:solidFill>
                          <a:effectLst/>
                          <a:latin typeface="Arial" panose="020B0604020202020204" pitchFamily="34" charset="0"/>
                          <a:cs typeface="Arial" panose="020B0604020202020204" pitchFamily="34" charset="0"/>
                        </a:rPr>
                        <a:t> </a:t>
                      </a:r>
                      <a:r>
                        <a:rPr lang="ru-RU" sz="900" b="0" i="0" u="none" strike="noStrike" baseline="0" dirty="0" err="1" smtClean="0">
                          <a:solidFill>
                            <a:srgbClr val="000000"/>
                          </a:solidFill>
                          <a:effectLst/>
                          <a:latin typeface="Arial" panose="020B0604020202020204" pitchFamily="34" charset="0"/>
                          <a:cs typeface="Arial" panose="020B0604020202020204" pitchFamily="34" charset="0"/>
                        </a:rPr>
                        <a:t>тобы</a:t>
                      </a:r>
                      <a:r>
                        <a:rPr lang="ru-RU" sz="900" b="0" i="0" u="none" strike="noStrike" dirty="0" smtClean="0">
                          <a:solidFill>
                            <a:srgbClr val="000000"/>
                          </a:solidFill>
                          <a:effectLst/>
                          <a:latin typeface="Arial" panose="020B0604020202020204" pitchFamily="34" charset="0"/>
                          <a:cs typeface="Arial" panose="020B0604020202020204" pitchFamily="34" charset="0"/>
                        </a:rPr>
                        <a:t>)</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smtClean="0">
                          <a:solidFill>
                            <a:srgbClr val="000000"/>
                          </a:solidFill>
                          <a:effectLst/>
                          <a:latin typeface="Arial" panose="020B0604020202020204" pitchFamily="34" charset="0"/>
                          <a:cs typeface="Arial" panose="020B0604020202020204" pitchFamily="34" charset="0"/>
                        </a:rPr>
                        <a:t>99,01</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smtClean="0">
                          <a:solidFill>
                            <a:srgbClr val="000000"/>
                          </a:solidFill>
                          <a:effectLst/>
                          <a:latin typeface="Arial" panose="020B0604020202020204" pitchFamily="34" charset="0"/>
                          <a:cs typeface="Arial" panose="020B0604020202020204" pitchFamily="34" charset="0"/>
                        </a:rPr>
                        <a:t>137,94</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Arial" panose="020B0604020202020204" pitchFamily="34" charset="0"/>
                        </a:rPr>
                        <a:t>137,27</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Arial" panose="020B0604020202020204" pitchFamily="34" charset="0"/>
                        </a:rPr>
                        <a:t>40,95</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Arial" panose="020B0604020202020204" pitchFamily="34" charset="0"/>
                        </a:rPr>
                        <a:t>54,30</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2276161"/>
                  </a:ext>
                </a:extLst>
              </a:tr>
              <a:tr h="3332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u="none" strike="noStrike" dirty="0">
                          <a:effectLst/>
                          <a:latin typeface="Arial" panose="020B0604020202020204" pitchFamily="34" charset="0"/>
                          <a:cs typeface="Arial" panose="020B0604020202020204" pitchFamily="34" charset="0"/>
                        </a:rPr>
                        <a:t>II</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ru-RU" sz="900" b="0" i="0" u="none" strike="noStrike" dirty="0" smtClean="0">
                          <a:solidFill>
                            <a:srgbClr val="000000"/>
                          </a:solidFill>
                          <a:effectLst/>
                          <a:latin typeface="Arial" panose="020B0604020202020204" pitchFamily="34" charset="0"/>
                          <a:cs typeface="Arial" panose="020B0604020202020204" pitchFamily="34" charset="0"/>
                        </a:rPr>
                        <a:t>  - </a:t>
                      </a:r>
                      <a:r>
                        <a:rPr lang="ru-RU" sz="900" dirty="0" err="1">
                          <a:effectLst/>
                          <a:latin typeface="Arial" panose="020B0604020202020204" pitchFamily="34" charset="0"/>
                          <a:cs typeface="Arial" panose="020B0604020202020204" pitchFamily="34" charset="0"/>
                        </a:rPr>
                        <a:t>басқа</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тұтынушылар</a:t>
                      </a:r>
                      <a:r>
                        <a:rPr lang="ru-RU" sz="900" dirty="0">
                          <a:effectLst/>
                          <a:latin typeface="Arial" panose="020B0604020202020204" pitchFamily="34" charset="0"/>
                          <a:cs typeface="Arial" panose="020B0604020202020204" pitchFamily="34" charset="0"/>
                        </a:rPr>
                        <a:t> - </a:t>
                      </a:r>
                      <a:r>
                        <a:rPr lang="ru-RU" sz="900" dirty="0" err="1">
                          <a:effectLst/>
                          <a:latin typeface="Arial" panose="020B0604020202020204" pitchFamily="34" charset="0"/>
                          <a:cs typeface="Arial" panose="020B0604020202020204" pitchFamily="34" charset="0"/>
                        </a:rPr>
                        <a:t>бірінші</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және</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үшінші</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топтардың</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құрамына</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кірмейтін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заңды</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тұлғалар</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smtClean="0">
                          <a:solidFill>
                            <a:srgbClr val="000000"/>
                          </a:solidFill>
                          <a:effectLst/>
                          <a:latin typeface="Arial" panose="020B0604020202020204" pitchFamily="34" charset="0"/>
                          <a:cs typeface="Arial" panose="020B0604020202020204" pitchFamily="34" charset="0"/>
                        </a:rPr>
                        <a:t>140,33</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smtClean="0">
                          <a:solidFill>
                            <a:srgbClr val="000000"/>
                          </a:solidFill>
                          <a:effectLst/>
                          <a:latin typeface="Arial" panose="020B0604020202020204" pitchFamily="34" charset="0"/>
                          <a:cs typeface="Arial" panose="020B0604020202020204" pitchFamily="34" charset="0"/>
                        </a:rPr>
                        <a:t>290,77</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Arial" panose="020B0604020202020204" pitchFamily="34" charset="0"/>
                        </a:rPr>
                        <a:t>290,77</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Arial" panose="020B0604020202020204" pitchFamily="34" charset="0"/>
                        </a:rPr>
                        <a:t>48,67</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Arial" panose="020B0604020202020204" pitchFamily="34" charset="0"/>
                        </a:rPr>
                        <a:t>158,73</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817001"/>
                  </a:ext>
                </a:extLst>
              </a:tr>
              <a:tr h="20129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u="none" strike="noStrike" dirty="0">
                          <a:effectLst/>
                          <a:latin typeface="Arial" panose="020B0604020202020204" pitchFamily="34" charset="0"/>
                          <a:cs typeface="Arial" panose="020B0604020202020204" pitchFamily="34" charset="0"/>
                        </a:rPr>
                        <a:t>III</a:t>
                      </a: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ru-RU" sz="900" b="0" i="0" u="none" strike="noStrike" dirty="0" smtClean="0">
                          <a:solidFill>
                            <a:srgbClr val="000000"/>
                          </a:solidFill>
                          <a:effectLst/>
                          <a:latin typeface="Arial" panose="020B0604020202020204" pitchFamily="34" charset="0"/>
                          <a:cs typeface="Arial" panose="020B0604020202020204" pitchFamily="34" charset="0"/>
                        </a:rPr>
                        <a:t>  </a:t>
                      </a: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dirty="0">
                          <a:effectLst/>
                          <a:latin typeface="Arial" panose="020B0604020202020204" pitchFamily="34" charset="0"/>
                          <a:cs typeface="Arial" panose="020B0604020202020204" pitchFamily="34" charset="0"/>
                        </a:rPr>
                        <a:t>бюджет </a:t>
                      </a:r>
                      <a:r>
                        <a:rPr lang="ru-RU" sz="900" dirty="0" err="1">
                          <a:effectLst/>
                          <a:latin typeface="Arial" panose="020B0604020202020204" pitchFamily="34" charset="0"/>
                          <a:cs typeface="Arial" panose="020B0604020202020204" pitchFamily="34" charset="0"/>
                        </a:rPr>
                        <a:t>қаражаты</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есебінен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ұсталатын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ұйымдар</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smtClean="0">
                          <a:solidFill>
                            <a:srgbClr val="000000"/>
                          </a:solidFill>
                          <a:effectLst/>
                          <a:latin typeface="Arial" panose="020B0604020202020204" pitchFamily="34" charset="0"/>
                          <a:cs typeface="Arial" panose="020B0604020202020204" pitchFamily="34" charset="0"/>
                        </a:rPr>
                        <a:t>82,58</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smtClean="0">
                          <a:solidFill>
                            <a:srgbClr val="000000"/>
                          </a:solidFill>
                          <a:effectLst/>
                          <a:latin typeface="Arial" panose="020B0604020202020204" pitchFamily="34" charset="0"/>
                          <a:cs typeface="Arial" panose="020B0604020202020204" pitchFamily="34" charset="0"/>
                        </a:rPr>
                        <a:t>186,41</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Arial" panose="020B0604020202020204" pitchFamily="34" charset="0"/>
                        </a:rPr>
                        <a:t>186,41</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Arial" panose="020B0604020202020204" pitchFamily="34" charset="0"/>
                        </a:rPr>
                        <a:t>29,82</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Arial" panose="020B0604020202020204" pitchFamily="34" charset="0"/>
                        </a:rPr>
                        <a:t>100,21</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5562092"/>
                  </a:ext>
                </a:extLst>
              </a:tr>
              <a:tr h="37669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900" b="0" i="0" u="none" strike="noStrike" dirty="0">
                        <a:solidFill>
                          <a:srgbClr val="000000"/>
                        </a:solidFill>
                        <a:effectLst/>
                        <a:latin typeface="Arial" panose="020B0604020202020204" pitchFamily="34" charset="0"/>
                        <a:cs typeface="Arial" panose="020B0604020202020204" pitchFamily="34" charset="0"/>
                      </a:endParaRPr>
                    </a:p>
                  </a:txBody>
                  <a:tcPr marL="72000" marR="72000" marT="5432"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lvl="0" algn="l" defTabSz="914400" rtl="0" eaLnBrk="1" fontAlgn="b" latinLnBrk="0" hangingPunct="1"/>
                      <a:r>
                        <a:rPr lang="ru-RU" sz="900" b="1" dirty="0" err="1" smtClean="0">
                          <a:effectLst/>
                          <a:latin typeface="Arial" panose="020B0604020202020204" pitchFamily="34" charset="0"/>
                          <a:cs typeface="Arial" panose="020B0604020202020204" pitchFamily="34" charset="0"/>
                        </a:rPr>
                        <a:t>Тұтыну</a:t>
                      </a:r>
                      <a:r>
                        <a:rPr lang="ru-RU" sz="900" b="1" dirty="0" smtClean="0">
                          <a:effectLst/>
                          <a:latin typeface="Arial" panose="020B0604020202020204" pitchFamily="34" charset="0"/>
                          <a:cs typeface="Arial" panose="020B0604020202020204" pitchFamily="34" charset="0"/>
                        </a:rPr>
                        <a:t> </a:t>
                      </a:r>
                      <a:r>
                        <a:rPr lang="ru-RU" sz="900" b="1" dirty="0" err="1" smtClean="0">
                          <a:effectLst/>
                          <a:latin typeface="Arial" panose="020B0604020202020204" pitchFamily="34" charset="0"/>
                          <a:cs typeface="Arial" panose="020B0604020202020204" pitchFamily="34" charset="0"/>
                        </a:rPr>
                        <a:t>көлеміне</a:t>
                      </a:r>
                      <a:r>
                        <a:rPr lang="ru-RU" sz="900" b="1" dirty="0" smtClean="0">
                          <a:effectLst/>
                          <a:latin typeface="Arial" panose="020B0604020202020204" pitchFamily="34" charset="0"/>
                          <a:cs typeface="Arial" panose="020B0604020202020204" pitchFamily="34" charset="0"/>
                        </a:rPr>
                        <a:t> </a:t>
                      </a:r>
                      <a:r>
                        <a:rPr lang="ru-RU" sz="900" b="1" dirty="0" err="1" smtClean="0">
                          <a:effectLst/>
                          <a:latin typeface="Arial" panose="020B0604020202020204" pitchFamily="34" charset="0"/>
                          <a:cs typeface="Arial" panose="020B0604020202020204" pitchFamily="34" charset="0"/>
                        </a:rPr>
                        <a:t>қарай</a:t>
                      </a:r>
                      <a:r>
                        <a:rPr lang="ru-RU" sz="900" b="1" dirty="0" smtClean="0">
                          <a:effectLst/>
                          <a:latin typeface="Arial" panose="020B0604020202020204" pitchFamily="34" charset="0"/>
                          <a:cs typeface="Arial" panose="020B0604020202020204" pitchFamily="34" charset="0"/>
                        </a:rPr>
                        <a:t> </a:t>
                      </a:r>
                      <a:r>
                        <a:rPr lang="ru-RU" sz="900" b="1" dirty="0" err="1" smtClean="0">
                          <a:effectLst/>
                          <a:latin typeface="Arial" panose="020B0604020202020204" pitchFamily="34" charset="0"/>
                          <a:cs typeface="Arial" panose="020B0604020202020204" pitchFamily="34" charset="0"/>
                        </a:rPr>
                        <a:t>сараланған</a:t>
                      </a:r>
                      <a:r>
                        <a:rPr lang="ru-RU" sz="900" b="1" dirty="0" smtClean="0">
                          <a:effectLst/>
                          <a:latin typeface="Arial" panose="020B0604020202020204" pitchFamily="34" charset="0"/>
                          <a:cs typeface="Arial" panose="020B0604020202020204" pitchFamily="34" charset="0"/>
                        </a:rPr>
                        <a:t> </a:t>
                      </a:r>
                      <a:r>
                        <a:rPr lang="ru-RU" sz="900" b="1" dirty="0" err="1" smtClean="0">
                          <a:effectLst/>
                          <a:latin typeface="Arial" panose="020B0604020202020204" pitchFamily="34" charset="0"/>
                          <a:cs typeface="Arial" panose="020B0604020202020204" pitchFamily="34" charset="0"/>
                        </a:rPr>
                        <a:t>тұтынушылардың</a:t>
                      </a:r>
                      <a:r>
                        <a:rPr lang="ru-RU" sz="900" b="1" dirty="0" smtClean="0">
                          <a:effectLst/>
                          <a:latin typeface="Arial" panose="020B0604020202020204" pitchFamily="34" charset="0"/>
                          <a:cs typeface="Arial" panose="020B0604020202020204" pitchFamily="34" charset="0"/>
                        </a:rPr>
                        <a:t> 1 </a:t>
                      </a:r>
                      <a:r>
                        <a:rPr lang="ru-RU" sz="900" b="1" dirty="0" err="1" smtClean="0">
                          <a:effectLst/>
                          <a:latin typeface="Arial" panose="020B0604020202020204" pitchFamily="34" charset="0"/>
                          <a:cs typeface="Arial" panose="020B0604020202020204" pitchFamily="34" charset="0"/>
                        </a:rPr>
                        <a:t>тобының</a:t>
                      </a:r>
                      <a:r>
                        <a:rPr lang="ru-RU" sz="900" b="1" dirty="0" smtClean="0">
                          <a:effectLst/>
                          <a:latin typeface="Arial" panose="020B0604020202020204" pitchFamily="34" charset="0"/>
                          <a:cs typeface="Arial" panose="020B0604020202020204" pitchFamily="34" charset="0"/>
                        </a:rPr>
                        <a:t> </a:t>
                      </a:r>
                      <a:r>
                        <a:rPr lang="ru-RU" sz="900" b="1" dirty="0" err="1" smtClean="0">
                          <a:effectLst/>
                          <a:latin typeface="Arial" panose="020B0604020202020204" pitchFamily="34" charset="0"/>
                          <a:cs typeface="Arial" panose="020B0604020202020204" pitchFamily="34" charset="0"/>
                        </a:rPr>
                        <a:t>кіші</a:t>
                      </a:r>
                      <a:r>
                        <a:rPr lang="ru-RU" sz="900" b="1" dirty="0" smtClean="0">
                          <a:effectLst/>
                          <a:latin typeface="Arial" panose="020B0604020202020204" pitchFamily="34" charset="0"/>
                          <a:cs typeface="Arial" panose="020B0604020202020204" pitchFamily="34" charset="0"/>
                        </a:rPr>
                        <a:t> </a:t>
                      </a:r>
                      <a:r>
                        <a:rPr lang="ru-RU" sz="900" b="1" dirty="0" err="1" smtClean="0">
                          <a:effectLst/>
                          <a:latin typeface="Arial" panose="020B0604020202020204" pitchFamily="34" charset="0"/>
                          <a:cs typeface="Arial" panose="020B0604020202020204" pitchFamily="34" charset="0"/>
                        </a:rPr>
                        <a:t>топтары</a:t>
                      </a:r>
                      <a:r>
                        <a:rPr lang="ru-RU" sz="900" b="1" dirty="0" smtClean="0">
                          <a:effectLst/>
                          <a:latin typeface="Arial" panose="020B0604020202020204" pitchFamily="34" charset="0"/>
                          <a:cs typeface="Arial" panose="020B0604020202020204" pitchFamily="34" charset="0"/>
                        </a:rPr>
                        <a:t> (</a:t>
                      </a:r>
                      <a:r>
                        <a:rPr lang="ru-RU" sz="900" b="1" dirty="0" err="1" smtClean="0">
                          <a:effectLst/>
                          <a:latin typeface="Arial" panose="020B0604020202020204" pitchFamily="34" charset="0"/>
                          <a:cs typeface="Arial" panose="020B0604020202020204" pitchFamily="34" charset="0"/>
                        </a:rPr>
                        <a:t>санаттары</a:t>
                      </a:r>
                      <a:r>
                        <a:rPr lang="ru-RU" sz="900" b="1" dirty="0" smtClean="0">
                          <a:effectLst/>
                          <a:latin typeface="Arial" panose="020B0604020202020204" pitchFamily="34" charset="0"/>
                          <a:cs typeface="Arial" panose="020B0604020202020204" pitchFamily="34" charset="0"/>
                        </a:rPr>
                        <a:t>)</a:t>
                      </a:r>
                      <a:endParaRPr lang="ru-RU" sz="900" b="1" u="none" strike="noStrike" kern="1200" dirty="0">
                        <a:solidFill>
                          <a:schemeClr val="dk1"/>
                        </a:solidFill>
                        <a:effectLst/>
                        <a:latin typeface="Arial" panose="020B0604020202020204" pitchFamily="34" charset="0"/>
                        <a:ea typeface="+mn-ea"/>
                        <a:cs typeface="Arial" panose="020B0604020202020204" pitchFamily="34" charset="0"/>
                      </a:endParaRPr>
                    </a:p>
                  </a:txBody>
                  <a:tcPr marL="72000" marR="72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kern="1200" noProof="0" dirty="0">
                        <a:solidFill>
                          <a:srgbClr val="000000"/>
                        </a:solidFill>
                        <a:effectLst/>
                        <a:latin typeface="Arial" panose="020B0604020202020204" pitchFamily="34" charset="0"/>
                        <a:ea typeface="+mn-ea"/>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ru-RU" dirty="0"/>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ru-RU" dirty="0"/>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ru-RU" dirty="0"/>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8099089"/>
                  </a:ext>
                </a:extLst>
              </a:tr>
              <a:tr h="333298">
                <a:tc>
                  <a:txBody>
                    <a:bodyPr/>
                    <a:lstStyle/>
                    <a:p>
                      <a:pPr algn="ctr" fontAlgn="ctr"/>
                      <a:r>
                        <a:rPr lang="ru-RU" sz="900" b="0" i="0" u="none" strike="noStrike" dirty="0">
                          <a:solidFill>
                            <a:srgbClr val="000000"/>
                          </a:solidFill>
                          <a:effectLst/>
                          <a:latin typeface="Arial" panose="020B0604020202020204" pitchFamily="34" charset="0"/>
                          <a:cs typeface="Arial" panose="020B0604020202020204" pitchFamily="34" charset="0"/>
                        </a:rPr>
                        <a:t>1 </a:t>
                      </a:r>
                      <a:r>
                        <a:rPr lang="ru-RU" sz="900" dirty="0" err="1">
                          <a:effectLst/>
                          <a:latin typeface="Arial" panose="020B0604020202020204" pitchFamily="34" charset="0"/>
                          <a:cs typeface="Arial" panose="020B0604020202020204" pitchFamily="34" charset="0"/>
                        </a:rPr>
                        <a:t>кіші</a:t>
                      </a:r>
                      <a:r>
                        <a:rPr lang="ru-RU" sz="900" dirty="0">
                          <a:effectLst/>
                          <a:latin typeface="Arial" panose="020B0604020202020204" pitchFamily="34" charset="0"/>
                          <a:cs typeface="Arial" panose="020B0604020202020204" pitchFamily="34" charset="0"/>
                        </a:rPr>
                        <a:t> топ</a:t>
                      </a:r>
                      <a:r>
                        <a:rPr lang="ru-RU"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ru-RU" sz="900" b="0" i="0" u="none" strike="noStrike" dirty="0">
                          <a:solidFill>
                            <a:srgbClr val="000000"/>
                          </a:solidFill>
                          <a:effectLst/>
                          <a:latin typeface="Arial" panose="020B0604020202020204" pitchFamily="34" charset="0"/>
                          <a:cs typeface="Arial" panose="020B0604020202020204" pitchFamily="34" charset="0"/>
                        </a:rPr>
                        <a:t>-</a:t>
                      </a:r>
                      <a:r>
                        <a:rPr lang="ru-RU" sz="900" b="0" i="0" u="none" strike="noStrike" baseline="0" dirty="0">
                          <a:solidFill>
                            <a:srgbClr val="000000"/>
                          </a:solidFill>
                          <a:effectLst/>
                          <a:latin typeface="Arial" panose="020B0604020202020204" pitchFamily="34" charset="0"/>
                          <a:cs typeface="Arial" panose="020B0604020202020204" pitchFamily="34" charset="0"/>
                        </a:rPr>
                        <a:t> </a:t>
                      </a:r>
                      <a:r>
                        <a:rPr lang="ru-RU" sz="900" dirty="0">
                          <a:effectLst/>
                          <a:latin typeface="Arial" panose="020B0604020202020204" pitchFamily="34" charset="0"/>
                          <a:cs typeface="Arial" panose="020B0604020202020204" pitchFamily="34" charset="0"/>
                        </a:rPr>
                        <a:t>1 </a:t>
                      </a:r>
                      <a:r>
                        <a:rPr lang="ru-RU" sz="900" dirty="0" err="1">
                          <a:effectLst/>
                          <a:latin typeface="Arial" panose="020B0604020202020204" pitchFamily="34" charset="0"/>
                          <a:cs typeface="Arial" panose="020B0604020202020204" pitchFamily="34" charset="0"/>
                        </a:rPr>
                        <a:t>адамға</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айына</a:t>
                      </a:r>
                      <a:r>
                        <a:rPr lang="ru-RU" sz="900" dirty="0">
                          <a:effectLst/>
                          <a:latin typeface="Arial" panose="020B0604020202020204" pitchFamily="34" charset="0"/>
                          <a:cs typeface="Arial" panose="020B0604020202020204" pitchFamily="34" charset="0"/>
                        </a:rPr>
                        <a:t> 3 м3 </a:t>
                      </a:r>
                      <a:r>
                        <a:rPr lang="ru-RU" sz="900" dirty="0" err="1">
                          <a:effectLst/>
                          <a:latin typeface="Arial" panose="020B0604020202020204" pitchFamily="34" charset="0"/>
                          <a:cs typeface="Arial" panose="020B0604020202020204" pitchFamily="34" charset="0"/>
                        </a:rPr>
                        <a:t>дейін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реттеліп</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көрсетілетін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қызметтерді</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тұтынатын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халық</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санатына</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жататын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жеке</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тұлғалар</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smtClean="0">
                          <a:solidFill>
                            <a:srgbClr val="000000"/>
                          </a:solidFill>
                          <a:effectLst/>
                          <a:latin typeface="Arial" panose="020B0604020202020204" pitchFamily="34" charset="0"/>
                          <a:cs typeface="Arial" panose="020B0604020202020204" pitchFamily="34" charset="0"/>
                        </a:rPr>
                        <a:t>66,00</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smtClean="0">
                          <a:solidFill>
                            <a:srgbClr val="000000"/>
                          </a:solidFill>
                          <a:effectLst/>
                          <a:latin typeface="Arial" panose="020B0604020202020204" pitchFamily="34" charset="0"/>
                          <a:cs typeface="Arial" panose="020B0604020202020204" pitchFamily="34" charset="0"/>
                        </a:rPr>
                        <a:t>91,96</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smtClean="0">
                          <a:solidFill>
                            <a:srgbClr val="000000"/>
                          </a:solidFill>
                          <a:effectLst/>
                          <a:latin typeface="Arial" panose="020B0604020202020204" pitchFamily="34" charset="0"/>
                          <a:ea typeface="+mn-ea"/>
                          <a:cs typeface="Arial" panose="020B0604020202020204" pitchFamily="34" charset="0"/>
                        </a:rPr>
                        <a:t>91,51</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Arial" panose="020B0604020202020204" pitchFamily="34" charset="0"/>
                        </a:rPr>
                        <a:t>-</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4881409"/>
                  </a:ext>
                </a:extLst>
              </a:tr>
              <a:tr h="499358">
                <a:tc>
                  <a:txBody>
                    <a:bodyPr/>
                    <a:lstStyle/>
                    <a:p>
                      <a:pPr algn="ctr" fontAlgn="ctr"/>
                      <a:r>
                        <a:rPr lang="ru-RU" sz="900" b="0" i="0" u="none" strike="noStrike" dirty="0">
                          <a:solidFill>
                            <a:srgbClr val="000000"/>
                          </a:solidFill>
                          <a:effectLst/>
                          <a:latin typeface="Arial" panose="020B0604020202020204" pitchFamily="34" charset="0"/>
                          <a:cs typeface="Arial" panose="020B0604020202020204" pitchFamily="34" charset="0"/>
                        </a:rPr>
                        <a:t>2 </a:t>
                      </a:r>
                      <a:r>
                        <a:rPr lang="ru-RU" sz="900" dirty="0" err="1">
                          <a:effectLst/>
                          <a:latin typeface="Arial" panose="020B0604020202020204" pitchFamily="34" charset="0"/>
                          <a:cs typeface="Arial" panose="020B0604020202020204" pitchFamily="34" charset="0"/>
                        </a:rPr>
                        <a:t>кіші</a:t>
                      </a:r>
                      <a:r>
                        <a:rPr lang="ru-RU" sz="900" dirty="0">
                          <a:effectLst/>
                          <a:latin typeface="Arial" panose="020B0604020202020204" pitchFamily="34" charset="0"/>
                          <a:cs typeface="Arial" panose="020B0604020202020204" pitchFamily="34" charset="0"/>
                        </a:rPr>
                        <a:t> топ</a:t>
                      </a:r>
                      <a:r>
                        <a:rPr lang="ru-RU"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dirty="0">
                          <a:effectLst/>
                          <a:latin typeface="Arial" panose="020B0604020202020204" pitchFamily="34" charset="0"/>
                          <a:cs typeface="Arial" panose="020B0604020202020204" pitchFamily="34" charset="0"/>
                        </a:rPr>
                        <a:t>1 </a:t>
                      </a:r>
                      <a:r>
                        <a:rPr lang="ru-RU" sz="900" dirty="0" err="1">
                          <a:effectLst/>
                          <a:latin typeface="Arial" panose="020B0604020202020204" pitchFamily="34" charset="0"/>
                          <a:cs typeface="Arial" panose="020B0604020202020204" pitchFamily="34" charset="0"/>
                        </a:rPr>
                        <a:t>адамға</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айына</a:t>
                      </a:r>
                      <a:r>
                        <a:rPr lang="ru-RU" sz="900" dirty="0">
                          <a:effectLst/>
                          <a:latin typeface="Arial" panose="020B0604020202020204" pitchFamily="34" charset="0"/>
                          <a:cs typeface="Arial" panose="020B0604020202020204" pitchFamily="34" charset="0"/>
                        </a:rPr>
                        <a:t> 3 м3-тен 5 м3-ке </a:t>
                      </a:r>
                      <a:r>
                        <a:rPr lang="ru-RU" sz="900" dirty="0" err="1">
                          <a:effectLst/>
                          <a:latin typeface="Arial" panose="020B0604020202020204" pitchFamily="34" charset="0"/>
                          <a:cs typeface="Arial" panose="020B0604020202020204" pitchFamily="34" charset="0"/>
                        </a:rPr>
                        <a:t>дейін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реттеліп</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көрсетілетін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қызметтерді</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тұтынатын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халық</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санатына</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жататын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жеке</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тұлғалар</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smtClean="0">
                          <a:solidFill>
                            <a:srgbClr val="000000"/>
                          </a:solidFill>
                          <a:effectLst/>
                          <a:latin typeface="Arial" panose="020B0604020202020204" pitchFamily="34" charset="0"/>
                          <a:cs typeface="Arial" panose="020B0604020202020204" pitchFamily="34" charset="0"/>
                        </a:rPr>
                        <a:t>79,21</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smtClean="0">
                          <a:solidFill>
                            <a:srgbClr val="000000"/>
                          </a:solidFill>
                          <a:effectLst/>
                          <a:latin typeface="Arial" panose="020B0604020202020204" pitchFamily="34" charset="0"/>
                          <a:cs typeface="Arial" panose="020B0604020202020204" pitchFamily="34" charset="0"/>
                        </a:rPr>
                        <a:t>110,36</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Arial" panose="020B0604020202020204" pitchFamily="34" charset="0"/>
                        </a:rPr>
                        <a:t>109,82</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5760002"/>
                  </a:ext>
                </a:extLst>
              </a:tr>
              <a:tr h="465301">
                <a:tc>
                  <a:txBody>
                    <a:bodyPr/>
                    <a:lstStyle/>
                    <a:p>
                      <a:pPr algn="ctr" fontAlgn="ctr"/>
                      <a:r>
                        <a:rPr lang="ru-RU" sz="900" b="0" i="0" u="none" strike="noStrike" dirty="0">
                          <a:solidFill>
                            <a:srgbClr val="000000"/>
                          </a:solidFill>
                          <a:effectLst/>
                          <a:latin typeface="Arial" panose="020B0604020202020204" pitchFamily="34" charset="0"/>
                          <a:cs typeface="Arial" panose="020B0604020202020204" pitchFamily="34" charset="0"/>
                        </a:rPr>
                        <a:t>3 </a:t>
                      </a:r>
                      <a:r>
                        <a:rPr lang="ru-RU" sz="900" dirty="0" err="1">
                          <a:effectLst/>
                          <a:latin typeface="Arial" panose="020B0604020202020204" pitchFamily="34" charset="0"/>
                          <a:cs typeface="Arial" panose="020B0604020202020204" pitchFamily="34" charset="0"/>
                        </a:rPr>
                        <a:t>кіші</a:t>
                      </a:r>
                      <a:r>
                        <a:rPr lang="ru-RU" sz="900" dirty="0">
                          <a:effectLst/>
                          <a:latin typeface="Arial" panose="020B0604020202020204" pitchFamily="34" charset="0"/>
                          <a:cs typeface="Arial" panose="020B0604020202020204" pitchFamily="34" charset="0"/>
                        </a:rPr>
                        <a:t> топ</a:t>
                      </a:r>
                      <a:r>
                        <a:rPr lang="ru-RU"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fontAlgn="ctr"/>
                      <a:r>
                        <a:rPr lang="ru-RU" sz="900" dirty="0">
                          <a:effectLst/>
                          <a:latin typeface="Arial" panose="020B0604020202020204" pitchFamily="34" charset="0"/>
                          <a:cs typeface="Arial" panose="020B0604020202020204" pitchFamily="34" charset="0"/>
                        </a:rPr>
                        <a:t>- 1 </a:t>
                      </a:r>
                      <a:r>
                        <a:rPr lang="ru-RU" sz="900" dirty="0" err="1">
                          <a:effectLst/>
                          <a:latin typeface="Arial" panose="020B0604020202020204" pitchFamily="34" charset="0"/>
                          <a:cs typeface="Arial" panose="020B0604020202020204" pitchFamily="34" charset="0"/>
                        </a:rPr>
                        <a:t>адамға</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айына</a:t>
                      </a:r>
                      <a:r>
                        <a:rPr lang="ru-RU" sz="900" dirty="0">
                          <a:effectLst/>
                          <a:latin typeface="Arial" panose="020B0604020202020204" pitchFamily="34" charset="0"/>
                          <a:cs typeface="Arial" panose="020B0604020202020204" pitchFamily="34" charset="0"/>
                        </a:rPr>
                        <a:t> 5 м3-тен 10 м3-ке </a:t>
                      </a:r>
                      <a:r>
                        <a:rPr lang="ru-RU" sz="900" dirty="0" err="1">
                          <a:effectLst/>
                          <a:latin typeface="Arial" panose="020B0604020202020204" pitchFamily="34" charset="0"/>
                          <a:cs typeface="Arial" panose="020B0604020202020204" pitchFamily="34" charset="0"/>
                        </a:rPr>
                        <a:t>дейін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реттеліп</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көрсетілетін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қызметтерді</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тұтынатын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халық</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санатына</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жататын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жеке</a:t>
                      </a:r>
                      <a:r>
                        <a:rPr lang="ru-RU" sz="900" dirty="0">
                          <a:effectLst/>
                          <a:latin typeface="Arial" panose="020B0604020202020204" pitchFamily="34" charset="0"/>
                          <a:cs typeface="Arial" panose="020B0604020202020204" pitchFamily="34" charset="0"/>
                        </a:rPr>
                        <a:t> </a:t>
                      </a:r>
                      <a:r>
                        <a:rPr lang="ru-RU" sz="900" dirty="0" err="1" smtClean="0">
                          <a:effectLst/>
                          <a:latin typeface="Arial" panose="020B0604020202020204" pitchFamily="34" charset="0"/>
                          <a:cs typeface="Arial" panose="020B0604020202020204" pitchFamily="34" charset="0"/>
                        </a:rPr>
                        <a:t>тұлғалар</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smtClean="0">
                          <a:solidFill>
                            <a:srgbClr val="000000"/>
                          </a:solidFill>
                          <a:effectLst/>
                          <a:latin typeface="Arial" panose="020B0604020202020204" pitchFamily="34" charset="0"/>
                          <a:cs typeface="Arial" panose="020B0604020202020204" pitchFamily="34" charset="0"/>
                        </a:rPr>
                        <a:t>99,01</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smtClean="0">
                          <a:solidFill>
                            <a:srgbClr val="000000"/>
                          </a:solidFill>
                          <a:effectLst/>
                          <a:latin typeface="Arial" panose="020B0604020202020204" pitchFamily="34" charset="0"/>
                          <a:cs typeface="Arial" panose="020B0604020202020204" pitchFamily="34" charset="0"/>
                        </a:rPr>
                        <a:t>137,94</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Arial" panose="020B0604020202020204" pitchFamily="34" charset="0"/>
                        </a:rPr>
                        <a:t>137,27</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2338085"/>
                  </a:ext>
                </a:extLst>
              </a:tr>
              <a:tr h="597304">
                <a:tc>
                  <a:txBody>
                    <a:bodyPr/>
                    <a:lstStyle/>
                    <a:p>
                      <a:pPr algn="ctr" fontAlgn="ctr"/>
                      <a:r>
                        <a:rPr lang="ru-RU" sz="900" b="0" i="0" u="none" strike="noStrike" dirty="0">
                          <a:solidFill>
                            <a:srgbClr val="000000"/>
                          </a:solidFill>
                          <a:effectLst/>
                          <a:latin typeface="Arial" panose="020B0604020202020204" pitchFamily="34" charset="0"/>
                          <a:cs typeface="Arial" panose="020B0604020202020204" pitchFamily="34" charset="0"/>
                        </a:rPr>
                        <a:t>4 </a:t>
                      </a:r>
                      <a:r>
                        <a:rPr lang="ru-RU" sz="900" dirty="0" err="1">
                          <a:effectLst/>
                          <a:latin typeface="Arial" panose="020B0604020202020204" pitchFamily="34" charset="0"/>
                          <a:cs typeface="Arial" panose="020B0604020202020204" pitchFamily="34" charset="0"/>
                        </a:rPr>
                        <a:t>кіші</a:t>
                      </a:r>
                      <a:r>
                        <a:rPr lang="ru-RU" sz="900" dirty="0">
                          <a:effectLst/>
                          <a:latin typeface="Arial" panose="020B0604020202020204" pitchFamily="34" charset="0"/>
                          <a:cs typeface="Arial" panose="020B0604020202020204" pitchFamily="34" charset="0"/>
                        </a:rPr>
                        <a:t> топ</a:t>
                      </a:r>
                      <a:r>
                        <a:rPr lang="ru-RU" sz="9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l" fontAlgn="ctr"/>
                      <a:r>
                        <a:rPr lang="ru-RU" sz="900" b="0" i="0" u="none" strike="noStrike" dirty="0">
                          <a:solidFill>
                            <a:srgbClr val="000000"/>
                          </a:solidFill>
                          <a:effectLst/>
                          <a:latin typeface="Arial" panose="020B0604020202020204" pitchFamily="34" charset="0"/>
                          <a:cs typeface="Arial" panose="020B0604020202020204" pitchFamily="34" charset="0"/>
                        </a:rPr>
                        <a:t>- </a:t>
                      </a:r>
                      <a:r>
                        <a:rPr lang="ru-RU" sz="900" dirty="0">
                          <a:effectLst/>
                          <a:latin typeface="Arial" panose="020B0604020202020204" pitchFamily="34" charset="0"/>
                          <a:cs typeface="Arial" panose="020B0604020202020204" pitchFamily="34" charset="0"/>
                        </a:rPr>
                        <a:t>1 </a:t>
                      </a:r>
                      <a:r>
                        <a:rPr lang="ru-RU" sz="900" dirty="0" err="1">
                          <a:effectLst/>
                          <a:latin typeface="Arial" panose="020B0604020202020204" pitchFamily="34" charset="0"/>
                          <a:cs typeface="Arial" panose="020B0604020202020204" pitchFamily="34" charset="0"/>
                        </a:rPr>
                        <a:t>адамға</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айына</a:t>
                      </a:r>
                      <a:r>
                        <a:rPr lang="ru-RU" sz="900" dirty="0">
                          <a:effectLst/>
                          <a:latin typeface="Arial" panose="020B0604020202020204" pitchFamily="34" charset="0"/>
                          <a:cs typeface="Arial" panose="020B0604020202020204" pitchFamily="34" charset="0"/>
                        </a:rPr>
                        <a:t> 10 м3 </a:t>
                      </a:r>
                      <a:r>
                        <a:rPr lang="ru-RU" sz="900" dirty="0" err="1">
                          <a:effectLst/>
                          <a:latin typeface="Arial" panose="020B0604020202020204" pitchFamily="34" charset="0"/>
                          <a:cs typeface="Arial" panose="020B0604020202020204" pitchFamily="34" charset="0"/>
                        </a:rPr>
                        <a:t>астам</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реттеліп</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көрсетілетін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қызметтерді</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тұтынатын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халық</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санатына</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жататын</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жеке</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тұлғалар</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және</a:t>
                      </a:r>
                      <a:r>
                        <a:rPr lang="ru-RU" sz="900" dirty="0">
                          <a:effectLst/>
                          <a:latin typeface="Arial" panose="020B0604020202020204" pitchFamily="34" charset="0"/>
                          <a:cs typeface="Arial" panose="020B0604020202020204" pitchFamily="34" charset="0"/>
                        </a:rPr>
                        <a:t> суды </a:t>
                      </a:r>
                      <a:r>
                        <a:rPr lang="ru-RU" sz="900" dirty="0" err="1">
                          <a:effectLst/>
                          <a:latin typeface="Arial" panose="020B0604020202020204" pitchFamily="34" charset="0"/>
                          <a:cs typeface="Arial" panose="020B0604020202020204" pitchFamily="34" charset="0"/>
                        </a:rPr>
                        <a:t>есепке</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алудың</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жеке</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аспаптары</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жоқ</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жеке</a:t>
                      </a:r>
                      <a:r>
                        <a:rPr lang="ru-RU" sz="900" dirty="0">
                          <a:effectLst/>
                          <a:latin typeface="Arial" panose="020B0604020202020204" pitchFamily="34" charset="0"/>
                          <a:cs typeface="Arial" panose="020B0604020202020204" pitchFamily="34" charset="0"/>
                        </a:rPr>
                        <a:t> </a:t>
                      </a:r>
                      <a:r>
                        <a:rPr lang="ru-RU" sz="900" dirty="0" err="1">
                          <a:effectLst/>
                          <a:latin typeface="Arial" panose="020B0604020202020204" pitchFamily="34" charset="0"/>
                          <a:cs typeface="Arial" panose="020B0604020202020204" pitchFamily="34" charset="0"/>
                        </a:rPr>
                        <a:t>тұлғалар</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smtClean="0">
                          <a:solidFill>
                            <a:srgbClr val="000000"/>
                          </a:solidFill>
                          <a:effectLst/>
                          <a:latin typeface="Arial" panose="020B0604020202020204" pitchFamily="34" charset="0"/>
                          <a:cs typeface="Arial" panose="020B0604020202020204" pitchFamily="34" charset="0"/>
                        </a:rPr>
                        <a:t>132,01</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ru-RU" sz="900" b="0" i="0" u="none" strike="noStrike" dirty="0" smtClean="0">
                          <a:solidFill>
                            <a:srgbClr val="000000"/>
                          </a:solidFill>
                          <a:effectLst/>
                          <a:latin typeface="Arial" panose="020B0604020202020204" pitchFamily="34" charset="0"/>
                          <a:cs typeface="Arial" panose="020B0604020202020204" pitchFamily="34" charset="0"/>
                        </a:rPr>
                        <a:t>183,92</a:t>
                      </a:r>
                      <a:endParaRPr lang="ru-RU" sz="9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smtClean="0">
                          <a:solidFill>
                            <a:srgbClr val="000000"/>
                          </a:solidFill>
                          <a:effectLst/>
                          <a:latin typeface="Arial" panose="020B0604020202020204" pitchFamily="34" charset="0"/>
                          <a:ea typeface="+mn-ea"/>
                          <a:cs typeface="Arial" panose="020B0604020202020204" pitchFamily="34" charset="0"/>
                        </a:rPr>
                        <a:t>183,03</a:t>
                      </a:r>
                      <a:endParaRPr lang="ru-RU" sz="9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ru-RU" sz="900" b="0" i="0" u="none" strike="noStrike" kern="1200" dirty="0">
                          <a:solidFill>
                            <a:srgbClr val="000000"/>
                          </a:solidFill>
                          <a:effectLst/>
                          <a:latin typeface="Arial" panose="020B0604020202020204" pitchFamily="34" charset="0"/>
                          <a:ea typeface="+mn-ea"/>
                          <a:cs typeface="Arial" panose="020B0604020202020204" pitchFamily="34" charset="0"/>
                        </a:rPr>
                        <a:t>-</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8494244"/>
                  </a:ext>
                </a:extLst>
              </a:tr>
            </a:tbl>
          </a:graphicData>
        </a:graphic>
      </p:graphicFrame>
      <p:sp>
        <p:nvSpPr>
          <p:cNvPr id="9" name="Номер слайда 1"/>
          <p:cNvSpPr>
            <a:spLocks noGrp="1"/>
          </p:cNvSpPr>
          <p:nvPr>
            <p:ph type="sldNum" sz="quarter" idx="12"/>
          </p:nvPr>
        </p:nvSpPr>
        <p:spPr>
          <a:xfrm>
            <a:off x="10897984" y="6356351"/>
            <a:ext cx="1294016" cy="501649"/>
          </a:xfrm>
        </p:spPr>
        <p:txBody>
          <a:bodyPr/>
          <a:lstStyle/>
          <a:p>
            <a:pPr>
              <a:defRPr/>
            </a:pPr>
            <a:r>
              <a:rPr lang="en-US" altLang="ru-RU" dirty="0" smtClean="0"/>
              <a:t>8</a:t>
            </a:r>
            <a:endParaRPr lang="ru-RU" altLang="ru-RU" dirty="0"/>
          </a:p>
        </p:txBody>
      </p:sp>
    </p:spTree>
    <p:extLst>
      <p:ext uri="{BB962C8B-B14F-4D97-AF65-F5344CB8AC3E}">
        <p14:creationId xmlns:p14="http://schemas.microsoft.com/office/powerpoint/2010/main" val="284633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692696"/>
          </a:xfrm>
          <a:prstGeom prst="rect">
            <a:avLst/>
          </a:prstGeom>
        </p:spPr>
      </p:pic>
      <p:sp>
        <p:nvSpPr>
          <p:cNvPr id="12" name="Заголовок 1"/>
          <p:cNvSpPr txBox="1">
            <a:spLocks/>
          </p:cNvSpPr>
          <p:nvPr/>
        </p:nvSpPr>
        <p:spPr>
          <a:xfrm>
            <a:off x="0" y="0"/>
            <a:ext cx="12192000" cy="7042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1500" b="1" dirty="0">
                <a:solidFill>
                  <a:srgbClr val="336699"/>
                </a:solidFill>
                <a:latin typeface="Arial" panose="020B0604020202020204" pitchFamily="34" charset="0"/>
              </a:rPr>
              <a:t>2025 </a:t>
            </a:r>
            <a:r>
              <a:rPr lang="ru-RU" altLang="ru-RU" sz="1500" b="1" dirty="0" err="1">
                <a:solidFill>
                  <a:srgbClr val="336699"/>
                </a:solidFill>
                <a:latin typeface="Arial" panose="020B0604020202020204" pitchFamily="34" charset="0"/>
              </a:rPr>
              <a:t>жылғы</a:t>
            </a:r>
            <a:r>
              <a:rPr lang="ru-RU" altLang="ru-RU" sz="1500" b="1" dirty="0">
                <a:solidFill>
                  <a:srgbClr val="336699"/>
                </a:solidFill>
                <a:latin typeface="Arial" panose="020B0604020202020204" pitchFamily="34" charset="0"/>
              </a:rPr>
              <a:t> 1 </a:t>
            </a:r>
            <a:r>
              <a:rPr lang="ru-RU" altLang="ru-RU" sz="1500" b="1" dirty="0" err="1">
                <a:solidFill>
                  <a:srgbClr val="336699"/>
                </a:solidFill>
                <a:latin typeface="Arial" panose="020B0604020202020204" pitchFamily="34" charset="0"/>
              </a:rPr>
              <a:t>жартыжылдықтағы</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сумен</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жабдықтау</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қызметтері</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бойынша</a:t>
            </a:r>
            <a:r>
              <a:rPr lang="ru-RU" altLang="ru-RU" sz="1500" b="1" dirty="0">
                <a:solidFill>
                  <a:srgbClr val="336699"/>
                </a:solidFill>
                <a:latin typeface="Arial" panose="020B0604020202020204" pitchFamily="34" charset="0"/>
              </a:rPr>
              <a:t> </a:t>
            </a:r>
            <a:r>
              <a:rPr lang="ru-RU" altLang="ru-RU" sz="1500" b="1" dirty="0" err="1" smtClean="0">
                <a:solidFill>
                  <a:srgbClr val="336699"/>
                </a:solidFill>
                <a:latin typeface="Arial" panose="020B0604020202020204" pitchFamily="34" charset="0"/>
              </a:rPr>
              <a:t>бекітілген</a:t>
            </a:r>
            <a:endParaRPr lang="ru-RU" altLang="ru-RU" sz="1500" b="1" dirty="0" smtClean="0">
              <a:solidFill>
                <a:srgbClr val="336699"/>
              </a:solidFill>
              <a:latin typeface="Arial" panose="020B0604020202020204" pitchFamily="34" charset="0"/>
            </a:endParaRPr>
          </a:p>
          <a:p>
            <a:r>
              <a:rPr lang="ru-RU" altLang="ru-RU" sz="1500" b="1" dirty="0" smtClean="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тарифтік</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сметаның</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бап</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бойынша</a:t>
            </a:r>
            <a:r>
              <a:rPr lang="ru-RU" altLang="ru-RU" sz="1500" b="1" dirty="0">
                <a:solidFill>
                  <a:srgbClr val="336699"/>
                </a:solidFill>
                <a:latin typeface="Arial" panose="020B0604020202020204" pitchFamily="34" charset="0"/>
              </a:rPr>
              <a:t> </a:t>
            </a:r>
            <a:r>
              <a:rPr lang="ru-RU" altLang="ru-RU" sz="1500" b="1" dirty="0" err="1">
                <a:solidFill>
                  <a:srgbClr val="336699"/>
                </a:solidFill>
                <a:latin typeface="Arial" panose="020B0604020202020204" pitchFamily="34" charset="0"/>
              </a:rPr>
              <a:t>орындалуы</a:t>
            </a:r>
            <a:endParaRPr lang="ru-RU" altLang="ru-RU" sz="1500" b="1" dirty="0">
              <a:solidFill>
                <a:srgbClr val="336699"/>
              </a:solidFill>
              <a:latin typeface="Arial" panose="020B0604020202020204" pitchFamily="34" charset="0"/>
            </a:endParaRPr>
          </a:p>
        </p:txBody>
      </p:sp>
      <p:graphicFrame>
        <p:nvGraphicFramePr>
          <p:cNvPr id="13" name="Объект 6">
            <a:extLst>
              <a:ext uri="{FF2B5EF4-FFF2-40B4-BE49-F238E27FC236}">
                <a16:creationId xmlns:a16="http://schemas.microsoft.com/office/drawing/2014/main" id="{BAEE83BB-EE72-4A03-AA44-1AC24D2DA332}"/>
              </a:ext>
            </a:extLst>
          </p:cNvPr>
          <p:cNvGraphicFramePr>
            <a:graphicFrameLocks/>
          </p:cNvGraphicFramePr>
          <p:nvPr>
            <p:extLst>
              <p:ext uri="{D42A27DB-BD31-4B8C-83A1-F6EECF244321}">
                <p14:modId xmlns:p14="http://schemas.microsoft.com/office/powerpoint/2010/main" val="2402883357"/>
              </p:ext>
            </p:extLst>
          </p:nvPr>
        </p:nvGraphicFramePr>
        <p:xfrm>
          <a:off x="133961" y="621736"/>
          <a:ext cx="11808342" cy="6273844"/>
        </p:xfrm>
        <a:graphic>
          <a:graphicData uri="http://schemas.openxmlformats.org/drawingml/2006/table">
            <a:tbl>
              <a:tblPr firstRow="1" bandRow="1">
                <a:tableStyleId>{5C22544A-7EE6-4342-B048-85BDC9FD1C3A}</a:tableStyleId>
              </a:tblPr>
              <a:tblGrid>
                <a:gridCol w="434450">
                  <a:extLst>
                    <a:ext uri="{9D8B030D-6E8A-4147-A177-3AD203B41FA5}">
                      <a16:colId xmlns:a16="http://schemas.microsoft.com/office/drawing/2014/main" val="16334035"/>
                    </a:ext>
                  </a:extLst>
                </a:gridCol>
                <a:gridCol w="3719384">
                  <a:extLst>
                    <a:ext uri="{9D8B030D-6E8A-4147-A177-3AD203B41FA5}">
                      <a16:colId xmlns:a16="http://schemas.microsoft.com/office/drawing/2014/main" val="2766981936"/>
                    </a:ext>
                  </a:extLst>
                </a:gridCol>
                <a:gridCol w="1248032">
                  <a:extLst>
                    <a:ext uri="{9D8B030D-6E8A-4147-A177-3AD203B41FA5}">
                      <a16:colId xmlns:a16="http://schemas.microsoft.com/office/drawing/2014/main" val="351484457"/>
                    </a:ext>
                  </a:extLst>
                </a:gridCol>
                <a:gridCol w="1791730">
                  <a:extLst>
                    <a:ext uri="{9D8B030D-6E8A-4147-A177-3AD203B41FA5}">
                      <a16:colId xmlns:a16="http://schemas.microsoft.com/office/drawing/2014/main" val="3434611710"/>
                    </a:ext>
                  </a:extLst>
                </a:gridCol>
                <a:gridCol w="790832">
                  <a:extLst>
                    <a:ext uri="{9D8B030D-6E8A-4147-A177-3AD203B41FA5}">
                      <a16:colId xmlns:a16="http://schemas.microsoft.com/office/drawing/2014/main" val="2898772178"/>
                    </a:ext>
                  </a:extLst>
                </a:gridCol>
                <a:gridCol w="3823914">
                  <a:extLst>
                    <a:ext uri="{9D8B030D-6E8A-4147-A177-3AD203B41FA5}">
                      <a16:colId xmlns:a16="http://schemas.microsoft.com/office/drawing/2014/main" val="2338664714"/>
                    </a:ext>
                  </a:extLst>
                </a:gridCol>
              </a:tblGrid>
              <a:tr h="360000">
                <a:tc>
                  <a:txBody>
                    <a:bodyPr/>
                    <a:lstStyle/>
                    <a:p>
                      <a:pPr algn="ctr"/>
                      <a:r>
                        <a:rPr lang="x-none" sz="1000" dirty="0" smtClean="0">
                          <a:solidFill>
                            <a:schemeClr val="bg1"/>
                          </a:solidFill>
                          <a:latin typeface="Arial" panose="020B0604020202020204" pitchFamily="34" charset="0"/>
                          <a:cs typeface="Arial" panose="020B0604020202020204" pitchFamily="34" charset="0"/>
                        </a:rPr>
                        <a:t>№</a:t>
                      </a:r>
                      <a:endParaRPr lang="ru-RU" sz="1000" dirty="0">
                        <a:solidFill>
                          <a:schemeClr val="bg1"/>
                        </a:solidFill>
                        <a:latin typeface="Arial" panose="020B0604020202020204" pitchFamily="34" charset="0"/>
                        <a:cs typeface="Arial" panose="020B0604020202020204" pitchFamily="34" charset="0"/>
                      </a:endParaRPr>
                    </a:p>
                  </a:txBody>
                  <a:tcPr anchor="ctr">
                    <a:lnR w="19050" cap="flat" cmpd="sng" algn="ctr">
                      <a:solidFill>
                        <a:schemeClr val="bg1"/>
                      </a:solidFill>
                      <a:prstDash val="solid"/>
                      <a:round/>
                      <a:headEnd type="none" w="med" len="med"/>
                      <a:tailEnd type="none" w="med" len="med"/>
                    </a:ln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algn="ctr"/>
                      <a:r>
                        <a:rPr lang="ru-RU" sz="1000" dirty="0" err="1" smtClean="0">
                          <a:solidFill>
                            <a:schemeClr val="bg1"/>
                          </a:solidFill>
                          <a:latin typeface="Arial" panose="020B0604020202020204" pitchFamily="34" charset="0"/>
                          <a:cs typeface="Arial" panose="020B0604020202020204" pitchFamily="34" charset="0"/>
                        </a:rPr>
                        <a:t>Көрсеткіштердің</a:t>
                      </a:r>
                      <a:r>
                        <a:rPr lang="ru-RU" sz="1000" dirty="0" smtClean="0">
                          <a:solidFill>
                            <a:schemeClr val="bg1"/>
                          </a:solidFill>
                          <a:latin typeface="Arial" panose="020B0604020202020204" pitchFamily="34" charset="0"/>
                          <a:cs typeface="Arial" panose="020B0604020202020204" pitchFamily="34" charset="0"/>
                        </a:rPr>
                        <a:t> </a:t>
                      </a:r>
                      <a:r>
                        <a:rPr lang="ru-RU" sz="1000" dirty="0" err="1" smtClean="0">
                          <a:solidFill>
                            <a:schemeClr val="bg1"/>
                          </a:solidFill>
                          <a:latin typeface="Arial" panose="020B0604020202020204" pitchFamily="34" charset="0"/>
                          <a:cs typeface="Arial" panose="020B0604020202020204" pitchFamily="34" charset="0"/>
                        </a:rPr>
                        <a:t>атауы</a:t>
                      </a:r>
                      <a:endParaRPr lang="ru-RU" sz="1000" dirty="0">
                        <a:solidFill>
                          <a:schemeClr val="bg1"/>
                        </a:solidFill>
                        <a:latin typeface="Arial" panose="020B0604020202020204" pitchFamily="34" charset="0"/>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Бекітілген</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тарифтік</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сметада</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көзделген</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Тарифтік</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сметаның</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нақты</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қалыптасқан</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err="1" smtClean="0">
                          <a:solidFill>
                            <a:schemeClr val="bg1"/>
                          </a:solidFill>
                          <a:effectLst/>
                          <a:latin typeface="Arial" panose="020B0604020202020204" pitchFamily="34" charset="0"/>
                          <a:cs typeface="Arial" panose="020B0604020202020204" pitchFamily="34" charset="0"/>
                        </a:rPr>
                        <a:t>көрсеткіштері</a:t>
                      </a:r>
                      <a:r>
                        <a:rPr lang="ru-RU" sz="900" b="1" u="none" strike="noStrike" dirty="0" smtClean="0">
                          <a:solidFill>
                            <a:schemeClr val="bg1"/>
                          </a:solidFill>
                          <a:effectLst/>
                          <a:latin typeface="Arial" panose="020B0604020202020204" pitchFamily="34" charset="0"/>
                          <a:cs typeface="Arial" panose="020B0604020202020204" pitchFamily="34" charset="0"/>
                        </a:rPr>
                        <a:t>                                                         </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Ауытқу</a:t>
                      </a:r>
                      <a:r>
                        <a:rPr lang="ru-RU" sz="900" b="1" u="none" strike="noStrike" dirty="0" smtClean="0">
                          <a:solidFill>
                            <a:schemeClr val="bg1"/>
                          </a:solidFill>
                          <a:effectLst/>
                          <a:latin typeface="Arial" panose="020B0604020202020204" pitchFamily="34" charset="0"/>
                          <a:cs typeface="Arial" panose="020B0604020202020204" pitchFamily="34" charset="0"/>
                        </a:rPr>
                        <a:t>, </a:t>
                      </a:r>
                      <a:r>
                        <a:rPr lang="ru-RU" sz="900" b="1" u="none" strike="noStrike" dirty="0">
                          <a:solidFill>
                            <a:schemeClr val="bg1"/>
                          </a:solidFill>
                          <a:effectLst/>
                          <a:latin typeface="Arial" panose="020B0604020202020204" pitchFamily="34" charset="0"/>
                          <a:cs typeface="Arial" panose="020B0604020202020204" pitchFamily="34" charset="0"/>
                        </a:rPr>
                        <a:t>%</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65000"/>
                        </a:schemeClr>
                      </a:solidFill>
                      <a:prstDash val="solid"/>
                      <a:round/>
                      <a:headEnd type="none" w="med" len="med"/>
                      <a:tailEnd type="none" w="med" len="med"/>
                    </a:lnB>
                    <a:solidFill>
                      <a:srgbClr val="2583AD"/>
                    </a:solidFill>
                  </a:tcPr>
                </a:tc>
                <a:tc>
                  <a:txBody>
                    <a:bodyPr/>
                    <a:lstStyle/>
                    <a:p>
                      <a:pPr algn="ctr" fontAlgn="ctr"/>
                      <a:r>
                        <a:rPr lang="ru-RU" sz="900" b="1" u="none" strike="noStrike" dirty="0" err="1" smtClean="0">
                          <a:solidFill>
                            <a:schemeClr val="bg1"/>
                          </a:solidFill>
                          <a:effectLst/>
                          <a:latin typeface="Arial" panose="020B0604020202020204" pitchFamily="34" charset="0"/>
                          <a:cs typeface="Arial" panose="020B0604020202020204" pitchFamily="34" charset="0"/>
                        </a:rPr>
                        <a:t>Ескерту</a:t>
                      </a:r>
                      <a:endParaRPr lang="ru-RU" sz="900" b="1" i="0" u="none" strike="noStrike" dirty="0">
                        <a:solidFill>
                          <a:schemeClr val="bg1"/>
                        </a:solidFill>
                        <a:effectLst/>
                        <a:latin typeface="Arial" panose="020B0604020202020204" pitchFamily="34" charset="0"/>
                        <a:cs typeface="Arial" panose="020B0604020202020204" pitchFamily="34" charset="0"/>
                      </a:endParaRPr>
                    </a:p>
                  </a:txBody>
                  <a:tcPr marL="36000" marR="36000" marT="3109"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175" cap="flat" cmpd="sng" algn="ctr">
                      <a:solidFill>
                        <a:schemeClr val="bg1">
                          <a:lumMod val="65000"/>
                        </a:schemeClr>
                      </a:solidFill>
                      <a:prstDash val="solid"/>
                      <a:round/>
                      <a:headEnd type="none" w="med" len="med"/>
                      <a:tailEnd type="none" w="med" len="med"/>
                    </a:lnB>
                    <a:solidFill>
                      <a:srgbClr val="2583AD"/>
                    </a:solidFill>
                  </a:tcPr>
                </a:tc>
                <a:extLst>
                  <a:ext uri="{0D108BD9-81ED-4DB2-BD59-A6C34878D82A}">
                    <a16:rowId xmlns:a16="http://schemas.microsoft.com/office/drawing/2014/main" val="1499234238"/>
                  </a:ext>
                </a:extLst>
              </a:tr>
              <a:tr h="233739">
                <a:tc>
                  <a:txBody>
                    <a:bodyPr/>
                    <a:lstStyle/>
                    <a:p>
                      <a:pPr algn="ctr"/>
                      <a:r>
                        <a:rPr lang="en-US" sz="900" b="1" dirty="0" smtClean="0">
                          <a:solidFill>
                            <a:srgbClr val="153357"/>
                          </a:solidFill>
                          <a:latin typeface="Arial" panose="020B0604020202020204" pitchFamily="34" charset="0"/>
                          <a:cs typeface="Arial" panose="020B0604020202020204" pitchFamily="34" charset="0"/>
                        </a:rPr>
                        <a:t>I</a:t>
                      </a:r>
                      <a:endParaRPr lang="ru-RU" sz="900" b="1"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CE8F4"/>
                    </a:solidFill>
                  </a:tcPr>
                </a:tc>
                <a:tc>
                  <a:txBody>
                    <a:bodyPr/>
                    <a:lstStyle/>
                    <a:p>
                      <a:r>
                        <a:rPr lang="ru-RU" sz="900" b="1" dirty="0" err="1" smtClean="0">
                          <a:solidFill>
                            <a:srgbClr val="153357"/>
                          </a:solidFill>
                          <a:latin typeface="Arial" panose="020B0604020202020204" pitchFamily="34" charset="0"/>
                          <a:cs typeface="Arial" panose="020B0604020202020204" pitchFamily="34" charset="0"/>
                        </a:rPr>
                        <a:t>Тауарларды</a:t>
                      </a:r>
                      <a:r>
                        <a:rPr lang="ru-RU" sz="900" b="1" dirty="0" smtClean="0">
                          <a:solidFill>
                            <a:srgbClr val="153357"/>
                          </a:solidFill>
                          <a:latin typeface="Arial" panose="020B0604020202020204" pitchFamily="34" charset="0"/>
                          <a:cs typeface="Arial" panose="020B0604020202020204" pitchFamily="34" charset="0"/>
                        </a:rPr>
                        <a:t> </a:t>
                      </a:r>
                      <a:r>
                        <a:rPr lang="ru-RU" sz="900" b="1" dirty="0" err="1" smtClean="0">
                          <a:solidFill>
                            <a:srgbClr val="153357"/>
                          </a:solidFill>
                          <a:latin typeface="Arial" panose="020B0604020202020204" pitchFamily="34" charset="0"/>
                          <a:cs typeface="Arial" panose="020B0604020202020204" pitchFamily="34" charset="0"/>
                        </a:rPr>
                        <a:t>өндіруге</a:t>
                      </a:r>
                      <a:r>
                        <a:rPr lang="ru-RU" sz="900" b="1" dirty="0" smtClean="0">
                          <a:solidFill>
                            <a:srgbClr val="153357"/>
                          </a:solidFill>
                          <a:latin typeface="Arial" panose="020B0604020202020204" pitchFamily="34" charset="0"/>
                          <a:cs typeface="Arial" panose="020B0604020202020204" pitchFamily="34" charset="0"/>
                        </a:rPr>
                        <a:t> </a:t>
                      </a:r>
                      <a:r>
                        <a:rPr lang="ru-RU" sz="900" b="1" dirty="0" err="1" smtClean="0">
                          <a:solidFill>
                            <a:srgbClr val="153357"/>
                          </a:solidFill>
                          <a:latin typeface="Arial" panose="020B0604020202020204" pitchFamily="34" charset="0"/>
                          <a:cs typeface="Arial" panose="020B0604020202020204" pitchFamily="34" charset="0"/>
                        </a:rPr>
                        <a:t>және</a:t>
                      </a:r>
                      <a:r>
                        <a:rPr lang="ru-RU" sz="900" b="1" dirty="0" smtClean="0">
                          <a:solidFill>
                            <a:srgbClr val="153357"/>
                          </a:solidFill>
                          <a:latin typeface="Arial" panose="020B0604020202020204" pitchFamily="34" charset="0"/>
                          <a:cs typeface="Arial" panose="020B0604020202020204" pitchFamily="34" charset="0"/>
                        </a:rPr>
                        <a:t> </a:t>
                      </a:r>
                      <a:r>
                        <a:rPr lang="ru-RU" sz="900" b="1" dirty="0" err="1" smtClean="0">
                          <a:solidFill>
                            <a:srgbClr val="153357"/>
                          </a:solidFill>
                          <a:latin typeface="Arial" panose="020B0604020202020204" pitchFamily="34" charset="0"/>
                          <a:cs typeface="Arial" panose="020B0604020202020204" pitchFamily="34" charset="0"/>
                        </a:rPr>
                        <a:t>қызмет</a:t>
                      </a:r>
                      <a:r>
                        <a:rPr lang="ru-RU" sz="900" b="1" dirty="0" smtClean="0">
                          <a:solidFill>
                            <a:srgbClr val="153357"/>
                          </a:solidFill>
                          <a:latin typeface="Arial" panose="020B0604020202020204" pitchFamily="34" charset="0"/>
                          <a:cs typeface="Arial" panose="020B0604020202020204" pitchFamily="34" charset="0"/>
                        </a:rPr>
                        <a:t> </a:t>
                      </a:r>
                      <a:r>
                        <a:rPr lang="ru-RU" sz="900" b="1" dirty="0" err="1" smtClean="0">
                          <a:solidFill>
                            <a:srgbClr val="153357"/>
                          </a:solidFill>
                          <a:latin typeface="Arial" panose="020B0604020202020204" pitchFamily="34" charset="0"/>
                          <a:cs typeface="Arial" panose="020B0604020202020204" pitchFamily="34" charset="0"/>
                        </a:rPr>
                        <a:t>көрсетуге</a:t>
                      </a:r>
                      <a:r>
                        <a:rPr lang="ru-RU" sz="900" b="1" dirty="0" smtClean="0">
                          <a:solidFill>
                            <a:srgbClr val="153357"/>
                          </a:solidFill>
                          <a:latin typeface="Arial" panose="020B0604020202020204" pitchFamily="34" charset="0"/>
                          <a:cs typeface="Arial" panose="020B0604020202020204" pitchFamily="34" charset="0"/>
                        </a:rPr>
                        <a:t> </a:t>
                      </a:r>
                      <a:r>
                        <a:rPr lang="ru-RU" sz="900" b="1" dirty="0" err="1" smtClean="0">
                          <a:solidFill>
                            <a:srgbClr val="153357"/>
                          </a:solidFill>
                          <a:latin typeface="Arial" panose="020B0604020202020204" pitchFamily="34" charset="0"/>
                          <a:cs typeface="Arial" panose="020B0604020202020204" pitchFamily="34" charset="0"/>
                        </a:rPr>
                        <a:t>арналған</a:t>
                      </a:r>
                      <a:r>
                        <a:rPr lang="ru-RU" sz="900" b="1" dirty="0" smtClean="0">
                          <a:solidFill>
                            <a:srgbClr val="153357"/>
                          </a:solidFill>
                          <a:latin typeface="Arial" panose="020B0604020202020204" pitchFamily="34" charset="0"/>
                          <a:cs typeface="Arial" panose="020B0604020202020204" pitchFamily="34" charset="0"/>
                        </a:rPr>
                        <a:t> </a:t>
                      </a:r>
                      <a:r>
                        <a:rPr lang="ru-RU" sz="900" b="1" dirty="0" err="1" smtClean="0">
                          <a:solidFill>
                            <a:srgbClr val="153357"/>
                          </a:solidFill>
                          <a:latin typeface="Arial" panose="020B0604020202020204" pitchFamily="34" charset="0"/>
                          <a:cs typeface="Arial" panose="020B0604020202020204" pitchFamily="34" charset="0"/>
                        </a:rPr>
                        <a:t>шығындар</a:t>
                      </a:r>
                      <a:r>
                        <a:rPr lang="ru-RU" sz="900" b="1" dirty="0" smtClean="0">
                          <a:solidFill>
                            <a:srgbClr val="153357"/>
                          </a:solidFill>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барлығы</a:t>
                      </a:r>
                      <a:r>
                        <a:rPr lang="ru-RU" sz="900" b="0" dirty="0" smtClean="0">
                          <a:solidFill>
                            <a:srgbClr val="153357"/>
                          </a:solidFill>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соның</a:t>
                      </a:r>
                      <a:r>
                        <a:rPr lang="ru-RU" sz="900" b="0" dirty="0" smtClean="0">
                          <a:solidFill>
                            <a:srgbClr val="153357"/>
                          </a:solidFill>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ішінде</a:t>
                      </a:r>
                      <a:endParaRPr lang="x-none" sz="900" b="0" dirty="0">
                        <a:solidFill>
                          <a:srgbClr val="153357"/>
                        </a:solidFill>
                        <a:latin typeface="Arial" panose="020B0604020202020204" pitchFamily="34" charset="0"/>
                        <a:cs typeface="Arial" panose="020B0604020202020204" pitchFamily="34" charset="0"/>
                      </a:endParaRPr>
                    </a:p>
                  </a:txBody>
                  <a:tcPr marL="7200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CE8F4"/>
                    </a:solidFill>
                  </a:tcPr>
                </a:tc>
                <a:tc>
                  <a:txBody>
                    <a:bodyPr/>
                    <a:lstStyle/>
                    <a:p>
                      <a:pPr algn="r" fontAlgn="t"/>
                      <a:r>
                        <a:rPr lang="ru-RU" sz="900" b="1" i="0" u="none" strike="noStrike" dirty="0" smtClean="0">
                          <a:solidFill>
                            <a:srgbClr val="153357"/>
                          </a:solidFill>
                          <a:effectLst/>
                          <a:latin typeface="Arial" panose="020B0604020202020204" pitchFamily="34" charset="0"/>
                          <a:cs typeface="Arial" panose="020B0604020202020204" pitchFamily="34" charset="0"/>
                        </a:rPr>
                        <a:t>21 274 907</a:t>
                      </a:r>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CE8F4"/>
                    </a:solidFill>
                  </a:tcPr>
                </a:tc>
                <a:tc>
                  <a:txBody>
                    <a:bodyPr/>
                    <a:lstStyle/>
                    <a:p>
                      <a:pPr marL="0" algn="r" defTabSz="914400" rtl="0" eaLnBrk="1" fontAlgn="t" latinLnBrk="0" hangingPunct="1"/>
                      <a:r>
                        <a:rPr lang="ru-RU" sz="900" b="1" i="0" u="none" strike="noStrike" kern="1200" dirty="0">
                          <a:solidFill>
                            <a:srgbClr val="153357"/>
                          </a:solidFill>
                          <a:effectLst/>
                          <a:latin typeface="Arial" panose="020B0604020202020204" pitchFamily="34" charset="0"/>
                          <a:ea typeface="+mn-ea"/>
                          <a:cs typeface="Arial" panose="020B0604020202020204" pitchFamily="34" charset="0"/>
                        </a:rPr>
                        <a:t>10 538 405</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CE8F4"/>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-50,5%</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CE8F4"/>
                    </a:solidFill>
                  </a:tcPr>
                </a:tc>
                <a:tc>
                  <a:txBody>
                    <a:bodyPr/>
                    <a:lstStyle/>
                    <a:p>
                      <a:pPr algn="r" fontAlgn="t"/>
                      <a:endParaRPr lang="ru-RU" sz="800" b="1"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CE8F4"/>
                    </a:solidFill>
                  </a:tcPr>
                </a:tc>
                <a:extLst>
                  <a:ext uri="{0D108BD9-81ED-4DB2-BD59-A6C34878D82A}">
                    <a16:rowId xmlns:a16="http://schemas.microsoft.com/office/drawing/2014/main" val="2405690257"/>
                  </a:ext>
                </a:extLst>
              </a:tr>
              <a:tr h="223967">
                <a:tc>
                  <a:txBody>
                    <a:bodyPr/>
                    <a:lstStyle/>
                    <a:p>
                      <a:pPr algn="ctr"/>
                      <a:r>
                        <a:rPr lang="ru-RU" sz="900" b="1" dirty="0" smtClean="0">
                          <a:solidFill>
                            <a:srgbClr val="153357"/>
                          </a:solidFill>
                          <a:latin typeface="Arial" panose="020B0604020202020204" pitchFamily="34" charset="0"/>
                          <a:cs typeface="Arial" panose="020B0604020202020204" pitchFamily="34" charset="0"/>
                        </a:rPr>
                        <a:t>1</a:t>
                      </a:r>
                      <a:endParaRPr lang="ru-RU" sz="900" b="1"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900" b="1" i="0" u="none" strike="noStrike" dirty="0" err="1" smtClean="0">
                          <a:solidFill>
                            <a:srgbClr val="153357"/>
                          </a:solidFill>
                          <a:effectLst/>
                          <a:latin typeface="Arial" panose="020B0604020202020204" pitchFamily="34" charset="0"/>
                          <a:cs typeface="Arial" panose="020B0604020202020204" pitchFamily="34" charset="0"/>
                        </a:rPr>
                        <a:t>Материалдық</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шығындар</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барлығы</a:t>
                      </a:r>
                      <a:r>
                        <a:rPr lang="ru-RU" sz="900" b="0" dirty="0" smtClean="0">
                          <a:solidFill>
                            <a:srgbClr val="153357"/>
                          </a:solidFill>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соның</a:t>
                      </a:r>
                      <a:r>
                        <a:rPr lang="ru-RU" sz="900" b="0" dirty="0" smtClean="0">
                          <a:solidFill>
                            <a:srgbClr val="153357"/>
                          </a:solidFill>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ішінде</a:t>
                      </a:r>
                      <a:endParaRPr lang="x-none" sz="900" b="0" dirty="0" smtClean="0">
                        <a:solidFill>
                          <a:srgbClr val="153357"/>
                        </a:solidFill>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r" fontAlgn="t"/>
                      <a:r>
                        <a:rPr lang="ru-RU" sz="900" b="1" i="0" u="none" strike="noStrike" dirty="0" smtClean="0">
                          <a:solidFill>
                            <a:srgbClr val="153357"/>
                          </a:solidFill>
                          <a:effectLst/>
                          <a:latin typeface="Arial" panose="020B0604020202020204" pitchFamily="34" charset="0"/>
                          <a:cs typeface="Arial" panose="020B0604020202020204" pitchFamily="34" charset="0"/>
                        </a:rPr>
                        <a:t>5 556 489</a:t>
                      </a:r>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marL="0" algn="r" defTabSz="914400" rtl="0" eaLnBrk="1" fontAlgn="t" latinLnBrk="0" hangingPunct="1"/>
                      <a:r>
                        <a:rPr lang="ru-RU" sz="900" b="1" i="0" u="none" strike="noStrike" kern="1200" dirty="0">
                          <a:solidFill>
                            <a:srgbClr val="153357"/>
                          </a:solidFill>
                          <a:effectLst/>
                          <a:latin typeface="Arial" panose="020B0604020202020204" pitchFamily="34" charset="0"/>
                          <a:ea typeface="+mn-ea"/>
                          <a:cs typeface="Arial" panose="020B0604020202020204" pitchFamily="34" charset="0"/>
                        </a:rPr>
                        <a:t>2 959 602</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-46,7%</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r" fontAlgn="t"/>
                      <a:endParaRPr lang="ru-RU" sz="800" b="1"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extLst>
                  <a:ext uri="{0D108BD9-81ED-4DB2-BD59-A6C34878D82A}">
                    <a16:rowId xmlns:a16="http://schemas.microsoft.com/office/drawing/2014/main" val="3976736880"/>
                  </a:ext>
                </a:extLst>
              </a:tr>
              <a:tr h="223967">
                <a:tc>
                  <a:txBody>
                    <a:bodyPr/>
                    <a:lstStyle/>
                    <a:p>
                      <a:pPr algn="ctr"/>
                      <a:r>
                        <a:rPr lang="ru-RU" sz="900" dirty="0" smtClean="0">
                          <a:solidFill>
                            <a:srgbClr val="153357"/>
                          </a:solidFill>
                          <a:latin typeface="Arial" panose="020B0604020202020204" pitchFamily="34" charset="0"/>
                          <a:cs typeface="Arial" panose="020B0604020202020204" pitchFamily="34" charset="0"/>
                        </a:rPr>
                        <a:t>1.1</a:t>
                      </a:r>
                      <a:endParaRPr lang="ru-RU" sz="90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b"/>
                      <a:r>
                        <a:rPr lang="ru-RU" sz="900" b="0" i="0" u="none" strike="noStrike" dirty="0" err="1" smtClean="0">
                          <a:solidFill>
                            <a:srgbClr val="153357"/>
                          </a:solidFill>
                          <a:effectLst/>
                          <a:latin typeface="Arial" panose="020B0604020202020204" pitchFamily="34" charset="0"/>
                          <a:cs typeface="Arial" panose="020B0604020202020204" pitchFamily="34" charset="0"/>
                        </a:rPr>
                        <a:t>Шикізат</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және</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материалдар</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smtClean="0">
                          <a:solidFill>
                            <a:srgbClr val="153357"/>
                          </a:solidFill>
                          <a:effectLst/>
                          <a:latin typeface="Arial" panose="020B0604020202020204" pitchFamily="34" charset="0"/>
                          <a:cs typeface="Arial" panose="020B0604020202020204" pitchFamily="34" charset="0"/>
                        </a:rPr>
                        <a:t>567 199</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311 858</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-45,0%</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endParaRPr lang="ru-RU" sz="8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912749684"/>
                  </a:ext>
                </a:extLst>
              </a:tr>
              <a:tr h="229039">
                <a:tc>
                  <a:txBody>
                    <a:bodyPr/>
                    <a:lstStyle/>
                    <a:p>
                      <a:pPr algn="ctr"/>
                      <a:r>
                        <a:rPr lang="ru-RU" sz="900" dirty="0" smtClean="0">
                          <a:solidFill>
                            <a:srgbClr val="153357"/>
                          </a:solidFill>
                          <a:latin typeface="Arial" panose="020B0604020202020204" pitchFamily="34" charset="0"/>
                          <a:cs typeface="Arial" panose="020B0604020202020204" pitchFamily="34" charset="0"/>
                        </a:rPr>
                        <a:t>1.2</a:t>
                      </a:r>
                      <a:endParaRPr lang="ru-RU" sz="90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b"/>
                      <a:r>
                        <a:rPr lang="ru-RU" sz="900" b="0" i="0" u="none" strike="noStrike" dirty="0" err="1" smtClean="0">
                          <a:solidFill>
                            <a:srgbClr val="153357"/>
                          </a:solidFill>
                          <a:effectLst/>
                          <a:latin typeface="Arial" panose="020B0604020202020204" pitchFamily="34" charset="0"/>
                          <a:cs typeface="Arial" panose="020B0604020202020204" pitchFamily="34" charset="0"/>
                        </a:rPr>
                        <a:t>Жанар-жағармай</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материалдары</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smtClean="0">
                          <a:solidFill>
                            <a:srgbClr val="153357"/>
                          </a:solidFill>
                          <a:effectLst/>
                          <a:latin typeface="Arial" panose="020B0604020202020204" pitchFamily="34" charset="0"/>
                          <a:cs typeface="Arial" panose="020B0604020202020204" pitchFamily="34" charset="0"/>
                        </a:rPr>
                        <a:t>532 006</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269 567</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-49,3%</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endParaRPr lang="ru-RU" sz="8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042823812"/>
                  </a:ext>
                </a:extLst>
              </a:tr>
              <a:tr h="217096">
                <a:tc>
                  <a:txBody>
                    <a:bodyPr/>
                    <a:lstStyle/>
                    <a:p>
                      <a:pPr algn="ctr"/>
                      <a:r>
                        <a:rPr lang="ru-RU" sz="900" dirty="0" smtClean="0">
                          <a:solidFill>
                            <a:srgbClr val="153357"/>
                          </a:solidFill>
                          <a:latin typeface="Arial" panose="020B0604020202020204" pitchFamily="34" charset="0"/>
                          <a:cs typeface="Arial" panose="020B0604020202020204" pitchFamily="34" charset="0"/>
                        </a:rPr>
                        <a:t>1.3</a:t>
                      </a:r>
                      <a:endParaRPr lang="ru-RU" sz="90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b"/>
                      <a:r>
                        <a:rPr lang="ru-RU" sz="900" b="0" i="0" u="none" strike="noStrike" dirty="0" err="1" smtClean="0">
                          <a:solidFill>
                            <a:srgbClr val="153357"/>
                          </a:solidFill>
                          <a:effectLst/>
                          <a:latin typeface="Arial" panose="020B0604020202020204" pitchFamily="34" charset="0"/>
                          <a:cs typeface="Arial" panose="020B0604020202020204" pitchFamily="34" charset="0"/>
                        </a:rPr>
                        <a:t>Жанармай</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smtClean="0">
                          <a:solidFill>
                            <a:srgbClr val="153357"/>
                          </a:solidFill>
                          <a:effectLst/>
                          <a:latin typeface="Arial" panose="020B0604020202020204" pitchFamily="34" charset="0"/>
                          <a:cs typeface="Arial" panose="020B0604020202020204" pitchFamily="34" charset="0"/>
                        </a:rPr>
                        <a:t>16 413</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9 440</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-42,5%</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endParaRPr lang="ru-RU" sz="8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29617849"/>
                  </a:ext>
                </a:extLst>
              </a:tr>
              <a:tr h="223967">
                <a:tc>
                  <a:txBody>
                    <a:bodyPr/>
                    <a:lstStyle/>
                    <a:p>
                      <a:pPr algn="ctr"/>
                      <a:r>
                        <a:rPr lang="ru-RU" sz="900" dirty="0" smtClean="0">
                          <a:solidFill>
                            <a:srgbClr val="153357"/>
                          </a:solidFill>
                          <a:latin typeface="Arial" panose="020B0604020202020204" pitchFamily="34" charset="0"/>
                          <a:cs typeface="Arial" panose="020B0604020202020204" pitchFamily="34" charset="0"/>
                        </a:rPr>
                        <a:t>1.4</a:t>
                      </a:r>
                      <a:endParaRPr lang="ru-RU" sz="90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b"/>
                      <a:r>
                        <a:rPr lang="ru-RU" sz="900" b="0" i="0" u="none" strike="noStrike" dirty="0" smtClean="0">
                          <a:solidFill>
                            <a:srgbClr val="153357"/>
                          </a:solidFill>
                          <a:effectLst/>
                          <a:latin typeface="Arial" panose="020B0604020202020204" pitchFamily="34" charset="0"/>
                          <a:cs typeface="Arial" panose="020B0604020202020204" pitchFamily="34" charset="0"/>
                        </a:rPr>
                        <a:t>Энергия</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smtClean="0">
                          <a:solidFill>
                            <a:srgbClr val="153357"/>
                          </a:solidFill>
                          <a:effectLst/>
                          <a:latin typeface="Arial" panose="020B0604020202020204" pitchFamily="34" charset="0"/>
                          <a:cs typeface="Arial" panose="020B0604020202020204" pitchFamily="34" charset="0"/>
                        </a:rPr>
                        <a:t>4 440 871</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en-US" sz="900" b="0" i="0" u="none" strike="noStrike" kern="1200" dirty="0" smtClean="0">
                          <a:solidFill>
                            <a:srgbClr val="153357"/>
                          </a:solidFill>
                          <a:effectLst/>
                          <a:latin typeface="Arial" panose="020B0604020202020204" pitchFamily="34" charset="0"/>
                          <a:ea typeface="+mn-ea"/>
                          <a:cs typeface="Arial" panose="020B0604020202020204" pitchFamily="34" charset="0"/>
                        </a:rPr>
                        <a:t>2 368 737</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a:t>
                      </a:r>
                      <a:r>
                        <a:rPr lang="ru-RU" sz="900" b="0" i="0" u="none" strike="noStrike" dirty="0" smtClean="0">
                          <a:solidFill>
                            <a:srgbClr val="153357"/>
                          </a:solidFill>
                          <a:effectLst/>
                          <a:latin typeface="Arial" panose="020B0604020202020204" pitchFamily="34" charset="0"/>
                          <a:cs typeface="Arial" panose="020B0604020202020204" pitchFamily="34" charset="0"/>
                        </a:rPr>
                        <a:t>4</a:t>
                      </a:r>
                      <a:r>
                        <a:rPr lang="en-US" sz="900" b="0" i="0" u="none" strike="noStrike" dirty="0" smtClean="0">
                          <a:solidFill>
                            <a:srgbClr val="153357"/>
                          </a:solidFill>
                          <a:effectLst/>
                          <a:latin typeface="Arial" panose="020B0604020202020204" pitchFamily="34" charset="0"/>
                          <a:cs typeface="Arial" panose="020B0604020202020204" pitchFamily="34" charset="0"/>
                        </a:rPr>
                        <a:t>6,7</a:t>
                      </a:r>
                      <a:r>
                        <a:rPr lang="ru-RU" sz="900" b="0" i="0" u="none" strike="noStrike" dirty="0" smtClean="0">
                          <a:solidFill>
                            <a:srgbClr val="153357"/>
                          </a:solidFill>
                          <a:effectLst/>
                          <a:latin typeface="Arial" panose="020B0604020202020204" pitchFamily="34" charset="0"/>
                          <a:cs typeface="Arial" panose="020B0604020202020204" pitchFamily="34" charset="0"/>
                        </a:rPr>
                        <a:t>%</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endParaRPr lang="ru-RU" sz="8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162596885"/>
                  </a:ext>
                </a:extLst>
              </a:tr>
              <a:tr h="223967">
                <a:tc>
                  <a:txBody>
                    <a:bodyPr/>
                    <a:lstStyle/>
                    <a:p>
                      <a:pPr algn="ctr"/>
                      <a:r>
                        <a:rPr lang="ru-RU" sz="900" b="1" dirty="0" smtClean="0">
                          <a:solidFill>
                            <a:srgbClr val="153357"/>
                          </a:solidFill>
                          <a:latin typeface="Arial" panose="020B0604020202020204" pitchFamily="34" charset="0"/>
                          <a:cs typeface="Arial" panose="020B0604020202020204" pitchFamily="34" charset="0"/>
                        </a:rPr>
                        <a:t>2</a:t>
                      </a:r>
                      <a:endParaRPr lang="ru-RU" sz="900" b="1"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l" fontAlgn="b"/>
                      <a:r>
                        <a:rPr lang="ru-RU" sz="900" b="1" i="0" u="none" strike="noStrike" dirty="0" err="1" smtClean="0">
                          <a:solidFill>
                            <a:srgbClr val="153357"/>
                          </a:solidFill>
                          <a:effectLst/>
                          <a:latin typeface="Arial" panose="020B0604020202020204" pitchFamily="34" charset="0"/>
                          <a:cs typeface="Arial" panose="020B0604020202020204" pitchFamily="34" charset="0"/>
                        </a:rPr>
                        <a:t>Еңбекке</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ақы</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төлеуге</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арналған</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1" i="0" u="none" strike="noStrike" dirty="0" err="1" smtClean="0">
                          <a:solidFill>
                            <a:srgbClr val="153357"/>
                          </a:solidFill>
                          <a:effectLst/>
                          <a:latin typeface="Arial" panose="020B0604020202020204" pitchFamily="34" charset="0"/>
                          <a:cs typeface="Arial" panose="020B0604020202020204" pitchFamily="34" charset="0"/>
                        </a:rPr>
                        <a:t>шығыстар</a:t>
                      </a:r>
                      <a:r>
                        <a:rPr lang="ru-RU" sz="900" b="1" i="0" u="none" strike="noStrike" dirty="0" smtClean="0">
                          <a:solidFill>
                            <a:srgbClr val="153357"/>
                          </a:solidFill>
                          <a:effectLst/>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барлығы</a:t>
                      </a:r>
                      <a:r>
                        <a:rPr lang="ru-RU" sz="900" b="0" dirty="0" smtClean="0">
                          <a:solidFill>
                            <a:srgbClr val="153357"/>
                          </a:solidFill>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соның</a:t>
                      </a:r>
                      <a:r>
                        <a:rPr lang="ru-RU" sz="900" b="0" dirty="0" smtClean="0">
                          <a:solidFill>
                            <a:srgbClr val="153357"/>
                          </a:solidFill>
                          <a:latin typeface="Arial" panose="020B0604020202020204" pitchFamily="34" charset="0"/>
                          <a:cs typeface="Arial" panose="020B0604020202020204" pitchFamily="34" charset="0"/>
                        </a:rPr>
                        <a:t> </a:t>
                      </a:r>
                      <a:r>
                        <a:rPr lang="ru-RU" sz="900" b="0" dirty="0" err="1" smtClean="0">
                          <a:solidFill>
                            <a:srgbClr val="153357"/>
                          </a:solidFill>
                          <a:latin typeface="Arial" panose="020B0604020202020204" pitchFamily="34" charset="0"/>
                          <a:cs typeface="Arial" panose="020B0604020202020204" pitchFamily="34" charset="0"/>
                        </a:rPr>
                        <a:t>ішінде</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r" fontAlgn="t"/>
                      <a:r>
                        <a:rPr lang="ru-RU" sz="900" b="1" i="0" u="none" strike="noStrike" dirty="0" smtClean="0">
                          <a:solidFill>
                            <a:srgbClr val="153357"/>
                          </a:solidFill>
                          <a:effectLst/>
                          <a:latin typeface="Arial" panose="020B0604020202020204" pitchFamily="34" charset="0"/>
                          <a:cs typeface="Arial" panose="020B0604020202020204" pitchFamily="34" charset="0"/>
                        </a:rPr>
                        <a:t>9 417 409</a:t>
                      </a:r>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marL="0" algn="r" defTabSz="914400" rtl="0" eaLnBrk="1" fontAlgn="ctr" latinLnBrk="0" hangingPunct="1"/>
                      <a:r>
                        <a:rPr lang="ru-RU" sz="900" b="1" i="0" u="none" strike="noStrike" kern="1200" dirty="0">
                          <a:solidFill>
                            <a:srgbClr val="153357"/>
                          </a:solidFill>
                          <a:effectLst/>
                          <a:latin typeface="Arial" panose="020B0604020202020204" pitchFamily="34" charset="0"/>
                          <a:ea typeface="+mn-ea"/>
                          <a:cs typeface="Arial" panose="020B0604020202020204" pitchFamily="34" charset="0"/>
                        </a:rPr>
                        <a:t>4 207 174</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r" fontAlgn="ctr"/>
                      <a:r>
                        <a:rPr lang="ru-RU" sz="900" b="1" i="0" u="none" strike="noStrike" dirty="0">
                          <a:solidFill>
                            <a:srgbClr val="153357"/>
                          </a:solidFill>
                          <a:effectLst/>
                          <a:latin typeface="Arial" panose="020B0604020202020204" pitchFamily="34" charset="0"/>
                          <a:cs typeface="Arial" panose="020B0604020202020204" pitchFamily="34" charset="0"/>
                        </a:rPr>
                        <a:t>-55,3%</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r" fontAlgn="t"/>
                      <a:endParaRPr lang="ru-RU" sz="800" b="1"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extLst>
                  <a:ext uri="{0D108BD9-81ED-4DB2-BD59-A6C34878D82A}">
                    <a16:rowId xmlns:a16="http://schemas.microsoft.com/office/drawing/2014/main" val="4152886961"/>
                  </a:ext>
                </a:extLst>
              </a:tr>
              <a:tr h="190504">
                <a:tc>
                  <a:txBody>
                    <a:bodyPr/>
                    <a:lstStyle/>
                    <a:p>
                      <a:pPr algn="ctr"/>
                      <a:r>
                        <a:rPr lang="ru-RU" sz="900" dirty="0" smtClean="0">
                          <a:solidFill>
                            <a:srgbClr val="153357"/>
                          </a:solidFill>
                          <a:latin typeface="Arial" panose="020B0604020202020204" pitchFamily="34" charset="0"/>
                          <a:cs typeface="Arial" panose="020B0604020202020204" pitchFamily="34" charset="0"/>
                        </a:rPr>
                        <a:t>2.1</a:t>
                      </a:r>
                      <a:endParaRPr lang="ru-RU" sz="90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b"/>
                      <a:r>
                        <a:rPr lang="ru-RU" sz="900" b="0" i="0" u="none" strike="noStrike" dirty="0" err="1" smtClean="0">
                          <a:solidFill>
                            <a:srgbClr val="153357"/>
                          </a:solidFill>
                          <a:effectLst/>
                          <a:latin typeface="Arial" panose="020B0604020202020204" pitchFamily="34" charset="0"/>
                          <a:cs typeface="Arial" panose="020B0604020202020204" pitchFamily="34" charset="0"/>
                        </a:rPr>
                        <a:t>Өндірістік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персоналдың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жалақысы</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smtClean="0">
                          <a:solidFill>
                            <a:srgbClr val="153357"/>
                          </a:solidFill>
                          <a:effectLst/>
                          <a:latin typeface="Arial" panose="020B0604020202020204" pitchFamily="34" charset="0"/>
                          <a:cs typeface="Arial" panose="020B0604020202020204" pitchFamily="34" charset="0"/>
                        </a:rPr>
                        <a:t>8 095 653</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3 655 039</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-54,9%</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endParaRPr lang="ru-RU" sz="800" b="0" i="0" u="none" strike="noStrike" dirty="0">
                        <a:solidFill>
                          <a:srgbClr val="153357"/>
                        </a:solidFill>
                        <a:effectLst/>
                        <a:latin typeface="Arial" panose="020B0604020202020204" pitchFamily="34" charset="0"/>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37749137"/>
                  </a:ext>
                </a:extLst>
              </a:tr>
              <a:tr h="165933">
                <a:tc rowSpan="5">
                  <a:txBody>
                    <a:bodyPr/>
                    <a:lstStyle/>
                    <a:p>
                      <a:pPr algn="ctr"/>
                      <a:r>
                        <a:rPr lang="ru-RU" sz="900" dirty="0" smtClean="0">
                          <a:solidFill>
                            <a:srgbClr val="153357"/>
                          </a:solidFill>
                          <a:latin typeface="Arial" panose="020B0604020202020204" pitchFamily="34" charset="0"/>
                          <a:cs typeface="Arial" panose="020B0604020202020204" pitchFamily="34" charset="0"/>
                        </a:rPr>
                        <a:t>2.2</a:t>
                      </a:r>
                      <a:endParaRPr lang="ru-RU" sz="90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b"/>
                      <a:r>
                        <a:rPr lang="ru-RU" sz="900" b="0" i="0" u="none" strike="noStrike" dirty="0" err="1" smtClean="0">
                          <a:solidFill>
                            <a:srgbClr val="153357"/>
                          </a:solidFill>
                          <a:effectLst/>
                          <a:latin typeface="Arial" panose="020B0604020202020204" pitchFamily="34" charset="0"/>
                          <a:cs typeface="Arial" panose="020B0604020202020204" pitchFamily="34" charset="0"/>
                        </a:rPr>
                        <a:t>Әлеуметтік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салық</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және</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әлеуметтік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аударымдар</a:t>
                      </a:r>
                      <a:endParaRPr lang="ru-RU" sz="900" b="0" i="0" u="none" strike="noStrike" dirty="0" smtClean="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776 801</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361 673</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-53,4%</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618957038"/>
                  </a:ext>
                </a:extLst>
              </a:tr>
              <a:tr h="212754">
                <a:tc vMerge="1">
                  <a:txBody>
                    <a:bodyPr/>
                    <a:lstStyle/>
                    <a:p>
                      <a:pPr algn="ctr"/>
                      <a:endParaRPr lang="ru-RU" sz="900" b="0" dirty="0">
                        <a:solidFill>
                          <a:schemeClr val="tx2">
                            <a:lumMod val="75000"/>
                          </a:schemeClr>
                        </a:solidFill>
                        <a:latin typeface="Arial" panose="020B0604020202020204" pitchFamily="34" charset="0"/>
                        <a:cs typeface="Arial" panose="020B0604020202020204" pitchFamily="34" charset="0"/>
                      </a:endParaRPr>
                    </a:p>
                  </a:txBody>
                  <a:tcPr anchor="ctr">
                    <a:solidFill>
                      <a:srgbClr val="EDF1FD"/>
                    </a:solidFill>
                  </a:tcPr>
                </a:tc>
                <a:tc>
                  <a:txBody>
                    <a:bodyPr/>
                    <a:lstStyle/>
                    <a:p>
                      <a:pPr algn="l"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Міндетті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әлеуметтік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медициналық</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сақтандыру</a:t>
                      </a:r>
                      <a:r>
                        <a:rPr lang="ru-RU" sz="900" b="0" i="0" u="none" strike="noStrike" baseline="0"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smtClean="0">
                          <a:solidFill>
                            <a:srgbClr val="153357"/>
                          </a:solidFill>
                          <a:effectLst/>
                          <a:latin typeface="Arial" panose="020B0604020202020204" pitchFamily="34" charset="0"/>
                          <a:cs typeface="Arial" panose="020B0604020202020204" pitchFamily="34" charset="0"/>
                        </a:rPr>
                        <a:t>(МӘМС)</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242 869</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103 536</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-57,4%</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зейнеткерлік</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жасқа</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толған</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қызметкерлерге</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және</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мүгедектерге</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есептелмейді</a:t>
                      </a:r>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09645619"/>
                  </a:ext>
                </a:extLst>
              </a:tr>
              <a:tr h="212754">
                <a:tc vMerge="1">
                  <a:txBody>
                    <a:bodyPr/>
                    <a:lstStyle/>
                    <a:p>
                      <a:pPr algn="ctr"/>
                      <a:endParaRPr lang="ru-RU" sz="900" b="0" dirty="0">
                        <a:solidFill>
                          <a:schemeClr val="tx2">
                            <a:lumMod val="75000"/>
                          </a:schemeClr>
                        </a:solidFill>
                        <a:latin typeface="Arial" panose="020B0604020202020204" pitchFamily="34" charset="0"/>
                        <a:cs typeface="Arial" panose="020B0604020202020204" pitchFamily="34" charset="0"/>
                      </a:endParaRPr>
                    </a:p>
                  </a:txBody>
                  <a:tcPr anchor="ctr">
                    <a:solidFill>
                      <a:srgbClr val="EDF1FD"/>
                    </a:solidFill>
                  </a:tcPr>
                </a:tc>
                <a:tc>
                  <a:txBody>
                    <a:bodyPr/>
                    <a:lstStyle/>
                    <a:p>
                      <a:pPr algn="l"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Міндетті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кәсіптік</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зейнетақы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жарналары</a:t>
                      </a:r>
                      <a:r>
                        <a:rPr lang="ru-RU" sz="900" b="0" i="0" u="none" strike="noStrike" dirty="0" smtClean="0">
                          <a:solidFill>
                            <a:srgbClr val="153357"/>
                          </a:solidFill>
                          <a:effectLst/>
                          <a:latin typeface="Arial" panose="020B0604020202020204" pitchFamily="34" charset="0"/>
                          <a:cs typeface="Arial" panose="020B0604020202020204" pitchFamily="34" charset="0"/>
                        </a:rPr>
                        <a:t> (МКЗЖ)</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57 354</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21 679</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-62,2%</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алушылар</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тізімінен</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бірқатар</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кәсіптерді</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алып</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тастау</a:t>
                      </a:r>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27008397"/>
                  </a:ext>
                </a:extLst>
              </a:tr>
              <a:tr h="212754">
                <a:tc vMerge="1">
                  <a:txBody>
                    <a:bodyPr/>
                    <a:lstStyle/>
                    <a:p>
                      <a:pPr algn="ctr"/>
                      <a:endParaRPr lang="ru-RU" sz="900" b="0" dirty="0">
                        <a:solidFill>
                          <a:schemeClr val="tx2">
                            <a:lumMod val="75000"/>
                          </a:schemeClr>
                        </a:solidFill>
                        <a:latin typeface="Arial" panose="020B0604020202020204" pitchFamily="34" charset="0"/>
                        <a:cs typeface="Arial" panose="020B0604020202020204" pitchFamily="34" charset="0"/>
                      </a:endParaRPr>
                    </a:p>
                  </a:txBody>
                  <a:tcPr anchor="ctr">
                    <a:solidFill>
                      <a:srgbClr val="EDF1FD"/>
                    </a:solidFill>
                  </a:tcPr>
                </a:tc>
                <a:tc>
                  <a:txBody>
                    <a:bodyPr/>
                    <a:lstStyle/>
                    <a:p>
                      <a:pPr algn="l"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Жұмыс</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берушінің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міндетті</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зейнетақы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жарналары</a:t>
                      </a:r>
                      <a:r>
                        <a:rPr lang="ru-RU" sz="900" b="0" i="0" u="none" strike="noStrike" dirty="0" smtClean="0">
                          <a:solidFill>
                            <a:srgbClr val="153357"/>
                          </a:solidFill>
                          <a:effectLst/>
                          <a:latin typeface="Arial" panose="020B0604020202020204" pitchFamily="34" charset="0"/>
                          <a:cs typeface="Arial" panose="020B0604020202020204" pitchFamily="34" charset="0"/>
                        </a:rPr>
                        <a:t> (ЖМЗЖ)</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197 196</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54 952</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-72,1%</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есептеу</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01.01.1975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жылдан</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кейін</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туған</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қызметкерлерге</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жүргізіледі</a:t>
                      </a:r>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24751619"/>
                  </a:ext>
                </a:extLst>
              </a:tr>
              <a:tr h="212754">
                <a:tc vMerge="1">
                  <a:txBody>
                    <a:bodyPr/>
                    <a:lstStyle/>
                    <a:p>
                      <a:pPr algn="ctr"/>
                      <a:endParaRPr lang="ru-RU" sz="900" b="0" dirty="0">
                        <a:solidFill>
                          <a:schemeClr val="tx2">
                            <a:lumMod val="75000"/>
                          </a:schemeClr>
                        </a:solidFill>
                        <a:latin typeface="Arial" panose="020B0604020202020204" pitchFamily="34" charset="0"/>
                        <a:cs typeface="Arial" panose="020B0604020202020204" pitchFamily="34" charset="0"/>
                      </a:endParaRPr>
                    </a:p>
                  </a:txBody>
                  <a:tcPr anchor="ctr">
                    <a:solidFill>
                      <a:srgbClr val="EDF1FD"/>
                    </a:solidFill>
                  </a:tcPr>
                </a:tc>
                <a:tc>
                  <a:txBody>
                    <a:bodyPr/>
                    <a:lstStyle/>
                    <a:p>
                      <a:pPr algn="l" fontAlgn="ctr"/>
                      <a:r>
                        <a:rPr lang="ru-RU" sz="900" b="0" i="0" u="none" strike="noStrike" dirty="0" err="1" smtClean="0">
                          <a:solidFill>
                            <a:srgbClr val="153357"/>
                          </a:solidFill>
                          <a:effectLst/>
                          <a:latin typeface="Arial" panose="020B0604020202020204" pitchFamily="34" charset="0"/>
                          <a:cs typeface="Arial" panose="020B0604020202020204" pitchFamily="34" charset="0"/>
                        </a:rPr>
                        <a:t>Жұмыс</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берушінің</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қаражаты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есебінен</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зейнетақы</a:t>
                      </a:r>
                      <a:r>
                        <a:rPr lang="ru-RU" sz="900" b="0" i="0" u="none" strike="noStrike" dirty="0" smtClean="0">
                          <a:solidFill>
                            <a:srgbClr val="153357"/>
                          </a:solidFill>
                          <a:effectLst/>
                          <a:latin typeface="Arial" panose="020B0604020202020204" pitchFamily="34" charset="0"/>
                          <a:cs typeface="Arial" panose="020B0604020202020204" pitchFamily="34" charset="0"/>
                        </a:rPr>
                        <a:t> </a:t>
                      </a:r>
                      <a:r>
                        <a:rPr lang="ru-RU" sz="900" b="0" i="0" u="none" strike="noStrike" dirty="0" err="1" smtClean="0">
                          <a:solidFill>
                            <a:srgbClr val="153357"/>
                          </a:solidFill>
                          <a:effectLst/>
                          <a:latin typeface="Arial" panose="020B0604020202020204" pitchFamily="34" charset="0"/>
                          <a:cs typeface="Arial" panose="020B0604020202020204" pitchFamily="34" charset="0"/>
                        </a:rPr>
                        <a:t>жарналары</a:t>
                      </a:r>
                      <a:r>
                        <a:rPr lang="ru-RU" sz="900" b="0" i="0" u="none" strike="noStrike" dirty="0" smtClean="0">
                          <a:solidFill>
                            <a:srgbClr val="153357"/>
                          </a:solidFill>
                          <a:effectLst/>
                          <a:latin typeface="Arial" panose="020B0604020202020204" pitchFamily="34" charset="0"/>
                          <a:cs typeface="Arial" panose="020B0604020202020204" pitchFamily="34" charset="0"/>
                        </a:rPr>
                        <a:t> (ЖЗЖ)</a:t>
                      </a:r>
                      <a:endParaRPr lang="ru-RU" sz="900" b="0"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47 537</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10 295</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-78,3%</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зейнеткерлік</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жасқа</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толған</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барлық</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қызметкерлер</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әлеуметтік</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көмекке</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өтініш</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бермей</a:t>
                      </a:r>
                      <a:r>
                        <a:rPr lang="ru-RU" sz="800" b="0" i="0" u="none" strike="noStrike" kern="1200" baseline="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baseline="0" dirty="0" err="1" smtClean="0">
                          <a:solidFill>
                            <a:srgbClr val="153357"/>
                          </a:solidFill>
                          <a:effectLst/>
                          <a:latin typeface="Arial" panose="020B0604020202020204" pitchFamily="34" charset="0"/>
                          <a:ea typeface="+mn-ea"/>
                          <a:cs typeface="Arial" panose="020B0604020202020204" pitchFamily="34" charset="0"/>
                        </a:rPr>
                        <a:t>жұмысын</a:t>
                      </a:r>
                      <a:r>
                        <a:rPr lang="ru-RU" sz="800" b="0" i="0" u="none" strike="noStrike" kern="1200" baseline="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baseline="0" dirty="0" err="1" smtClean="0">
                          <a:solidFill>
                            <a:srgbClr val="153357"/>
                          </a:solidFill>
                          <a:effectLst/>
                          <a:latin typeface="Arial" panose="020B0604020202020204" pitchFamily="34" charset="0"/>
                          <a:ea typeface="+mn-ea"/>
                          <a:cs typeface="Arial" panose="020B0604020202020204" pitchFamily="34" charset="0"/>
                        </a:rPr>
                        <a:t>жалғастыруда</a:t>
                      </a:r>
                      <a:r>
                        <a:rPr lang="ru-RU" sz="800" b="0" i="0" u="none" strike="noStrike" kern="1200" baseline="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baseline="0" dirty="0" err="1" smtClean="0">
                          <a:solidFill>
                            <a:srgbClr val="153357"/>
                          </a:solidFill>
                          <a:effectLst/>
                          <a:latin typeface="Arial" panose="020B0604020202020204" pitchFamily="34" charset="0"/>
                          <a:ea typeface="+mn-ea"/>
                          <a:cs typeface="Arial" panose="020B0604020202020204" pitchFamily="34" charset="0"/>
                        </a:rPr>
                        <a:t>және</a:t>
                      </a:r>
                      <a:r>
                        <a:rPr lang="ru-RU" sz="800" b="0" i="0" u="none" strike="noStrike" kern="1200" baseline="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сақтандыру</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шартының</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кеш</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жасалуына</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байланысты</a:t>
                      </a:r>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81433663"/>
                  </a:ext>
                </a:extLst>
              </a:tr>
              <a:tr h="216000">
                <a:tc>
                  <a:txBody>
                    <a:bodyPr/>
                    <a:lstStyle/>
                    <a:p>
                      <a:pPr algn="ctr"/>
                      <a:r>
                        <a:rPr lang="ru-RU" sz="900" b="1" dirty="0" smtClean="0">
                          <a:solidFill>
                            <a:srgbClr val="153357"/>
                          </a:solidFill>
                          <a:latin typeface="Arial" panose="020B0604020202020204" pitchFamily="34" charset="0"/>
                          <a:cs typeface="Arial" panose="020B0604020202020204" pitchFamily="34" charset="0"/>
                        </a:rPr>
                        <a:t>3</a:t>
                      </a:r>
                      <a:endParaRPr lang="ru-RU" sz="900" b="1"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l" fontAlgn="ctr"/>
                      <a:r>
                        <a:rPr lang="ru-RU" sz="900" b="1" i="0" u="none" strike="noStrike" dirty="0" smtClean="0">
                          <a:solidFill>
                            <a:srgbClr val="153357"/>
                          </a:solidFill>
                          <a:effectLst/>
                          <a:latin typeface="Arial" panose="020B0604020202020204" pitchFamily="34" charset="0"/>
                          <a:cs typeface="Arial" panose="020B0604020202020204" pitchFamily="34" charset="0"/>
                        </a:rPr>
                        <a:t>Амортизация</a:t>
                      </a:r>
                      <a:endParaRPr lang="ru-RU" sz="900" b="1" i="0" u="none" strike="noStrike" dirty="0">
                        <a:solidFill>
                          <a:srgbClr val="153357"/>
                        </a:solidFill>
                        <a:effectLst/>
                        <a:latin typeface="Arial" panose="020B0604020202020204" pitchFamily="34" charset="0"/>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marL="0" algn="r" defTabSz="914400" rtl="0" eaLnBrk="1" fontAlgn="ctr" latinLnBrk="0" hangingPunct="1"/>
                      <a:r>
                        <a:rPr lang="ru-RU" sz="900" b="1" i="0" u="none" strike="noStrike" kern="1200" dirty="0" smtClean="0">
                          <a:solidFill>
                            <a:srgbClr val="153357"/>
                          </a:solidFill>
                          <a:effectLst/>
                          <a:latin typeface="Arial" panose="020B0604020202020204" pitchFamily="34" charset="0"/>
                          <a:ea typeface="+mn-ea"/>
                          <a:cs typeface="Arial" panose="020B0604020202020204" pitchFamily="34" charset="0"/>
                        </a:rPr>
                        <a:t>3 437 227</a:t>
                      </a:r>
                      <a:endParaRPr lang="ru-RU" sz="900" b="1"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marL="0" algn="r" defTabSz="914400" rtl="0" eaLnBrk="1" fontAlgn="ctr" latinLnBrk="0" hangingPunct="1"/>
                      <a:r>
                        <a:rPr lang="ru-RU" sz="900" b="1" i="0" u="none" strike="noStrike" kern="1200" dirty="0">
                          <a:solidFill>
                            <a:srgbClr val="153357"/>
                          </a:solidFill>
                          <a:effectLst/>
                          <a:latin typeface="Arial" panose="020B0604020202020204" pitchFamily="34" charset="0"/>
                          <a:ea typeface="+mn-ea"/>
                          <a:cs typeface="Arial" panose="020B0604020202020204" pitchFamily="34" charset="0"/>
                        </a:rPr>
                        <a:t>1 878 270</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r" fontAlgn="ctr"/>
                      <a:r>
                        <a:rPr lang="ru-RU" sz="900" b="1" i="0" u="none" strike="noStrike" dirty="0">
                          <a:solidFill>
                            <a:srgbClr val="153357"/>
                          </a:solidFill>
                          <a:effectLst/>
                          <a:latin typeface="Arial" panose="020B0604020202020204" pitchFamily="34" charset="0"/>
                          <a:cs typeface="Arial" panose="020B0604020202020204" pitchFamily="34" charset="0"/>
                        </a:rPr>
                        <a:t>-45,4%</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marL="0" algn="ctr" defTabSz="914400" rtl="0" eaLnBrk="1" fontAlgn="ctr" latinLnBrk="0" hangingPunct="1"/>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негізгі</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құралдардың</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балансқа</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түсуі</a:t>
                      </a:r>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extLst>
                  <a:ext uri="{0D108BD9-81ED-4DB2-BD59-A6C34878D82A}">
                    <a16:rowId xmlns:a16="http://schemas.microsoft.com/office/drawing/2014/main" val="4045795696"/>
                  </a:ext>
                </a:extLst>
              </a:tr>
              <a:tr h="216000">
                <a:tc>
                  <a:txBody>
                    <a:bodyPr/>
                    <a:lstStyle/>
                    <a:p>
                      <a:pPr marL="0" algn="ctr" defTabSz="914400" rtl="0" eaLnBrk="1" latinLnBrk="0" hangingPunct="1"/>
                      <a:r>
                        <a:rPr lang="ru-RU" sz="900" b="1" kern="1200" dirty="0" smtClean="0">
                          <a:solidFill>
                            <a:srgbClr val="153357"/>
                          </a:solidFill>
                          <a:latin typeface="Arial" panose="020B0604020202020204" pitchFamily="34" charset="0"/>
                          <a:ea typeface="+mn-ea"/>
                          <a:cs typeface="Arial" panose="020B0604020202020204" pitchFamily="34" charset="0"/>
                        </a:rPr>
                        <a:t>4</a:t>
                      </a:r>
                      <a:endParaRPr lang="ru-RU" sz="900" b="1"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marL="0" algn="l" defTabSz="914400" rtl="0" eaLnBrk="1" fontAlgn="b" latinLnBrk="0" hangingPunct="1"/>
                      <a:r>
                        <a:rPr lang="ru-RU" sz="900" b="1" kern="1200" dirty="0" err="1" smtClean="0">
                          <a:solidFill>
                            <a:srgbClr val="153357"/>
                          </a:solidFill>
                          <a:latin typeface="Arial" panose="020B0604020202020204" pitchFamily="34" charset="0"/>
                          <a:ea typeface="+mn-ea"/>
                          <a:cs typeface="Arial" panose="020B0604020202020204" pitchFamily="34" charset="0"/>
                        </a:rPr>
                        <a:t>Жөндеу</a:t>
                      </a:r>
                      <a:endParaRPr lang="ru-RU" sz="900" b="1"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marL="0" algn="r" defTabSz="914400" rtl="0" eaLnBrk="1" fontAlgn="ctr" latinLnBrk="0" hangingPunct="1"/>
                      <a:r>
                        <a:rPr lang="ru-RU" sz="900" b="1" i="0" u="none" strike="noStrike" kern="1200" dirty="0" smtClean="0">
                          <a:solidFill>
                            <a:srgbClr val="153357"/>
                          </a:solidFill>
                          <a:effectLst/>
                          <a:latin typeface="Arial" panose="020B0604020202020204" pitchFamily="34" charset="0"/>
                          <a:ea typeface="+mn-ea"/>
                          <a:cs typeface="Arial" panose="020B0604020202020204" pitchFamily="34" charset="0"/>
                        </a:rPr>
                        <a:t>853 155</a:t>
                      </a:r>
                      <a:endParaRPr lang="ru-RU" sz="900" b="1"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marL="0" algn="r" defTabSz="914400" rtl="0" eaLnBrk="1" fontAlgn="ctr" latinLnBrk="0" hangingPunct="1"/>
                      <a:r>
                        <a:rPr lang="ru-RU" sz="900" b="1" i="0" u="none" strike="noStrike" kern="1200" dirty="0">
                          <a:solidFill>
                            <a:srgbClr val="153357"/>
                          </a:solidFill>
                          <a:effectLst/>
                          <a:latin typeface="Arial" panose="020B0604020202020204" pitchFamily="34" charset="0"/>
                          <a:ea typeface="+mn-ea"/>
                          <a:cs typeface="Arial" panose="020B0604020202020204" pitchFamily="34" charset="0"/>
                        </a:rPr>
                        <a:t>440 213</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algn="r" fontAlgn="ctr"/>
                      <a:r>
                        <a:rPr lang="ru-RU" sz="900" b="1" i="0" u="none" strike="noStrike" dirty="0">
                          <a:solidFill>
                            <a:srgbClr val="153357"/>
                          </a:solidFill>
                          <a:effectLst/>
                          <a:latin typeface="Arial" panose="020B0604020202020204" pitchFamily="34" charset="0"/>
                          <a:cs typeface="Arial" panose="020B0604020202020204" pitchFamily="34" charset="0"/>
                        </a:rPr>
                        <a:t>-48,4%</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tc>
                  <a:txBody>
                    <a:bodyPr/>
                    <a:lstStyle/>
                    <a:p>
                      <a:pPr marL="0" algn="r" defTabSz="914400" rtl="0" eaLnBrk="1" fontAlgn="ctr" latinLnBrk="0" hangingPunct="1"/>
                      <a:endParaRPr lang="ru-RU" sz="800" b="1"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E0F1F8"/>
                    </a:solidFill>
                  </a:tcPr>
                </a:tc>
                <a:extLst>
                  <a:ext uri="{0D108BD9-81ED-4DB2-BD59-A6C34878D82A}">
                    <a16:rowId xmlns:a16="http://schemas.microsoft.com/office/drawing/2014/main" val="2905025851"/>
                  </a:ext>
                </a:extLst>
              </a:tr>
              <a:tr h="223967">
                <a:tc>
                  <a:txBody>
                    <a:bodyPr/>
                    <a:lstStyle/>
                    <a:p>
                      <a:pPr marL="0" algn="ctr" defTabSz="914400" rtl="0" eaLnBrk="1" latinLnBrk="0" hangingPunct="1"/>
                      <a:r>
                        <a:rPr lang="ru-RU" sz="900" b="1" kern="1200" dirty="0" smtClean="0">
                          <a:solidFill>
                            <a:srgbClr val="153357"/>
                          </a:solidFill>
                          <a:latin typeface="Arial" panose="020B0604020202020204" pitchFamily="34" charset="0"/>
                          <a:ea typeface="+mn-ea"/>
                          <a:cs typeface="Arial" panose="020B0604020202020204" pitchFamily="34" charset="0"/>
                        </a:rPr>
                        <a:t>5</a:t>
                      </a:r>
                      <a:endParaRPr lang="ru-RU" sz="900" b="1"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l" defTabSz="914400" rtl="0" eaLnBrk="1" fontAlgn="b" latinLnBrk="0" hangingPunct="1"/>
                      <a:r>
                        <a:rPr lang="ru-RU" sz="900" b="1" kern="1200" dirty="0" err="1" smtClean="0">
                          <a:solidFill>
                            <a:srgbClr val="153357"/>
                          </a:solidFill>
                          <a:latin typeface="Arial" panose="020B0604020202020204" pitchFamily="34" charset="0"/>
                          <a:ea typeface="+mn-ea"/>
                          <a:cs typeface="Arial" panose="020B0604020202020204" pitchFamily="34" charset="0"/>
                        </a:rPr>
                        <a:t>Басқа</a:t>
                      </a:r>
                      <a:r>
                        <a:rPr lang="ru-RU" sz="900" b="1" kern="1200" dirty="0" smtClean="0">
                          <a:solidFill>
                            <a:srgbClr val="153357"/>
                          </a:solidFill>
                          <a:latin typeface="Arial" panose="020B0604020202020204" pitchFamily="34" charset="0"/>
                          <a:ea typeface="+mn-ea"/>
                          <a:cs typeface="Arial" panose="020B0604020202020204" pitchFamily="34" charset="0"/>
                        </a:rPr>
                        <a:t> </a:t>
                      </a:r>
                      <a:r>
                        <a:rPr lang="ru-RU" sz="900" b="1" kern="1200" dirty="0" err="1" smtClean="0">
                          <a:solidFill>
                            <a:srgbClr val="153357"/>
                          </a:solidFill>
                          <a:latin typeface="Arial" panose="020B0604020202020204" pitchFamily="34" charset="0"/>
                          <a:ea typeface="+mn-ea"/>
                          <a:cs typeface="Arial" panose="020B0604020202020204" pitchFamily="34" charset="0"/>
                        </a:rPr>
                        <a:t>шығындар</a:t>
                      </a:r>
                      <a:endParaRPr lang="ru-RU" sz="900" b="1" kern="1200" dirty="0" smtClean="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r" defTabSz="914400" rtl="0" eaLnBrk="1" fontAlgn="ctr" latinLnBrk="0" hangingPunct="1"/>
                      <a:r>
                        <a:rPr lang="ru-RU" sz="900" b="1" i="0" u="none" strike="noStrike" kern="1200" dirty="0" smtClean="0">
                          <a:solidFill>
                            <a:srgbClr val="153357"/>
                          </a:solidFill>
                          <a:effectLst/>
                          <a:latin typeface="Arial" panose="020B0604020202020204" pitchFamily="34" charset="0"/>
                          <a:ea typeface="+mn-ea"/>
                          <a:cs typeface="Arial" panose="020B0604020202020204" pitchFamily="34" charset="0"/>
                        </a:rPr>
                        <a:t>2 0106 27</a:t>
                      </a:r>
                      <a:endParaRPr lang="ru-RU" sz="900" b="1"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r" defTabSz="914400" rtl="0" eaLnBrk="1" fontAlgn="ctr" latinLnBrk="0" hangingPunct="1"/>
                      <a:r>
                        <a:rPr lang="ru-RU" sz="900" b="1" i="0" u="none" strike="noStrike" kern="1200" dirty="0">
                          <a:solidFill>
                            <a:srgbClr val="153357"/>
                          </a:solidFill>
                          <a:effectLst/>
                          <a:latin typeface="Arial" panose="020B0604020202020204" pitchFamily="34" charset="0"/>
                          <a:ea typeface="+mn-ea"/>
                          <a:cs typeface="Arial" panose="020B0604020202020204" pitchFamily="34" charset="0"/>
                        </a:rPr>
                        <a:t>1 053 146</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fontAlgn="ctr"/>
                      <a:r>
                        <a:rPr lang="ru-RU" sz="900" b="1" i="0" u="none" strike="noStrike" dirty="0">
                          <a:solidFill>
                            <a:srgbClr val="153357"/>
                          </a:solidFill>
                          <a:effectLst/>
                          <a:latin typeface="Arial" panose="020B0604020202020204" pitchFamily="34" charset="0"/>
                          <a:cs typeface="Arial" panose="020B0604020202020204" pitchFamily="34" charset="0"/>
                        </a:rPr>
                        <a:t>-47,6%</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marL="0" algn="r" defTabSz="914400" rtl="0" eaLnBrk="1" fontAlgn="ctr" latinLnBrk="0" hangingPunct="1"/>
                      <a:endParaRPr lang="ru-RU" sz="800" b="1"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582885769"/>
                  </a:ext>
                </a:extLst>
              </a:tr>
              <a:tr h="22396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5.1</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Күзет</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қызметтері</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53 498</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26 811</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-49,9%</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522414149"/>
                  </a:ext>
                </a:extLst>
              </a:tr>
              <a:tr h="223967">
                <a:tc>
                  <a:txBody>
                    <a:bodyPr/>
                    <a:lstStyle/>
                    <a:p>
                      <a:pPr algn="ctr"/>
                      <a:r>
                        <a:rPr lang="ru-RU" sz="900" b="0" dirty="0" smtClean="0">
                          <a:solidFill>
                            <a:srgbClr val="153357"/>
                          </a:solidFill>
                          <a:latin typeface="Arial" panose="020B0604020202020204" pitchFamily="34" charset="0"/>
                          <a:cs typeface="Arial" panose="020B0604020202020204" pitchFamily="34" charset="0"/>
                        </a:rPr>
                        <a:t>5.2</a:t>
                      </a:r>
                      <a:endParaRPr lang="ru-RU" sz="900" b="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Еңбекті</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қорғау</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және</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қауіпсіздік</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техникасы</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225 427</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109 759</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-51,3%</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06493879"/>
                  </a:ext>
                </a:extLst>
              </a:tr>
              <a:tr h="223967">
                <a:tc>
                  <a:txBody>
                    <a:bodyPr/>
                    <a:lstStyle/>
                    <a:p>
                      <a:pPr algn="ctr"/>
                      <a:r>
                        <a:rPr lang="ru-RU" sz="900" b="0" dirty="0" smtClean="0">
                          <a:solidFill>
                            <a:srgbClr val="153357"/>
                          </a:solidFill>
                          <a:latin typeface="Arial" panose="020B0604020202020204" pitchFamily="34" charset="0"/>
                          <a:cs typeface="Arial" panose="020B0604020202020204" pitchFamily="34" charset="0"/>
                        </a:rPr>
                        <a:t>5.3</a:t>
                      </a:r>
                      <a:endParaRPr lang="ru-RU" sz="900" b="0" dirty="0">
                        <a:solidFill>
                          <a:srgbClr val="153357"/>
                        </a:solidFill>
                        <a:latin typeface="Arial" panose="020B0604020202020204" pitchFamily="34" charset="0"/>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Коммуналдық</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қызметтер</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37 084</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45 645</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23,1%</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67904353"/>
                  </a:ext>
                </a:extLst>
              </a:tr>
              <a:tr h="22396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5.4</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Сақтандырудың</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міндетті</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түрлері</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142 936</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15 503</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-89,2%</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өнім</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берушілердің</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болмауына</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байланысты</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конкурсты</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қайта</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өткізу</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шартты</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кеш</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жасау</a:t>
                      </a:r>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568487"/>
                  </a:ext>
                </a:extLst>
              </a:tr>
              <a:tr h="22396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5.5</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Іске</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асыру</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бойынша</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шығыстар</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183 262</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113 031</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-38,3%</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тұтынушылар</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санының</a:t>
                      </a:r>
                      <a:r>
                        <a:rPr lang="ru-RU" sz="800" b="0" i="0" u="none" strike="noStrike" kern="1200" dirty="0" smtClean="0">
                          <a:solidFill>
                            <a:srgbClr val="153357"/>
                          </a:solidFill>
                          <a:effectLst/>
                          <a:latin typeface="Arial" panose="020B0604020202020204" pitchFamily="34" charset="0"/>
                          <a:ea typeface="+mn-ea"/>
                          <a:cs typeface="Arial" panose="020B0604020202020204" pitchFamily="34" charset="0"/>
                        </a:rPr>
                        <a:t> </a:t>
                      </a:r>
                      <a:r>
                        <a:rPr lang="ru-RU" sz="800" b="0" i="0" u="none" strike="noStrike" kern="1200" dirty="0" err="1" smtClean="0">
                          <a:solidFill>
                            <a:srgbClr val="153357"/>
                          </a:solidFill>
                          <a:effectLst/>
                          <a:latin typeface="Arial" panose="020B0604020202020204" pitchFamily="34" charset="0"/>
                          <a:ea typeface="+mn-ea"/>
                          <a:cs typeface="Arial" panose="020B0604020202020204" pitchFamily="34" charset="0"/>
                        </a:rPr>
                        <a:t>артуы</a:t>
                      </a:r>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878269265"/>
                  </a:ext>
                </a:extLst>
              </a:tr>
              <a:tr h="212499">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5.6</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Қоршаған</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ортаға</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теріс</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әсер</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еткені</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үшін</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төлем</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4 054</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2 440</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-39,8%</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911728883"/>
                  </a:ext>
                </a:extLst>
              </a:tr>
              <a:tr h="22396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5.7</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Табиғи</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ресурстарды</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пайдаланғаны</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үшін</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төлем</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9 854</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4 984</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-49,4%</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35108626"/>
                  </a:ext>
                </a:extLst>
              </a:tr>
              <a:tr h="182228">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5.8</a:t>
                      </a:r>
                      <a:endParaRPr lang="ru-RU" sz="900" b="0" kern="1200" dirty="0">
                        <a:solidFill>
                          <a:srgbClr val="153357"/>
                        </a:solidFill>
                        <a:latin typeface="Arial" panose="020B0604020202020204" pitchFamily="34" charset="0"/>
                        <a:ea typeface="+mn-ea"/>
                        <a:cs typeface="Arial" panose="020B0604020202020204" pitchFamily="34" charset="0"/>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Жер</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асты</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суларын</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өндіруге</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салынатын</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салық</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746</a:t>
                      </a:r>
                      <a:r>
                        <a:rPr lang="ru-RU" sz="900" b="0" i="0" u="none" strike="noStrike" kern="1200" baseline="0" dirty="0" smtClean="0">
                          <a:solidFill>
                            <a:srgbClr val="153357"/>
                          </a:solidFill>
                          <a:effectLst/>
                          <a:latin typeface="Arial" panose="020B0604020202020204" pitchFamily="34" charset="0"/>
                          <a:ea typeface="+mn-ea"/>
                          <a:cs typeface="Arial" panose="020B0604020202020204" pitchFamily="34" charset="0"/>
                        </a:rPr>
                        <a:t> 187</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a:solidFill>
                            <a:srgbClr val="153357"/>
                          </a:solidFill>
                          <a:effectLst/>
                          <a:latin typeface="Arial" panose="020B0604020202020204" pitchFamily="34" charset="0"/>
                          <a:ea typeface="+mn-ea"/>
                          <a:cs typeface="Arial" panose="020B0604020202020204" pitchFamily="34" charset="0"/>
                        </a:rPr>
                        <a:t>370 558</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-50,3%</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817678624"/>
                  </a:ext>
                </a:extLst>
              </a:tr>
              <a:tr h="223967">
                <a:tc>
                  <a:txBody>
                    <a:bodyPr/>
                    <a:lstStyle/>
                    <a:p>
                      <a:pPr marL="0" algn="ctr" defTabSz="914400" rtl="0" eaLnBrk="1" latinLnBrk="0" hangingPunct="1"/>
                      <a:r>
                        <a:rPr lang="ru-RU" sz="900" b="0" kern="1200" dirty="0" smtClean="0">
                          <a:solidFill>
                            <a:srgbClr val="153357"/>
                          </a:solidFill>
                          <a:latin typeface="Arial" panose="020B0604020202020204" pitchFamily="34" charset="0"/>
                          <a:ea typeface="+mn-ea"/>
                          <a:cs typeface="Arial" panose="020B0604020202020204" pitchFamily="34" charset="0"/>
                        </a:rPr>
                        <a:t>5.9</a:t>
                      </a:r>
                      <a:endParaRPr lang="ru-RU" sz="900" b="0" kern="1200" dirty="0">
                        <a:solidFill>
                          <a:srgbClr val="153357"/>
                        </a:solidFill>
                        <a:latin typeface="Arial" panose="020B0604020202020204" pitchFamily="34" charset="0"/>
                        <a:ea typeface="+mn-ea"/>
                        <a:cs typeface="Arial" panose="020B0604020202020204" pitchFamily="34" charset="0"/>
                      </a:endParaRPr>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ru-RU" sz="900" b="0" kern="1200" dirty="0" err="1" smtClean="0">
                          <a:solidFill>
                            <a:srgbClr val="153357"/>
                          </a:solidFill>
                          <a:latin typeface="Arial" panose="020B0604020202020204" pitchFamily="34" charset="0"/>
                          <a:ea typeface="+mn-ea"/>
                          <a:cs typeface="Arial" panose="020B0604020202020204" pitchFamily="34" charset="0"/>
                        </a:rPr>
                        <a:t>Радиожиілік</a:t>
                      </a:r>
                      <a:r>
                        <a:rPr lang="ru-RU" sz="900" b="0" kern="1200" dirty="0" smtClean="0">
                          <a:solidFill>
                            <a:srgbClr val="153357"/>
                          </a:solidFill>
                          <a:latin typeface="Arial" panose="020B0604020202020204" pitchFamily="34" charset="0"/>
                          <a:ea typeface="+mn-ea"/>
                          <a:cs typeface="Arial" panose="020B0604020202020204" pitchFamily="34" charset="0"/>
                        </a:rPr>
                        <a:t> ресурсы </a:t>
                      </a:r>
                      <a:r>
                        <a:rPr lang="ru-RU" sz="900" b="0" kern="1200" dirty="0" err="1" smtClean="0">
                          <a:solidFill>
                            <a:srgbClr val="153357"/>
                          </a:solidFill>
                          <a:latin typeface="Arial" panose="020B0604020202020204" pitchFamily="34" charset="0"/>
                          <a:ea typeface="+mn-ea"/>
                          <a:cs typeface="Arial" panose="020B0604020202020204" pitchFamily="34" charset="0"/>
                        </a:rPr>
                        <a:t>үшін</a:t>
                      </a:r>
                      <a:r>
                        <a:rPr lang="ru-RU" sz="900" b="0" kern="1200" dirty="0" smtClean="0">
                          <a:solidFill>
                            <a:srgbClr val="153357"/>
                          </a:solidFill>
                          <a:latin typeface="Arial" panose="020B0604020202020204" pitchFamily="34" charset="0"/>
                          <a:ea typeface="+mn-ea"/>
                          <a:cs typeface="Arial" panose="020B0604020202020204" pitchFamily="34" charset="0"/>
                        </a:rPr>
                        <a:t> </a:t>
                      </a:r>
                      <a:r>
                        <a:rPr lang="ru-RU" sz="900" b="0" kern="1200" dirty="0" err="1" smtClean="0">
                          <a:solidFill>
                            <a:srgbClr val="153357"/>
                          </a:solidFill>
                          <a:latin typeface="Arial" panose="020B0604020202020204" pitchFamily="34" charset="0"/>
                          <a:ea typeface="+mn-ea"/>
                          <a:cs typeface="Arial" panose="020B0604020202020204" pitchFamily="34" charset="0"/>
                        </a:rPr>
                        <a:t>төлем</a:t>
                      </a:r>
                      <a:endParaRPr lang="ru-RU" sz="900" b="0" kern="1200" dirty="0">
                        <a:solidFill>
                          <a:srgbClr val="153357"/>
                        </a:solidFill>
                        <a:latin typeface="Arial" panose="020B0604020202020204" pitchFamily="34" charset="0"/>
                        <a:ea typeface="+mn-ea"/>
                        <a:cs typeface="Arial" panose="020B0604020202020204" pitchFamily="34" charset="0"/>
                      </a:endParaRPr>
                    </a:p>
                  </a:txBody>
                  <a:tcPr marL="72000"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r>
                        <a:rPr lang="ru-RU" sz="900" b="0" i="0" u="none" strike="noStrike" kern="1200" dirty="0" smtClean="0">
                          <a:solidFill>
                            <a:srgbClr val="153357"/>
                          </a:solidFill>
                          <a:effectLst/>
                          <a:latin typeface="Arial" panose="020B0604020202020204" pitchFamily="34" charset="0"/>
                          <a:ea typeface="+mn-ea"/>
                          <a:cs typeface="Arial" panose="020B0604020202020204" pitchFamily="34" charset="0"/>
                        </a:rPr>
                        <a:t>2 358</a:t>
                      </a:r>
                      <a:endParaRPr lang="ru-RU" sz="9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180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688</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153357"/>
                          </a:solidFill>
                          <a:effectLst/>
                          <a:latin typeface="Arial" panose="020B0604020202020204" pitchFamily="34" charset="0"/>
                          <a:cs typeface="Arial" panose="020B0604020202020204" pitchFamily="34" charset="0"/>
                        </a:rPr>
                        <a:t>-70,8%</a:t>
                      </a:r>
                    </a:p>
                  </a:txBody>
                  <a:tcPr marL="7620" marR="180000" marT="7620"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r" defTabSz="914400" rtl="0" eaLnBrk="1" fontAlgn="ctr" latinLnBrk="0" hangingPunct="1"/>
                      <a:endParaRPr lang="ru-RU" sz="800" b="0" i="0" u="none" strike="noStrike" kern="1200" dirty="0">
                        <a:solidFill>
                          <a:srgbClr val="153357"/>
                        </a:solidFill>
                        <a:effectLst/>
                        <a:latin typeface="Arial" panose="020B0604020202020204" pitchFamily="34" charset="0"/>
                        <a:ea typeface="+mn-ea"/>
                        <a:cs typeface="Arial" panose="020B0604020202020204" pitchFamily="34" charset="0"/>
                      </a:endParaRPr>
                    </a:p>
                  </a:txBody>
                  <a:tcPr marL="9525" marR="72000"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406476501"/>
                  </a:ext>
                </a:extLst>
              </a:tr>
            </a:tbl>
          </a:graphicData>
        </a:graphic>
      </p:graphicFrame>
      <p:sp>
        <p:nvSpPr>
          <p:cNvPr id="14" name="Заголовок 1"/>
          <p:cNvSpPr txBox="1">
            <a:spLocks/>
          </p:cNvSpPr>
          <p:nvPr/>
        </p:nvSpPr>
        <p:spPr>
          <a:xfrm>
            <a:off x="11122357" y="413650"/>
            <a:ext cx="806292" cy="216024"/>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err="1" smtClean="0">
                <a:solidFill>
                  <a:srgbClr val="005696"/>
                </a:solidFill>
                <a:latin typeface="Arial" panose="020B0604020202020204" pitchFamily="34" charset="0"/>
                <a:cs typeface="Arial" panose="020B0604020202020204" pitchFamily="34" charset="0"/>
              </a:rPr>
              <a:t>мың</a:t>
            </a:r>
            <a:r>
              <a:rPr lang="ru-RU" sz="1400" b="1" dirty="0" smtClean="0">
                <a:solidFill>
                  <a:srgbClr val="005696"/>
                </a:solidFill>
                <a:latin typeface="Arial" panose="020B0604020202020204" pitchFamily="34" charset="0"/>
                <a:cs typeface="Arial" panose="020B0604020202020204" pitchFamily="34" charset="0"/>
              </a:rPr>
              <a:t> </a:t>
            </a:r>
            <a:r>
              <a:rPr lang="ru-RU" sz="1400" b="1" dirty="0" err="1" smtClean="0">
                <a:solidFill>
                  <a:srgbClr val="005696"/>
                </a:solidFill>
                <a:latin typeface="Arial" panose="020B0604020202020204" pitchFamily="34" charset="0"/>
                <a:cs typeface="Arial" panose="020B0604020202020204" pitchFamily="34" charset="0"/>
              </a:rPr>
              <a:t>теңге</a:t>
            </a:r>
            <a:endParaRPr lang="ru-RU" sz="1400" b="1" dirty="0">
              <a:solidFill>
                <a:srgbClr val="005696"/>
              </a:solidFill>
              <a:latin typeface="Arial" panose="020B0604020202020204" pitchFamily="34" charset="0"/>
              <a:cs typeface="Arial" panose="020B0604020202020204" pitchFamily="34" charset="0"/>
            </a:endParaRPr>
          </a:p>
        </p:txBody>
      </p:sp>
      <p:pic>
        <p:nvPicPr>
          <p:cNvPr id="15" name="Picture 2" descr="Администрац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353" y="1"/>
            <a:ext cx="936104" cy="666692"/>
          </a:xfrm>
          <a:prstGeom prst="rect">
            <a:avLst/>
          </a:prstGeom>
          <a:noFill/>
          <a:extLst>
            <a:ext uri="{909E8E84-426E-40DD-AFC4-6F175D3DCCD1}">
              <a14:hiddenFill xmlns:a14="http://schemas.microsoft.com/office/drawing/2010/main">
                <a:solidFill>
                  <a:srgbClr val="FFFFFF"/>
                </a:solidFill>
              </a14:hiddenFill>
            </a:ext>
          </a:extLst>
        </p:spPr>
      </p:pic>
      <p:sp>
        <p:nvSpPr>
          <p:cNvPr id="8" name="Номер слайда 1"/>
          <p:cNvSpPr>
            <a:spLocks noGrp="1"/>
          </p:cNvSpPr>
          <p:nvPr>
            <p:ph type="sldNum" sz="quarter" idx="12"/>
          </p:nvPr>
        </p:nvSpPr>
        <p:spPr>
          <a:xfrm>
            <a:off x="10897984" y="6356351"/>
            <a:ext cx="1294016" cy="501649"/>
          </a:xfrm>
        </p:spPr>
        <p:txBody>
          <a:bodyPr/>
          <a:lstStyle/>
          <a:p>
            <a:pPr>
              <a:defRPr/>
            </a:pPr>
            <a:r>
              <a:rPr lang="en-US" altLang="ru-RU" dirty="0" smtClean="0">
                <a:latin typeface="Arial" panose="020B0604020202020204" pitchFamily="34" charset="0"/>
                <a:cs typeface="Arial" panose="020B0604020202020204" pitchFamily="34" charset="0"/>
              </a:rPr>
              <a:t>9</a:t>
            </a:r>
            <a:endParaRPr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101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2000" b="1" dirty="0">
            <a:solidFill>
              <a:srgbClr val="336699"/>
            </a:solidFill>
            <a:latin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4421</TotalTime>
  <Words>5198</Words>
  <Application>Microsoft Office PowerPoint</Application>
  <PresentationFormat>Широкоэкранный</PresentationFormat>
  <Paragraphs>1641</Paragraphs>
  <Slides>28</Slides>
  <Notes>13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28</vt:i4>
      </vt:variant>
    </vt:vector>
  </HeadingPairs>
  <TitlesOfParts>
    <vt:vector size="36" baseType="lpstr">
      <vt:lpstr>Arial</vt:lpstr>
      <vt:lpstr>Calibri</vt:lpstr>
      <vt:lpstr>Calibri Light (Заголовки)</vt:lpstr>
      <vt:lpstr>Corbel</vt:lpstr>
      <vt:lpstr>Times New Roman</vt:lpstr>
      <vt:lpstr>Wingdings 3</vt:lpstr>
      <vt:lpstr>Office Theme</vt:lpstr>
      <vt:lpstr>Тема Office</vt:lpstr>
      <vt:lpstr>Презентация PowerPoint</vt:lpstr>
      <vt:lpstr>Презентация PowerPoint</vt:lpstr>
      <vt:lpstr>Презентация PowerPoint</vt:lpstr>
      <vt:lpstr>Презентация PowerPoint</vt:lpstr>
      <vt:lpstr>2025 жылғы 1 жартыжылдықта сумен жабдықтау қызметі бойынша Инвестициялық бағдарламаның орындалуы</vt:lpstr>
      <vt:lpstr>2025 жылғы 1 жартыжылдықта су бұру қызметі бойынша Инвестициялық бағдарламаның орындалуы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НАЗАРЛАРЫҢЫЗҒА РАХМЕТ!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Sergey Tkachev</dc:creator>
  <cp:lastModifiedBy>Режепов Жаханбек Аркенулы</cp:lastModifiedBy>
  <cp:revision>423</cp:revision>
  <cp:lastPrinted>2023-07-26T10:23:40Z</cp:lastPrinted>
  <dcterms:created xsi:type="dcterms:W3CDTF">2016-12-05T10:13:35Z</dcterms:created>
  <dcterms:modified xsi:type="dcterms:W3CDTF">2025-07-25T08:58:03Z</dcterms:modified>
</cp:coreProperties>
</file>