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35" r:id="rId4"/>
    <p:sldId id="340" r:id="rId5"/>
    <p:sldId id="316" r:id="rId6"/>
    <p:sldId id="344" r:id="rId7"/>
    <p:sldId id="346" r:id="rId8"/>
    <p:sldId id="345" r:id="rId9"/>
    <p:sldId id="274" r:id="rId10"/>
    <p:sldId id="332" r:id="rId11"/>
    <p:sldId id="331" r:id="rId12"/>
    <p:sldId id="292" r:id="rId13"/>
    <p:sldId id="313" r:id="rId14"/>
    <p:sldId id="293" r:id="rId15"/>
    <p:sldId id="336" r:id="rId16"/>
    <p:sldId id="337" r:id="rId17"/>
    <p:sldId id="338" r:id="rId18"/>
    <p:sldId id="339" r:id="rId19"/>
    <p:sldId id="341" r:id="rId20"/>
    <p:sldId id="280" r:id="rId21"/>
    <p:sldId id="323" r:id="rId22"/>
    <p:sldId id="324" r:id="rId23"/>
    <p:sldId id="325" r:id="rId24"/>
    <p:sldId id="322" r:id="rId25"/>
    <p:sldId id="321" r:id="rId26"/>
    <p:sldId id="347" r:id="rId27"/>
    <p:sldId id="303" r:id="rId28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16CBA"/>
    <a:srgbClr val="006CB6"/>
    <a:srgbClr val="E0F1F8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3" autoAdjust="0"/>
    <p:restoredTop sz="94044" autoAdjust="0"/>
  </p:normalViewPr>
  <p:slideViewPr>
    <p:cSldViewPr snapToGrid="0" showGuides="1">
      <p:cViewPr varScale="1">
        <p:scale>
          <a:sx n="108" d="100"/>
          <a:sy n="108" d="100"/>
        </p:scale>
        <p:origin x="10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7636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CDAF224D-24F9-4574-ABAB-DDA8AEB90E5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7636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85CEDF41-0ED1-4DF5-A8A4-8D63C35B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1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805C892A-AB74-46C2-9AC2-A33CEEADB936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147" tIns="45574" rIns="91147" bIns="455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F5CD3646-8027-41FE-8D03-BC4276A4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63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5592" indent="-28279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2781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7162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9958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9751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5507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263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0199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7CBBB32-09B6-405C-BEEE-BB5BC3C81720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5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4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8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5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53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274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2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2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68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96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3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09C5B-68FA-4E46-8DB3-025DBD1BB13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0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9873" indent="-283592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911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9539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0094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0637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6265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8935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5216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645A897-2544-4904-A628-16359472A032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4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9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6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8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1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1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017-C429-4CD3-A9E5-8E572E31538D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9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B27-0A70-46BF-8476-35CF243A435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236C-73A7-4B48-A946-DBD9EA4298D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2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FF31A81-2F22-4585-A197-D7B7A5848601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7BE8F5-F1BB-41B2-9BCE-DDBF0883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28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36D6765-99C2-42FC-8B6C-6FDC46973292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E1DB11-768B-4C3B-9523-617251DCEF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93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EC6CF77-6860-4F00-9718-66DC27BFAC98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869EBC-16C1-45C4-9CB4-6CB041E1E2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76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F5013C5-68B2-402F-AFC0-6109FB4F13C0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5ACCBF-4424-4C37-81AA-849D18FBFF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794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AD2C1C-14A7-476B-BBC8-FFC4B5B3F239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40D22D-7D32-4386-8412-78408739D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44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7A153D6-C808-4B80-A347-EA482E207DEE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333F26-9C40-4C19-9D9B-F451C6EBA1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D8959C6-64C4-445F-BE6F-821ECACC29DB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A9C929-5857-4C59-A33D-B3B5A564E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2486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2600122-762D-428B-9F69-BAFF5A9329F2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9F9DDF-0F66-4F38-8720-754AEA3BF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46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DBD2-74E1-4C71-B06A-6BFAF62193D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5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3BA4803-9CCA-415E-A421-60BAEF065BFB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FC01D5-0D29-4813-831F-CFDD8006CD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755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571495C-30F2-421D-8BAF-B264F66550CC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4606E8-01C8-4F7D-A40C-EE93775BF3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6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8ECDB93-8468-448E-BAD1-333F7AF05E4F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9CFBD1-D1DB-4033-AA54-ADB0539E21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3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3456-C374-408A-8125-E60F2F9D3AFF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B82B-48D0-4E89-9EB3-11E9FB2A07B5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6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86C9-AE9F-40E7-81F4-DE1EE6A29C64}" type="datetime1">
              <a:rPr lang="en-GB" smtClean="0"/>
              <a:t>17/04/2026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AF78-22FB-4E0D-B7CA-92CF94C20FA2}" type="datetime1">
              <a:rPr lang="en-GB" smtClean="0"/>
              <a:t>17/04/2026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97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5B5A-7B10-43D5-A592-2E14D104DDE3}" type="datetime1">
              <a:rPr lang="en-GB" smtClean="0"/>
              <a:t>17/04/2026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5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6F52-190A-4E59-B213-4D30E8F77E26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7C56-9A09-48D2-8513-BEBB84648870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AFC3-FA3F-4528-AA35-DD7BBA27D131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6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80D02A-1530-4D17-83FD-811D18269184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ED04B3-0B14-41C1-AE98-6EBA397E59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17.emf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012678"/>
              </p:ext>
            </p:extLst>
          </p:nvPr>
        </p:nvGraphicFramePr>
        <p:xfrm>
          <a:off x="-2" y="1682162"/>
          <a:ext cx="12191996" cy="3556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3320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6088638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871673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топтарының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</a:t>
                      </a:r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қантарынан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жылдың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ақпанынан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қазанынан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kk-KZ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босату тарифі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092004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салада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немесе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су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endParaRPr lang="ru-RU" sz="10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бірінші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үшінші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құрамына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кірмейтін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бюджет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ұсталатын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162,96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22166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ВОДООТВЕДЕНИЯ НА 2025 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СУМЕН ЖАБДЫҚТАУ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69948" y="6487064"/>
            <a:ext cx="322052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576644"/>
              </p:ext>
            </p:extLst>
          </p:nvPr>
        </p:nvGraphicFramePr>
        <p:xfrm>
          <a:off x="0" y="682052"/>
          <a:ext cx="12191999" cy="6203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436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313193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13082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71193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69709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809808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423578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Көрсеткіштердің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Ауытқу, %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себептері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7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Тауарларды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21 401 264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22 922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315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Материалдық шығындар,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5 678 375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6 398 522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Шикізат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567 199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603 745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реагенттер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Жанар-жағармай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532 006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505 762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төмендеуі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19 329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көмір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газ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бағасының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4 562 757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269 685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артуы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7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Еңбекке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9 258 011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8 909 128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8 095 653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7 744 930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төмендеуі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584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аударымдар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776 801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776 459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584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211 730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201 445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шегерімдер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584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(МКЗЖ)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44 538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жағдайларда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істейтін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үлесінің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ұлғаюы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77088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(ЖМЗЖ)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110 246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116 554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төлеуден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босатылуы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қысқарту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зейнеткерлер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83635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19 043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3 437 227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4 203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702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балансына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2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1 018 216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311 497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объектілердегі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жұмыстарының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артуы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4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kk-KZ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2 009 435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2 099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Күзет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50 395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50 382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қорғау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қауіпсіздік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225 427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216 231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төмендеуі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Коммуналдық қызметтер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62 151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Сақтандырудың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түрлері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81 020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77 026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Іске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асыру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шыгыстар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226 285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230 098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77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Қоршаған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ортаға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теріс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әсер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еткені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қоршаған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ортаға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теріс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әсер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еткені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Табиғи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ресурстарды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пайдаланғаны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беткі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нақты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қабылдауға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негізделуі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суларынөндіруге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салынатын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746 187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806 949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 асты суларының</a:t>
                      </a:r>
                      <a:r>
                        <a:rPr lang="kk-KZ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нақты қабылдауға негізделуі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  <a:tr h="215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Радиожиілік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ресурсы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2 358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төлемаұының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121671"/>
                  </a:ext>
                </a:extLst>
              </a:tr>
            </a:tbl>
          </a:graphicData>
        </a:graphic>
      </p:graphicFrame>
      <p:pic>
        <p:nvPicPr>
          <p:cNvPr id="7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04073" y="6497973"/>
            <a:ext cx="409303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712715"/>
              </p:ext>
            </p:extLst>
          </p:nvPr>
        </p:nvGraphicFramePr>
        <p:xfrm>
          <a:off x="0" y="762018"/>
          <a:ext cx="12193200" cy="57170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200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424400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Көрсеткіштердің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Ауытқу, %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себептері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 шығындар,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626 771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711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пошталық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22 341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26 654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бағаның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іссапар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ұлттық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жобаны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құзыретті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мақылдау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кадрларды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даярлау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қауіпсіздігі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қорғау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б-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түрде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оқыту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жол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ақысын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20 768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жол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ақысын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арттыру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5.10.5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110 114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аймағының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артуы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жаңарту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260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бөлшектер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436 492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6257"/>
                  </a:ext>
                </a:extLst>
              </a:tr>
              <a:tr h="225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зертхана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3161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экологиэкологиялық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жасыл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алқаптарды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түгендеу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орман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патологиясын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зерттеу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жобасын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063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5.10.9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беру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4584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5.10.10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қойнауын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пайдалануға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келісімшарттар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416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017829"/>
                  </a:ext>
                </a:extLst>
              </a:tr>
              <a:tr h="30344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Кезең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шығыстары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барлығы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оның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ішінде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577 874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612 436</a:t>
                      </a:r>
                    </a:p>
                  </a:txBody>
                  <a:tcPr marL="72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4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Жалпы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577 634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612 196</a:t>
                      </a: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қызметкерлердің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304 062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308 488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аударымдар</a:t>
                      </a:r>
                      <a:endParaRPr lang="ru-RU" sz="90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29 078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31 231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МӘМС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7 937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7 550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шегерімдер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0161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(ЖМЗЖ)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5 239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0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Салықтар мен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төлемдер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142 172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163 570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объектілерінің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балансына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берілуі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Өзге де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89 146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95 447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29 781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28 638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төмендеуі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коммуналдық қызметтер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7 942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үшінші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тарап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ұйымдарының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endParaRPr lang="ru-RU" sz="90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24 407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996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іссапар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шығындары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ұлтық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пленарлық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отырыс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СУМЕН ЖАБДЫҚТАУ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82425" y="6487064"/>
            <a:ext cx="409575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666843"/>
              </p:ext>
            </p:extLst>
          </p:nvPr>
        </p:nvGraphicFramePr>
        <p:xfrm>
          <a:off x="0" y="601675"/>
          <a:ext cx="12193200" cy="6083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200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424400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405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Көрсеткіштердің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Ауытқу, %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себептері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пошта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мерзімді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басып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шығару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586551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42065"/>
                  </a:ext>
                </a:extLst>
              </a:tr>
              <a:tr h="283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болшектер,шаруашылық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кеңес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тауарлары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772591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оларға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01085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Сыйақы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төлеуге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endParaRPr lang="ru-RU" sz="9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904136"/>
                  </a:ext>
                </a:extLst>
              </a:tr>
              <a:tr h="2831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Корсетілетін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ұсынуға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21 979 138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534 750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Кәсіпорынның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жарғылық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капиталына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берілуі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Пайда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3 566 454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227 296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-65,6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831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Қолданысқа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енгізілген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активтердің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реттелетін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базасы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(АРБ)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73 483 979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98 806 894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201248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Негізсіз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алынған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табыс</a:t>
                      </a:r>
                      <a:endParaRPr lang="ru-RU" sz="9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70 457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063830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кірістер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25 475 135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24 762 046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Көрсетілген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25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техникалық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ысыраптар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тыс,м3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68 004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65 835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3,19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1871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(ҚҚС-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135,53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0491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қыркүйегінен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табыс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</a:t>
                      </a:r>
                      <a:r>
                        <a:rPr lang="ru-RU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8 854 497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8 066 785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қыркүйегінен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66 963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қаңтардан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тариф (ҚҚС-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 жылғы 1 ақпаннан бастап тариф (ҚҚС-сыз)</a:t>
                      </a:r>
                      <a:endParaRPr kumimoji="0" lang="kk-KZ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125,59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9093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 жылғы 1 қыркүйегінен бастап тариф (ҚҚС-сыз)</a:t>
                      </a:r>
                      <a:endParaRPr kumimoji="0" lang="kk-KZ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136,03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120,47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-11,44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Анықтама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тізімдік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2 389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айлық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жалакы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282 566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279 843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200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СУМЕН ЖАБДЫҚТАУ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69948" y="6487064"/>
            <a:ext cx="322052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236985"/>
              </p:ext>
            </p:extLst>
          </p:nvPr>
        </p:nvGraphicFramePr>
        <p:xfrm>
          <a:off x="0" y="759852"/>
          <a:ext cx="12191999" cy="5921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436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313193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13082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71193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69709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809808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423578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Көрсеткіштердің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Ауытқу, %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себептері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Тауарларды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8 885 527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9 758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828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Материалдық шығындар,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1 329 865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1 418 754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Шикізат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2 986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10 802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261,8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реагенттер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Жанар-жағармай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170 162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235 466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10 186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10 822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көмір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газ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бағасының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1 146 531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1 161 663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Еңбекке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төлеуге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4 780 243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4 820 529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4 146 859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4 163 857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аударымдар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398 414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415 490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117 428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113 131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шегерімдер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(МКЗЖ)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47 382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жағдайларда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істейтін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үлесінің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ұлғаюының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әсері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(ЖМЗЖ)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66 019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төлеуден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босатылуы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қысқарту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зейнеткерлер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14 650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2 104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балансына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берілуі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3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415 602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объектілердегі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жөндеу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жұмыстарын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арттуы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kk-KZ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870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999 770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Күзет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9142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10 483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Еңбекті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қорғау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қауіпсіздік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109 945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ұлғайуы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Коммуналдық қызметтер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Сақтандырудың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түрлері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40 340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Іске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асыру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шыгыстар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106 487</a:t>
                      </a:r>
                      <a:endParaRPr lang="en-US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107 339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0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Қоршаған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ортаға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теріс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әсер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еткені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331 430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360 412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қоршаған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ортаға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теріс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әсер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еткені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Бақа шығындар,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соның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262 574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345 927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5.7.1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Байланыс, почта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12 129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 БҰРУ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04073" y="6497973"/>
            <a:ext cx="409303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42457"/>
              </p:ext>
            </p:extLst>
          </p:nvPr>
        </p:nvGraphicFramePr>
        <p:xfrm>
          <a:off x="0" y="762018"/>
          <a:ext cx="12193200" cy="5878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200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424400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30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Көрсеткіштердің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Ауытқу, %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себептері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91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5.7.2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іссапар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1 332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288,4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ұлттық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жобаны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құзыретті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органмен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мақылдау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755072"/>
                  </a:ext>
                </a:extLst>
              </a:tr>
              <a:tr h="2391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5.7.3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кадрларды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даярлау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1 676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қауіпсіздігі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еңбекті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қорғау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б-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түрде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оқыту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жол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ақысын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8 024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9 280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жол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ақысын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арттыру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5.7.5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35 215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52 679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аймағының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артуы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лицензияларды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жаңарту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5.7.6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бөлшектер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167 011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210 423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аймағының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ұлғаюы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материалдардың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зертхана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экологиялық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шығындар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44 913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57 447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санитарлық-эпидемиологиялық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нормалау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саласындағы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құжаттаманы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Кезең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шығыстары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барлығы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оның</a:t>
                      </a:r>
                      <a:r>
                        <a:rPr lang="ru-RU" sz="9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ішінде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1 136 626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488"/>
                  </a:ext>
                </a:extLst>
              </a:tr>
              <a:tr h="285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Жалпы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1 136 574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қызметкерлердің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жалақысы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111 903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143 907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207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әлеуметтік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аударымдар</a:t>
                      </a:r>
                      <a:endParaRPr lang="ru-RU" sz="90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10 719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14 569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20722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МӘМС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3 357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3 221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шегерімдер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жоспарланған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болатын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563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берушінің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зейнетақы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жарналары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(ЖМЗЖ)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2 465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жалақының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5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Салықтар мен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төлемдер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707 705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927 704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объектілерінің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балансына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берілуі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6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Өзге де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35 999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44 489 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12 654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13 362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коэффициентінің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ұлғайуы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коммуналдық қызметтер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3 339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6 909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үшінші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тарап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ұйымдарының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endParaRPr lang="ru-RU" sz="90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10 264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11 660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іссапар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шығындары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ұлтық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пленарлық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отырыс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6.4.5</a:t>
                      </a: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пошта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мерзімді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басып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шығару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2 598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92749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6.4.6</a:t>
                      </a: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міндетті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сақтандыру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035137"/>
                  </a:ext>
                </a:extLst>
              </a:tr>
              <a:tr h="2852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6.4.7</a:t>
                      </a: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болшектер,шаруашылық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кеңес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тауарлары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5 621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8 204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материалдар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662956"/>
                  </a:ext>
                </a:extLst>
              </a:tr>
              <a:tr h="220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техникалық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ұстау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оларға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көрсету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құнының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өсуіне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байланысты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1263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 БҰРУ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82425" y="6487064"/>
            <a:ext cx="409575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21571"/>
              </p:ext>
            </p:extLst>
          </p:nvPr>
        </p:nvGraphicFramePr>
        <p:xfrm>
          <a:off x="0" y="789772"/>
          <a:ext cx="12193200" cy="5190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200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70800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810000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424400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39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Сыйақы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төлеуге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шығыстар</a:t>
                      </a:r>
                      <a:endParaRPr lang="ru-RU" sz="9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тарифтік смета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1159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Корсетілетін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ұсынуға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арналған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9 757 728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895 263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Пайда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2 309 876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701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-71,5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Қолданысқа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енгізілген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активтердің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реттелетін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базасы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(АРБ)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53 099 918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70 792 066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Кәсіпорынның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жарғылық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капиталына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берілуі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198407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Негізсіз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алынған</a:t>
                      </a: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табыс</a:t>
                      </a:r>
                      <a:endParaRPr lang="ru-RU" sz="9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152 591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0638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Барлық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кірістер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11 915 013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11 553 156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Көрсетілген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теңге</a:t>
                      </a:r>
                      <a:endParaRPr lang="ru-RU" sz="8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техникалық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ысыраптар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тыс,м3</a:t>
                      </a: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(ҚҚС-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79,45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049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қыркүйегінен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табыс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</a:t>
                      </a:r>
                      <a:r>
                        <a:rPr lang="ru-RU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3 022 140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2 807 021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қыркүйегінен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37 726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жылғы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қаңтардан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бастап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тариф (ҚҚС-</a:t>
                      </a:r>
                      <a:r>
                        <a:rPr lang="ru-RU" sz="9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 жылғы 1 ақпаннан бастап тариф (ҚҚС-сыз)</a:t>
                      </a:r>
                      <a:endParaRPr kumimoji="0" lang="kk-KZ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 жылғы 1 қыркүйегінен бастап тариф (ҚҚС-сыз)</a:t>
                      </a:r>
                      <a:endParaRPr kumimoji="0" lang="kk-KZ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Анықтама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Персоналдың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тізімдік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8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айлық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жалакы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endParaRPr lang="ru-RU" sz="9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--5,1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281 209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--5,8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персонал</a:t>
                      </a:r>
                      <a:endParaRPr lang="ru-RU" sz="90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99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 БҰРУ ҚЫЗМЕТТЕРІ БОЙЫНША БЕКІТІЛГЕН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ТАРИФТІК СМЕТАНЫ БАПТАР БОЙЫНША ОРЫНДАУ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1999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ҚЫЗМЕТТЕРДІҢ САПА ЖӘНЕ СЕНІМДІЛІК КӨРСЕТКІШТЕРІНЕ СӘЙКЕСТІГІ ТУРАЛЫ</a:t>
            </a:r>
            <a:b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</a:b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ҚЫЗМЕТ ТИІМДІЛІГІНІҢ КӨРСЕТКІШТЕРІНЕ ҚОЛ ЖЕТКІЗУ ТУРАЛЫ 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16022"/>
          <a:stretch/>
        </p:blipFill>
        <p:spPr>
          <a:xfrm>
            <a:off x="6888480" y="3799728"/>
            <a:ext cx="4782599" cy="208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>
            <a:off x="518391" y="2853480"/>
            <a:ext cx="4724169" cy="30393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8391" y="1450106"/>
            <a:ext cx="550672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kk-KZ" alt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СУДЫҢ САПАСЫ БАРЛЫҚ КӨРСЕТКІШТЕР БОЙЫНША САНИТАРЛЫҚ НОРМАЛАРДЫҢ ТАЛАПТАРЫНА СӘЙКЕС КЕЛЕДІ</a:t>
            </a:r>
            <a:endParaRPr lang="ru-RU" altLang="ru-RU" sz="12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8391" y="1909411"/>
            <a:ext cx="4836160" cy="82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Судың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сапасын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бақылау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процесін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кәсіпорынның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зертханасы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жүзеге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асырады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 Суды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зарарсыздандыру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процесінде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қауіпсіз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улы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емес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натрий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гипохлориті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қолданылады</a:t>
            </a:r>
            <a:endParaRPr lang="ru-RU" altLang="ru-RU" sz="12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97040" y="1450107"/>
            <a:ext cx="4951616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КӘРІЗДІК ТАЗАРТУ ҚҰРЫЛЫСТАРЫНДАҒЫ АҒЫНДЫ СУЛАРДЫ ТАЗАРТУ САПАСЫ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97039" y="1909411"/>
            <a:ext cx="4951615" cy="1821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Кәсіпорын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қабылдаған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барлық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ағынды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сулар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толық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биологиялық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тазартудан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өтеді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Тазалау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сапасын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кәсіпорынның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сынақ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зертханасы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бақылайды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Күн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сайын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тазартудың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барлық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кезеңдерінде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химиялық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бактериологиялық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көрсеткіштер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бойынша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аэрация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станциясына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түсетін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сарқынды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суларға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талдау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жасалады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Тоқсан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сайын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жинақтағыштар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мен су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қоймаларындағы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тазартылған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сарқынды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суларға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 мониторинг </a:t>
            </a:r>
            <a:r>
              <a:rPr lang="ru-RU" altLang="ru-RU" sz="1200" dirty="0" err="1">
                <a:solidFill>
                  <a:srgbClr val="336699"/>
                </a:solidFill>
                <a:latin typeface="Arial" panose="020B0604020202020204" pitchFamily="34" charset="0"/>
              </a:rPr>
              <a:t>жүргізіледі</a:t>
            </a: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4615" y="6103722"/>
            <a:ext cx="11224039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Кәсіпорынға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Тарифтер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табиғи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монополия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субъектісіне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қызметтердің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сапасы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мен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сенімділігі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,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қызметінің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тиімділігі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көрсеткіштері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бекітілмейтін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шығынды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әдісті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қолдана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отырып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, бес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жылдық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кезеңге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2025-2029 </a:t>
            </a:r>
            <a:r>
              <a:rPr lang="ru-RU" sz="1200" b="1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жж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</a:rPr>
              <a:t>бекітілді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29" y="119036"/>
            <a:ext cx="1317011" cy="9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715472"/>
            <a:ext cx="12192000" cy="31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12" name="Rectangle 22"/>
          <p:cNvSpPr/>
          <p:nvPr/>
        </p:nvSpPr>
        <p:spPr>
          <a:xfrm>
            <a:off x="0" y="0"/>
            <a:ext cx="12192000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ЖЫЛҒА ҚЫЗМЕТТІҢ НЕГІЗГІ ҚАРЖЫЛЫҚ-ЭКОНОМИКАЛЫҚ КӨРСЕТКІШТЕРІ </a:t>
            </a:r>
          </a:p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(КІРІСТЕР МЕН ШЫҒЫНДАР ТУРАЛЫ ЕСЕП) 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265334"/>
              </p:ext>
            </p:extLst>
          </p:nvPr>
        </p:nvGraphicFramePr>
        <p:xfrm>
          <a:off x="0" y="1677665"/>
          <a:ext cx="12191997" cy="358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917">
                  <a:extLst>
                    <a:ext uri="{9D8B030D-6E8A-4147-A177-3AD203B41FA5}">
                      <a16:colId xmlns:a16="http://schemas.microsoft.com/office/drawing/2014/main" val="497709223"/>
                    </a:ext>
                  </a:extLst>
                </a:gridCol>
                <a:gridCol w="8596020">
                  <a:extLst>
                    <a:ext uri="{9D8B030D-6E8A-4147-A177-3AD203B41FA5}">
                      <a16:colId xmlns:a16="http://schemas.microsoft.com/office/drawing/2014/main" val="1782054504"/>
                    </a:ext>
                  </a:extLst>
                </a:gridCol>
                <a:gridCol w="2532060">
                  <a:extLst>
                    <a:ext uri="{9D8B030D-6E8A-4147-A177-3AD203B41FA5}">
                      <a16:colId xmlns:a16="http://schemas.microsoft.com/office/drawing/2014/main" val="235391161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р/с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КӨРСЕТКІШТЕР АТАУЫ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6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</a:t>
                      </a:r>
                      <a:r>
                        <a:rPr lang="ru-RU" altLang="ru-RU" sz="12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altLang="ru-RU" sz="105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ЖЫЛҒА</a:t>
                      </a:r>
                      <a:endParaRPr lang="en-US" sz="1200" b="1" kern="1200" dirty="0" smtClean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АУДИДТАЛМАҒАН)</a:t>
                      </a:r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200" b="1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мың</a:t>
                      </a:r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. тенге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6132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СУМЕН ЖАБДЫҚТАУ ЖӘНЕ СУ БҰРУ ҚЫЗМЕТТЕРІН КӨРСЕТУДЕН ТҮСКЕН КІРІС (ТҮСІМ)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kk-KZ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480 728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8731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САТЫЛҒАН ҚЫЗМЕТТЕРДІҢ ӨЗІНДІК ҚҰНЫ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1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r>
                        <a:rPr lang="kk-KZ" sz="11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478 624</a:t>
                      </a:r>
                      <a:endParaRPr lang="ru-RU" sz="11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9504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ІСКЕ АСЫРУ БОЙЫНША ШЫҒЫСТАР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1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866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942</a:t>
                      </a:r>
                      <a:endParaRPr lang="ru-RU" sz="11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0559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ӘКІМШІЛІК ШЫҒЫСТАР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</a:t>
                      </a:r>
                      <a:r>
                        <a:rPr lang="ru-RU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650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3908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ӨЗГЕ ДЕ ШЫҒЫСТАР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k-KZ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823 901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531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ӨЗГЕ ДЕ КІРІСТЕР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753 865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711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ТАБЫС САЛЫҒЫ БОЙЫНША ШЫҒЫСТАР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kk-KZ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92 223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4726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459" marR="91459" marT="45735" marB="4573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ҚАРЖЫЛЫҚ НӘТИЖЕ</a:t>
                      </a:r>
                      <a:endParaRPr lang="ru-RU" sz="1100" b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1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1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461 114</a:t>
                      </a:r>
                      <a:endParaRPr lang="ru-RU" sz="11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608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1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662478" y="0"/>
            <a:ext cx="11529521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ЖЫЛҒА КӨРСЕТІЛГЕН СУМЕН ЖАБДЫҚТАУ ЖӘНЕ СУ БҰРУ ҚЫЗМЕТТЕРІНІҢ КӨЛЕМІ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18189" y="6487064"/>
            <a:ext cx="373811" cy="360027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256311"/>
              </p:ext>
            </p:extLst>
          </p:nvPr>
        </p:nvGraphicFramePr>
        <p:xfrm>
          <a:off x="0" y="1360293"/>
          <a:ext cx="12191998" cy="5147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960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6874861">
                  <a:extLst>
                    <a:ext uri="{9D8B030D-6E8A-4147-A177-3AD203B41FA5}">
                      <a16:colId xmlns:a16="http://schemas.microsoft.com/office/drawing/2014/main" val="3404533618"/>
                    </a:ext>
                  </a:extLst>
                </a:gridCol>
                <a:gridCol w="1931088">
                  <a:extLst>
                    <a:ext uri="{9D8B030D-6E8A-4147-A177-3AD203B41FA5}">
                      <a16:colId xmlns:a16="http://schemas.microsoft.com/office/drawing/2014/main" val="3405235182"/>
                    </a:ext>
                  </a:extLst>
                </a:gridCol>
                <a:gridCol w="1761939">
                  <a:extLst>
                    <a:ext uri="{9D8B030D-6E8A-4147-A177-3AD203B41FA5}">
                      <a16:colId xmlns:a16="http://schemas.microsoft.com/office/drawing/2014/main" val="318283007"/>
                    </a:ext>
                  </a:extLst>
                </a:gridCol>
                <a:gridCol w="1055150">
                  <a:extLst>
                    <a:ext uri="{9D8B030D-6E8A-4147-A177-3AD203B41FA5}">
                      <a16:colId xmlns:a16="http://schemas.microsoft.com/office/drawing/2014/main" val="1733662079"/>
                    </a:ext>
                  </a:extLst>
                </a:gridCol>
              </a:tblGrid>
              <a:tr h="1065010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ТОП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ТҰТЫНУШЫЛАР АТАУЫ 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ТАРИФТІК СМЕТАДА БЕКІТІЛГЕН</a:t>
                      </a:r>
                      <a:r>
                        <a:rPr lang="ru-RU" sz="1100" b="1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КӨЛЕМ, </a:t>
                      </a:r>
                    </a:p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мың.м</a:t>
                      </a:r>
                      <a:r>
                        <a:rPr lang="ru-RU" sz="11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ҚЫЗМЕТТЕРДІҢ </a:t>
                      </a: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НАҚТЫ КӨЛЕМІ, </a:t>
                      </a:r>
                    </a:p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мың.м</a:t>
                      </a:r>
                      <a:r>
                        <a:rPr lang="ru-RU" sz="11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АУЫТҚУ,</a:t>
                      </a: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 % </a:t>
                      </a: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082588"/>
                  </a:ext>
                </a:extLst>
              </a:tr>
              <a:tr h="169673">
                <a:tc gridSpan="2"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Сумен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сату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көлемі-барлығы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оның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ішінде</a:t>
                      </a: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5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техникалық шығындар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салада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немесе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су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147 609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166 305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өзге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бірінші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үшінші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топтардың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құрамына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кірмейтін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38 200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32 233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3119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бюджет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ұсталатын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8 239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7 340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2405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05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 услуг водоотведения – всего, в том числе: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6228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5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техникалық шығындар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салада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немесе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су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102 805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114 060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868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өзге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бірінші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үшінші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топтардың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құрамына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кірмейтін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37 612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32 211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-14,3%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2761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бюджет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ұсталатын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9 557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817001"/>
                  </a:ext>
                </a:extLst>
              </a:tr>
            </a:tbl>
          </a:graphicData>
        </a:graphic>
      </p:graphicFrame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1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916329" y="1075974"/>
            <a:ext cx="103593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/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Алматы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қаласы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</a:p>
          <a:p>
            <a:pPr marL="228600" lvl="0" indent="-228600" algn="ctr"/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Энергетика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сумен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жабдықтау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басқармасының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шаруашылық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жүргізу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құқығындағы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"Алматы Су" </a:t>
            </a:r>
          </a:p>
          <a:p>
            <a:pPr marL="228600" lvl="0" indent="-228600" algn="ctr"/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мемлекеттік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коммуналдық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кәсіпорнының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</a:p>
          <a:p>
            <a:pPr marL="228600" lvl="0" indent="-228600" algn="ctr"/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2025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жылдың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қорытындысы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бойынша</a:t>
            </a:r>
            <a:endParaRPr lang="ru-RU" altLang="ru-RU" sz="2400" b="1" dirty="0">
              <a:solidFill>
                <a:srgbClr val="016CBA"/>
              </a:solidFill>
              <a:latin typeface="Arial" panose="020B0604020202020204" pitchFamily="34" charset="0"/>
            </a:endParaRPr>
          </a:p>
          <a:p>
            <a:pPr marL="228600" lvl="0" indent="-228600" algn="ctr"/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бекітілген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тарифтік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сметалардың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орындалуы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туралы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,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сумен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жабдықтау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су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бұру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қызметтеріне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бекітілген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инвестициялық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бағдарламалардың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rgbClr val="016CBA"/>
                </a:solidFill>
                <a:latin typeface="Arial" panose="020B0604020202020204" pitchFamily="34" charset="0"/>
              </a:rPr>
              <a:t>орындалуы</a:t>
            </a:r>
            <a:r>
              <a:rPr lang="ru-RU" altLang="ru-RU" sz="2400" b="1" dirty="0"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 err="1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туралы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endParaRPr lang="ru-RU" altLang="ru-RU" sz="2400" b="1" dirty="0" smtClean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altLang="ru-RU" sz="32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ЕСЕП</a:t>
            </a:r>
            <a:endParaRPr lang="ru-RU" altLang="ru-RU" sz="2400" b="1" dirty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>
            <a:off x="0" y="-1"/>
            <a:ext cx="3056708" cy="1033379"/>
          </a:xfrm>
          <a:prstGeom prst="rect">
            <a:avLst/>
          </a:prstGeom>
        </p:spPr>
      </p:pic>
      <p:pic>
        <p:nvPicPr>
          <p:cNvPr id="53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7" y="11574"/>
            <a:ext cx="1392324" cy="9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6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95560" cy="1040531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076325" y="158237"/>
            <a:ext cx="7893667" cy="729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СУМЕН ЖАБДЫҚТАУ ЖӘНЕ СУ БҰРУ ҚЫЗМЕТТЕРІН </a:t>
            </a:r>
          </a:p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ТҰТЫНУШЫЛАРМЕН ЖҮРГІЗІЛЕТІН ЖҰМЫС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0885"/>
            <a:ext cx="1315146" cy="955047"/>
          </a:xfrm>
          <a:prstGeom prst="rect">
            <a:avLst/>
          </a:prstGeom>
        </p:spPr>
      </p:pic>
      <p:sp>
        <p:nvSpPr>
          <p:cNvPr id="2" name="AutoShape 2" descr="Crm, mockup or man in a telemarketing call center helping, talking or networking online via microphone. Contact support, consultant or insurance agent in communication at customer services or s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812385" y="6581196"/>
            <a:ext cx="379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7843" y="1100714"/>
            <a:ext cx="6966585" cy="3695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Дебиторлық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берешекті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төмендету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мақсатында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Кәсіпорын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күн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сайын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дебиторлық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берешекті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өндіріп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іс-шаралар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жүргізеді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сотқа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дейінгі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шараларының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спектрін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пайдаланады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75 606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тұтынушы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қамтылып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мынадай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жұмыстар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жүргізілді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sz="1200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Сотқа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дейінгі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хабарламалар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4 904 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сомасына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25 223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борышкерге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жеткізілді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2 132 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төленді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200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сомасына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2 248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борышкерге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көрсету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тоқтатылды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төленді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200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Көппәтерлі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үйлерде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1 069 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теңге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сомасына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34 228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борышкерге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арнаулы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жабдықтарға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кәріз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көтергіштері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бұғатталды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263,5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теңге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төленді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	</a:t>
            </a:r>
            <a:endParaRPr lang="ru-RU" sz="1200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Материалдар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нотариустарға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беріліп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3 819 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теңге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сомасына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13 907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борышкерге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сотқа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талап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арыздар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берілді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млн.теңге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төленді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миллион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теңгені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құрайтын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638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кепілдік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хат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қабылданып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миллион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теңгесі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төленді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dirty="0" err="1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Қалған</a:t>
            </a:r>
            <a:r>
              <a:rPr lang="ru-RU" sz="1200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қарыз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миллион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теңгені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құрайды</a:t>
            </a:r>
            <a:r>
              <a:rPr lang="ru-RU" sz="1200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312" y="4723568"/>
            <a:ext cx="3620287" cy="403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ТҰТЫНУШЫЛАРҒА ҚЫЗМЕТ КӨРСЕТУ ОРТАЛЫҚТАРЫ (ҚКО)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0376" y="5207537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ҚКО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«Орталық», 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Жарокова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к.,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196;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0376" y="5443406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ҚКО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Шығыс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Ботаническая к., 29а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200" dirty="0">
              <a:solidFill>
                <a:srgbClr val="016CBA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0376" y="5674309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ҚКО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Батыс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мкр.«Жетысу-3»,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37;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0375" y="5906908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ҚКО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«Алатау», 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Чуланова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к.,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109.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0375" y="6319520"/>
            <a:ext cx="2953385" cy="208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</a:t>
            </a:r>
            <a:r>
              <a:rPr lang="kk-KZ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 НӨМЕРІ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245-95-28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11136" y="4641966"/>
            <a:ext cx="3463424" cy="765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kk-KZ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АНЫҚТАМАЛЫҚ-АҚПАРАТТЫҚ ҚЫЗМЕТ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CALL-</a:t>
            </a:r>
            <a:r>
              <a:rPr lang="kk-KZ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ОРТАЛЫҚ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3-777-444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11136" y="5741322"/>
            <a:ext cx="3230882" cy="504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ОРТАЛЫҚ ДИСПЕТЧЕРЛІК ҚЫЗМЕТ ОДҚ (ТӘУЛІК БОЙЫ): </a:t>
            </a:r>
          </a:p>
          <a:p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274-66-66</a:t>
            </a:r>
            <a:r>
              <a:rPr lang="ru-RU" sz="1200" b="1" i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400" b="1" i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i="1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274-24-20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i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7041" r="51201" b="12605"/>
          <a:stretch/>
        </p:blipFill>
        <p:spPr>
          <a:xfrm>
            <a:off x="7022152" y="2"/>
            <a:ext cx="5169851" cy="6857998"/>
          </a:xfrm>
          <a:custGeom>
            <a:avLst/>
            <a:gdLst>
              <a:gd name="connsiteX0" fmla="*/ 1033970 w 5169851"/>
              <a:gd name="connsiteY0" fmla="*/ 0 h 6857998"/>
              <a:gd name="connsiteX1" fmla="*/ 5169851 w 5169851"/>
              <a:gd name="connsiteY1" fmla="*/ 0 h 6857998"/>
              <a:gd name="connsiteX2" fmla="*/ 5169851 w 5169851"/>
              <a:gd name="connsiteY2" fmla="*/ 6857998 h 6857998"/>
              <a:gd name="connsiteX3" fmla="*/ 0 w 5169851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51" h="6857998">
                <a:moveTo>
                  <a:pt x="1033970" y="0"/>
                </a:moveTo>
                <a:lnTo>
                  <a:pt x="5169851" y="0"/>
                </a:lnTo>
                <a:lnTo>
                  <a:pt x="5169851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4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0700" r="49819" b="52632"/>
          <a:stretch/>
        </p:blipFill>
        <p:spPr>
          <a:xfrm>
            <a:off x="6471920" y="2066340"/>
            <a:ext cx="1025585" cy="11720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2" t="16424" r="958" b="58726"/>
          <a:stretch/>
        </p:blipFill>
        <p:spPr>
          <a:xfrm>
            <a:off x="6324339" y="3294732"/>
            <a:ext cx="1180618" cy="9144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57002" r="51287" b="18148"/>
          <a:stretch/>
        </p:blipFill>
        <p:spPr>
          <a:xfrm>
            <a:off x="6324339" y="4454619"/>
            <a:ext cx="1180618" cy="9144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1" t="54805" r="2845" b="15941"/>
          <a:stretch/>
        </p:blipFill>
        <p:spPr>
          <a:xfrm>
            <a:off x="6324339" y="5486205"/>
            <a:ext cx="1176055" cy="9191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54918" r="26661" b="17400"/>
          <a:stretch/>
        </p:blipFill>
        <p:spPr>
          <a:xfrm>
            <a:off x="272172" y="5601914"/>
            <a:ext cx="1431885" cy="10185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56176" r="72798" b="16142"/>
          <a:stretch/>
        </p:blipFill>
        <p:spPr>
          <a:xfrm>
            <a:off x="212173" y="4363380"/>
            <a:ext cx="1442960" cy="10264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15441" r="22887" b="56877"/>
          <a:stretch/>
        </p:blipFill>
        <p:spPr>
          <a:xfrm>
            <a:off x="193993" y="3257801"/>
            <a:ext cx="1431885" cy="1018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r="74057" b="53261"/>
          <a:stretch/>
        </p:blipFill>
        <p:spPr>
          <a:xfrm>
            <a:off x="300070" y="1957416"/>
            <a:ext cx="1234988" cy="1188152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" y="12954"/>
            <a:ext cx="12192000" cy="11978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7048" y="346226"/>
            <a:ext cx="10717493" cy="395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СУМЕН ЖАБДЫҚТАУ ЖӘНЕ СУ БҰРУ ҚЫЗМЕТТЕРІН ТҰТЫНУШЫЛАРМЕН </a:t>
            </a:r>
            <a:b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</a:b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ЖҮРГІЗІЛЕТІН ЖҰМЫС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361" y="1371370"/>
            <a:ext cx="523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ТӨЛЕМ ӘДІСТЕРІ ТУРАЛЫ АҚПАРАТ</a:t>
            </a:r>
            <a:endParaRPr lang="ru-RU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1919" y="1262827"/>
            <a:ext cx="55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ТҰТЫНУШЫЛАРДЫҢ ШОТ-ТҮБІРТЕКТЕР МЕН ШОТ-ФАКТУРАЛАРДЫ АЛУ ТӘСІЛДЕРІ</a:t>
            </a:r>
            <a:endParaRPr lang="ru-RU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84733" y="6561077"/>
            <a:ext cx="379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31955" y="2094150"/>
            <a:ext cx="4370169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Тұтынушыларға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қызмет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көрмету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орталықтарында орналасқан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кәсіпорындардың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кассаларында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Жарокова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к-сі,196;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Жетысу-3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ықш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ауданы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37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Ботаническая к-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29А;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к-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109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04057" y="3230950"/>
            <a:ext cx="4370170" cy="1030147"/>
          </a:xfrm>
          <a:prstGeom prst="roundRect">
            <a:avLst>
              <a:gd name="adj" fmla="val 185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Тұтынушыларға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көрсету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орталықтарында орналасқан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кәсіпорындардың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төлем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терминалдары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45449" y="4361531"/>
            <a:ext cx="4356675" cy="1124673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Екінші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деңгейдегі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банктердің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интернет-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банкингі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Интернет-банкинг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Пайдаланушыларға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Интернет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байланысы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кез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келген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компьютерден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смартфоннан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әлемнің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кез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келген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жерінде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банков-</a:t>
            </a:r>
            <a:r>
              <a:rPr lang="en-US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режимінде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банктік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шоттарды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басқаруға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мүмкіндік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береді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Сіз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аптасына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тәулігіне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сағат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түбіртек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операцияларын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тез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оңай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жасай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аласыз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4057" y="5586638"/>
            <a:ext cx="4358080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 Bank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мобильді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қосымшасы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ресми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сайты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endParaRPr lang="ru-RU" sz="11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Тұрғын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емес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үй-жайларды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тұтынушылар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85591" y="2115421"/>
            <a:ext cx="4288950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Тұтынушыларға қызмет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көрсету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орталықтарында орналасқан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кәсіпорындардың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кассаларында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Жарокова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к-сі,196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Жетысу-3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ықш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ауданы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37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Ботаническая к-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29А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к-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109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85590" y="3236859"/>
            <a:ext cx="4288951" cy="1030147"/>
          </a:xfrm>
          <a:prstGeom prst="roundRect">
            <a:avLst>
              <a:gd name="adj" fmla="val 196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Кәсіпорынның веб-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порталына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кіру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жеке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шот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тіркелу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аутентификация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бірнеше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сұрақтарға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жауап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беру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85590" y="4361532"/>
            <a:ext cx="4288951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Алсеко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АҚ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абоненттік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бөлімінде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Байзакова к-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221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мекен-жайы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62828" y="5534722"/>
            <a:ext cx="4334474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сайын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абоненттердің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шот-фактуралары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Мемлекеттік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кірістер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комитетінің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серверіне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автоматты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түрде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түсіріледі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Комитет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сайтында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уәкілетті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Тұтынушылар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шот-фактураның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электрондық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нұсқасын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мүмкіндігіне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МАҢЫЗДЫ!</a:t>
            </a:r>
          </a:p>
          <a:p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опция ҚҚС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төлеушілер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488330" y="292544"/>
            <a:ext cx="10703670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СУМЕН ЖАБДЫҚТАУ ЖӘНЕ СУ БҰРУ ҚЫЗМЕТТЕРІН ТҰТЫНУШЫЛАРМЕН ЖҮРГІЗІЛЕТІН ЖҰМЫС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135127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ТҰТЫНУШЫНЫҢ ЖЕКЕ КАБИНЕТІНІҢ МОБИЛЬДІ ҚОСЫМШАСЫ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Группа 7"/>
          <p:cNvGrpSpPr>
            <a:grpSpLocks/>
          </p:cNvGrpSpPr>
          <p:nvPr/>
        </p:nvGrpSpPr>
        <p:grpSpPr bwMode="auto">
          <a:xfrm>
            <a:off x="196435" y="1383419"/>
            <a:ext cx="1890494" cy="3645218"/>
            <a:chOff x="2267744" y="586145"/>
            <a:chExt cx="1635125" cy="3144837"/>
          </a:xfrm>
        </p:grpSpPr>
        <p:grpSp>
          <p:nvGrpSpPr>
            <p:cNvPr id="10" name="Группа 11"/>
            <p:cNvGrpSpPr>
              <a:grpSpLocks/>
            </p:cNvGrpSpPr>
            <p:nvPr/>
          </p:nvGrpSpPr>
          <p:grpSpPr bwMode="auto">
            <a:xfrm>
              <a:off x="2267744" y="586145"/>
              <a:ext cx="1635125" cy="3144837"/>
              <a:chOff x="-3876413" y="86298"/>
              <a:chExt cx="3819525" cy="6452615"/>
            </a:xfrm>
          </p:grpSpPr>
          <p:pic>
            <p:nvPicPr>
              <p:cNvPr id="12" name="Рисунок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49343" y="607175"/>
                <a:ext cx="2931281" cy="521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ÐÐ°ÑÑÐ¸Ð½ÐºÐ¸ Ð¿Ð¾ Ð·Ð°Ð¿ÑÐ¾ÑÑ ÑÐµÐ»ÐµÑÐ¾Ð½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76413" y="86298"/>
                <a:ext cx="3819525" cy="6452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068" y="836712"/>
              <a:ext cx="1268373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20"/>
          <p:cNvGrpSpPr>
            <a:grpSpLocks/>
          </p:cNvGrpSpPr>
          <p:nvPr/>
        </p:nvGrpSpPr>
        <p:grpSpPr bwMode="auto">
          <a:xfrm>
            <a:off x="1907387" y="1853405"/>
            <a:ext cx="1853040" cy="3631473"/>
            <a:chOff x="3414270" y="937749"/>
            <a:chExt cx="1304309" cy="2246199"/>
          </a:xfrm>
        </p:grpSpPr>
        <p:pic>
          <p:nvPicPr>
            <p:cNvPr id="15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270" y="937749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Группа 8"/>
            <p:cNvGrpSpPr>
              <a:grpSpLocks/>
            </p:cNvGrpSpPr>
            <p:nvPr/>
          </p:nvGrpSpPr>
          <p:grpSpPr bwMode="auto">
            <a:xfrm>
              <a:off x="3545065" y="1119069"/>
              <a:ext cx="1016030" cy="1951579"/>
              <a:chOff x="3545065" y="1119069"/>
              <a:chExt cx="1016030" cy="1951579"/>
            </a:xfrm>
          </p:grpSpPr>
          <p:pic>
            <p:nvPicPr>
              <p:cNvPr id="17" name="Рисунок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108" y="1119070"/>
                <a:ext cx="1000987" cy="1814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5065" y="1119069"/>
                <a:ext cx="1014627" cy="19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Группа 17"/>
          <p:cNvGrpSpPr>
            <a:grpSpLocks/>
          </p:cNvGrpSpPr>
          <p:nvPr/>
        </p:nvGrpSpPr>
        <p:grpSpPr bwMode="auto">
          <a:xfrm>
            <a:off x="3600908" y="2349548"/>
            <a:ext cx="1946179" cy="3631473"/>
            <a:chOff x="7046482" y="514796"/>
            <a:chExt cx="1304309" cy="2246199"/>
          </a:xfrm>
        </p:grpSpPr>
        <p:pic>
          <p:nvPicPr>
            <p:cNvPr id="20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482" y="514796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Группа 16"/>
            <p:cNvGrpSpPr>
              <a:grpSpLocks/>
            </p:cNvGrpSpPr>
            <p:nvPr/>
          </p:nvGrpSpPr>
          <p:grpSpPr bwMode="auto">
            <a:xfrm>
              <a:off x="7164288" y="707933"/>
              <a:ext cx="1031163" cy="1928979"/>
              <a:chOff x="5389883" y="746118"/>
              <a:chExt cx="1078518" cy="2276872"/>
            </a:xfrm>
          </p:grpSpPr>
          <p:pic>
            <p:nvPicPr>
              <p:cNvPr id="22" name="Рисунок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883" y="746118"/>
                <a:ext cx="1078518" cy="2276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5507311" y="1269901"/>
                <a:ext cx="793299" cy="2145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507311" y="1700783"/>
                <a:ext cx="793299" cy="1870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507311" y="2025321"/>
                <a:ext cx="793299" cy="1870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26" name="Группа 21"/>
          <p:cNvGrpSpPr>
            <a:grpSpLocks/>
          </p:cNvGrpSpPr>
          <p:nvPr/>
        </p:nvGrpSpPr>
        <p:grpSpPr bwMode="auto">
          <a:xfrm>
            <a:off x="5395867" y="3073832"/>
            <a:ext cx="1852670" cy="3631473"/>
            <a:chOff x="4788024" y="3792543"/>
            <a:chExt cx="1304309" cy="2246199"/>
          </a:xfrm>
        </p:grpSpPr>
        <p:pic>
          <p:nvPicPr>
            <p:cNvPr id="27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92543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216" y="3949724"/>
              <a:ext cx="1027938" cy="196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Прямоугольник 21"/>
          <p:cNvSpPr>
            <a:spLocks noChangeArrowheads="1"/>
          </p:cNvSpPr>
          <p:nvPr/>
        </p:nvSpPr>
        <p:spPr bwMode="auto">
          <a:xfrm>
            <a:off x="7342046" y="2739144"/>
            <a:ext cx="447865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М</a:t>
            </a:r>
            <a:r>
              <a:rPr lang="kk-KZ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ОБИЛЬДІ ҚОСЫМШАДА МЫНАДАЙ ФУНКЦИЯЛАР КӨЗДЕЛГЕН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: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ЖЕҚ-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ның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айғақтарын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беру;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ЖЕҚ-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ын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пломбылауға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өтінім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; 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ЖЕҚ-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нан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пломбыны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шешуге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өтінім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; 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ЖЕҚ-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ның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қолданыстағы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336699"/>
                </a:solidFill>
                <a:latin typeface="Arial" panose="020B0604020202020204" pitchFamily="34" charset="0"/>
              </a:rPr>
              <a:t>тізілімі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; 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есептеулердің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толық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жазылуы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; 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төлемнің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толық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жазылуы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басқа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құжаттар</a:t>
            </a:r>
            <a:endParaRPr lang="ru-RU" altLang="ru-RU" sz="14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820698" y="6581001"/>
            <a:ext cx="3713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5" b="49699"/>
          <a:stretch/>
        </p:blipFill>
        <p:spPr bwMode="auto">
          <a:xfrm>
            <a:off x="-7516" y="5625296"/>
            <a:ext cx="12192000" cy="12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09882" y="6492875"/>
            <a:ext cx="363027" cy="365125"/>
          </a:xfrm>
        </p:spPr>
        <p:txBody>
          <a:bodyPr/>
          <a:lstStyle/>
          <a:p>
            <a:pPr>
              <a:defRPr/>
            </a:pPr>
            <a:fld id="{37BBC531-0885-477B-BD1A-7ED7E2889AA3}" type="slidenum">
              <a:rPr lang="ru-RU" altLang="ru-RU" sz="1000" smtClean="0">
                <a:latin typeface="Arial" panose="020B0604020202020204" pitchFamily="34" charset="0"/>
              </a:rPr>
              <a:t>23</a:t>
            </a:fld>
            <a:endParaRPr lang="ru-RU" altLang="ru-RU" sz="1000" dirty="0">
              <a:latin typeface="Arial" panose="020B060402020202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66" y="89482"/>
            <a:ext cx="1361268" cy="988540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2394235" y="385407"/>
            <a:ext cx="7435160" cy="3340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ЕСЕПТЕУ АСПАПТАРЫМЕН ЖАРАҚТАНДЫРУ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809777"/>
              </p:ext>
            </p:extLst>
          </p:nvPr>
        </p:nvGraphicFramePr>
        <p:xfrm>
          <a:off x="1" y="1583269"/>
          <a:ext cx="12191998" cy="3477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312">
                  <a:extLst>
                    <a:ext uri="{9D8B030D-6E8A-4147-A177-3AD203B41FA5}">
                      <a16:colId xmlns:a16="http://schemas.microsoft.com/office/drawing/2014/main" val="3202796703"/>
                    </a:ext>
                  </a:extLst>
                </a:gridCol>
                <a:gridCol w="1830993">
                  <a:extLst>
                    <a:ext uri="{9D8B030D-6E8A-4147-A177-3AD203B41FA5}">
                      <a16:colId xmlns:a16="http://schemas.microsoft.com/office/drawing/2014/main" val="3404558356"/>
                    </a:ext>
                  </a:extLst>
                </a:gridCol>
                <a:gridCol w="2014093">
                  <a:extLst>
                    <a:ext uri="{9D8B030D-6E8A-4147-A177-3AD203B41FA5}">
                      <a16:colId xmlns:a16="http://schemas.microsoft.com/office/drawing/2014/main" val="1400756768"/>
                    </a:ext>
                  </a:extLst>
                </a:gridCol>
                <a:gridCol w="1157614">
                  <a:extLst>
                    <a:ext uri="{9D8B030D-6E8A-4147-A177-3AD203B41FA5}">
                      <a16:colId xmlns:a16="http://schemas.microsoft.com/office/drawing/2014/main" val="765132868"/>
                    </a:ext>
                  </a:extLst>
                </a:gridCol>
                <a:gridCol w="1830993">
                  <a:extLst>
                    <a:ext uri="{9D8B030D-6E8A-4147-A177-3AD203B41FA5}">
                      <a16:colId xmlns:a16="http://schemas.microsoft.com/office/drawing/2014/main" val="121694726"/>
                    </a:ext>
                  </a:extLst>
                </a:gridCol>
                <a:gridCol w="1830993">
                  <a:extLst>
                    <a:ext uri="{9D8B030D-6E8A-4147-A177-3AD203B41FA5}">
                      <a16:colId xmlns:a16="http://schemas.microsoft.com/office/drawing/2014/main" val="355180781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Тұтынушылар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топтары</a:t>
                      </a:r>
                      <a:endParaRPr lang="ru-RU" sz="12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Барлық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үйлер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мен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пәтерлер</a:t>
                      </a:r>
                      <a:endParaRPr lang="ru-RU" sz="12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Есептеу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құралдарымен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жабдықталған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үйлер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Барлық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есептеу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Аспаптары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Жұмыста /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Шығарылды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599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Барлық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жеке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тұлғалар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оның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ішінде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;</a:t>
                      </a: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620 464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468 291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581 837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468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291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69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Көп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пәтерлі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тұрғын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үйлер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376 583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487 246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376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583 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124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410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Жеке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тұрғын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үй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құрылыстары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119 641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91 708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94 591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91 708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27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69112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Заңды </a:t>
                      </a:r>
                      <a:r>
                        <a:rPr lang="ru-RU" sz="1200" b="1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тұлғалар</a:t>
                      </a:r>
                      <a:endParaRPr lang="ru-RU" sz="12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669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84675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Бюджеттік </a:t>
                      </a:r>
                      <a:r>
                        <a:rPr lang="ru-RU" sz="1200" b="1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ұйымдар</a:t>
                      </a:r>
                      <a:endParaRPr lang="ru-RU" sz="12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695  </a:t>
                      </a:r>
                      <a:r>
                        <a:rPr lang="ru-RU" sz="16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1052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Барлығы:</a:t>
                      </a:r>
                      <a:endParaRPr lang="ru-RU" sz="12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652 543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618 201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618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201  </a:t>
                      </a:r>
                      <a:r>
                        <a:rPr lang="ru-RU" sz="16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9098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0435" y="5274256"/>
            <a:ext cx="116627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2025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жылдың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соңындағы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жағдай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бойынша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"Алматы Су" МКК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652 543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тұтынушысының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500 370 ( 77%)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тұтынушысында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618 201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белгіленген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есептеу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аспабы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бар,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оның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ішінде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618 201 (100%)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-і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жұмыс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 err="1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күйінде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8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63"/>
            <a:ext cx="12192000" cy="910244"/>
          </a:xfrm>
          <a:prstGeom prst="rect">
            <a:avLst/>
          </a:prstGeom>
        </p:spPr>
      </p:pic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3" y="-13667"/>
            <a:ext cx="1166297" cy="87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" y="-16164"/>
            <a:ext cx="12192000" cy="91024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ТҰТЫНУШЫЛАР САНЫ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118" y="1012120"/>
            <a:ext cx="10928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ct val="0"/>
              </a:spcBef>
            </a:pP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СУМЕН ЖАБДЫҚТАУ ҚЫЗМЕТІ БОЙЫНША ТҰТЫНУШЫЛАР САНЫ ТУРАЛЫ АҚПАРАТ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653" y="3937507"/>
            <a:ext cx="10895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 БҰРУ ҚЫЗМЕТІ БОЙЫНША ТҰТЫНУШЫЛАР САНЫ ТУРАЛЫ АҚПАРАТ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65025" y="6452921"/>
            <a:ext cx="407368" cy="405079"/>
          </a:xfrm>
        </p:spPr>
        <p:txBody>
          <a:bodyPr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613997"/>
              </p:ext>
            </p:extLst>
          </p:nvPr>
        </p:nvGraphicFramePr>
        <p:xfrm>
          <a:off x="87389" y="1337878"/>
          <a:ext cx="11988000" cy="23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708872349"/>
                    </a:ext>
                  </a:extLst>
                </a:gridCol>
                <a:gridCol w="3024000">
                  <a:extLst>
                    <a:ext uri="{9D8B030D-6E8A-4147-A177-3AD203B41FA5}">
                      <a16:colId xmlns:a16="http://schemas.microsoft.com/office/drawing/2014/main" val="22129981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45849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08891445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8847111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112698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1226477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3764537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387001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Бюджеттік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Ұжымдық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шарттар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Бірыңғай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ПИК-і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Көппәтерлі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тұрғын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тұрғын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құрылысы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endParaRPr lang="kk-KZ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141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2 471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40 191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27 842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70 729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06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Алмалы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90 985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101 100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878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Әуезов</a:t>
                      </a:r>
                      <a:r>
                        <a:rPr lang="ru-RU" sz="9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104 897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5 988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273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Бостандық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6 753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115 199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5 244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127 402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3876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Жетісу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28 043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15 892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46 169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88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46 885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19 866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71 795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456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38 882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12 886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53 874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740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Түрксіб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35 411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03641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30 296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859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500 493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118 118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650 285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04832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184742"/>
              </p:ext>
            </p:extLst>
          </p:nvPr>
        </p:nvGraphicFramePr>
        <p:xfrm>
          <a:off x="87388" y="4281246"/>
          <a:ext cx="11996792" cy="23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018">
                  <a:extLst>
                    <a:ext uri="{9D8B030D-6E8A-4147-A177-3AD203B41FA5}">
                      <a16:colId xmlns:a16="http://schemas.microsoft.com/office/drawing/2014/main" val="1375358551"/>
                    </a:ext>
                  </a:extLst>
                </a:gridCol>
                <a:gridCol w="3031774">
                  <a:extLst>
                    <a:ext uri="{9D8B030D-6E8A-4147-A177-3AD203B41FA5}">
                      <a16:colId xmlns:a16="http://schemas.microsoft.com/office/drawing/2014/main" val="122178346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24416856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66356145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822050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797605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506138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829944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93452679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Әкімшілік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Бюджеттік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Ұжымдық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шарттар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Бірыңғай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төлем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ПИК-і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Көппәтерлі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тұрғын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тұрғын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құрылысы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endParaRPr lang="kk-KZ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64785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7736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Алмалы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5 687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68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Әуезов</a:t>
                      </a:r>
                      <a:r>
                        <a:rPr lang="ru-RU" sz="9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4 117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1490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Бостандық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6 767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448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Жетісу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2 223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294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0773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2 041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849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Түрксіб</a:t>
                      </a:r>
                      <a:r>
                        <a:rPr lang="ru-RU" sz="900" b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u="none" strike="noStrike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ауданы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352643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30 593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500 820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43 849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576 432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03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1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800248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656263" y="-7709"/>
            <a:ext cx="9505950" cy="807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СУМЕН ЖАБДЫҚТАУ ЖӘНЕ СУ БҰРУ ҚЫЗМЕТТЕРІНІҢ ҚВЗМТІ МЕН ТАРИФТЕРІНІҢ ПЕРСПЕКТИВАЛАРЫ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55598" y="478314"/>
            <a:ext cx="11564034" cy="16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ru-RU" sz="1800" dirty="0">
                <a:latin typeface="Arial" charset="0"/>
              </a:rPr>
              <a:t>	</a:t>
            </a:r>
            <a:endParaRPr lang="ru-RU" sz="1800" dirty="0" smtClean="0">
              <a:latin typeface="Arial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800" b="1" dirty="0" smtClean="0">
                <a:solidFill>
                  <a:srgbClr val="336699"/>
                </a:solidFill>
                <a:latin typeface="Arial" charset="0"/>
              </a:rPr>
              <a:t>	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2026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жылғы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1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қаңтардан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бастап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31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наурызға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дейін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инфляциялық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қысымды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барынша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азайту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және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әлеуметтік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тұрақтылықты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қамтамасыз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ету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жөніндегі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мемлекеттік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шаралар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шеңберінде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2025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жылғы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1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қыркүйекте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бекітілген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сумен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жабдықтау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және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су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бұру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қызметтеріне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тарифтер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күшінде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болды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.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	</a:t>
            </a:r>
            <a:r>
              <a:rPr lang="ru-RU" sz="1250" b="1" dirty="0" smtClean="0">
                <a:solidFill>
                  <a:srgbClr val="336699"/>
                </a:solidFill>
                <a:latin typeface="Arial" charset="0"/>
              </a:rPr>
              <a:t>2026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жылдың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1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сәуірінен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бастап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үшінші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тұтынушылар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тобы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–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бюджеттік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ұйымдар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үшін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сумен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жабдықтау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және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су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бұру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қызметтеріне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жаңа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тарифтер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бекітілді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. 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Жеке </a:t>
            </a:r>
            <a:r>
              <a:rPr lang="ru-RU" sz="1250" dirty="0" err="1" smtClean="0">
                <a:solidFill>
                  <a:srgbClr val="336699"/>
                </a:solidFill>
                <a:latin typeface="Arial" charset="0"/>
              </a:rPr>
              <a:t>т</a:t>
            </a:r>
            <a:r>
              <a:rPr lang="ru-RU" sz="1250" dirty="0" err="1" smtClean="0">
                <a:solidFill>
                  <a:srgbClr val="336699"/>
                </a:solidFill>
                <a:latin typeface="Arial" charset="0"/>
              </a:rPr>
              <a:t>ұлғалар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мен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басқа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да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тұтынушыларға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арналған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тарифтер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өзгеріссіз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қалды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.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	Жеке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тұлғалардың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сумен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жабдықтауды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тұтыну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көлеміне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қарай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тұтынушылардың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кіші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топтары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бойынша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сараланған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dirty="0" err="1">
                <a:solidFill>
                  <a:srgbClr val="336699"/>
                </a:solidFill>
                <a:latin typeface="Arial" charset="0"/>
              </a:rPr>
              <a:t>тарифтер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2026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жылғы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31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желтоқсанға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дейін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ru-RU" sz="1250" b="1" dirty="0" err="1">
                <a:solidFill>
                  <a:srgbClr val="336699"/>
                </a:solidFill>
                <a:latin typeface="Arial" charset="0"/>
              </a:rPr>
              <a:t>тоқтатылды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.</a:t>
            </a:r>
            <a:endParaRPr lang="en-US" altLang="ru-RU" sz="125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40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>
              <a:buNone/>
            </a:pPr>
            <a:endParaRPr lang="ru-RU" sz="18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	</a:t>
            </a: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5598" y="2304404"/>
          <a:ext cx="11564035" cy="2996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484">
                  <a:extLst>
                    <a:ext uri="{9D8B030D-6E8A-4147-A177-3AD203B41FA5}">
                      <a16:colId xmlns:a16="http://schemas.microsoft.com/office/drawing/2014/main" val="2626216435"/>
                    </a:ext>
                  </a:extLst>
                </a:gridCol>
                <a:gridCol w="3997087">
                  <a:extLst>
                    <a:ext uri="{9D8B030D-6E8A-4147-A177-3AD203B41FA5}">
                      <a16:colId xmlns:a16="http://schemas.microsoft.com/office/drawing/2014/main" val="1100038833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93428946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65653481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8796728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00599214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5454576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90599769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85423269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136315765"/>
                    </a:ext>
                  </a:extLst>
                </a:gridCol>
              </a:tblGrid>
              <a:tr h="21600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</a:t>
                      </a:r>
                      <a:r>
                        <a:rPr lang="kk-KZ" sz="1000" b="1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топтар</a:t>
                      </a:r>
                      <a:endParaRPr lang="kk-KZ" sz="10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топтарының</a:t>
                      </a:r>
                      <a:r>
                        <a:rPr lang="ru-RU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kk-KZ" sz="1100" b="1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жабдықтау қызметтеріне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</a:t>
                      </a:r>
                      <a:r>
                        <a:rPr lang="kk-KZ" sz="1100" b="1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бұру қызметтеріне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1126"/>
                  </a:ext>
                </a:extLst>
              </a:tr>
              <a:tr h="203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kk-KZ" sz="1100" b="1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жылғы 1 қантардан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kk-KZ" sz="1100" b="1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жылғы 1 сәуірден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kk-KZ" sz="1100" b="1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жылғы 1 қантардан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kk-KZ" sz="1100" b="1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жылғы 1 сәуірден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557189"/>
                  </a:ext>
                </a:extLst>
              </a:tr>
              <a:tr h="322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100" b="1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ҚҚС-мен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100" b="1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ҚҚС-мен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100" b="1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ҚҚС-мен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100" b="1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сыз</a:t>
                      </a:r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ҚҚС-мен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79317"/>
                  </a:ext>
                </a:extLst>
              </a:tr>
              <a:tr h="229639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kk-KZ" sz="11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1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kk-KZ" sz="11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</a:t>
                      </a:r>
                      <a:endParaRPr lang="ru-RU" sz="11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8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43118"/>
                  </a:ext>
                </a:extLst>
              </a:tr>
              <a:tr h="1440000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қоректендіру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ысыраптардың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беру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немесе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су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endParaRPr lang="ru-RU" sz="8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372121"/>
                  </a:ext>
                </a:extLst>
              </a:tr>
              <a:tr h="23532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1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kk-KZ" sz="11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 </a:t>
                      </a:r>
                      <a:endParaRPr lang="ru-RU" sz="11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бірінші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үшінші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топтардың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құрамына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кірмейтін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8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100288"/>
                  </a:ext>
                </a:extLst>
              </a:tr>
              <a:tr h="2089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1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</a:t>
                      </a:r>
                      <a:r>
                        <a:rPr lang="kk-KZ" sz="11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топ</a:t>
                      </a:r>
                      <a:endParaRPr lang="ru-RU" sz="11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ұсталатын</a:t>
                      </a:r>
                      <a:r>
                        <a:rPr lang="ru-RU" sz="8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8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456,23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311,51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361,35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168,78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162,66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188,69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357770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55598" y="5310146"/>
            <a:ext cx="11741373" cy="11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12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Кәсіпорын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жылдың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екінші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жартысында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тарифті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өзгертуге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өтінім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беруді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жоспарлап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шара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компанияның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тұрақты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жұмысын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ету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қажет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келесі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факторларды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қамтиды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/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ресурстарын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сақтау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жалақы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энергетикалық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сала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стандарттарына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жеткізу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/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Қосымша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техникалық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көрсету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пайдалану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шығындарын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талап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ететін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сумен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жабдықтау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ағынды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суларды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бұру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желілері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қондырғыларын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қосу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/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Қызметтердің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құнына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тікелей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әсер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ететін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стратегиялық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тауарлардың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энергиясының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қымбаттауы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charset="0"/>
            </a:endParaRPr>
          </a:p>
          <a:p>
            <a:pPr>
              <a:buNone/>
            </a:pPr>
            <a:endParaRPr lang="ru-RU" sz="18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	</a:t>
            </a: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78" y="95225"/>
            <a:ext cx="1055065" cy="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 rot="10800000">
            <a:off x="9059" y="0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1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73" y="2006564"/>
            <a:ext cx="2272856" cy="16505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59" y="3819266"/>
            <a:ext cx="12182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ru-RU" sz="32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НАЗАРЛАРЫҢЫЗҒА РАХМЕТ!!!</a:t>
            </a:r>
            <a:endParaRPr lang="ru-RU" altLang="ru-RU" sz="2400" b="1" dirty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7885708" cy="8527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" t="1818" r="31979"/>
          <a:stretch>
            <a:fillRect/>
          </a:stretch>
        </p:blipFill>
        <p:spPr>
          <a:xfrm>
            <a:off x="6101616" y="2"/>
            <a:ext cx="6090384" cy="6857998"/>
          </a:xfrm>
          <a:custGeom>
            <a:avLst/>
            <a:gdLst>
              <a:gd name="connsiteX0" fmla="*/ 1218076 w 6090384"/>
              <a:gd name="connsiteY0" fmla="*/ 0 h 6857998"/>
              <a:gd name="connsiteX1" fmla="*/ 6090384 w 6090384"/>
              <a:gd name="connsiteY1" fmla="*/ 0 h 6857998"/>
              <a:gd name="connsiteX2" fmla="*/ 6090384 w 6090384"/>
              <a:gd name="connsiteY2" fmla="*/ 6857998 h 6857998"/>
              <a:gd name="connsiteX3" fmla="*/ 0 w 60903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384" h="6857998">
                <a:moveTo>
                  <a:pt x="1218076" y="0"/>
                </a:moveTo>
                <a:lnTo>
                  <a:pt x="6090384" y="0"/>
                </a:lnTo>
                <a:lnTo>
                  <a:pt x="60903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0" y="233606"/>
            <a:ext cx="7886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«АЛМАТЫ </a:t>
            </a:r>
            <a:r>
              <a:rPr lang="ru-RU" altLang="ru-RU" sz="1600" b="1" dirty="0">
                <a:solidFill>
                  <a:srgbClr val="005696"/>
                </a:solidFill>
                <a:latin typeface="Arial" panose="020B0604020202020204" pitchFamily="34" charset="0"/>
              </a:rPr>
              <a:t>СУ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» МКК ТУРАЛЫ ЖАЛПЫ АҚПАРАТ</a:t>
            </a:r>
            <a:endParaRPr lang="ru-RU" altLang="ru-RU" sz="16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65025" y="6390290"/>
            <a:ext cx="407368" cy="405079"/>
          </a:xfrm>
        </p:spPr>
        <p:txBody>
          <a:bodyPr/>
          <a:lstStyle/>
          <a:p>
            <a:pPr algn="ctr"/>
            <a:fld id="{1324C023-EDAF-4D64-A707-06D68D3BC9C3}" type="slidenum">
              <a:rPr lang="ru-RU" sz="1000" smtClean="0"/>
              <a:t>3</a:t>
            </a:fld>
            <a:endParaRPr lang="ru-RU" sz="1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2240" y="1389093"/>
            <a:ext cx="5565573" cy="3048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ҰСЫНЫЛАТЫН РЕТТЕЛЕТІН ҚЫЗМЕТТЕР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9131" y="2337362"/>
            <a:ext cx="5558682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МАҚСАТТАР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9131" y="4685939"/>
            <a:ext cx="5457455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МӘРТЕБЕСІ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131" y="3787193"/>
            <a:ext cx="5565573" cy="241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АЙМАҚТАРДЫ ҚАМТУ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2241" y="1705937"/>
            <a:ext cx="5565573" cy="4894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Сумен </a:t>
            </a:r>
            <a:r>
              <a:rPr lang="ru-RU" sz="1100" dirty="0" err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жабдықтау</a:t>
            </a:r>
            <a:r>
              <a:rPr lang="ru-RU" sz="11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қызметтері</a:t>
            </a:r>
            <a:endParaRPr lang="ru-RU" sz="110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 </a:t>
            </a:r>
            <a:r>
              <a:rPr lang="ru-RU" sz="1100" dirty="0" err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бұру</a:t>
            </a:r>
            <a:r>
              <a:rPr lang="ru-RU" sz="11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қызметтері</a:t>
            </a:r>
            <a:endParaRPr lang="ru-RU" sz="110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9131" y="4037044"/>
            <a:ext cx="5565573" cy="491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Алматы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қаласы</a:t>
            </a:r>
            <a:endParaRPr lang="ru-RU" altLang="ru-RU" sz="1100" dirty="0">
              <a:solidFill>
                <a:srgbClr val="17375E"/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Алматы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облысының</a:t>
            </a: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жақын</a:t>
            </a: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маңдағы</a:t>
            </a: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 елді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мекендері</a:t>
            </a:r>
            <a:endParaRPr lang="ru-RU" altLang="ru-RU" sz="1100" dirty="0">
              <a:solidFill>
                <a:srgbClr val="17375E"/>
              </a:solidFill>
              <a:latin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2674" y="2613514"/>
            <a:ext cx="5692331" cy="1025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Е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лді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мекендердің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тіршілігін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қамтамасыз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ету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Сумен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жабдықтау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су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бұру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объектілерін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ұстау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пайдалану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техникалық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қызмет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көрсету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kk-KZ" altLang="ru-RU" sz="11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Ө</a:t>
            </a:r>
            <a:r>
              <a:rPr lang="ru-RU" altLang="ru-RU" sz="11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ңірде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мемлекеттік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меншіктегі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су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шаруашылығы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жүйелері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мен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құрылыстарының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қауіпсіздігін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қамтамасыз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ету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9131" y="5111526"/>
            <a:ext cx="5685875" cy="1245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Құрылтайшысы - Алматы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қаласының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әкімдігі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Басқару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органы - Алматы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қаласының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энергетика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сумен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жабдықтау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басқармасы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Кәсіпорын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сумен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жабдықтау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су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бұру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саласындағы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табиғи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монополиялар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субъектілерінің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мемлекеттік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тіркелімінің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республикалық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бөліміне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енгізілген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*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Қазақстан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Республикасы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Ұлттық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экономика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министрлігі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Табиғи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монополияларды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реттеу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бәсекелестікті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және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тұтынушылардың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құқықтарын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қорғау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Комитетінің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2017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жылғы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30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қарашадағы</a:t>
            </a: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№ 296-НҚ </a:t>
            </a:r>
            <a:r>
              <a:rPr lang="ru-RU" altLang="ru-RU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бұйрығы</a:t>
            </a:r>
            <a:endParaRPr lang="ru-RU" altLang="ru-RU" sz="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3" t="28464" r="3330" b="22206"/>
          <a:stretch/>
        </p:blipFill>
        <p:spPr>
          <a:xfrm>
            <a:off x="0" y="3537331"/>
            <a:ext cx="2409371" cy="304942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7944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75074"/>
              </p:ext>
            </p:extLst>
          </p:nvPr>
        </p:nvGraphicFramePr>
        <p:xfrm>
          <a:off x="2420984" y="845436"/>
          <a:ext cx="9771017" cy="595587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92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5293">
                  <a:extLst>
                    <a:ext uri="{9D8B030D-6E8A-4147-A177-3AD203B41FA5}">
                      <a16:colId xmlns:a16="http://schemas.microsoft.com/office/drawing/2014/main" val="4284699974"/>
                    </a:ext>
                  </a:extLst>
                </a:gridCol>
                <a:gridCol w="1063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 ЖАБДЫҚТАУ ЖҮЙЕСІ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588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көздерінің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қуаты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Талғар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Алматы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орындары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тереңдігі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 м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дейінгі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376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ұңғыма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094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м3/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тәулігіне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91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үсті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көздерінің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қуаты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Бас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тазарту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құрылыстары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Үлкен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Алматы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өзені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«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(Ким-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Асар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.), "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Ақсай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Қарағайлы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сүзгі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286,6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м3/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тәулігіне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құбыры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желілерінің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ұзындығы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080,74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құбыры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құдықтары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54 258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Бекіту-реттеу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арматурасы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1 989</a:t>
                      </a:r>
                      <a:endParaRPr lang="ru-RU" sz="105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902717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Өрт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гидранттары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50" b="0" i="0" u="none" strike="noStrike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247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75536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Сорғы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(1-2-ші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көтергіштер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көтергіш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сорғы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Таза су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ыдыстары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(ТСЫ)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52571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Трансформаторлық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152769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975C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БҰРУ ЖҮЙЕСІ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562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Кәріздік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тазарту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құрылыстары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механикалық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биологиялық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тазарту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640</a:t>
                      </a: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 м3/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тәулігіне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6281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Кәріз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желілерінің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ұзындығы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334,74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Кәріз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құдықтары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камералар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86 496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Сорғы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5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арналары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000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млн.м³</a:t>
                      </a: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Оң </a:t>
                      </a:r>
                      <a:r>
                        <a:rPr lang="ru-RU" sz="1050" b="0" i="0" u="none" strike="noStrik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жағалаудағы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Сорбұлақ </a:t>
                      </a:r>
                      <a:r>
                        <a:rPr lang="ru-RU" sz="1050" b="0" i="0" u="none" strike="noStrik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каналының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жинақтаушылары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50,3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млн.м³</a:t>
                      </a: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975C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4853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Тұтынушылар-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барлығы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613 812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71966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584 229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74454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28 713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37618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Бюджеттік </a:t>
                      </a:r>
                      <a:r>
                        <a:rPr lang="ru-RU" sz="1050" b="0" i="0" u="none" strike="noStrike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870</a:t>
                      </a:r>
                      <a:endParaRPr lang="ru-RU" sz="105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50" marR="54001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бірл.</a:t>
                      </a:r>
                      <a:endParaRPr lang="ru-RU" sz="105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002" marR="5550" marT="55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1761913"/>
                  </a:ext>
                </a:extLst>
              </a:tr>
            </a:tbl>
          </a:graphicData>
        </a:graphic>
      </p:graphicFrame>
      <p:sp>
        <p:nvSpPr>
          <p:cNvPr id="60545" name="TextBox 10"/>
          <p:cNvSpPr txBox="1">
            <a:spLocks noChangeArrowheads="1"/>
          </p:cNvSpPr>
          <p:nvPr/>
        </p:nvSpPr>
        <p:spPr bwMode="auto">
          <a:xfrm>
            <a:off x="0" y="233606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СУМЕН ЖАБДЫҚТАУ ЖӘНЕ СУ БҰРУ ЖҮЙЕЛЕРІНІҢ ТЕХНИКАЛЫҚ ПАРАМЕТРЛЕРІ </a:t>
            </a:r>
            <a:endParaRPr lang="ru-RU" altLang="ru-RU" sz="16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29577" r="51390" b="25923"/>
          <a:stretch/>
        </p:blipFill>
        <p:spPr>
          <a:xfrm>
            <a:off x="0" y="1118702"/>
            <a:ext cx="2420983" cy="2384641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707868"/>
              </p:ext>
            </p:extLst>
          </p:nvPr>
        </p:nvGraphicFramePr>
        <p:xfrm>
          <a:off x="188258" y="1079291"/>
          <a:ext cx="11824450" cy="5801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52">
                  <a:extLst>
                    <a:ext uri="{9D8B030D-6E8A-4147-A177-3AD203B41FA5}">
                      <a16:colId xmlns:a16="http://schemas.microsoft.com/office/drawing/2014/main" val="3296842996"/>
                    </a:ext>
                  </a:extLst>
                </a:gridCol>
                <a:gridCol w="3350261">
                  <a:extLst>
                    <a:ext uri="{9D8B030D-6E8A-4147-A177-3AD203B41FA5}">
                      <a16:colId xmlns:a16="http://schemas.microsoft.com/office/drawing/2014/main" val="233681473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190700554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1012052403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98443541"/>
                    </a:ext>
                  </a:extLst>
                </a:gridCol>
                <a:gridCol w="1347718">
                  <a:extLst>
                    <a:ext uri="{9D8B030D-6E8A-4147-A177-3AD203B41FA5}">
                      <a16:colId xmlns:a16="http://schemas.microsoft.com/office/drawing/2014/main" val="2041651100"/>
                    </a:ext>
                  </a:extLst>
                </a:gridCol>
                <a:gridCol w="1540249">
                  <a:extLst>
                    <a:ext uri="{9D8B030D-6E8A-4147-A177-3AD203B41FA5}">
                      <a16:colId xmlns:a16="http://schemas.microsoft.com/office/drawing/2014/main" val="999073817"/>
                    </a:ext>
                  </a:extLst>
                </a:gridCol>
                <a:gridCol w="898741">
                  <a:extLst>
                    <a:ext uri="{9D8B030D-6E8A-4147-A177-3AD203B41FA5}">
                      <a16:colId xmlns:a16="http://schemas.microsoft.com/office/drawing/2014/main" val="3434086255"/>
                    </a:ext>
                  </a:extLst>
                </a:gridCol>
                <a:gridCol w="2069278">
                  <a:extLst>
                    <a:ext uri="{9D8B030D-6E8A-4147-A177-3AD203B41FA5}">
                      <a16:colId xmlns:a16="http://schemas.microsoft.com/office/drawing/2014/main" val="3392462667"/>
                    </a:ext>
                  </a:extLst>
                </a:gridCol>
              </a:tblGrid>
              <a:tr h="3598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р/н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ұсынудың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жоспарлы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көлемдері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туралы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ақпарат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Инвестициялық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бағдарламаның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сомасы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444892"/>
                  </a:ext>
                </a:extLst>
              </a:tr>
              <a:tr h="57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аумақ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іс-шаралардың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Өлшем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бірлігі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Заттай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көрсеткіштердегі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саны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Ауытқу</a:t>
                      </a:r>
                      <a:r>
                        <a:rPr lang="kk-KZ" sz="10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себептері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121840"/>
                  </a:ext>
                </a:extLst>
              </a:tr>
              <a:tr h="287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940488"/>
                  </a:ext>
                </a:extLst>
              </a:tr>
              <a:tr h="505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Алматы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қаласы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Алматы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облысы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мың.м³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11 369 475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11 016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(97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-353 121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324775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Жобалау-сметалық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құжаттаманы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5957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Объектіні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байқаудан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өткізу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kk-KZ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көрсету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347881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Сорғы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агрегаттарын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бекіту-реттеу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арматурасын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трансформаторлық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қосалқы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станцияларды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күштік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трансформаторларды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өзге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011985"/>
                  </a:ext>
                </a:extLst>
              </a:tr>
              <a:tr h="290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Объектілерді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жарақтандыру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жөніндегі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іс-шаралар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УССО)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19191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қайта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б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5 511 304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5 393 557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-117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Қосымша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келісім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аяқталған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жобалардың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құнын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төмендету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нәтижесіндегі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08497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құбыры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желілерін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қайта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жаңартуға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қадағалау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kk-KZ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көрсету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31 562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Іс-шараларды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ішінара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орындамау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55921"/>
                  </a:ext>
                </a:extLst>
              </a:tr>
              <a:tr h="28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құжаттаманы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әзірлеу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жоба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0" i="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08319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Негізгі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132 951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-67 467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с-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шараларды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уақытында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орындамауы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97243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Өндірістік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процесті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басқару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жүйелерін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автоматтандыру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жұмыс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103 623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нәтижесінде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08154"/>
                  </a:ext>
                </a:extLst>
              </a:tr>
              <a:tr h="308322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Арнайы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техниканы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бірлік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405 147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нәтижесінде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7574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арифтік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саралауды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қолдану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алынған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қосымша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табыс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б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3 315 585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3 157 332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-158 254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с-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шараларды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уақытында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орындамауы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637805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63352" y="251536"/>
            <a:ext cx="11888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С</a:t>
            </a:r>
            <a:r>
              <a:rPr lang="kk-KZ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УМЕН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 ЖАБДЫҚТАУ ҚЫЗМЕТТЕРІ БОЙЫНША </a:t>
            </a:r>
            <a:r>
              <a:rPr lang="ru-RU" altLang="ru-RU" sz="1600" b="1" dirty="0">
                <a:solidFill>
                  <a:srgbClr val="005696"/>
                </a:solidFill>
                <a:latin typeface="Arial" panose="020B0604020202020204" pitchFamily="34" charset="0"/>
              </a:rPr>
              <a:t>2025 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ЖЫЛҒЫ</a:t>
            </a:r>
            <a:endParaRPr lang="en-US" altLang="ru-RU" sz="1600" b="1" dirty="0" smtClean="0">
              <a:solidFill>
                <a:srgbClr val="005696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 ЖЫЛДЫҚ ИНВЕСТИЦИЯЛЫҚ БАҒДАРЛАМАНЫҢ ОРЫНДАЛУЫ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" y="251536"/>
            <a:ext cx="12151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СУ БҰРУ ҚЫЗМЕТІ БОЙЫНША  </a:t>
            </a:r>
            <a:r>
              <a:rPr lang="ru-RU" altLang="ru-RU" sz="1600" b="1" dirty="0">
                <a:solidFill>
                  <a:srgbClr val="005696"/>
                </a:solidFill>
                <a:latin typeface="Arial" panose="020B0604020202020204" pitchFamily="34" charset="0"/>
              </a:rPr>
              <a:t>2025 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ЖЫЛҒЫ ЖЫЛДЫҚ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ИНВЕСТИЦИЯЛЫҚ БАҒДАРЛАМАНЫҢ ОРЫНДАЛУЫ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698029"/>
              </p:ext>
            </p:extLst>
          </p:nvPr>
        </p:nvGraphicFramePr>
        <p:xfrm>
          <a:off x="156756" y="979598"/>
          <a:ext cx="11835812" cy="5516519"/>
        </p:xfrm>
        <a:graphic>
          <a:graphicData uri="http://schemas.openxmlformats.org/drawingml/2006/table">
            <a:tbl>
              <a:tblPr/>
              <a:tblGrid>
                <a:gridCol w="4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3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5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6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1063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р/н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Реттеліп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көрсетілетін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қызметтерді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ұсынудың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жоспарлы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және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нақты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көлемдері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туралы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ақпарат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Инвестициялық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бағдарламаның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сомасы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аумақ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іс-шаралардың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Өлшем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бірлігі</a:t>
                      </a:r>
                      <a:endParaRPr lang="ru-RU" sz="1000" b="1" kern="1200" dirty="0" smtClean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Заттай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көрсеткіштердегі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саны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жоспар 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kk-KZ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нақты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келісім</a:t>
                      </a:r>
                      <a:r>
                        <a:rPr lang="ru-RU" sz="10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 err="1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суммасы</a:t>
                      </a:r>
                      <a:r>
                        <a:rPr lang="ru-RU" sz="10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Ауытқу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Ауытқу</a:t>
                      </a:r>
                      <a:r>
                        <a:rPr lang="kk-KZ" sz="10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себептері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жоспар 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kk-KZ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нақты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154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Алматы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Алматы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облысы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су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бұру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жөнінде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1000" b="1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көлемі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мың.м³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155 581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22 529 196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22 239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038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-290 158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88" marR="7198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ЖЫЛҒЫ ИНВЕСТИЦИЯЛЫҚ</a:t>
                      </a:r>
                      <a:r>
                        <a:rPr lang="kk-KZ" sz="10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БАРМАЛАМА БОЙЫНША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3 715 477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3 638 226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-77 252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0711323"/>
                  </a:ext>
                </a:extLst>
              </a:tr>
              <a:tr h="494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Кәріз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желілерін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қайта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құру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б</a:t>
                      </a:r>
                      <a:endParaRPr lang="ru-RU" sz="1000" b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3 066 563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2 996 420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-70 143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сатып алу нәтижесінде 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Кәріз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желілерін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қайта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құруға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авторлық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қадағалау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kk-KZ" sz="1000" b="0" i="0" u="none" strike="noStrike" kern="1200" baseline="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көрсету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100 935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сатып алу нәтижесінде 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Жобалау-сметалық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құжаттама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әзірлеу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жоба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162 049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сатып алу нәтижесінде үнемдеу</a:t>
                      </a:r>
                      <a:endParaRPr lang="ru-RU" sz="10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Негізгі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құралдарды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алу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бірлік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-5 863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сатып алу нәтижесінде 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БЮДЖЕТТІК ҚАРЖЫЛАРДЫҢ ЕСЕПТІГІНЕН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18 813 718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1 878 967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-17 020 275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15018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Қайта</a:t>
                      </a:r>
                      <a:r>
                        <a:rPr lang="kk-KZ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құру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б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18 443 490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18 235 259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-208 231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сатып алу нәтижесінде 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873784"/>
                  </a:ext>
                </a:extLst>
              </a:tr>
              <a:tr h="508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қадағалау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 көрсету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370 229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365 554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-4 675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Мемлекеттік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сатып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нәтижесінде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үнемдеу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90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58825" y="130326"/>
            <a:ext cx="12151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rgbClr val="005696"/>
                </a:solidFill>
                <a:latin typeface="Arial" panose="020B0604020202020204" pitchFamily="34" charset="0"/>
              </a:rPr>
              <a:t>2025 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ЖЫЛҒА АРНАЛҒАН СУМЕН ЖАБДЫҚТАУ ЖӘНЕ СУ ҚЫЗМЕТТЕРІНІҢ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ИНВЕСТИЦИЯЛЫҚ БАҒДАРЛАМАЛАРЫН ОЫРНДАУ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73033"/>
              </p:ext>
            </p:extLst>
          </p:nvPr>
        </p:nvGraphicFramePr>
        <p:xfrm>
          <a:off x="156756" y="1327107"/>
          <a:ext cx="11835812" cy="3719046"/>
        </p:xfrm>
        <a:graphic>
          <a:graphicData uri="http://schemas.openxmlformats.org/drawingml/2006/table">
            <a:tbl>
              <a:tblPr/>
              <a:tblGrid>
                <a:gridCol w="523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39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64047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р/н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Реттеліп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қызметтердің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атауы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аумақ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Инвестициялық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бағдарламаларды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орындаудың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көрсеткіштерін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инвестициялық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бағдарламаларда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көрсеткіштермен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салыстыру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туралы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ақпарат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Бекітілген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инвестициялық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бағдарламаға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байланысты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заттай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көріністегі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шикізат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материалдар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отын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энергия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шығынын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азайту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мың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Бекітілген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инвестициялық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бағдарламаға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байланысты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іске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асыру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жылдары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негізгі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қорлардың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активтердің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тозуын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нақты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төмендету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% 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Бекітілген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инвестициялық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бағдарламаға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байланысты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іске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асыру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жылдары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апаттылықты</a:t>
                      </a: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төмендету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50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Жоспар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Нақты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810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Алматы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Алматы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облысы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қызметі</a:t>
                      </a:r>
                      <a:endParaRPr lang="ru-RU" sz="1000" b="0" i="0" u="none" strike="noStrike" kern="1200" dirty="0" smtClean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24,7%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24,25%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2 975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3 487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542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Алматы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қаласы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Алматы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облысы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бойынша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су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бұру</a:t>
                      </a:r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қызметі</a:t>
                      </a:r>
                      <a:endParaRPr lang="ru-RU" sz="1000" b="0" i="0" u="none" strike="noStrike" kern="1200" dirty="0" smtClean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7813" y="5520471"/>
            <a:ext cx="10349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Анықтама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үшін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: 2025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жылы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су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құбыры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желілерінің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ұзындығы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77,54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км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құрады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тозу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деңгейі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1,1%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-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ға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төмендеді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2025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жылы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кәріз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желілерінің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ұзындығы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4,88 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км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құрады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тозу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деңгейі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0,12%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-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ға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336699"/>
                </a:solidFill>
                <a:latin typeface="Arial" panose="020B0604020202020204" pitchFamily="34" charset="0"/>
              </a:rPr>
              <a:t>төмендеді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  <a:endParaRPr lang="ru-RU" sz="1000" b="0" dirty="0" smtClean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42203"/>
            <a:ext cx="12191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ЖЫЛҒЫ СУМЕН ЖАБДЫҚТАУ ҚЫЗМЕТІНЕ ТАРИФТЕР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956472" y="6539345"/>
            <a:ext cx="239799" cy="277092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358739"/>
              </p:ext>
            </p:extLst>
          </p:nvPr>
        </p:nvGraphicFramePr>
        <p:xfrm>
          <a:off x="5" y="1353922"/>
          <a:ext cx="12191993" cy="3597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4065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326936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762624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топтарының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</a:t>
                      </a:r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қантарынан бастап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жылдың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ақпанынан бастап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kk-KZ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жылдың </a:t>
                      </a:r>
                    </a:p>
                    <a:p>
                      <a:pPr algn="ctr" fontAlgn="ctr"/>
                      <a:r>
                        <a:rPr lang="kk-KZ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мамырынан бастап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қыркүйегінен бастап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Орташа</a:t>
                      </a:r>
                      <a:r>
                        <a:rPr lang="kk-KZ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босату тарифі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136,03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152,35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644413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салада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немесе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су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бұру</a:t>
                      </a:r>
                      <a:endParaRPr lang="ru-RU" sz="10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басқа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бірінші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үшінші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құрамына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кірмейтін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заңды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бюджет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қаражаты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есебінен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ұсталатын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pic>
        <p:nvPicPr>
          <p:cNvPr id="15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9974" y="5152572"/>
            <a:ext cx="11511112" cy="329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*2024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құбыры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желілерін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қайта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жаңарту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инвестициялық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бағдарламасының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орындалмағаны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57 595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теңге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сомасында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уақытша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өтемдік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тариф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енгізілді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18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956472" y="6539345"/>
            <a:ext cx="239799" cy="277092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30431"/>
              </p:ext>
            </p:extLst>
          </p:nvPr>
        </p:nvGraphicFramePr>
        <p:xfrm>
          <a:off x="1" y="1715217"/>
          <a:ext cx="12191998" cy="3346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440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357434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66991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697187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kk-KZ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топтар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көлеміне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қарай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сараланған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тұтынушылардың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тобының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топтары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санаттары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</a:t>
                      </a:r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ң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қантарынан бастап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жылдың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ақпанынан бастап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kk-KZ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жылдың </a:t>
                      </a:r>
                    </a:p>
                    <a:p>
                      <a:pPr algn="ctr" fontAlgn="ctr"/>
                      <a:r>
                        <a:rPr lang="kk-KZ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мамырынан басап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жылдың</a:t>
                      </a:r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kk-KZ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қыркүйегінен бастап</a:t>
                      </a:r>
                      <a:endParaRPr lang="ru-RU" sz="1000" b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1м3 </a:t>
                      </a:r>
                      <a:r>
                        <a:rPr lang="ru-RU" sz="10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ҚҚС-</a:t>
                      </a:r>
                      <a:r>
                        <a:rPr lang="ru-RU" sz="10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сыз</a:t>
                      </a:r>
                      <a:endParaRPr lang="ru-RU" sz="1000" b="1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теңге</a:t>
                      </a:r>
                      <a:endParaRPr lang="ru-RU" sz="1000" b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м3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.12.2026</a:t>
                      </a:r>
                      <a:r>
                        <a:rPr lang="ru-RU" sz="10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0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жылға дейін тоқтатылды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8028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м3-тен 5 м3-ке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31.12.2026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жылға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тоқтатылды</a:t>
                      </a:r>
                      <a:endParaRPr lang="ru-RU" sz="10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8966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м3-тен 10 м3-ке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өндіру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өз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мұқтаждарына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ыстық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жабдықтаудың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ашық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жүйесі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кезінде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бекітілген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нормативтік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шығындар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ұйымдар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көлемінің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шегінде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жылу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бөлумен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айналысатындға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м3-тен 10 м3-ке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санасынатындар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31.12.2026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жылға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тоқтатылды</a:t>
                      </a:r>
                      <a:endParaRPr lang="ru-RU" sz="10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9229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кіші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адамға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м3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астам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реттеліп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көрсетілетін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қызметтерді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тұтынатын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халық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санатына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жататын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және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суды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есепке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алудың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аспаптары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жоқ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жеке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тұлғалар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31.12.2026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жылға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дейін</a:t>
                      </a:r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тоқтатылды</a:t>
                      </a:r>
                      <a:endParaRPr lang="ru-RU" sz="1000" b="0" i="0" u="none" strike="noStrike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0063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1250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ЖЫЛҒА АРНАЛҒАН СУМЕН ЖАБДЫҚТАУ ҚЫЗМЕТТЕРІН ТҰТЫНУ КӨЛЕМІНЕ </a:t>
            </a:r>
          </a:p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ҚАРАЙ САРАЛАНҒАН ТҰТЫНУШЫЛАРДЫҢ 1-ТОБЫНЫҢ ТАРИФТЕРІ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  <p:pic>
        <p:nvPicPr>
          <p:cNvPr id="15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b="1" dirty="0">
            <a:solidFill>
              <a:srgbClr val="336699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11149</TotalTime>
  <Words>6012</Words>
  <Application>Microsoft Office PowerPoint</Application>
  <PresentationFormat>Широкоэкранный</PresentationFormat>
  <Paragraphs>2030</Paragraphs>
  <Slides>26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Times New Roman</vt:lpstr>
      <vt:lpstr>Wingdings 3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Tkachev</dc:creator>
  <cp:lastModifiedBy>Сагын Жанел Жандоскызы</cp:lastModifiedBy>
  <cp:revision>756</cp:revision>
  <cp:lastPrinted>2026-02-27T05:46:14Z</cp:lastPrinted>
  <dcterms:created xsi:type="dcterms:W3CDTF">2016-12-05T10:13:35Z</dcterms:created>
  <dcterms:modified xsi:type="dcterms:W3CDTF">2026-04-17T09:14:38Z</dcterms:modified>
</cp:coreProperties>
</file>