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256" r:id="rId3"/>
    <p:sldId id="335" r:id="rId4"/>
    <p:sldId id="334" r:id="rId5"/>
    <p:sldId id="316" r:id="rId6"/>
    <p:sldId id="340" r:id="rId7"/>
    <p:sldId id="341" r:id="rId8"/>
    <p:sldId id="327" r:id="rId9"/>
    <p:sldId id="274" r:id="rId10"/>
    <p:sldId id="332" r:id="rId11"/>
    <p:sldId id="331" r:id="rId12"/>
    <p:sldId id="292" r:id="rId13"/>
    <p:sldId id="313" r:id="rId14"/>
    <p:sldId id="293" r:id="rId15"/>
    <p:sldId id="336" r:id="rId16"/>
    <p:sldId id="337" r:id="rId17"/>
    <p:sldId id="338" r:id="rId18"/>
    <p:sldId id="339" r:id="rId19"/>
    <p:sldId id="312" r:id="rId20"/>
    <p:sldId id="280" r:id="rId21"/>
    <p:sldId id="323" r:id="rId22"/>
    <p:sldId id="324" r:id="rId23"/>
    <p:sldId id="325" r:id="rId24"/>
    <p:sldId id="322" r:id="rId25"/>
    <p:sldId id="321" r:id="rId26"/>
    <p:sldId id="319" r:id="rId27"/>
    <p:sldId id="303" r:id="rId28"/>
  </p:sldIdLst>
  <p:sldSz cx="12192000" cy="6858000"/>
  <p:notesSz cx="6810375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E0F1F8"/>
    <a:srgbClr val="FF7C80"/>
    <a:srgbClr val="B7DEEF"/>
    <a:srgbClr val="006CB6"/>
    <a:srgbClr val="016CBA"/>
    <a:srgbClr val="558E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3" autoAdjust="0"/>
    <p:restoredTop sz="94044" autoAdjust="0"/>
  </p:normalViewPr>
  <p:slideViewPr>
    <p:cSldViewPr snapToGrid="0" showGuides="1">
      <p:cViewPr varScale="1">
        <p:scale>
          <a:sx n="107" d="100"/>
          <a:sy n="107" d="100"/>
        </p:scale>
        <p:origin x="10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7636" y="1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r">
              <a:defRPr sz="1200"/>
            </a:lvl1pPr>
          </a:lstStyle>
          <a:p>
            <a:fld id="{CDAF224D-24F9-4574-ABAB-DDA8AEB90E51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277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7636" y="9444277"/>
            <a:ext cx="2951163" cy="498236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r">
              <a:defRPr sz="1200"/>
            </a:lvl1pPr>
          </a:lstStyle>
          <a:p>
            <a:fld id="{85CEDF41-0ED1-4DF5-A8A4-8D63C35B35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218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51163" cy="498852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7636" y="1"/>
            <a:ext cx="2951163" cy="498852"/>
          </a:xfrm>
          <a:prstGeom prst="rect">
            <a:avLst/>
          </a:prstGeom>
        </p:spPr>
        <p:txBody>
          <a:bodyPr vert="horz" lIns="91147" tIns="45574" rIns="91147" bIns="45574" rtlCol="0"/>
          <a:lstStyle>
            <a:lvl1pPr algn="r">
              <a:defRPr sz="1200"/>
            </a:lvl1pPr>
          </a:lstStyle>
          <a:p>
            <a:fld id="{805C892A-AB74-46C2-9AC2-A33CEEADB936}" type="datetimeFigureOut">
              <a:rPr lang="ru-RU" smtClean="0"/>
              <a:t>17.04.2026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47" tIns="45574" rIns="91147" bIns="4557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84834"/>
            <a:ext cx="5448300" cy="3914865"/>
          </a:xfrm>
          <a:prstGeom prst="rect">
            <a:avLst/>
          </a:prstGeom>
        </p:spPr>
        <p:txBody>
          <a:bodyPr vert="horz" lIns="91147" tIns="45574" rIns="91147" bIns="4557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163" cy="498851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7636" y="9443662"/>
            <a:ext cx="2951163" cy="498851"/>
          </a:xfrm>
          <a:prstGeom prst="rect">
            <a:avLst/>
          </a:prstGeom>
        </p:spPr>
        <p:txBody>
          <a:bodyPr vert="horz" lIns="91147" tIns="45574" rIns="91147" bIns="45574" rtlCol="0" anchor="b"/>
          <a:lstStyle>
            <a:lvl1pPr algn="r">
              <a:defRPr sz="1200"/>
            </a:lvl1pPr>
          </a:lstStyle>
          <a:p>
            <a:fld id="{F5CD3646-8027-41FE-8D03-BC4276A4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9635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5592" indent="-28279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32781" indent="-225605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87162" indent="-225605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39958" indent="-225605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497518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55078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12638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70199" indent="-225605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87CBBB32-09B6-405C-BEEE-BB5BC3C81720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55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54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488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525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1533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6184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503" indent="-282859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4214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2859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8308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8550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8794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9036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99277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C39BF6D-B4B0-4DCC-A760-292EBB598395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21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382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829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503" indent="-282859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4214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2859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8308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8550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8794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9036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99277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C39BF6D-B4B0-4DCC-A760-292EBB598395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23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6688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911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1503" indent="-282859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4214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2859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8308" indent="-225328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8550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8794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39036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99277" indent="-225328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DC39BF6D-B4B0-4DCC-A760-292EBB598395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24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96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106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09C5B-68FA-4E46-8DB3-025DBD1BB13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547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>
              <a:latin typeface="Arial" panose="020B0604020202020204" pitchFamily="34" charset="0"/>
            </a:endParaRPr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39873" indent="-283592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39118" indent="-22655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595398" indent="-22655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0094" indent="-226556"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06374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62654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18935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75216" indent="-226556" eaLnBrk="0" fontAlgn="base" hangingPunct="0">
              <a:spcBef>
                <a:spcPct val="0"/>
              </a:spcBef>
              <a:spcAft>
                <a:spcPct val="0"/>
              </a:spcAft>
              <a:defRPr sz="2700" b="1">
                <a:solidFill>
                  <a:srgbClr val="660066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fld id="{C645A897-2544-4904-A628-16359472A032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/>
              <a:t>4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331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842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291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4639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85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618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D3646-8027-41FE-8D03-BC4276A46ED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310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C2017-C429-4CD3-A9E5-8E572E31538D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99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8DB27-0A70-46BF-8476-35CF243A4359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410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2236C-73A7-4B48-A946-DBD9EA4298D9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5275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5FF31A81-2F22-4585-A197-D7B7A5848601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97BE8F5-F1BB-41B2-9BCE-DDBF0883BA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62899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236D6765-99C2-42FC-8B6C-6FDC46973292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AE1DB11-768B-4C3B-9523-617251DCEF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39319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8EC6CF77-6860-4F00-9718-66DC27BFAC98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2869EBC-16C1-45C4-9CB4-6CB041E1E2D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7660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F5013C5-68B2-402F-AFC0-6109FB4F13C0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A5ACCBF-4424-4C37-81AA-849D18FBFF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7949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1EAD2C1C-14A7-476B-BBC8-FFC4B5B3F239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940D22D-7D32-4386-8412-78408739D1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448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F7A153D6-C808-4B80-A347-EA482E207DEE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3333F26-9C40-4C19-9D9B-F451C6EBA1D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26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D8959C6-64C4-445F-BE6F-821ECACC29DB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4A9C929-5857-4C59-A33D-B3B5A564E4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2486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2600122-762D-428B-9F69-BAFF5A9329F2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99F9DDF-0F66-4F38-8720-754AEA3BFD4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1469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CDBD2-74E1-4C71-B06A-6BFAF62193D9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453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73BA4803-9CCA-415E-A421-60BAEF065BFB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DFC01D5-0D29-4813-831F-CFDD8006CD9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755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A571495C-30F2-421D-8BAF-B264F66550CC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A4606E8-01C8-4F7D-A40C-EE93775BF31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768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fld id="{B8ECDB93-8468-448E-BAD1-333F7AF05E4F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ts val="400"/>
              </a:spcBef>
              <a:spcAft>
                <a:spcPct val="0"/>
              </a:spcAft>
              <a:buClr>
                <a:srgbClr val="660066"/>
              </a:buClr>
              <a:buSzPct val="68000"/>
              <a:buFont typeface="Wingdings 3" pitchFamily="18" charset="2"/>
              <a:buNone/>
              <a:defRPr b="1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ts val="400"/>
              </a:spcBef>
              <a:buClr>
                <a:srgbClr val="660066"/>
              </a:buClr>
              <a:buSzPct val="68000"/>
              <a:buFont typeface="Wingdings 3" panose="05040102010807070707" pitchFamily="18" charset="2"/>
              <a:buNone/>
              <a:defRPr b="1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A9CFBD1-D1DB-4033-AA54-ADB0539E21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58308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E3456-C374-408A-8125-E60F2F9D3AFF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20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AB82B-48D0-4E89-9EB3-11E9FB2A07B5}" type="datetime1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6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986C9-AE9F-40E7-81F4-DE1EE6A29C64}" type="datetime1">
              <a:rPr lang="en-GB" smtClean="0"/>
              <a:t>17/04/2026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1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AF78-22FB-4E0D-B7CA-92CF94C20FA2}" type="datetime1">
              <a:rPr lang="en-GB" smtClean="0"/>
              <a:t>17/04/2026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979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55B5A-7B10-43D5-A592-2E14D104DDE3}" type="datetime1">
              <a:rPr lang="en-GB" smtClean="0"/>
              <a:t>17/04/2026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533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06F52-190A-4E59-B213-4D30E8F77E26}" type="datetime1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217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E7C56-9A09-48D2-8513-BEBB84648870}" type="datetime1">
              <a:rPr lang="en-GB" smtClean="0"/>
              <a:t>17/04/2026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134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AFC3-FA3F-4528-AA35-DD7BBA27D131}" type="datetime1">
              <a:rPr lang="en-GB" smtClean="0"/>
              <a:t>17/04/2026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32532-DADC-4E43-9EED-7788C45729E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86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580D02A-1530-4D17-83FD-811D18269184}" type="datetime1">
              <a:rPr lang="ru-RU"/>
              <a:pPr>
                <a:defRPr/>
              </a:pPr>
              <a:t>17.04.2026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6ED04B3-0B14-41C1-AE98-6EBA397E599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29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e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emf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20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11" Type="http://schemas.openxmlformats.org/officeDocument/2006/relationships/image" Target="../media/image17.emf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1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356660"/>
            <a:ext cx="12192000" cy="3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5338688"/>
              </p:ext>
            </p:extLst>
          </p:nvPr>
        </p:nvGraphicFramePr>
        <p:xfrm>
          <a:off x="192741" y="1573144"/>
          <a:ext cx="11806518" cy="3556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709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5896131">
                  <a:extLst>
                    <a:ext uri="{9D8B030D-6E8A-4147-A177-3AD203B41FA5}">
                      <a16:colId xmlns:a16="http://schemas.microsoft.com/office/drawing/2014/main" val="2207076932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918658869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3064247713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3892749098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3392213122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2046151347"/>
                    </a:ext>
                  </a:extLst>
                </a:gridCol>
                <a:gridCol w="844113">
                  <a:extLst>
                    <a:ext uri="{9D8B030D-6E8A-4147-A177-3AD203B41FA5}">
                      <a16:colId xmlns:a16="http://schemas.microsoft.com/office/drawing/2014/main" val="1831440734"/>
                    </a:ext>
                  </a:extLst>
                </a:gridCol>
              </a:tblGrid>
              <a:tr h="301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vert="vert27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групп</a:t>
                      </a:r>
                      <a:r>
                        <a:rPr lang="ru-RU" sz="1000" b="1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потребителей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 </a:t>
                      </a: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февраля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года</a:t>
                      </a:r>
                      <a:endParaRPr lang="ru-RU" sz="1000" b="1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октября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extLst>
                  <a:ext uri="{0D108BD9-81ED-4DB2-BD59-A6C34878D82A}">
                    <a16:rowId xmlns:a16="http://schemas.microsoft.com/office/drawing/2014/main" val="2074773934"/>
                  </a:ext>
                </a:extLst>
              </a:tr>
              <a:tr h="301217"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Среднеотпускной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тариф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93,56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80,11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89,73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1092004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98354"/>
                  </a:ext>
                </a:extLst>
              </a:tr>
              <a:tr h="136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организации,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 (при открытой системе горячего водоснабжения), организации, занимающиеся передачей и распределением тепловой энергии, в пределах объемов утвержденных нормативных технических потерь и организации, предоставляющие регулируемые услуги в сфере водоснабжения и (или) водоотведения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45,86</a:t>
                      </a:r>
                      <a:endParaRPr lang="ru-RU" sz="9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761647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прочие потребители - юридические лица, не входящие в состав первой и третьей групп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190,40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308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организации, содержащиеся за счет бюджетных средств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145,50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162,96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485029"/>
                  </a:ext>
                </a:extLst>
              </a:tr>
            </a:tbl>
          </a:graphicData>
        </a:graphic>
      </p:graphicFrame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1" y="221668"/>
            <a:ext cx="12192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ТАРИФЫ НА УСЛУГИ ВОДООТВЕДЕНИЯ НА </a:t>
            </a:r>
            <a:r>
              <a:rPr 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11555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8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ВОДОСНАБЖЕНИЯ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067791"/>
              </p:ext>
            </p:extLst>
          </p:nvPr>
        </p:nvGraphicFramePr>
        <p:xfrm>
          <a:off x="80681" y="759852"/>
          <a:ext cx="12021673" cy="5925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4571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266907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604517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53434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51971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798495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361778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0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705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производство товаров и предоставление услуг,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21 401 264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22 922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315</a:t>
                      </a:r>
                      <a:endParaRPr lang="ru-RU" sz="9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859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Материальные затраты,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5 678 375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6 398 522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5466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и материалы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567 199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603 745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реактивов, материалов</a:t>
                      </a:r>
                      <a:endParaRPr lang="ru-RU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44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горюче-смазочные материалы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532 006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505 762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 коэффициента распределения для услуг водоснабжения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8628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опливо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16 413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19 329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стоимости на уголь и газ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933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4 562 757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269 685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стоимости, увеличение объемов добычи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615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оплату труда,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9 258 011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8 909 128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7904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производственного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8 095 653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7 744 930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 коэффициента распределения для услуг водоснабжения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108463"/>
                  </a:ext>
                </a:extLst>
              </a:tr>
              <a:tr h="2160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социальный налог и социальные отчисления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776 801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776 459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04426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обязательное социальное медицинское страхование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211 730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201 445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отчисления планировались на весь производственный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89456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профессиональные пенсионные взносы (ОППВ)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44 538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r>
                        <a:rPr lang="en-US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влияние увеличения доли персонала, работающей во вредных условиях труда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528622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пенсионные взносы работодателя (ОПВР)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110 246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116 554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сокращение персонала, запланированного как освобождающийся от уплаты пенсионных взносов (пенсионеры)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60064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Пенсионные взносы за счет средств работодателя (ПВР)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19 043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21 432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827045"/>
                  </a:ext>
                </a:extLst>
              </a:tr>
              <a:tr h="233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3 437 227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4 203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702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передача водопроводных сетей и оборудования на баланс Предприятия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851790"/>
                  </a:ext>
                </a:extLst>
              </a:tr>
              <a:tr h="213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1 018 216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311 497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ремонтных работ на сетях и объектах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126654"/>
                  </a:ext>
                </a:extLst>
              </a:tr>
              <a:tr h="276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затраты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2 009 435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2 099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3913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охраны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50 395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50 382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en-US" sz="900" b="0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333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труда и техника безопасности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225 427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216 231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 коэффициента распределения для услуг водоснабжения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96938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37 084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62 151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электроэнергии и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теплоэнергии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205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виды страхования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81 020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77 026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45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по реализации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226 285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230 098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117995"/>
                  </a:ext>
                </a:extLst>
              </a:tr>
              <a:tr h="270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негативное воздействие на охрана окружающую среды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4 054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платы за негативное воздействие на окружающую среду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5787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использование природных ресурсов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9 854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фактическому забору поверхностных вод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6073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на добычу подземных вод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746 187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806 949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фактической добыче подземных вод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685816"/>
                  </a:ext>
                </a:extLst>
              </a:tr>
            </a:tbl>
          </a:graphicData>
        </a:graphic>
      </p:graphicFrame>
      <p:pic>
        <p:nvPicPr>
          <p:cNvPr id="7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47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ВОДОСНАБЖЕНИЯ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254204"/>
              </p:ext>
            </p:extLst>
          </p:nvPr>
        </p:nvGraphicFramePr>
        <p:xfrm>
          <a:off x="89647" y="762018"/>
          <a:ext cx="11994777" cy="58779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174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258103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602040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50120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50120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796819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352401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r>
                        <a:rPr lang="ru-RU" sz="900" b="1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34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радиочастотный ресурс</a:t>
                      </a: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2 358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2 752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платы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122730"/>
                  </a:ext>
                </a:extLst>
              </a:tr>
              <a:tr h="23403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Другие затраты, всего, в т. ч.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626 771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711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6850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связи, почтовые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22 341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26 654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0321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командировочные расходы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1 884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согласование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программы и нац. проекта в компетентном органе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05822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подготовка кадров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5 462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обязательная подготовка кадров по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БиОТ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9562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оплата проезда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19 777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20 768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проезда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0812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и обслуживание технических средств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110 114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114 006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зоны обслуживания, стоимости услуг, обновление лицензий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107415"/>
                  </a:ext>
                </a:extLst>
              </a:tr>
              <a:tr h="3340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материалы, запасные части, инструменты, хозтовары, канцтовары и др.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436 492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584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162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по лаборатории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4 299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4 395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31619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экологические затраты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1 270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3 383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проекта инвентаризации и лесопатологического обследования зеленых насаждений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080634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подачи воды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26 709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26 709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145840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5.10.10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атраты </a:t>
                      </a:r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контрактам на недропользование</a:t>
                      </a: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RU" sz="8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1 416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416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801782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1" marR="91421" marT="45696" marB="45696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r>
                        <a:rPr lang="ru-RU" sz="900" b="1" baseline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периода - всего, в т. ч.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91421" marT="45696" marB="45696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577 874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612 436</a:t>
                      </a:r>
                    </a:p>
                  </a:txBody>
                  <a:tcPr marL="72000" marR="108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7528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Общие и административные расходы, всего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577 634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612 196</a:t>
                      </a: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4352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административного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304 062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308 488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увеличение заработной платы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362854"/>
                  </a:ext>
                </a:extLst>
              </a:tr>
              <a:tr h="216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Социальный 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и социальные отчисления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29 078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31 231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заработной платы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96492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бязательное 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социальное медицинское страхование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7 937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7 550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отчисления планировались на весь 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245742"/>
                  </a:ext>
                </a:extLst>
              </a:tr>
              <a:tr h="250161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бязательные </a:t>
                      </a:r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пенсионные взносы работодателя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5 239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5 670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заработной платы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605064"/>
                  </a:ext>
                </a:extLst>
              </a:tr>
              <a:tr h="240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и платежи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142 172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163 570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связи с передачей на баланс объектов водоснабжения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60007"/>
                  </a:ext>
                </a:extLst>
              </a:tr>
              <a:tr h="201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расходы, всего, в </a:t>
                      </a:r>
                      <a:r>
                        <a:rPr lang="ru-RU" sz="90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89 146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95 447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0158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29 781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28 638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уменьшение коэффициента распределения для услуг водоснабжения</a:t>
                      </a: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7215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7 942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810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связи с увеличением стоимости услуг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87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сторонних организаций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24 407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996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3015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командировочные расходы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пленарное заседание по нац. проекту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819727"/>
                  </a:ext>
                </a:extLst>
              </a:tr>
            </a:tbl>
          </a:graphicData>
        </a:graphic>
      </p:graphicFrame>
      <p:pic>
        <p:nvPicPr>
          <p:cNvPr id="12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09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4754522-2106-CF9A-9AC5-B9B42D94A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718487"/>
              </p:ext>
            </p:extLst>
          </p:nvPr>
        </p:nvGraphicFramePr>
        <p:xfrm>
          <a:off x="116539" y="789772"/>
          <a:ext cx="11949954" cy="5958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3361">
                  <a:extLst>
                    <a:ext uri="{9D8B030D-6E8A-4147-A177-3AD203B41FA5}">
                      <a16:colId xmlns:a16="http://schemas.microsoft.com/office/drawing/2014/main" val="1416265324"/>
                    </a:ext>
                  </a:extLst>
                </a:gridCol>
                <a:gridCol w="3245927">
                  <a:extLst>
                    <a:ext uri="{9D8B030D-6E8A-4147-A177-3AD203B41FA5}">
                      <a16:colId xmlns:a16="http://schemas.microsoft.com/office/drawing/2014/main" val="2070387908"/>
                    </a:ext>
                  </a:extLst>
                </a:gridCol>
                <a:gridCol w="599792">
                  <a:extLst>
                    <a:ext uri="{9D8B030D-6E8A-4147-A177-3AD203B41FA5}">
                      <a16:colId xmlns:a16="http://schemas.microsoft.com/office/drawing/2014/main" val="3201985672"/>
                    </a:ext>
                  </a:extLst>
                </a:gridCol>
                <a:gridCol w="1245449">
                  <a:extLst>
                    <a:ext uri="{9D8B030D-6E8A-4147-A177-3AD203B41FA5}">
                      <a16:colId xmlns:a16="http://schemas.microsoft.com/office/drawing/2014/main" val="1018191136"/>
                    </a:ext>
                  </a:extLst>
                </a:gridCol>
                <a:gridCol w="1245449">
                  <a:extLst>
                    <a:ext uri="{9D8B030D-6E8A-4147-A177-3AD203B41FA5}">
                      <a16:colId xmlns:a16="http://schemas.microsoft.com/office/drawing/2014/main" val="2675871717"/>
                    </a:ext>
                  </a:extLst>
                </a:gridCol>
                <a:gridCol w="793841">
                  <a:extLst>
                    <a:ext uri="{9D8B030D-6E8A-4147-A177-3AD203B41FA5}">
                      <a16:colId xmlns:a16="http://schemas.microsoft.com/office/drawing/2014/main" val="573666976"/>
                    </a:ext>
                  </a:extLst>
                </a:gridCol>
                <a:gridCol w="4336135">
                  <a:extLst>
                    <a:ext uri="{9D8B030D-6E8A-4147-A177-3AD203B41FA5}">
                      <a16:colId xmlns:a16="http://schemas.microsoft.com/office/drawing/2014/main" val="1240987080"/>
                    </a:ext>
                  </a:extLst>
                </a:gridCol>
              </a:tblGrid>
              <a:tr h="399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7504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связи, почтовые, периодическая печать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6 095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969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5865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обязательное страхование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2 760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777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4206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атериалы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запчасти, </a:t>
                      </a:r>
                      <a:r>
                        <a:rPr lang="ru-RU" sz="90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хоз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канцтовары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17 568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587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77259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6.4.8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и обслуживание технических средств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29010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выплату вознаграждений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490413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затрат на предоставление услуг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21 979 138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23 534 750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28175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Прибыль, убыток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3 566 454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1 227 296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-65,6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8266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Регулируемая база задействованных активов (РБА)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</a:t>
                      </a:r>
                      <a:r>
                        <a:rPr lang="ru-RU" sz="8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73 483 979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98 806 894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34,46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Передача в уставной капитал Предприятия объектов, сетей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01887"/>
                  </a:ext>
                </a:extLst>
              </a:tr>
              <a:tr h="198407"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Необоснованный доход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70 457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06383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доходов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25 475 135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762 046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-2,80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498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</a:t>
                      </a: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оказываемых услуг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194 048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205 878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733811"/>
                  </a:ext>
                </a:extLst>
              </a:tr>
              <a:tr h="1800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Нормативные технические потери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26%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-10,73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282257"/>
                  </a:ext>
                </a:extLst>
              </a:tr>
              <a:tr h="1800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тыс,м3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68 004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65 835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3,19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0425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 средний (без НДС)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135,53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120,28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-8,38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90491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Доход</a:t>
                      </a:r>
                      <a:r>
                        <a:rPr lang="ru-RU" sz="90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</a:t>
                      </a:r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сентября 2025 года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8 854 497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8 066 785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-8,9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68497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Объем оказываемых услуг с 1 сентября 2025 года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тенге/м3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65 093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66 963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-2,87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6371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(без НДС) с 1 января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80,79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83,88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3,82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6909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(без НДС) с 1 февраля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135,24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125,59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-7,14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08457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(без НДС) с 1 сентября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136,03</a:t>
                      </a: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120,47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-11,44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87734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Справочно: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96917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Среднесписочная численность персонала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2 389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2 375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5285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2 306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24578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-16,9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утверждена штатным расписанием 2024 года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64893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Среднемесячная заработная плата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282 566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34748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279 843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23703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298 673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373 853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691486"/>
                  </a:ext>
                </a:extLst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ВОДОСНАБЖЕНИЯ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4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ВОДООТВЕДЕНИЯ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337481"/>
              </p:ext>
            </p:extLst>
          </p:nvPr>
        </p:nvGraphicFramePr>
        <p:xfrm>
          <a:off x="116542" y="759852"/>
          <a:ext cx="11949953" cy="5925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679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247417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600911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45956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44502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793731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335757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04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705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Затраты на производство товаров и предоставление услуг,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8 885 527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9 758</a:t>
                      </a:r>
                      <a:r>
                        <a:rPr lang="ru-RU" sz="900" b="1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828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9,8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31859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Материальные затраты,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1 329 865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1 418 754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35466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сырье и материалы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2 986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10 802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261,8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реактивов, материалов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72446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горюче-смазочные материалы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170 162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235 466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рост цен, увеличение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коэффициента 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распределения для услуг водоотведения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68628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опливо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10 186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10 822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стоимости на уголь и газ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9336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энергия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1 146 531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1 161 663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66150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на оплату труда, всего, </a:t>
                      </a:r>
                      <a:r>
                        <a:rPr lang="ru-RU" sz="900" b="1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в.т.ч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4 780 243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4 820 529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0,8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7904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производственного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4 146 859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4 163 857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8108463"/>
                  </a:ext>
                </a:extLst>
              </a:tr>
              <a:tr h="216000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социальный налог и социальные отчисления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398 414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415 490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3044266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обязательное социальное медицинское страхование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117 428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113 131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-3,7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отчисления планировались на весь производственный персонал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289456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профессиональные пенсионные взносы (ОППВ)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47 382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влияние увеличения доли персонала, работающей во вредных условиях труда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0528622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пенсионные взносы работодателя (ОПВР)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61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740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66 019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сокращение персонала, запланированного как освобождающийся от уплаты пенсионных взносов (пенсионеры)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360064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Пенсионные взносы за счет средств работодателя (ПВР)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477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14 650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5827045"/>
                  </a:ext>
                </a:extLst>
              </a:tr>
              <a:tr h="2336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тыс.тенге</a:t>
                      </a:r>
                      <a:endParaRPr lang="ru-RU" sz="800" b="1" i="0" u="none" strike="noStrike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537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830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2 104</a:t>
                      </a:r>
                      <a:r>
                        <a:rPr lang="ru-RU" sz="900" b="1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173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36,8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передача канализационных сетей, станций на баланс Предприятия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8851790"/>
                  </a:ext>
                </a:extLst>
              </a:tr>
              <a:tr h="2130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Ремонт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367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415 602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13,1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сетей,  ремонтных работ на сетях и объектах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126654"/>
                  </a:ext>
                </a:extLst>
              </a:tr>
              <a:tr h="2768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затраты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870</a:t>
                      </a:r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280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999 770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14,9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73913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охраны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9142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10 483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643333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Охрана труда и техника безопасности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105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109 945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4,0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коэффициента распределения для услуг водоотведения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796938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25 325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89,2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электроэнергии и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теплоэнергии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52059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Обязательные виды страхования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560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40 340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-2,9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9845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Расходы по реализации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106 487</a:t>
                      </a:r>
                      <a:endParaRPr lang="en-US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107 339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0,8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6117995"/>
                  </a:ext>
                </a:extLst>
              </a:tr>
              <a:tr h="2705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</a:t>
                      </a: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Плата за негативное воздействие на охрана окружающую среды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331 430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360 412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платы за негативное воздействие на окружающую среду 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5787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Другие затраты, всего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262 574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345 927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60735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услуги связи, почтовые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4 895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12 129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147,8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2685816"/>
                  </a:ext>
                </a:extLst>
              </a:tr>
            </a:tbl>
          </a:graphicData>
        </a:graphic>
      </p:graphicFrame>
      <p:pic>
        <p:nvPicPr>
          <p:cNvPr id="7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3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5C029F88-393A-3CE4-D979-289EFDF47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661420"/>
              </p:ext>
            </p:extLst>
          </p:nvPr>
        </p:nvGraphicFramePr>
        <p:xfrm>
          <a:off x="134471" y="762018"/>
          <a:ext cx="11914094" cy="56107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1911">
                  <a:extLst>
                    <a:ext uri="{9D8B030D-6E8A-4147-A177-3AD203B41FA5}">
                      <a16:colId xmlns:a16="http://schemas.microsoft.com/office/drawing/2014/main" val="4188918541"/>
                    </a:ext>
                  </a:extLst>
                </a:gridCol>
                <a:gridCol w="3236187">
                  <a:extLst>
                    <a:ext uri="{9D8B030D-6E8A-4147-A177-3AD203B41FA5}">
                      <a16:colId xmlns:a16="http://schemas.microsoft.com/office/drawing/2014/main" val="2939706885"/>
                    </a:ext>
                  </a:extLst>
                </a:gridCol>
                <a:gridCol w="597991">
                  <a:extLst>
                    <a:ext uri="{9D8B030D-6E8A-4147-A177-3AD203B41FA5}">
                      <a16:colId xmlns:a16="http://schemas.microsoft.com/office/drawing/2014/main" val="823422093"/>
                    </a:ext>
                  </a:extLst>
                </a:gridCol>
                <a:gridCol w="1241711">
                  <a:extLst>
                    <a:ext uri="{9D8B030D-6E8A-4147-A177-3AD203B41FA5}">
                      <a16:colId xmlns:a16="http://schemas.microsoft.com/office/drawing/2014/main" val="2902568544"/>
                    </a:ext>
                  </a:extLst>
                </a:gridCol>
                <a:gridCol w="1241711">
                  <a:extLst>
                    <a:ext uri="{9D8B030D-6E8A-4147-A177-3AD203B41FA5}">
                      <a16:colId xmlns:a16="http://schemas.microsoft.com/office/drawing/2014/main" val="621410896"/>
                    </a:ext>
                  </a:extLst>
                </a:gridCol>
                <a:gridCol w="791459">
                  <a:extLst>
                    <a:ext uri="{9D8B030D-6E8A-4147-A177-3AD203B41FA5}">
                      <a16:colId xmlns:a16="http://schemas.microsoft.com/office/drawing/2014/main" val="4044554424"/>
                    </a:ext>
                  </a:extLst>
                </a:gridCol>
                <a:gridCol w="4323124">
                  <a:extLst>
                    <a:ext uri="{9D8B030D-6E8A-4147-A177-3AD203B41FA5}">
                      <a16:colId xmlns:a16="http://schemas.microsoft.com/office/drawing/2014/main" val="3995745640"/>
                    </a:ext>
                  </a:extLst>
                </a:gridCol>
              </a:tblGrid>
              <a:tr h="4212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  <a:r>
                        <a:rPr lang="ru-RU" sz="900" b="1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в 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679277"/>
                  </a:ext>
                </a:extLst>
              </a:tr>
              <a:tr h="23403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командировочные расходы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1 332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288,4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согласование инвестиционной программы и Нац. проекта в компетентном органе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755072"/>
                  </a:ext>
                </a:extLst>
              </a:tr>
              <a:tr h="234036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подготовка кадров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1 296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1 676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29,3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обязательная подготовка кадров по </a:t>
                      </a:r>
                      <a:r>
                        <a:rPr lang="ru-RU" sz="900" b="0" i="0" u="none" strike="noStrike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БиОТ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16850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оплата проезда персонала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8 024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9 280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проезда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903218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содержание и обслуживание технических средств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35 215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52 679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49,6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зоны обслуживания, стоимости услуг, обновление лицензий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05822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материалы, запасные части, инструменты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167 011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210 423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26,0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зоны обслуживания, стоимости материалов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899562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затраты по лаборатории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962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10812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5.7.8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экологические затраты</a:t>
                      </a:r>
                    </a:p>
                  </a:txBody>
                  <a:tcPr marL="72000" marR="36000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468" marR="4468" marT="446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44 913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57 447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27,9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нормативной документации в области санитарно-эпидемиологического нормирования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110741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II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21" marR="91421" marT="45696" marB="45696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r>
                        <a:rPr lang="ru-RU" sz="900" b="1" baseline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периода - всего, в т. ч.</a:t>
                      </a:r>
                      <a:endParaRPr lang="ru-RU" sz="9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2000" marR="91421" marT="45696" marB="45696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872 201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1 136 626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563548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Общие и административные расходы, всего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872 201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1 136 574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1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30,3</a:t>
                      </a:r>
                      <a:endParaRPr lang="ru-RU" sz="900" b="1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043523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Заработная плата административного персонала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111 903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143 907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увеличение заработной платы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0362854"/>
                  </a:ext>
                </a:extLst>
              </a:tr>
              <a:tr h="21600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Социальный 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 и социальные отчисления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10 719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14 569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 заработной платы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896492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pPr algn="ctr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90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бязательное 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социальное медицинское страхование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3 357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3 221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-4,1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отчисления планировались на весь административный персонал</a:t>
                      </a: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4245742"/>
                  </a:ext>
                </a:extLst>
              </a:tr>
              <a:tr h="250161">
                <a:tc vMerge="1"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бязательные </a:t>
                      </a:r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пенсионные взносы работодателя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2 465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2 645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 заработной платы</a:t>
                      </a: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605064"/>
                  </a:ext>
                </a:extLst>
              </a:tr>
              <a:tr h="24064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Налоги и платежи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707 705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927 704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31,1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связи с передачей на баланс объектов водоотведения</a:t>
                      </a: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960007"/>
                  </a:ext>
                </a:extLst>
              </a:tr>
              <a:tr h="201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расходы, всего, в </a:t>
                      </a:r>
                      <a:r>
                        <a:rPr lang="ru-RU" sz="90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35 999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44 528 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23,7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801586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6.4.1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амортизация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12 654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13 362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коэффициента распределения для услуг водоотведения</a:t>
                      </a: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7215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коммунальные услуги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3 339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6 909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увеличение стоимости электроэнергии и </a:t>
                      </a:r>
                      <a:r>
                        <a:rPr lang="ru-RU" sz="900" b="0" i="0" u="none" strike="noStrike" kern="1200" dirty="0" err="1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теплоэнергии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874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сторонних организаций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10 264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11 660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13 ,6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3015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6.4.4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командировочные расходы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106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157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48,</a:t>
                      </a:r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900" b="0" i="0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планерное заседание по нац. проекту</a:t>
                      </a: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081972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6.4.5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услуги связи, почтовые, периодическая печать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2 598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2 785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7,2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792749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6.4.6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обязательное страхование персонала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1 299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1 295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-0,3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пределах тарифной сметы</a:t>
                      </a: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403513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6.4.7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атериалы</a:t>
                      </a:r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запчасти, </a:t>
                      </a:r>
                      <a:r>
                        <a:rPr lang="ru-RU" sz="900" b="0" i="0" u="none" strike="noStrike" kern="1200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хоз</a:t>
                      </a:r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канцтовары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5 621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8 204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46,0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увеличение, стоимости материалов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566295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6.4.8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содержание и обслуживание технических средств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156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31,4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стоимости услуг</a:t>
                      </a: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11263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ВОДООТВЕДЕНИЯ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05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24754522-2106-CF9A-9AC5-B9B42D94A7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420705"/>
              </p:ext>
            </p:extLst>
          </p:nvPr>
        </p:nvGraphicFramePr>
        <p:xfrm>
          <a:off x="179295" y="789772"/>
          <a:ext cx="11860305" cy="53109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734">
                  <a:extLst>
                    <a:ext uri="{9D8B030D-6E8A-4147-A177-3AD203B41FA5}">
                      <a16:colId xmlns:a16="http://schemas.microsoft.com/office/drawing/2014/main" val="1416265324"/>
                    </a:ext>
                  </a:extLst>
                </a:gridCol>
                <a:gridCol w="3221577">
                  <a:extLst>
                    <a:ext uri="{9D8B030D-6E8A-4147-A177-3AD203B41FA5}">
                      <a16:colId xmlns:a16="http://schemas.microsoft.com/office/drawing/2014/main" val="2070387908"/>
                    </a:ext>
                  </a:extLst>
                </a:gridCol>
                <a:gridCol w="595291">
                  <a:extLst>
                    <a:ext uri="{9D8B030D-6E8A-4147-A177-3AD203B41FA5}">
                      <a16:colId xmlns:a16="http://schemas.microsoft.com/office/drawing/2014/main" val="3201985672"/>
                    </a:ext>
                  </a:extLst>
                </a:gridCol>
                <a:gridCol w="1236105">
                  <a:extLst>
                    <a:ext uri="{9D8B030D-6E8A-4147-A177-3AD203B41FA5}">
                      <a16:colId xmlns:a16="http://schemas.microsoft.com/office/drawing/2014/main" val="1018191136"/>
                    </a:ext>
                  </a:extLst>
                </a:gridCol>
                <a:gridCol w="1236105">
                  <a:extLst>
                    <a:ext uri="{9D8B030D-6E8A-4147-A177-3AD203B41FA5}">
                      <a16:colId xmlns:a16="http://schemas.microsoft.com/office/drawing/2014/main" val="2675871717"/>
                    </a:ext>
                  </a:extLst>
                </a:gridCol>
                <a:gridCol w="787886">
                  <a:extLst>
                    <a:ext uri="{9D8B030D-6E8A-4147-A177-3AD203B41FA5}">
                      <a16:colId xmlns:a16="http://schemas.microsoft.com/office/drawing/2014/main" val="573666976"/>
                    </a:ext>
                  </a:extLst>
                </a:gridCol>
                <a:gridCol w="4303607">
                  <a:extLst>
                    <a:ext uri="{9D8B030D-6E8A-4147-A177-3AD203B41FA5}">
                      <a16:colId xmlns:a16="http://schemas.microsoft.com/office/drawing/2014/main" val="1240987080"/>
                    </a:ext>
                  </a:extLst>
                </a:gridCol>
              </a:tblGrid>
              <a:tr h="39986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показателей тарифной сметы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Предусмотрено  в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утвержденной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тарифной смете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Фактически сложившиеся </a:t>
                      </a:r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72000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 </a:t>
                      </a:r>
                      <a:endParaRPr lang="ru-RU" sz="9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Примечание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109" marR="3109" marT="3109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575042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Расходы на выплату вознаграждений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тыс. тенге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53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-0,9</a:t>
                      </a:r>
                      <a:endParaRPr lang="ru-RU" sz="9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1159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затрат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9 757 728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895 455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2817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Прибыль, убыток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2 309 876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657 701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-71,5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82660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Регулируемая база задействованных активов (РБА)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53 099 918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70 792 066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33,3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Передача в уставной капитал Предприятия объектов, сетей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801887"/>
                  </a:ext>
                </a:extLst>
              </a:tr>
              <a:tr h="198407">
                <a:tc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Необоснованно полученный доход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152 591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606383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доходов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11 915 013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11 553 156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0498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</a:t>
                      </a:r>
                      <a:endParaRPr lang="en-US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оказываемых услуг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149 974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155 581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1733811"/>
                  </a:ext>
                </a:extLst>
              </a:tr>
              <a:tr h="180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VIII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Нормативные технические потери</a:t>
                      </a: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126793"/>
                  </a:ext>
                </a:extLst>
              </a:tr>
              <a:tr h="180000">
                <a:tc vMerge="1">
                  <a:txBody>
                    <a:bodyPr/>
                    <a:lstStyle/>
                    <a:p>
                      <a:pPr algn="ctr" fontAlgn="ctr"/>
                      <a:endParaRPr lang="en-US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128225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IX</a:t>
                      </a: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 средний (без НДС)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тенге/м3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76" marR="3676" marT="3676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79,45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74,26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04253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Доход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</a:t>
                      </a:r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сентября 2025 года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 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3 022 140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2 807 021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168497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Объем </a:t>
                      </a:r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оказываемых услуг с 1 сентября 2025 года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тенге/м3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37 726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38 088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56371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(без НДС) с 1 января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42,00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06909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(без НДС) с 1 февраля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36699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83,54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78,21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-6,4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108457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k-KZ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Тариф </a:t>
                      </a:r>
                      <a:r>
                        <a:rPr kumimoji="0" lang="ru-RU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(без НДС) с 1 сентября 2025 года</a:t>
                      </a: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36699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тенге/м3</a:t>
                      </a: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80,11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73,70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-8,0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887734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Справочно: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108000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969172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Среднесписочная численность персонала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1 224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266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52855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1 193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9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234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9245784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человек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утверждена по факту декабря 2024 года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8648931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Среднемесячная заработная плата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283</a:t>
                      </a:r>
                      <a:r>
                        <a:rPr lang="ru-RU" sz="90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555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fontAlgn="ctr">
                        <a:buFontTx/>
                        <a:buNone/>
                      </a:pPr>
                      <a:r>
                        <a:rPr lang="ru-RU" sz="9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-5,1</a:t>
                      </a:r>
                      <a:endParaRPr lang="ru-RU" sz="9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2347487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Производственный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</a:t>
                      </a:r>
                      <a:r>
                        <a:rPr lang="en-US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281 209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-5,8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237038"/>
                  </a:ext>
                </a:extLst>
              </a:tr>
              <a:tr h="19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900" b="0" i="0" u="none" strike="noStrike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персонал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тенге</a:t>
                      </a:r>
                      <a:endParaRPr lang="ru-RU" sz="8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9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298 673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378 853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25,2</a:t>
                      </a:r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9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8691486"/>
                  </a:ext>
                </a:extLst>
              </a:tr>
            </a:tbl>
          </a:graphicData>
        </a:graphic>
      </p:graphicFrame>
      <p:pic>
        <p:nvPicPr>
          <p:cNvPr id="11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6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80377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ПОСТАТЕЙНОЕ ИСПОЛНЕНИЕ УТВЕРЖДЕННОЙ ТАРИФНОЙ СМЕТЫ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ПО УСЛУГАМ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ВОДООТВЕДЕНИЯ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ЗА </a:t>
            </a:r>
            <a:r>
              <a:rPr lang="ru-RU" alt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957099" cy="68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224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0" y="0"/>
            <a:ext cx="12191999" cy="119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О СОБЛЮДЕНИИ ПОКАЗАТЕЛЕЙ КАЧЕСТВА И НАДЕЖНОСТИ УСЛУГ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О ДОСТИЖЕНИИ ПОКАЗАТЕЛЕЙ ЭФФЕКТИВНОСТИ ДЕЯТЕЛЬНОСТИ 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6" b="16022"/>
          <a:stretch/>
        </p:blipFill>
        <p:spPr>
          <a:xfrm>
            <a:off x="6888480" y="3799728"/>
            <a:ext cx="4782599" cy="2082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7"/>
          <a:stretch/>
        </p:blipFill>
        <p:spPr>
          <a:xfrm>
            <a:off x="518391" y="2853480"/>
            <a:ext cx="4724169" cy="30393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18391" y="1450107"/>
            <a:ext cx="5506720" cy="387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КАЧЕСТВО ВОДЫ ПО ВСЕМ ПОКАЗАТЕЛЯМ СООТВЕТСТВУЕТ ТРЕБОВАНИЯМ САНИТАРНЫХ НОРМ</a:t>
            </a:r>
            <a:endParaRPr lang="ru-RU" altLang="ru-RU" sz="12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8391" y="1909411"/>
            <a:ext cx="4836160" cy="824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Процесс контроля качества воды осуществляется лабораторией Предприятия. В процессе обеззараживания воды используется безопасный и нетоксичный гипохлорит натрия.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97040" y="1450107"/>
            <a:ext cx="4951616" cy="387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ОЧИСТКИ СТОЧНЫХ ВОД НА КАНАЛИЗАЦИОННЫХ ОЧИСТНЫХ СООРУЖЕНИЯХ</a:t>
            </a:r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97039" y="1909411"/>
            <a:ext cx="4951615" cy="1821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Все сточные воды принимаемые Предприятием проходят полную биологическую очистку. Качество очистки контролируется испытательной лабораторией Предприятия.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Ежедневно выполняются анализы сточных вод, поступающих на станцию аэрации, по химическим и бактериологическим показателям на всех этапах очистки. </a:t>
            </a:r>
          </a:p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Ежеквартально проводится мониторинг очищенных сточных вод в накопителях и водохранилищах.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7040" y="6051214"/>
            <a:ext cx="11224039" cy="387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Тарифы Предприятию утверждены на пятилетний период 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– 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2029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</a:rPr>
              <a:t>гг. с применением затратного метода, при котором показатели качества и надежности услуг, эффективности деятельности субъекту естественной монополии не утверждаются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</a:rPr>
              <a:t>.</a:t>
            </a:r>
            <a:endParaRPr lang="ru-RU" altLang="ru-RU" sz="1400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629" y="119036"/>
            <a:ext cx="1317011" cy="95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715472"/>
            <a:ext cx="12192000" cy="314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0" y="0"/>
            <a:ext cx="12192000" cy="119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ОСНОВНЫЕ ФИНАНСОВО-ЭКОНОМИЧЕСКИЕ ПОКАЗАТЕЛИ ДЕЯТЕЛЬНОСТИ </a:t>
            </a:r>
            <a:b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</a:b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(ОТЧЕТ О ПРИБЫЛЯХ И УБЫТКАХ) ЗА 2025 ГОД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839207"/>
              </p:ext>
            </p:extLst>
          </p:nvPr>
        </p:nvGraphicFramePr>
        <p:xfrm>
          <a:off x="152400" y="1677665"/>
          <a:ext cx="11905129" cy="3581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8884">
                  <a:extLst>
                    <a:ext uri="{9D8B030D-6E8A-4147-A177-3AD203B41FA5}">
                      <a16:colId xmlns:a16="http://schemas.microsoft.com/office/drawing/2014/main" val="497709223"/>
                    </a:ext>
                  </a:extLst>
                </a:gridCol>
                <a:gridCol w="8393763">
                  <a:extLst>
                    <a:ext uri="{9D8B030D-6E8A-4147-A177-3AD203B41FA5}">
                      <a16:colId xmlns:a16="http://schemas.microsoft.com/office/drawing/2014/main" val="1782054504"/>
                    </a:ext>
                  </a:extLst>
                </a:gridCol>
                <a:gridCol w="2472482">
                  <a:extLst>
                    <a:ext uri="{9D8B030D-6E8A-4147-A177-3AD203B41FA5}">
                      <a16:colId xmlns:a16="http://schemas.microsoft.com/office/drawing/2014/main" val="2353911618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п/п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 ПОКАЗАТЕЛЕЙ</a:t>
                      </a:r>
                      <a:endParaRPr lang="ru-RU" sz="12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ЗА</a:t>
                      </a:r>
                      <a:r>
                        <a:rPr lang="ru-RU" sz="1200" b="1" kern="120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altLang="ru-RU" sz="16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2025</a:t>
                      </a:r>
                      <a:r>
                        <a:rPr lang="ru-RU" altLang="ru-RU" sz="12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altLang="ru-RU" sz="105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ГОД</a:t>
                      </a:r>
                      <a:endParaRPr lang="en-US" sz="1200" b="1" kern="1200" dirty="0" smtClean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ru-RU" sz="1200" b="1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НЕАУДИРОВАННЫЙ)</a:t>
                      </a:r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</a:p>
                    <a:p>
                      <a:pPr algn="ctr"/>
                      <a:r>
                        <a:rPr lang="ru-RU" sz="1200" b="1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тыс. тенге</a:t>
                      </a:r>
                      <a:endParaRPr lang="ru-RU" sz="1200" b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361327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ДОХОД</a:t>
                      </a:r>
                      <a:r>
                        <a:rPr lang="ru-RU" sz="1100" b="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ОТ РЕАЛИЗАЦИИ УСЛУГ ВОДОСНАБЖЕНИЯ И ВОДООТВЕДЕНИЯ (ВЫРУЧКА)</a:t>
                      </a:r>
                      <a:endParaRPr lang="ru-RU" sz="1100" b="0" i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r>
                        <a:rPr lang="kk-KZ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480 728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87312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СЕБЕСТОИМОСТЬ РЕАЛИЗОВАННЫХ УСЛУГ </a:t>
                      </a:r>
                      <a:endParaRPr lang="ru-RU" sz="1100" b="0" i="1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kk-KZ" sz="12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  <a:r>
                        <a:rPr lang="kk-KZ" sz="12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478 624</a:t>
                      </a:r>
                      <a:endParaRPr lang="ru-RU" sz="12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50400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795049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</a:t>
                      </a:r>
                      <a:r>
                        <a:rPr lang="ru-RU" sz="1100" b="0" i="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ПО РЕАЛИЗАЦИИ 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2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</a:t>
                      </a:r>
                      <a:r>
                        <a:rPr lang="ru-RU" sz="1200" b="0" i="0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866</a:t>
                      </a:r>
                      <a:r>
                        <a:rPr lang="ru-RU" sz="1200" b="0" i="0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942</a:t>
                      </a:r>
                      <a:endParaRPr lang="ru-RU" sz="12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705596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АДМИНИСТРАТИВНЫЕ РАСХОДЫ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970</a:t>
                      </a:r>
                      <a:r>
                        <a:rPr lang="ru-RU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650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39084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РАСХОДЫ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kk-KZ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823 901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495313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ПРОЧИЕ ДОХОДЫ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kk-KZ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753 865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7119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РАСХОДЫ ПО ПОДОХОДНОМУ НАЛОГУ</a:t>
                      </a:r>
                      <a:endParaRPr lang="ru-RU" sz="1100" b="0" i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kk-KZ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92 223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4726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ФИНАНСОВЫЙ</a:t>
                      </a:r>
                      <a:r>
                        <a:rPr lang="ru-RU" sz="1100" b="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cs typeface="Arial" pitchFamily="34" charset="0"/>
                        </a:rPr>
                        <a:t> РЕЗУЛЬТАТ</a:t>
                      </a:r>
                      <a:endParaRPr lang="ru-RU" sz="1100" b="0" dirty="0">
                        <a:solidFill>
                          <a:srgbClr val="336699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59" marR="91459" marT="45735" marB="45735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kk-KZ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kk-KZ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461 114</a:t>
                      </a:r>
                      <a:endParaRPr lang="ru-RU" sz="12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504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5608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734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0" y="0"/>
            <a:ext cx="12191999" cy="11978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ОБЪЕМЫ ПРЕДОСТАВЛЕННЫХ УСЛУГ ВОДОСНАБЖЕНИЯ И ВОДООТВЕДЕНИЯ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ЗА 2025 </a:t>
            </a: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835788"/>
              </p:ext>
            </p:extLst>
          </p:nvPr>
        </p:nvGraphicFramePr>
        <p:xfrm>
          <a:off x="116540" y="1360293"/>
          <a:ext cx="11940988" cy="5241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292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6709635">
                  <a:extLst>
                    <a:ext uri="{9D8B030D-6E8A-4147-A177-3AD203B41FA5}">
                      <a16:colId xmlns:a16="http://schemas.microsoft.com/office/drawing/2014/main" val="3404533618"/>
                    </a:ext>
                  </a:extLst>
                </a:gridCol>
                <a:gridCol w="1884677">
                  <a:extLst>
                    <a:ext uri="{9D8B030D-6E8A-4147-A177-3AD203B41FA5}">
                      <a16:colId xmlns:a16="http://schemas.microsoft.com/office/drawing/2014/main" val="3405235182"/>
                    </a:ext>
                  </a:extLst>
                </a:gridCol>
                <a:gridCol w="1719593">
                  <a:extLst>
                    <a:ext uri="{9D8B030D-6E8A-4147-A177-3AD203B41FA5}">
                      <a16:colId xmlns:a16="http://schemas.microsoft.com/office/drawing/2014/main" val="318283007"/>
                    </a:ext>
                  </a:extLst>
                </a:gridCol>
                <a:gridCol w="1029791">
                  <a:extLst>
                    <a:ext uri="{9D8B030D-6E8A-4147-A177-3AD203B41FA5}">
                      <a16:colId xmlns:a16="http://schemas.microsoft.com/office/drawing/2014/main" val="1733662079"/>
                    </a:ext>
                  </a:extLst>
                </a:gridCol>
              </a:tblGrid>
              <a:tr h="106501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ГРУППА</a:t>
                      </a:r>
                      <a:endParaRPr lang="ru-RU" sz="11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НАИМЕНОВАНИЕ ПОТРЕБИТЕЛЕЙ </a:t>
                      </a:r>
                      <a:endParaRPr lang="ru-RU" sz="11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УТВЕРЖДЕННЫЙ</a:t>
                      </a:r>
                      <a:r>
                        <a:rPr lang="ru-RU" sz="1100" b="1" i="0" u="none" strike="noStrike" baseline="0" dirty="0" smtClean="0">
                          <a:solidFill>
                            <a:srgbClr val="336699"/>
                          </a:solidFill>
                          <a:latin typeface="Arial"/>
                        </a:rPr>
                        <a:t> В ТС ОБЪЕМ</a:t>
                      </a:r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,</a:t>
                      </a:r>
                    </a:p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</a:t>
                      </a:r>
                      <a:r>
                        <a:rPr lang="ru-RU" sz="1100" b="1" u="none" strike="noStrike" baseline="300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ФАКТИЧЕСКИЙ </a:t>
                      </a:r>
                      <a:endParaRPr lang="ru-RU" sz="1100" b="1" i="0" u="none" strike="noStrike" dirty="0" smtClean="0">
                        <a:solidFill>
                          <a:srgbClr val="336699"/>
                        </a:solidFill>
                        <a:latin typeface="Arial"/>
                      </a:endParaRPr>
                    </a:p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ОБЪЕМ,</a:t>
                      </a:r>
                      <a:endParaRPr lang="ru-RU" sz="1100" b="1" i="0" u="none" strike="noStrike" dirty="0" smtClean="0">
                        <a:solidFill>
                          <a:srgbClr val="336699"/>
                        </a:solidFill>
                        <a:latin typeface="Arial"/>
                      </a:endParaRPr>
                    </a:p>
                    <a:p>
                      <a:pPr algn="ctr" fontAlgn="b"/>
                      <a:r>
                        <a:rPr lang="ru-RU" sz="11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</a:t>
                      </a:r>
                      <a:r>
                        <a:rPr lang="ru-RU" sz="1100" b="1" u="none" strike="noStrike" baseline="300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1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 smtClean="0">
                        <a:solidFill>
                          <a:srgbClr val="336699"/>
                        </a:solidFill>
                        <a:latin typeface="Arial"/>
                      </a:endParaRPr>
                    </a:p>
                    <a:p>
                      <a:pPr algn="ctr" fontAlgn="b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ОТКЛОНЕНИЕ</a:t>
                      </a:r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,</a:t>
                      </a:r>
                    </a:p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 %</a:t>
                      </a:r>
                    </a:p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 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6656" marR="6656" marT="665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8082588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algn="ctr" fontAlgn="ctr">
                        <a:tabLst/>
                      </a:pPr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105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реализации услуг водоснабжения – всего, в том числе: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194 048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205 878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лица</a:t>
                      </a:r>
                    </a:p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организации,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 (при открытой системе горячего водоснабжения), организации, занимающиеся передачей и распределением тепловой энергии, в пределах объемов утвержденных нормативных технических потерь и организации, предоставляющие регулируемые услуги в сфере водоснабжения и (или) водоотведения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147 609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166 305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12,7%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9835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потребители - юридические лица, не входящие в состав первой и третьей групп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38 200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32 233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-15,6%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3119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организации, содержащиеся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8 239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7 340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-10,9%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30846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</a:t>
                      </a:r>
                      <a:r>
                        <a:rPr lang="ru-RU" sz="1050" b="1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5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 услуг водоотведения – всего, в том числе: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149 974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155 581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-1,4%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62283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лица</a:t>
                      </a:r>
                    </a:p>
                    <a:p>
                      <a:pPr algn="just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организации,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 (при открытой системе горячего водоснабжения), организации, занимающиеся передачей и распределением тепловой энергии, в пределах объемов утвержденных нормативных технических потерь и организации, предоставляющие регулируемые услуги в сфере водоснабжения и (или) водоотведения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102 805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114 060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10,9%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97868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прочие потребители - юридические лица, не входящие в состав первой и третьей групп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37 612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32 211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-14,3%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27616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организации, содержащиеся за счет бюджетных средств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9 557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05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310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-2,6%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817001"/>
                  </a:ext>
                </a:extLst>
              </a:tr>
            </a:tbl>
          </a:graphicData>
        </a:graphic>
      </p:graphicFrame>
      <p:pic>
        <p:nvPicPr>
          <p:cNvPr id="8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42064"/>
          <a:stretch/>
        </p:blipFill>
        <p:spPr bwMode="auto">
          <a:xfrm>
            <a:off x="1" y="2372809"/>
            <a:ext cx="12192000" cy="44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916329" y="1033378"/>
            <a:ext cx="1035934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altLang="ru-RU" sz="3200" b="1" dirty="0" smtClean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ОТЧЕТ</a:t>
            </a:r>
            <a:endParaRPr lang="ru-RU" altLang="ru-RU" sz="2800" b="1" dirty="0">
              <a:ln w="3175">
                <a:noFill/>
              </a:ln>
              <a:solidFill>
                <a:srgbClr val="016CBA"/>
              </a:solidFill>
              <a:latin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altLang="ru-RU" sz="28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об исполнении утвержденных тарифных смет,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об исполнении утвержденных инвестиционных программ 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на услуги водоснабжения и водоотведения</a:t>
            </a:r>
            <a:r>
              <a:rPr lang="en-US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spcBef>
                <a:spcPts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по итогам 2025 года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Государственного коммунального предприятия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 на праве хозяйственного ведения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 «Алматы Су</a:t>
            </a:r>
            <a:r>
              <a:rPr lang="en-US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»</a:t>
            </a: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 </a:t>
            </a:r>
            <a:endParaRPr lang="ru-RU" altLang="ru-RU" sz="2400" b="1" dirty="0" smtClean="0">
              <a:ln w="3175">
                <a:noFill/>
              </a:ln>
              <a:solidFill>
                <a:srgbClr val="016CBA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None/>
            </a:pPr>
            <a:r>
              <a:rPr lang="ru-RU" altLang="ru-RU" sz="2400" b="1" dirty="0" smtClean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Управления </a:t>
            </a:r>
            <a:r>
              <a:rPr lang="ru-RU" altLang="ru-RU" sz="2400" b="1" dirty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энергетики и водоснабжения города Алматы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5706" r="60880" b="1"/>
          <a:stretch/>
        </p:blipFill>
        <p:spPr>
          <a:xfrm>
            <a:off x="0" y="-1"/>
            <a:ext cx="3056708" cy="1033379"/>
          </a:xfrm>
          <a:prstGeom prst="rect">
            <a:avLst/>
          </a:prstGeom>
        </p:spPr>
      </p:pic>
      <p:pic>
        <p:nvPicPr>
          <p:cNvPr id="53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67" y="11574"/>
            <a:ext cx="1392324" cy="99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62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95560" cy="1114093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825500" y="158848"/>
            <a:ext cx="7663180" cy="729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0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 </a:t>
            </a: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ПРОВОДИМАЯ РАБОТА С ПОТРЕБИТЕЛЯМИ </a:t>
            </a:r>
          </a:p>
          <a:p>
            <a:pPr algn="ctr"/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УСЛУГ ВОДОСНАБЖЕНИЯ И ВОДООТВЕДЕНИЯ</a:t>
            </a:r>
            <a:endParaRPr lang="en-GB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2" name="AutoShape 2" descr="Crm, mockup or man in a telemarketing call center helping, talking or networking online via microphone. Contact support, consultant or insurance agent in communication at customer services or sal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1812385" y="6581196"/>
            <a:ext cx="37961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7975" y="1253100"/>
            <a:ext cx="6966585" cy="3353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целях снижения дебиторской задолженности Предприятием ежедневно проводятся мероприятия по взысканию дебиторской задолженности, используется весь спектр досудебных и судебных мер, в том числе за </a:t>
            </a:r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 охвачены </a:t>
            </a:r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75 606 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потребителей и проведены следующие работы:	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Досудебные уведомления вручены  </a:t>
            </a:r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25 223 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должникам на сумму </a:t>
            </a:r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4 904 </a:t>
            </a:r>
            <a:r>
              <a:rPr lang="ru-RU" sz="12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из них оплатили </a:t>
            </a:r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2 132 </a:t>
            </a:r>
            <a:r>
              <a:rPr lang="ru-RU" sz="12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Приостановлена подача услуг </a:t>
            </a:r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2 248 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должникам на сумму </a:t>
            </a:r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из них оплатили </a:t>
            </a:r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124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Заблокированы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канализационные стояки в многоквартирных домах специальным 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оборудованием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34 228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должниках на сумму долга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1 069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из них оплатили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263,5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или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	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Переданы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нотариусам, ЧСИ и поданы иски в суд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13 907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должникам на сумму </a:t>
            </a:r>
            <a:endParaRPr lang="ru-RU" sz="120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819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из них оплачено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804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или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Принято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638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гарантийных писем на сумму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418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млн. тенге, оплачено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	</a:t>
            </a:r>
            <a:endParaRPr lang="ru-RU" sz="1200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Остаток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долга </a:t>
            </a:r>
            <a:r>
              <a:rPr lang="ru-RU" sz="14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млн.тенге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1312" y="4723568"/>
            <a:ext cx="3620287" cy="4035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ЦЕНТРЫ ПО ОБСЛУЖИВАНИЮ ПОТРЕБИТЕЛЕЙ (ЦОП) </a:t>
            </a:r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60376" y="5207537"/>
            <a:ext cx="4159383" cy="20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ЦОП 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Орталық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200" b="1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ул.Жарокова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196;</a:t>
            </a:r>
            <a:endParaRPr lang="ru-RU" sz="1200" b="1" dirty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60376" y="5443406"/>
            <a:ext cx="4159383" cy="20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ЦОП 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Шығыс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200" b="1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ул.Ботаническая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29а; </a:t>
            </a:r>
            <a:endParaRPr lang="ru-RU" sz="1200" dirty="0">
              <a:solidFill>
                <a:srgbClr val="016CBA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60376" y="5674309"/>
            <a:ext cx="4159383" cy="20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ЦОП 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Батыс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мкр.«Жетысу-3», </a:t>
            </a:r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37;</a:t>
            </a:r>
            <a:endParaRPr lang="ru-RU" sz="1200" b="1" dirty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0375" y="5906908"/>
            <a:ext cx="4159383" cy="200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ЦОП 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kk-KZ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Алатау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1200" b="1" dirty="0" err="1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ул.Чуланова</a:t>
            </a:r>
            <a:r>
              <a:rPr lang="ru-RU" sz="1200" b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109.</a:t>
            </a:r>
            <a:endParaRPr lang="ru-RU" sz="1200" b="1" dirty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0375" y="6319520"/>
            <a:ext cx="2953385" cy="2082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ТЕЛЕФОН ДОВЕРИЯ: </a:t>
            </a:r>
            <a:r>
              <a:rPr lang="ru-RU" sz="14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245-95-28</a:t>
            </a:r>
            <a:r>
              <a:rPr lang="ru-RU" sz="12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811136" y="4641966"/>
            <a:ext cx="3463424" cy="765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СПРАВОЧНО-ИНФОРМАЦИОННАЯ СЛУЖБА CALL-ЦЕНТР: </a:t>
            </a:r>
          </a:p>
          <a:p>
            <a:pPr lvl="0"/>
            <a:r>
              <a:rPr lang="ru-RU" sz="14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3-777-444</a:t>
            </a:r>
            <a:r>
              <a:rPr lang="ru-RU" sz="12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811136" y="5741322"/>
            <a:ext cx="3230882" cy="5046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ЦЕНТРАЛЬНАЯ ДИСПЕТЧЕРСКАЯ СЛУЖБА ЦДС КРУГЛОСУТОЧНАЯ: </a:t>
            </a:r>
            <a:endParaRPr lang="ru-RU" sz="12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274-66-66</a:t>
            </a:r>
            <a:r>
              <a:rPr lang="ru-RU" sz="1200" b="1" i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ru-RU" sz="1400" b="1" i="1" dirty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i="1" dirty="0" smtClean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274-24-20</a:t>
            </a:r>
            <a:r>
              <a:rPr lang="ru-RU" sz="1200" b="1" i="1" dirty="0" smtClean="0">
                <a:solidFill>
                  <a:srgbClr val="016C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200" b="1" i="1" dirty="0">
              <a:solidFill>
                <a:srgbClr val="016CB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5" t="17041" r="51201" b="12605"/>
          <a:stretch/>
        </p:blipFill>
        <p:spPr>
          <a:xfrm>
            <a:off x="7022152" y="2"/>
            <a:ext cx="5169851" cy="6857998"/>
          </a:xfrm>
          <a:custGeom>
            <a:avLst/>
            <a:gdLst>
              <a:gd name="connsiteX0" fmla="*/ 1033970 w 5169851"/>
              <a:gd name="connsiteY0" fmla="*/ 0 h 6857998"/>
              <a:gd name="connsiteX1" fmla="*/ 5169851 w 5169851"/>
              <a:gd name="connsiteY1" fmla="*/ 0 h 6857998"/>
              <a:gd name="connsiteX2" fmla="*/ 5169851 w 5169851"/>
              <a:gd name="connsiteY2" fmla="*/ 6857998 h 6857998"/>
              <a:gd name="connsiteX3" fmla="*/ 0 w 5169851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69851" h="6857998">
                <a:moveTo>
                  <a:pt x="1033970" y="0"/>
                </a:moveTo>
                <a:lnTo>
                  <a:pt x="5169851" y="0"/>
                </a:lnTo>
                <a:lnTo>
                  <a:pt x="5169851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41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1" t="10700" r="49819" b="52632"/>
          <a:stretch/>
        </p:blipFill>
        <p:spPr>
          <a:xfrm>
            <a:off x="6471920" y="2066340"/>
            <a:ext cx="1025585" cy="117204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52" t="16424" r="958" b="58726"/>
          <a:stretch/>
        </p:blipFill>
        <p:spPr>
          <a:xfrm>
            <a:off x="6324339" y="3294732"/>
            <a:ext cx="1180618" cy="9144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3" t="57002" r="51287" b="18148"/>
          <a:stretch/>
        </p:blipFill>
        <p:spPr>
          <a:xfrm>
            <a:off x="6324339" y="4454619"/>
            <a:ext cx="1180618" cy="9144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1" t="54805" r="2845" b="15941"/>
          <a:stretch/>
        </p:blipFill>
        <p:spPr>
          <a:xfrm>
            <a:off x="6324339" y="5486205"/>
            <a:ext cx="1176055" cy="91910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96" t="54918" r="26661" b="17400"/>
          <a:stretch/>
        </p:blipFill>
        <p:spPr>
          <a:xfrm>
            <a:off x="216398" y="5436470"/>
            <a:ext cx="1431885" cy="101857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" t="56176" r="72798" b="16142"/>
          <a:stretch/>
        </p:blipFill>
        <p:spPr>
          <a:xfrm>
            <a:off x="216398" y="4363380"/>
            <a:ext cx="1442960" cy="10264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0" t="15441" r="22887" b="56877"/>
          <a:stretch/>
        </p:blipFill>
        <p:spPr>
          <a:xfrm>
            <a:off x="193993" y="3257801"/>
            <a:ext cx="1431885" cy="10185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1" r="74057" b="53261"/>
          <a:stretch/>
        </p:blipFill>
        <p:spPr>
          <a:xfrm>
            <a:off x="300070" y="1957416"/>
            <a:ext cx="1234988" cy="1188152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70"/>
            <a:ext cx="12192000" cy="119786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57048" y="346226"/>
            <a:ext cx="10717493" cy="39562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ПРОВОДИМАЯ РАБОТА С ПОТРЕБИТЕЛЯМИ УСЛУГ ВОДОСНАБЖЕНИЯ И ВОДООТВЕДЕНИЯ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361" y="1371370"/>
            <a:ext cx="523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</a:rPr>
              <a:t>Информация о способах платежей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71919" y="1262827"/>
            <a:ext cx="550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6699"/>
                </a:solidFill>
                <a:latin typeface="Arial" panose="020B0604020202020204" pitchFamily="34" charset="0"/>
              </a:rPr>
              <a:t>Способы получения потребителями счет-квитанций и счетов-фактур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31955" y="2094150"/>
            <a:ext cx="4370169" cy="1030147"/>
          </a:xfrm>
          <a:prstGeom prst="roundRect">
            <a:avLst>
              <a:gd name="adj" fmla="val 20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00000"/>
              </a:lnSpc>
              <a:spcAft>
                <a:spcPts val="0"/>
              </a:spcAft>
            </a:pP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кассах предприятий, расположенных в ЦОП-ах по адресам:</a:t>
            </a: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Жарокова,196;</a:t>
            </a: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мкр.Жетысу-3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дом 37;</a:t>
            </a: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Ботаническая 29А;</a:t>
            </a:r>
          </a:p>
          <a:p>
            <a:pPr marL="171450" lvl="0" indent="-17145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ул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Чуланова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109.</a:t>
            </a:r>
            <a:endParaRPr lang="ru-RU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04057" y="3230950"/>
            <a:ext cx="4370170" cy="1030147"/>
          </a:xfrm>
          <a:prstGeom prst="roundRect">
            <a:avLst>
              <a:gd name="adj" fmla="val 1853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 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платежных терминалов предприятий, расположенных в 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ЦОП-ах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45449" y="4368806"/>
            <a:ext cx="4356675" cy="1030147"/>
          </a:xfrm>
          <a:prstGeom prst="roundRect">
            <a:avLst>
              <a:gd name="adj" fmla="val 219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 интернет-банкинга банков второго уровня. </a:t>
            </a:r>
            <a:endParaRPr lang="ru-RU" sz="11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Интернет-банкинг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позволяет пользователям управлять банковскими счетами в режиме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любой точке мира, с любого компьютера/смартфона, имеющего подключение к интернету. Вы можете быстро и легко проводить операции с квитанциями 24 часа в сутки 7 дней в неделю.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31955" y="5502971"/>
            <a:ext cx="4358080" cy="1030147"/>
          </a:xfrm>
          <a:prstGeom prst="roundRect">
            <a:avLst>
              <a:gd name="adj" fmla="val 219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мобильное приложение и официального сайта 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Kaspi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Bank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потребителей не жилых помещений.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85591" y="2115421"/>
            <a:ext cx="4288950" cy="1030147"/>
          </a:xfrm>
          <a:prstGeom prst="roundRect">
            <a:avLst>
              <a:gd name="adj" fmla="val 20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абонентских отделах Предприятия, расположенных в </a:t>
            </a:r>
            <a:r>
              <a:rPr lang="ru-RU" sz="11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ЦОП-ах 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адресам: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Жарокова,196;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мкр.Жетысу-3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дом 37;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Ботаническая 29А;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ул.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Чуланова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109.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685590" y="3236859"/>
            <a:ext cx="4288951" cy="1030147"/>
          </a:xfrm>
          <a:prstGeom prst="roundRect">
            <a:avLst>
              <a:gd name="adj" fmla="val 1966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Посредством входа на веб-портал Предприятия и регистрации с помощью лицевого счета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ответом на несколько вопросов для аутентификации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85590" y="4361532"/>
            <a:ext cx="4288951" cy="1030147"/>
          </a:xfrm>
          <a:prstGeom prst="roundRect">
            <a:avLst>
              <a:gd name="adj" fmla="val 2078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абонентском отделе АО «</a:t>
            </a:r>
            <a:r>
              <a:rPr lang="ru-RU" sz="1100" b="1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Алсеко</a:t>
            </a:r>
            <a:r>
              <a:rPr lang="ru-RU" sz="11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ru-RU" sz="11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адресу </a:t>
            </a:r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 err="1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Байзакова</a:t>
            </a:r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221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7683251" y="5486205"/>
            <a:ext cx="4334474" cy="1030147"/>
          </a:xfrm>
          <a:prstGeom prst="roundRect">
            <a:avLst>
              <a:gd name="adj" fmla="val 2191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Ежемесячно автоматически выгружаются счета-фактуры абонентов в сервер Комитета государственных доходов. Авторизованные на сайте Комитета потребители имеют возможность получить электронную версию счет-фактуры </a:t>
            </a:r>
            <a:r>
              <a:rPr lang="ru-R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ВАЖНО!!!</a:t>
            </a:r>
          </a:p>
          <a:p>
            <a:r>
              <a:rPr lang="ru-RU" sz="11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Данный вариант для плательщиков НДС.</a:t>
            </a:r>
          </a:p>
        </p:txBody>
      </p:sp>
      <p:pic>
        <p:nvPicPr>
          <p:cNvPr id="24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4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1488330" y="292544"/>
            <a:ext cx="10703670" cy="61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ПРОВОДИМАЯ РАБОТА С ПОТРЕБИТЕЛЯМИ УСЛУГ ВОДОСНАБЖЕНИЯ И ВОДООТВЕДЕНИЯ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1351275"/>
            <a:ext cx="12192000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МОБИЛЬНОЕ ПРИЛОЖЕНИЕ ЛИЧНОГО КАБИНЕТА ПОТРЕБИТЕЛЯ</a:t>
            </a:r>
            <a:endParaRPr lang="ru-RU" alt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pSp>
        <p:nvGrpSpPr>
          <p:cNvPr id="9" name="Группа 7"/>
          <p:cNvGrpSpPr>
            <a:grpSpLocks/>
          </p:cNvGrpSpPr>
          <p:nvPr/>
        </p:nvGrpSpPr>
        <p:grpSpPr bwMode="auto">
          <a:xfrm>
            <a:off x="196435" y="1383419"/>
            <a:ext cx="1890494" cy="3645218"/>
            <a:chOff x="2267744" y="586145"/>
            <a:chExt cx="1635125" cy="3144837"/>
          </a:xfrm>
        </p:grpSpPr>
        <p:grpSp>
          <p:nvGrpSpPr>
            <p:cNvPr id="10" name="Группа 11"/>
            <p:cNvGrpSpPr>
              <a:grpSpLocks/>
            </p:cNvGrpSpPr>
            <p:nvPr/>
          </p:nvGrpSpPr>
          <p:grpSpPr bwMode="auto">
            <a:xfrm>
              <a:off x="2267744" y="586145"/>
              <a:ext cx="1635125" cy="3144837"/>
              <a:chOff x="-3876413" y="86298"/>
              <a:chExt cx="3819525" cy="6452615"/>
            </a:xfrm>
          </p:grpSpPr>
          <p:pic>
            <p:nvPicPr>
              <p:cNvPr id="12" name="Рисунок 1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449343" y="607175"/>
                <a:ext cx="2931281" cy="5211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6" descr="ÐÐ°ÑÑÐ¸Ð½ÐºÐ¸ Ð¿Ð¾ Ð·Ð°Ð¿ÑÐ¾ÑÑ ÑÐµÐ»ÐµÑÐ¾Ð½ 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876413" y="86298"/>
                <a:ext cx="3819525" cy="6452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1" name="Рисунок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068" y="836712"/>
              <a:ext cx="1268373" cy="2736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Группа 20"/>
          <p:cNvGrpSpPr>
            <a:grpSpLocks/>
          </p:cNvGrpSpPr>
          <p:nvPr/>
        </p:nvGrpSpPr>
        <p:grpSpPr bwMode="auto">
          <a:xfrm>
            <a:off x="1907387" y="1853405"/>
            <a:ext cx="1853040" cy="3631473"/>
            <a:chOff x="3414270" y="937749"/>
            <a:chExt cx="1304309" cy="2246199"/>
          </a:xfrm>
        </p:grpSpPr>
        <p:pic>
          <p:nvPicPr>
            <p:cNvPr id="15" name="Picture 6" descr="ÐÐ°ÑÑÐ¸Ð½ÐºÐ¸ Ð¿Ð¾ Ð·Ð°Ð¿ÑÐ¾ÑÑ ÑÐµÐ»ÐµÑÐ¾Ð½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4270" y="937749"/>
              <a:ext cx="1304309" cy="224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Группа 8"/>
            <p:cNvGrpSpPr>
              <a:grpSpLocks/>
            </p:cNvGrpSpPr>
            <p:nvPr/>
          </p:nvGrpSpPr>
          <p:grpSpPr bwMode="auto">
            <a:xfrm>
              <a:off x="3545065" y="1119069"/>
              <a:ext cx="1016030" cy="1951579"/>
              <a:chOff x="3545065" y="1119069"/>
              <a:chExt cx="1016030" cy="1951579"/>
            </a:xfrm>
          </p:grpSpPr>
          <p:pic>
            <p:nvPicPr>
              <p:cNvPr id="17" name="Рисунок 1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108" y="1119070"/>
                <a:ext cx="1000987" cy="1814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Рисунок 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5065" y="1119069"/>
                <a:ext cx="1014627" cy="19515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Группа 17"/>
          <p:cNvGrpSpPr>
            <a:grpSpLocks/>
          </p:cNvGrpSpPr>
          <p:nvPr/>
        </p:nvGrpSpPr>
        <p:grpSpPr bwMode="auto">
          <a:xfrm>
            <a:off x="3600908" y="2349548"/>
            <a:ext cx="1946179" cy="3631473"/>
            <a:chOff x="7046482" y="514796"/>
            <a:chExt cx="1304309" cy="2246199"/>
          </a:xfrm>
        </p:grpSpPr>
        <p:pic>
          <p:nvPicPr>
            <p:cNvPr id="20" name="Picture 6" descr="ÐÐ°ÑÑÐ¸Ð½ÐºÐ¸ Ð¿Ð¾ Ð·Ð°Ð¿ÑÐ¾ÑÑ ÑÐµÐ»ÐµÑÐ¾Ð½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6482" y="514796"/>
              <a:ext cx="1304309" cy="224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Группа 16"/>
            <p:cNvGrpSpPr>
              <a:grpSpLocks/>
            </p:cNvGrpSpPr>
            <p:nvPr/>
          </p:nvGrpSpPr>
          <p:grpSpPr bwMode="auto">
            <a:xfrm>
              <a:off x="7164288" y="707933"/>
              <a:ext cx="1031163" cy="1928979"/>
              <a:chOff x="5389883" y="746118"/>
              <a:chExt cx="1078518" cy="2276872"/>
            </a:xfrm>
          </p:grpSpPr>
          <p:pic>
            <p:nvPicPr>
              <p:cNvPr id="22" name="Рисунок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9883" y="746118"/>
                <a:ext cx="1078518" cy="2276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Прямоугольник 22"/>
              <p:cNvSpPr/>
              <p:nvPr/>
            </p:nvSpPr>
            <p:spPr>
              <a:xfrm>
                <a:off x="5507311" y="1269901"/>
                <a:ext cx="793299" cy="2145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4" name="Прямоугольник 23"/>
              <p:cNvSpPr/>
              <p:nvPr/>
            </p:nvSpPr>
            <p:spPr>
              <a:xfrm>
                <a:off x="5507311" y="1700783"/>
                <a:ext cx="793299" cy="1870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  <p:sp>
            <p:nvSpPr>
              <p:cNvPr id="25" name="Прямоугольник 24"/>
              <p:cNvSpPr/>
              <p:nvPr/>
            </p:nvSpPr>
            <p:spPr>
              <a:xfrm>
                <a:off x="5507311" y="2025321"/>
                <a:ext cx="793299" cy="18702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ru-RU"/>
              </a:p>
            </p:txBody>
          </p:sp>
        </p:grpSp>
      </p:grpSp>
      <p:grpSp>
        <p:nvGrpSpPr>
          <p:cNvPr id="26" name="Группа 21"/>
          <p:cNvGrpSpPr>
            <a:grpSpLocks/>
          </p:cNvGrpSpPr>
          <p:nvPr/>
        </p:nvGrpSpPr>
        <p:grpSpPr bwMode="auto">
          <a:xfrm>
            <a:off x="5395867" y="3073832"/>
            <a:ext cx="1852670" cy="3631473"/>
            <a:chOff x="4788024" y="3792543"/>
            <a:chExt cx="1304309" cy="2246199"/>
          </a:xfrm>
        </p:grpSpPr>
        <p:pic>
          <p:nvPicPr>
            <p:cNvPr id="27" name="Picture 6" descr="ÐÐ°ÑÑÐ¸Ð½ÐºÐ¸ Ð¿Ð¾ Ð·Ð°Ð¿ÑÐ¾ÑÑ ÑÐµÐ»ÐµÑÐ¾Ð½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3792543"/>
              <a:ext cx="1304309" cy="2246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Рисунок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216" y="3949724"/>
              <a:ext cx="1027938" cy="196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3" name="Прямоугольник 21"/>
          <p:cNvSpPr>
            <a:spLocks noChangeArrowheads="1"/>
          </p:cNvSpPr>
          <p:nvPr/>
        </p:nvSpPr>
        <p:spPr bwMode="auto">
          <a:xfrm>
            <a:off x="7342046" y="2739144"/>
            <a:ext cx="4478652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В МОБИЛЬНОМ ПРИЛОЖЕНИИ ПРЕДУСМОТРЕНЫ СЛЕДУЮЩИЕ ФУНКЦИИ: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передача 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показаний ИПУ;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заявка на опломбировку ИПУ;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заявка на </a:t>
            </a:r>
            <a:r>
              <a:rPr lang="ru-RU" altLang="ru-RU" sz="1400" dirty="0" err="1">
                <a:solidFill>
                  <a:srgbClr val="336699"/>
                </a:solidFill>
                <a:latin typeface="Arial" panose="020B0604020202020204" pitchFamily="34" charset="0"/>
              </a:rPr>
              <a:t>распломбировку</a:t>
            </a: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 ИПУ;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реестр действующих ИПУ;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расшифровка начислений;</a:t>
            </a:r>
          </a:p>
          <a:p>
            <a:pPr marL="171450" indent="-171450">
              <a:spcBef>
                <a:spcPct val="0"/>
              </a:spcBef>
            </a:pPr>
            <a:r>
              <a:rPr lang="ru-RU" altLang="ru-RU" sz="1400" dirty="0">
                <a:solidFill>
                  <a:srgbClr val="336699"/>
                </a:solidFill>
                <a:latin typeface="Arial" panose="020B0604020202020204" pitchFamily="34" charset="0"/>
              </a:rPr>
              <a:t>расшифровка оплаты и др. </a:t>
            </a:r>
            <a:r>
              <a:rPr lang="ru-RU" altLang="ru-RU" sz="1400" dirty="0" smtClean="0">
                <a:solidFill>
                  <a:srgbClr val="336699"/>
                </a:solidFill>
                <a:latin typeface="Arial" panose="020B0604020202020204" pitchFamily="34" charset="0"/>
              </a:rPr>
              <a:t>документы.</a:t>
            </a:r>
            <a:endParaRPr lang="ru-RU" altLang="ru-RU" sz="1400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29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9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5" b="49699"/>
          <a:stretch/>
        </p:blipFill>
        <p:spPr bwMode="auto">
          <a:xfrm>
            <a:off x="-7516" y="5625296"/>
            <a:ext cx="12192000" cy="123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97864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2394235" y="385407"/>
            <a:ext cx="7435160" cy="33408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+mn-cs"/>
              </a:rPr>
              <a:t>ОСНАЩЕННОСТЬ ПРИБОРАМИ УЧЕТА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915561"/>
              </p:ext>
            </p:extLst>
          </p:nvPr>
        </p:nvGraphicFramePr>
        <p:xfrm>
          <a:off x="206187" y="1583269"/>
          <a:ext cx="11815483" cy="3477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8381">
                  <a:extLst>
                    <a:ext uri="{9D8B030D-6E8A-4147-A177-3AD203B41FA5}">
                      <a16:colId xmlns:a16="http://schemas.microsoft.com/office/drawing/2014/main" val="3202796703"/>
                    </a:ext>
                  </a:extLst>
                </a:gridCol>
                <a:gridCol w="1774448">
                  <a:extLst>
                    <a:ext uri="{9D8B030D-6E8A-4147-A177-3AD203B41FA5}">
                      <a16:colId xmlns:a16="http://schemas.microsoft.com/office/drawing/2014/main" val="3404558356"/>
                    </a:ext>
                  </a:extLst>
                </a:gridCol>
                <a:gridCol w="1951893">
                  <a:extLst>
                    <a:ext uri="{9D8B030D-6E8A-4147-A177-3AD203B41FA5}">
                      <a16:colId xmlns:a16="http://schemas.microsoft.com/office/drawing/2014/main" val="1400756768"/>
                    </a:ext>
                  </a:extLst>
                </a:gridCol>
                <a:gridCol w="1121865">
                  <a:extLst>
                    <a:ext uri="{9D8B030D-6E8A-4147-A177-3AD203B41FA5}">
                      <a16:colId xmlns:a16="http://schemas.microsoft.com/office/drawing/2014/main" val="765132868"/>
                    </a:ext>
                  </a:extLst>
                </a:gridCol>
                <a:gridCol w="1774448">
                  <a:extLst>
                    <a:ext uri="{9D8B030D-6E8A-4147-A177-3AD203B41FA5}">
                      <a16:colId xmlns:a16="http://schemas.microsoft.com/office/drawing/2014/main" val="121694726"/>
                    </a:ext>
                  </a:extLst>
                </a:gridCol>
                <a:gridCol w="1774448">
                  <a:extLst>
                    <a:ext uri="{9D8B030D-6E8A-4147-A177-3AD203B41FA5}">
                      <a16:colId xmlns:a16="http://schemas.microsoft.com/office/drawing/2014/main" val="3551807810"/>
                    </a:ext>
                  </a:extLst>
                </a:gridCol>
              </a:tblGrid>
              <a:tr h="72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 Группы</a:t>
                      </a:r>
                      <a:r>
                        <a:rPr lang="ru-RU" sz="120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Потребителей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Всего домов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и квартир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Дома</a:t>
                      </a:r>
                      <a:r>
                        <a:rPr lang="ru-RU" sz="1200" b="1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и квартиры,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оснащенные ПУ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Всего ПУ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В работе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 Выведены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25997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Физические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лица,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в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том числе;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620 464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468 291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581 837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468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291  </a:t>
                      </a:r>
                      <a:r>
                        <a:rPr lang="ru-RU" sz="16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152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26913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Многоквартирные жилые дома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500 823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376 583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487 246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376 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583  </a:t>
                      </a:r>
                      <a:r>
                        <a:rPr lang="ru-RU" sz="16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124 </a:t>
                      </a:r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240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841023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Индивидуальные жилые строения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119 641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91 708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94 591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91 708 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6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27 </a:t>
                      </a:r>
                      <a:r>
                        <a:rPr lang="ru-RU" sz="12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933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69112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Юридические лица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31 207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31 207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34 669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34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669  </a:t>
                      </a:r>
                      <a:r>
                        <a:rPr lang="ru-RU" sz="16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384675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Бюджетные организации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872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1 695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695  </a:t>
                      </a:r>
                      <a:r>
                        <a:rPr lang="ru-RU" sz="16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0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10525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20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Всего: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652 543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500 370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77%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618 201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618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201  </a:t>
                      </a:r>
                      <a:r>
                        <a:rPr lang="ru-RU" sz="16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 152 </a:t>
                      </a:r>
                      <a:r>
                        <a:rPr lang="ru-RU" sz="12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290982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80435" y="5274256"/>
            <a:ext cx="116627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По состоянию на конец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года из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652 543 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потребителей ГКП «Алматы Су»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500 370</a:t>
            </a:r>
            <a:r>
              <a:rPr lang="ru-RU" sz="12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(</a:t>
            </a:r>
            <a:r>
              <a:rPr lang="ru-RU" sz="14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77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%) </a:t>
            </a:r>
            <a:r>
              <a:rPr lang="ru-RU" sz="1200" i="1" dirty="0" smtClean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потребителей 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имеют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618 201 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установленных приборов учета, из них </a:t>
            </a:r>
            <a:r>
              <a:rPr lang="ru-RU" sz="1400" b="1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618 201 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(</a:t>
            </a:r>
            <a:r>
              <a:rPr lang="ru-RU" sz="14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100</a:t>
            </a:r>
            <a:r>
              <a:rPr lang="ru-RU" sz="1200" i="1" dirty="0">
                <a:ln w="0"/>
                <a:solidFill>
                  <a:srgbClr val="336699"/>
                </a:solidFill>
                <a:latin typeface="Arial" panose="020B0604020202020204" pitchFamily="34" charset="0"/>
              </a:rPr>
              <a:t>%) находятся в рабочем состоянии.</a:t>
            </a:r>
          </a:p>
        </p:txBody>
      </p:sp>
      <p:pic>
        <p:nvPicPr>
          <p:cNvPr id="13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78" y="127903"/>
            <a:ext cx="1297259" cy="94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8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6163"/>
            <a:ext cx="12192000" cy="910244"/>
          </a:xfrm>
          <a:prstGeom prst="rect">
            <a:avLst/>
          </a:prstGeom>
        </p:spPr>
      </p:pic>
      <p:sp>
        <p:nvSpPr>
          <p:cNvPr id="31" name="Заголовок 1"/>
          <p:cNvSpPr txBox="1">
            <a:spLocks/>
          </p:cNvSpPr>
          <p:nvPr/>
        </p:nvSpPr>
        <p:spPr>
          <a:xfrm>
            <a:off x="1" y="-16164"/>
            <a:ext cx="12192000" cy="910246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ea typeface="+mn-ea"/>
                <a:cs typeface="+mn-cs"/>
              </a:rPr>
              <a:t>КОЛИЧЕСТВО ПОТРЕБИТЕЛЕЙ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9118" y="1061157"/>
            <a:ext cx="109286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>
              <a:spcBef>
                <a:spcPct val="0"/>
              </a:spcBef>
            </a:pP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ИНФОРМАЦИЯ О КОЛИЧЕСТВЕ ПОТРЕБИТЕЛЕЙ ПО УСЛУГЕ ВОДОСНАБЖЕНИЯ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5653" y="3937507"/>
            <a:ext cx="108955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ИНФОРМАЦИЯ О КОЛИЧЕСТВЕ ПОТРЕБИТЕЛЕЙ ПО УСЛУГЕ ВОДООТВЕДЕНИЯ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502385"/>
              </p:ext>
            </p:extLst>
          </p:nvPr>
        </p:nvGraphicFramePr>
        <p:xfrm>
          <a:off x="87389" y="1368934"/>
          <a:ext cx="11988000" cy="23294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1708872349"/>
                    </a:ext>
                  </a:extLst>
                </a:gridCol>
                <a:gridCol w="3024000">
                  <a:extLst>
                    <a:ext uri="{9D8B030D-6E8A-4147-A177-3AD203B41FA5}">
                      <a16:colId xmlns:a16="http://schemas.microsoft.com/office/drawing/2014/main" val="221299819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045849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4088914457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288471113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71126982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612264776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137645379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3870010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район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Юридические лица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Бюджетные организации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Коллективные договоры 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КСК по единому платежу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МЖД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ИЖС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k-KZ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991418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Алатауский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2 471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40 191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27 842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70 729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9061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Алмалинский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90 985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4 254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101 100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9878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Ауэзовский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4 101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104 897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5 988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115 154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38273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Бостандыкский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6 753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115 199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5 244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127 402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738769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Жетысуский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2 146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28 043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15 892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46 169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8800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Медеуский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Талгарский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4 772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46 885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19 866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71 795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45606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Наурызбайский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Карасайский</a:t>
                      </a:r>
                      <a:r>
                        <a:rPr lang="ru-RU" sz="1000" b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2 012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38 882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12 886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53 874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17403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Турксибский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Илийский</a:t>
                      </a:r>
                      <a:r>
                        <a:rPr lang="ru-RU" sz="1000" b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2 379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35 411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26 146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64 062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08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8036416"/>
                  </a:ext>
                </a:extLst>
              </a:tr>
              <a:tr h="241469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05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30 296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859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378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500 493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118 118</a:t>
                      </a: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50" b="1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650 285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048328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805493"/>
              </p:ext>
            </p:extLst>
          </p:nvPr>
        </p:nvGraphicFramePr>
        <p:xfrm>
          <a:off x="87388" y="4281246"/>
          <a:ext cx="11996792" cy="2324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018">
                  <a:extLst>
                    <a:ext uri="{9D8B030D-6E8A-4147-A177-3AD203B41FA5}">
                      <a16:colId xmlns:a16="http://schemas.microsoft.com/office/drawing/2014/main" val="1375358551"/>
                    </a:ext>
                  </a:extLst>
                </a:gridCol>
                <a:gridCol w="3031774">
                  <a:extLst>
                    <a:ext uri="{9D8B030D-6E8A-4147-A177-3AD203B41FA5}">
                      <a16:colId xmlns:a16="http://schemas.microsoft.com/office/drawing/2014/main" val="122178346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124416856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366356145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82205078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97976058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750613801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298299442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val="293452679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Административный район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Юридические лица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Бюджетные организации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Коллективные договоры 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КСК по единому платежу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МЖД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ИЖС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64785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Алатауский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2 483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52 282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52 282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52 282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377365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Алмалинский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5 687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98 055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98 055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98 055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9683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Ауэзовский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4 117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112 662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112 662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614908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Бостандыкский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6 767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124 387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124 387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124 387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04484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Жетысуский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2 223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36 062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36 062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36 062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829400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Медеуский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Талгарский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4 777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60 454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60 454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60 454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10773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Наурызбайский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Карасайский</a:t>
                      </a:r>
                      <a:r>
                        <a:rPr lang="ru-RU" sz="1000" b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2 041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46 609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46 609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46 609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858499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Турксибский</a:t>
                      </a:r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район, </a:t>
                      </a:r>
                      <a:r>
                        <a:rPr lang="ru-RU" sz="1000" b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Илийский</a:t>
                      </a:r>
                      <a:r>
                        <a:rPr lang="ru-RU" sz="1000" b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2 498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45 921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45 921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45 921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9352643"/>
                  </a:ext>
                </a:extLst>
              </a:tr>
              <a:tr h="236668">
                <a:tc gridSpan="2">
                  <a:txBody>
                    <a:bodyPr/>
                    <a:lstStyle/>
                    <a:p>
                      <a:pPr algn="l" rtl="0" fontAlgn="ctr"/>
                      <a:r>
                        <a:rPr lang="ru-RU" sz="105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ИТОГО:</a:t>
                      </a:r>
                      <a:endParaRPr lang="ru-RU" sz="105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30 593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500 820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43 849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5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576 432</a:t>
                      </a:r>
                    </a:p>
                  </a:txBody>
                  <a:tcPr marL="9525" marR="9525" marT="9525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703327"/>
                  </a:ext>
                </a:extLst>
              </a:tr>
            </a:tbl>
          </a:graphicData>
        </a:graphic>
      </p:graphicFrame>
      <p:pic>
        <p:nvPicPr>
          <p:cNvPr id="13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78" y="95225"/>
            <a:ext cx="1055065" cy="7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6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800248"/>
          </a:xfrm>
          <a:prstGeom prst="rect">
            <a:avLst/>
          </a:prstGeom>
        </p:spPr>
      </p:pic>
      <p:sp>
        <p:nvSpPr>
          <p:cNvPr id="5" name="Rectangle 22"/>
          <p:cNvSpPr/>
          <p:nvPr/>
        </p:nvSpPr>
        <p:spPr>
          <a:xfrm>
            <a:off x="1656263" y="-7709"/>
            <a:ext cx="9505950" cy="807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ПЕРСПЕКТИВЫ ДЕЯТЕЛЬНОСТИ И </a:t>
            </a:r>
          </a:p>
          <a:p>
            <a:pPr algn="ctr">
              <a:spcBef>
                <a:spcPct val="0"/>
              </a:spcBef>
            </a:pPr>
            <a:r>
              <a:rPr lang="ru-RU" alt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ТАРИФОВ НА УСЛУГИ ВОДОСНАБЖЕНИЯ И ВОДООТВЕДЕНИЯ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355599" y="627723"/>
            <a:ext cx="11564034" cy="160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  <a:defRPr/>
            </a:pPr>
            <a:r>
              <a:rPr lang="ru-RU" sz="1800" dirty="0">
                <a:latin typeface="Arial" charset="0"/>
              </a:rPr>
              <a:t>	</a:t>
            </a:r>
            <a:endParaRPr lang="ru-RU" sz="1800" dirty="0" smtClean="0">
              <a:latin typeface="Arial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1800" b="1" dirty="0" smtClean="0">
                <a:solidFill>
                  <a:srgbClr val="336699"/>
                </a:solidFill>
                <a:latin typeface="Arial" charset="0"/>
              </a:rPr>
              <a:t>	</a:t>
            </a:r>
            <a:r>
              <a:rPr lang="ru-RU" sz="1250" b="1" dirty="0" smtClean="0">
                <a:solidFill>
                  <a:srgbClr val="336699"/>
                </a:solidFill>
                <a:latin typeface="Arial" charset="0"/>
              </a:rPr>
              <a:t>С 1 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января по 31 марта 2026 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года действовали тарифы на услуги водоснабжения и водоотведения, утвержденные 1 сентября 2025 года в рамках реализации государственных мер для минимизации инфляционного давления и обеспечения социальной </a:t>
            </a:r>
            <a:r>
              <a:rPr lang="ru-RU" sz="1250" dirty="0" smtClean="0">
                <a:solidFill>
                  <a:srgbClr val="336699"/>
                </a:solidFill>
                <a:latin typeface="Arial" charset="0"/>
              </a:rPr>
              <a:t>стабильности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1250" dirty="0" smtClean="0">
                <a:solidFill>
                  <a:srgbClr val="336699"/>
                </a:solidFill>
                <a:latin typeface="Arial" charset="0"/>
              </a:rPr>
              <a:t>	</a:t>
            </a:r>
            <a:r>
              <a:rPr lang="ru-RU" sz="1250" b="1" dirty="0" smtClean="0">
                <a:solidFill>
                  <a:srgbClr val="336699"/>
                </a:solidFill>
                <a:latin typeface="Arial" charset="0"/>
              </a:rPr>
              <a:t>С 1 апреля 2026 </a:t>
            </a:r>
            <a:r>
              <a:rPr lang="ru-RU" sz="1250" b="1" dirty="0">
                <a:solidFill>
                  <a:srgbClr val="336699"/>
                </a:solidFill>
                <a:latin typeface="Arial" charset="0"/>
              </a:rPr>
              <a:t>года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 утверждены </a:t>
            </a:r>
            <a:r>
              <a:rPr lang="ru-RU" sz="1250" dirty="0" smtClean="0">
                <a:solidFill>
                  <a:srgbClr val="336699"/>
                </a:solidFill>
                <a:latin typeface="Arial" charset="0"/>
              </a:rPr>
              <a:t>новые тарифы на услуги водоснабжения и водоотведения для 3 группы потребителей – бюджетные организации. Тарифы для населения и для прочих потребителей остались на прежнем уровне.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1250" dirty="0" smtClean="0">
                <a:solidFill>
                  <a:srgbClr val="336699"/>
                </a:solidFill>
                <a:latin typeface="Arial" charset="0"/>
              </a:rPr>
              <a:t>	Дифференцированные тарифы </a:t>
            </a:r>
            <a:r>
              <a:rPr lang="ru-RU" sz="1250" dirty="0">
                <a:solidFill>
                  <a:srgbClr val="336699"/>
                </a:solidFill>
                <a:latin typeface="Arial" charset="0"/>
              </a:rPr>
              <a:t>по подгруппам потребителей в зависимости от объемов потребления услуг водоснабжения физическими лицами </a:t>
            </a:r>
            <a:r>
              <a:rPr lang="ru-RU" sz="1250" dirty="0" smtClean="0">
                <a:solidFill>
                  <a:srgbClr val="336699"/>
                </a:solidFill>
                <a:latin typeface="Arial" charset="0"/>
              </a:rPr>
              <a:t>приостановлены </a:t>
            </a:r>
            <a:r>
              <a:rPr lang="ru-RU" sz="1250" b="1" dirty="0" smtClean="0">
                <a:solidFill>
                  <a:srgbClr val="336699"/>
                </a:solidFill>
                <a:latin typeface="Arial" charset="0"/>
              </a:rPr>
              <a:t>до 31 декабря 2026 года</a:t>
            </a:r>
            <a:r>
              <a:rPr lang="ru-RU" sz="1250" dirty="0" smtClean="0">
                <a:solidFill>
                  <a:srgbClr val="336699"/>
                </a:solidFill>
                <a:latin typeface="Arial" charset="0"/>
              </a:rPr>
              <a:t>.</a:t>
            </a:r>
          </a:p>
          <a:p>
            <a:pPr algn="just">
              <a:spcBef>
                <a:spcPts val="0"/>
              </a:spcBef>
              <a:buNone/>
              <a:defRPr/>
            </a:pPr>
            <a:endParaRPr lang="en-US" altLang="ru-RU" sz="1250" dirty="0">
              <a:latin typeface="Arial" charset="0"/>
            </a:endParaRPr>
          </a:p>
          <a:p>
            <a:pPr algn="just">
              <a:spcAft>
                <a:spcPts val="600"/>
              </a:spcAft>
              <a:buNone/>
              <a:defRPr/>
            </a:pPr>
            <a:endParaRPr lang="ru-RU" sz="1400" dirty="0">
              <a:latin typeface="Arial" charset="0"/>
            </a:endParaRPr>
          </a:p>
          <a:p>
            <a:pPr algn="just">
              <a:spcAft>
                <a:spcPts val="600"/>
              </a:spcAft>
              <a:buNone/>
              <a:defRPr/>
            </a:pPr>
            <a:endParaRPr lang="ru-RU" sz="1800" dirty="0">
              <a:latin typeface="Arial" charset="0"/>
            </a:endParaRPr>
          </a:p>
          <a:p>
            <a:pPr algn="just">
              <a:spcAft>
                <a:spcPts val="600"/>
              </a:spcAft>
              <a:buNone/>
              <a:defRPr/>
            </a:pPr>
            <a:endParaRPr lang="ru-RU" sz="1800" dirty="0">
              <a:latin typeface="Arial" charset="0"/>
            </a:endParaRPr>
          </a:p>
          <a:p>
            <a:pPr>
              <a:buNone/>
            </a:pPr>
            <a:endParaRPr lang="ru-RU" sz="18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	</a:t>
            </a: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endParaRPr lang="ru-RU" altLang="ru-RU" sz="120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  <a:r>
              <a:rPr lang="en-US" altLang="ru-RU" sz="1250" dirty="0">
                <a:latin typeface="Arial" panose="020B0604020202020204" pitchFamily="34" charset="0"/>
              </a:rPr>
              <a:t>	</a:t>
            </a:r>
            <a:endParaRPr lang="ru-RU" altLang="ru-RU" sz="125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50" dirty="0">
                <a:latin typeface="Arial" panose="020B0604020202020204" pitchFamily="34" charset="0"/>
              </a:rPr>
              <a:t>	</a:t>
            </a:r>
            <a:r>
              <a:rPr lang="kk-KZ" altLang="ru-RU" sz="1200" dirty="0">
                <a:latin typeface="Arial" charset="0"/>
              </a:rPr>
              <a:t>	</a:t>
            </a:r>
            <a:endParaRPr lang="ru-RU" altLang="ru-RU" sz="12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 </a:t>
            </a:r>
            <a:br>
              <a:rPr lang="ru-RU" altLang="ru-RU" sz="1800" dirty="0">
                <a:latin typeface="Arial" charset="0"/>
              </a:rPr>
            </a:br>
            <a:endParaRPr lang="ru-RU" altLang="ru-RU" sz="12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987226"/>
              </p:ext>
            </p:extLst>
          </p:nvPr>
        </p:nvGraphicFramePr>
        <p:xfrm>
          <a:off x="355598" y="2304404"/>
          <a:ext cx="11564035" cy="3020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5484">
                  <a:extLst>
                    <a:ext uri="{9D8B030D-6E8A-4147-A177-3AD203B41FA5}">
                      <a16:colId xmlns:a16="http://schemas.microsoft.com/office/drawing/2014/main" val="2626216435"/>
                    </a:ext>
                  </a:extLst>
                </a:gridCol>
                <a:gridCol w="3997087">
                  <a:extLst>
                    <a:ext uri="{9D8B030D-6E8A-4147-A177-3AD203B41FA5}">
                      <a16:colId xmlns:a16="http://schemas.microsoft.com/office/drawing/2014/main" val="1100038833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3693428946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656534815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368796728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005992145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54545767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90599769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854232697"/>
                    </a:ext>
                  </a:extLst>
                </a:gridCol>
                <a:gridCol w="868933">
                  <a:extLst>
                    <a:ext uri="{9D8B030D-6E8A-4147-A177-3AD203B41FA5}">
                      <a16:colId xmlns:a16="http://schemas.microsoft.com/office/drawing/2014/main" val="1136315765"/>
                    </a:ext>
                  </a:extLst>
                </a:gridCol>
              </a:tblGrid>
              <a:tr h="21600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0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Группы</a:t>
                      </a:r>
                      <a:endParaRPr lang="kk-KZ" sz="1000" b="1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Наименование групп потребителей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</a:t>
                      </a:r>
                      <a:r>
                        <a:rPr lang="kk-KZ" sz="11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услуги </a:t>
                      </a:r>
                      <a:r>
                        <a:rPr lang="ru-RU" sz="11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водоснабжения</a:t>
                      </a:r>
                      <a:endParaRPr lang="ru-RU" sz="1100" b="1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kk-KZ" sz="11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услуги водоотведения</a:t>
                      </a:r>
                      <a:endParaRPr lang="ru-RU" sz="1100" b="1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81126"/>
                  </a:ext>
                </a:extLst>
              </a:tr>
              <a:tr h="2031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января 2026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апреля 2026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952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января 2026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апреля 2026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E6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557189"/>
                  </a:ext>
                </a:extLst>
              </a:tr>
              <a:tr h="32239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 </a:t>
                      </a:r>
                      <a:r>
                        <a:rPr lang="kk-KZ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НДС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НДС</a:t>
                      </a: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 </a:t>
                      </a:r>
                      <a:r>
                        <a:rPr lang="kk-KZ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НДС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НДС</a:t>
                      </a: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 </a:t>
                      </a:r>
                      <a:r>
                        <a:rPr lang="kk-KZ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НДС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НДС</a:t>
                      </a: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без </a:t>
                      </a:r>
                      <a:r>
                        <a:rPr lang="kk-KZ" sz="1100" b="1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НДС</a:t>
                      </a:r>
                      <a:endParaRPr lang="ru-RU" sz="1100" b="1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100" b="1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НДС</a:t>
                      </a:r>
                      <a:endParaRPr lang="ru-RU" sz="1100" b="1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679317"/>
                  </a:ext>
                </a:extLst>
              </a:tr>
              <a:tr h="229639">
                <a:tc rowSpan="2"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kk-KZ" sz="10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kk-KZ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группа </a:t>
                      </a:r>
                      <a:endParaRPr lang="ru-RU" sz="10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физические лица;</a:t>
                      </a:r>
                      <a:endParaRPr lang="ru-RU" sz="10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организации</a:t>
                      </a:r>
                      <a:r>
                        <a:rPr lang="ru-RU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водоснабжения; организации, занимающиеся передачей и распределением тепловой энергии; организации, предоставляющие регулируемые услуги в сфере водоснабжения и (или) водоотведения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143118"/>
                  </a:ext>
                </a:extLst>
              </a:tr>
              <a:tr h="1440000"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1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ru-RU" sz="1000" b="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76,56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40,95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47,50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372121"/>
                  </a:ext>
                </a:extLst>
              </a:tr>
              <a:tr h="235323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kk-KZ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группа </a:t>
                      </a:r>
                      <a:endParaRPr lang="ru-RU" sz="10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прочие </a:t>
                      </a:r>
                      <a:r>
                        <a:rPr lang="ru-RU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потребители - юридические лица, не входящие в состав первой и третьей групп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406,00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170,00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170,00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197,20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8100288"/>
                  </a:ext>
                </a:extLst>
              </a:tr>
              <a:tr h="20890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kk-KZ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 группа</a:t>
                      </a:r>
                      <a:endParaRPr lang="ru-RU" sz="1000" b="0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организации</a:t>
                      </a:r>
                      <a:r>
                        <a:rPr lang="ru-RU" sz="1000" b="0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содержащиеся за счет бюджетных средств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393,30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456,23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311,51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361,35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145,50</a:t>
                      </a:r>
                      <a:endParaRPr lang="ru-RU" sz="105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168,78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162,66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188,69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8357770"/>
                  </a:ext>
                </a:extLst>
              </a:tr>
            </a:tbl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355598" y="5396746"/>
            <a:ext cx="11741373" cy="1146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Предприятие планирует подачу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заявки на 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тарифов во втором полугодии 2026 года. </a:t>
            </a:r>
            <a:endParaRPr lang="ru-RU" sz="1200" b="1" dirty="0" smtClean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None/>
            </a:pP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Данная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мера обусловлена необходимостью обеспечения устойчивого функционирования предприятия и включает следующие ключевые факторы:</a:t>
            </a:r>
          </a:p>
          <a:p>
            <a:pPr algn="just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Доведение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уровня </a:t>
            </a:r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заработной платы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уровня показателей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энергетической отрасли для сохранения кадрового потенциала.</a:t>
            </a:r>
          </a:p>
          <a:p>
            <a:pPr algn="just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Принятие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баланс новых сетей и объектов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водоснабжения и водоотведения, требующих дополнительных затрат на обслуживание и эксплуатацию.</a:t>
            </a:r>
          </a:p>
          <a:p>
            <a:pPr algn="just"/>
            <a:r>
              <a:rPr lang="ru-RU" sz="12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Рост </a:t>
            </a:r>
            <a:r>
              <a:rPr lang="ru-RU" sz="1200" b="1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стоимости стратегических товаров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(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электроэнергия), </a:t>
            </a:r>
            <a:r>
              <a:rPr lang="ru-RU" sz="1200" dirty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напрямую влияющих на себестоимость </a:t>
            </a:r>
            <a:r>
              <a:rPr lang="ru-RU" sz="12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услуг.</a:t>
            </a:r>
            <a:endParaRPr lang="ru-RU" sz="12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  <a:buNone/>
              <a:defRPr/>
            </a:pPr>
            <a:endParaRPr lang="ru-RU" sz="1800" dirty="0">
              <a:latin typeface="Arial" charset="0"/>
            </a:endParaRPr>
          </a:p>
          <a:p>
            <a:pPr>
              <a:buNone/>
            </a:pPr>
            <a:endParaRPr lang="ru-RU" sz="18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	</a:t>
            </a: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endParaRPr lang="ru-RU" altLang="ru-RU" sz="120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</a:p>
          <a:p>
            <a:pPr algn="just">
              <a:spcBef>
                <a:spcPts val="0"/>
              </a:spcBef>
              <a:buNone/>
            </a:pPr>
            <a:r>
              <a:rPr lang="ru-RU" altLang="ru-RU" sz="1200" dirty="0">
                <a:latin typeface="Arial" panose="020B0604020202020204" pitchFamily="34" charset="0"/>
              </a:rPr>
              <a:t>	</a:t>
            </a:r>
            <a:r>
              <a:rPr lang="en-US" altLang="ru-RU" sz="1250" dirty="0">
                <a:latin typeface="Arial" panose="020B0604020202020204" pitchFamily="34" charset="0"/>
              </a:rPr>
              <a:t>	</a:t>
            </a:r>
            <a:endParaRPr lang="ru-RU" altLang="ru-RU" sz="1250" dirty="0">
              <a:latin typeface="Arial" panose="020B0604020202020204" pitchFamily="34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50" dirty="0">
                <a:latin typeface="Arial" panose="020B0604020202020204" pitchFamily="34" charset="0"/>
              </a:rPr>
              <a:t>	</a:t>
            </a:r>
            <a:r>
              <a:rPr lang="kk-KZ" altLang="ru-RU" sz="1200" dirty="0">
                <a:latin typeface="Arial" charset="0"/>
              </a:rPr>
              <a:t>	</a:t>
            </a:r>
            <a:endParaRPr lang="ru-RU" altLang="ru-RU" sz="1200" dirty="0">
              <a:latin typeface="Arial" charset="0"/>
            </a:endParaRPr>
          </a:p>
          <a:p>
            <a:pPr algn="just">
              <a:buNone/>
              <a:defRPr/>
            </a:pPr>
            <a:r>
              <a:rPr lang="ru-RU" altLang="ru-RU" sz="1800" dirty="0">
                <a:latin typeface="Arial" charset="0"/>
              </a:rPr>
              <a:t> </a:t>
            </a:r>
            <a:br>
              <a:rPr lang="ru-RU" altLang="ru-RU" sz="1800" dirty="0">
                <a:latin typeface="Arial" charset="0"/>
              </a:rPr>
            </a:br>
            <a:endParaRPr lang="ru-RU" altLang="ru-RU" sz="12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latin typeface="Arial" panose="020B0604020202020204" pitchFamily="34" charset="0"/>
            </a:endParaRPr>
          </a:p>
        </p:txBody>
      </p:sp>
      <p:pic>
        <p:nvPicPr>
          <p:cNvPr id="11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378" y="95225"/>
            <a:ext cx="1055065" cy="76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7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42064"/>
          <a:stretch/>
        </p:blipFill>
        <p:spPr bwMode="auto">
          <a:xfrm rot="10800000">
            <a:off x="9059" y="0"/>
            <a:ext cx="12192000" cy="44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" b="42064"/>
          <a:stretch/>
        </p:blipFill>
        <p:spPr bwMode="auto">
          <a:xfrm>
            <a:off x="1" y="2372809"/>
            <a:ext cx="12192000" cy="448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573" y="2006564"/>
            <a:ext cx="2272856" cy="16505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059" y="3819266"/>
            <a:ext cx="12182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altLang="ru-RU" sz="3200" b="1" dirty="0" smtClean="0">
                <a:ln w="3175">
                  <a:noFill/>
                </a:ln>
                <a:solidFill>
                  <a:srgbClr val="016CBA"/>
                </a:solidFill>
                <a:latin typeface="Arial" panose="020B0604020202020204" pitchFamily="34" charset="0"/>
              </a:rPr>
              <a:t>СПАСИБО за ВНИМАНИЕ!!!</a:t>
            </a:r>
            <a:endParaRPr lang="ru-RU" altLang="ru-RU" sz="2400" b="1" dirty="0">
              <a:ln w="3175">
                <a:noFill/>
              </a:ln>
              <a:solidFill>
                <a:srgbClr val="016CBA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94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7885708" cy="85278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" t="1818" r="31979"/>
          <a:stretch>
            <a:fillRect/>
          </a:stretch>
        </p:blipFill>
        <p:spPr>
          <a:xfrm>
            <a:off x="6101616" y="1"/>
            <a:ext cx="6090384" cy="6868921"/>
          </a:xfrm>
          <a:custGeom>
            <a:avLst/>
            <a:gdLst>
              <a:gd name="connsiteX0" fmla="*/ 1218076 w 6090384"/>
              <a:gd name="connsiteY0" fmla="*/ 0 h 6857998"/>
              <a:gd name="connsiteX1" fmla="*/ 6090384 w 6090384"/>
              <a:gd name="connsiteY1" fmla="*/ 0 h 6857998"/>
              <a:gd name="connsiteX2" fmla="*/ 6090384 w 6090384"/>
              <a:gd name="connsiteY2" fmla="*/ 6857998 h 6857998"/>
              <a:gd name="connsiteX3" fmla="*/ 0 w 60903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384" h="6857998">
                <a:moveTo>
                  <a:pt x="1218076" y="0"/>
                </a:moveTo>
                <a:lnTo>
                  <a:pt x="6090384" y="0"/>
                </a:lnTo>
                <a:lnTo>
                  <a:pt x="60903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0" y="233606"/>
            <a:ext cx="7886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ОБЩАЯ</a:t>
            </a:r>
            <a:r>
              <a:rPr lang="ru-RU" altLang="ru-RU" sz="18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ИНФОРМАЦИЯ О </a:t>
            </a:r>
            <a:r>
              <a:rPr lang="ru-RU" altLang="ru-RU" sz="18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ГКП</a:t>
            </a: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8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«АЛМАТЫ СУ»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2240" y="1389093"/>
            <a:ext cx="5565573" cy="30485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ПРЕДОСТАВЛЯЕМЫЕ РЕГУЛИРУЕМЫЕ УСЛУГИ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19131" y="2337362"/>
            <a:ext cx="5558682" cy="268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endParaRPr lang="ru-RU" sz="12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19131" y="4685939"/>
            <a:ext cx="5457455" cy="268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СТАТУС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19131" y="3787193"/>
            <a:ext cx="5565573" cy="2417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 ПРИСУТСТВИЯ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12241" y="1705937"/>
            <a:ext cx="5565573" cy="4894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водоснабжения</a:t>
            </a:r>
            <a:endParaRPr lang="ru-RU" sz="1100" dirty="0">
              <a:solidFill>
                <a:srgbClr val="17375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rgbClr val="173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водоотведения</a:t>
            </a:r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19131" y="4037044"/>
            <a:ext cx="5565573" cy="4915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rgbClr val="17375E"/>
                </a:solidFill>
                <a:latin typeface="Arial" panose="020B0604020202020204" pitchFamily="34" charset="0"/>
              </a:rPr>
              <a:t>Город Алматы</a:t>
            </a:r>
            <a:endParaRPr lang="ru-RU" altLang="ru-RU" sz="1100" dirty="0">
              <a:solidFill>
                <a:srgbClr val="17375E"/>
              </a:solidFill>
              <a:latin typeface="Arial" panose="020B060402020202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rgbClr val="17375E"/>
                </a:solidFill>
                <a:latin typeface="Arial" panose="020B0604020202020204" pitchFamily="34" charset="0"/>
              </a:rPr>
              <a:t>Близлежащие </a:t>
            </a:r>
            <a:r>
              <a:rPr lang="ru-RU" altLang="ru-RU" sz="1100" dirty="0">
                <a:solidFill>
                  <a:srgbClr val="17375E"/>
                </a:solidFill>
                <a:latin typeface="Arial" panose="020B0604020202020204" pitchFamily="34" charset="0"/>
              </a:rPr>
              <a:t>населенные пункты </a:t>
            </a:r>
            <a:r>
              <a:rPr lang="ru-RU" altLang="ru-RU" sz="1100" dirty="0" err="1">
                <a:solidFill>
                  <a:srgbClr val="17375E"/>
                </a:solidFill>
                <a:latin typeface="Arial" panose="020B0604020202020204" pitchFamily="34" charset="0"/>
              </a:rPr>
              <a:t>Алматинской</a:t>
            </a:r>
            <a:r>
              <a:rPr lang="ru-RU" altLang="ru-RU" sz="1100" dirty="0">
                <a:solidFill>
                  <a:srgbClr val="17375E"/>
                </a:solidFill>
                <a:latin typeface="Arial" panose="020B0604020202020204" pitchFamily="34" charset="0"/>
              </a:rPr>
              <a:t> области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12674" y="2613514"/>
            <a:ext cx="5692331" cy="10257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Жизнеобеспечение 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населенных </a:t>
            </a: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пунктов</a:t>
            </a: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С</a:t>
            </a: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одержание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, эксплуатация и техническое обслуживание объектов водоснабжения и </a:t>
            </a: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водоотведения</a:t>
            </a: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О</a:t>
            </a: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беспечение 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безопасности водохозяйственных систем и сооружений, находящихся в государственной собственности в регионе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9131" y="4954730"/>
            <a:ext cx="5772338" cy="124514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Учредитель 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– </a:t>
            </a:r>
            <a:r>
              <a:rPr lang="ru-RU" altLang="ru-RU" sz="11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Акимат</a:t>
            </a: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 города </a:t>
            </a: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Алматы</a:t>
            </a: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1450" indent="-17145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Орган управления – Управление энергетики и водоснабжения города </a:t>
            </a: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Алматы</a:t>
            </a: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ru-RU" altLang="ru-RU" sz="11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Предприятие включено в республиканский раздел Государственного регистра субъектов естественных монополий в сфере водоснабжения и водоотведения</a:t>
            </a:r>
            <a:r>
              <a:rPr lang="ru-RU" altLang="ru-RU" sz="11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*.</a:t>
            </a:r>
          </a:p>
          <a:p>
            <a:pPr>
              <a:spcBef>
                <a:spcPct val="0"/>
              </a:spcBef>
            </a:pPr>
            <a:endParaRPr lang="ru-RU" altLang="ru-RU" sz="11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</a:pPr>
            <a:r>
              <a:rPr lang="ru-RU" altLang="ru-RU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</a:rPr>
              <a:t>*Приказ Комитета по регулированию естественных монополий, защите конкуренции и прав потребителей Министерства национальной экономики Республики Казахстан от 30 ноября 2017 года №296-ОД </a:t>
            </a:r>
            <a:endParaRPr lang="ru-RU" altLang="ru-RU" sz="12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35706" r="60880" b="1"/>
          <a:stretch/>
        </p:blipFill>
        <p:spPr>
          <a:xfrm rot="10800000">
            <a:off x="11207928" y="6586758"/>
            <a:ext cx="984069" cy="28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7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3" t="28464" r="3330" b="22206"/>
          <a:stretch/>
        </p:blipFill>
        <p:spPr>
          <a:xfrm>
            <a:off x="0" y="3537331"/>
            <a:ext cx="2409371" cy="3049428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779444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4576058"/>
              </p:ext>
            </p:extLst>
          </p:nvPr>
        </p:nvGraphicFramePr>
        <p:xfrm>
          <a:off x="2563906" y="845436"/>
          <a:ext cx="9493623" cy="5940205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47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2622">
                  <a:extLst>
                    <a:ext uri="{9D8B030D-6E8A-4147-A177-3AD203B41FA5}">
                      <a16:colId xmlns:a16="http://schemas.microsoft.com/office/drawing/2014/main" val="4284699974"/>
                    </a:ext>
                  </a:extLst>
                </a:gridCol>
                <a:gridCol w="1033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593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4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СИСТЕМА</a:t>
                      </a:r>
                      <a:r>
                        <a:rPr lang="ru-RU" sz="1400" b="1" i="0" u="none" strike="noStrike" baseline="0" dirty="0" smtClean="0">
                          <a:solidFill>
                            <a:srgbClr val="336699"/>
                          </a:solidFill>
                          <a:latin typeface="Arial"/>
                        </a:rPr>
                        <a:t> ВОДОСНАБЖЕНИЯ</a:t>
                      </a:r>
                      <a:endParaRPr lang="ru-RU" sz="14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ПОКАЗАТЕЛИ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ЕД. ИЗМ</a:t>
                      </a:r>
                      <a:endParaRPr lang="ru-RU" sz="12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919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Мощность  подземных источников: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 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/>
                        </a:rPr>
                        <a:t>Талгарское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,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Алма-Атинское месторождения  </a:t>
                      </a:r>
                      <a:r>
                        <a:rPr lang="ru-RU" sz="1050" b="0" i="0" u="none" strike="noStrike" baseline="0" dirty="0" smtClean="0">
                          <a:solidFill>
                            <a:srgbClr val="336699"/>
                          </a:solidFill>
                          <a:latin typeface="Arial"/>
                        </a:rPr>
                        <a:t>(</a:t>
                      </a:r>
                      <a:r>
                        <a:rPr lang="en-US" sz="1050" b="0" i="0" u="none" strike="noStrike" baseline="0" dirty="0" smtClean="0">
                          <a:solidFill>
                            <a:srgbClr val="336699"/>
                          </a:solidFill>
                          <a:latin typeface="Arial"/>
                        </a:rPr>
                        <a:t>387</a:t>
                      </a:r>
                      <a:r>
                        <a:rPr lang="ru-RU" sz="1050" b="0" i="0" u="none" strike="noStrike" baseline="0" dirty="0" smtClean="0">
                          <a:solidFill>
                            <a:srgbClr val="336699"/>
                          </a:solidFill>
                          <a:latin typeface="Arial"/>
                        </a:rPr>
                        <a:t> 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скважин глубиной до 500 м)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094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тыс.м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/</a:t>
                      </a:r>
                    </a:p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в сутки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919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Мощность поверхностных источников: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 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Головные очистные сооружения (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/>
                        </a:rPr>
                        <a:t>р.Б.Алматинка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), 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фильтровальные 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станции «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/>
                        </a:rPr>
                        <a:t>Медеу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» (р. Ким-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/>
                        </a:rPr>
                        <a:t>Асар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), «Аксай»,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</a:t>
                      </a:r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«</a:t>
                      </a:r>
                      <a:r>
                        <a:rPr lang="ru-RU" sz="1050" b="0" i="0" u="none" strike="noStrike" dirty="0" err="1" smtClean="0">
                          <a:solidFill>
                            <a:srgbClr val="336699"/>
                          </a:solidFill>
                          <a:latin typeface="Arial"/>
                        </a:rPr>
                        <a:t>Карагайлы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» 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286,6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тыс.м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/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в сутки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Протяженность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водопроводных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сетей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4</a:t>
                      </a:r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080,74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км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Водопроводные колодцы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и камеры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54 258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Запорно-регулирующая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арматура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1 989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902717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Пожарные гидранты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1050" b="0" i="0" u="none" strike="noStrike" kern="1200" baseline="0" dirty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u="none" strike="noStrike" kern="1200" baseline="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247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775536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Насосные станции (1-2-го подъемов, 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/>
                        </a:rPr>
                        <a:t>повысительные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 насосные станции)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25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2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8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Резервуары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чистой воды (РЧВ)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11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4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3525712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9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Трансформаторные подстанции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86</a:t>
                      </a: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1527698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4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СИСТЕМА ВОДООТВЕДЕНИЯ</a:t>
                      </a:r>
                      <a:endParaRPr lang="ru-RU" sz="14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20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4562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Канализационные очистные сооружения: механическая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и биологическая очистка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ru-RU" sz="1050" b="0" i="0" u="none" strike="noStrike" kern="1200" dirty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640</a:t>
                      </a: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тыс.м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/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в сутки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6862810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Протяженность канализационных сетей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kk-KZ" sz="1050" b="0" i="0" u="none" strike="noStrike" kern="1200" dirty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2 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334,74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км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Канализационные колодцы и камеры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86 496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4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Канализационные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н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асосные станции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kk-KZ" sz="1050" b="0" i="0" u="none" strike="noStrike" kern="1200" dirty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6</a:t>
                      </a:r>
                      <a:r>
                        <a:rPr lang="ru-RU" sz="1050" b="0" i="0" u="none" strike="noStrike" kern="1200" dirty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5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Отводящие каналы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120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км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6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Накопитель </a:t>
                      </a:r>
                      <a:r>
                        <a:rPr lang="ru-RU" sz="1050" b="0" i="0" u="none" strike="noStrike" dirty="0" err="1">
                          <a:solidFill>
                            <a:srgbClr val="336699"/>
                          </a:solidFill>
                          <a:latin typeface="Arial"/>
                        </a:rPr>
                        <a:t>Сорбулак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000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млн.м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7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Накопители правобережного </a:t>
                      </a:r>
                      <a:r>
                        <a:rPr lang="ru-RU" sz="1050" b="0" i="0" u="none" strike="noStrike" baseline="0" dirty="0" err="1">
                          <a:solidFill>
                            <a:srgbClr val="336699"/>
                          </a:solidFill>
                          <a:latin typeface="Arial"/>
                        </a:rPr>
                        <a:t>Сорбулакского</a:t>
                      </a:r>
                      <a:r>
                        <a:rPr lang="ru-RU" sz="1050" b="0" i="0" u="none" strike="noStrike" baseline="0" dirty="0">
                          <a:solidFill>
                            <a:srgbClr val="336699"/>
                          </a:solidFill>
                          <a:latin typeface="Arial"/>
                        </a:rPr>
                        <a:t> канала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50,3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млн.м</a:t>
                      </a:r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Times New Roman"/>
                          <a:cs typeface="Times New Roman"/>
                        </a:rPr>
                        <a:t>³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95935"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400" b="1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ПОТРЕБИТЕЛИ </a:t>
                      </a:r>
                      <a:endParaRPr lang="ru-RU" sz="14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endParaRPr lang="ru-RU" sz="120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84853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Потребителей - всего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613 812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79719666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Население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584 229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744540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2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 smtClean="0">
                          <a:solidFill>
                            <a:srgbClr val="336699"/>
                          </a:solidFill>
                          <a:latin typeface="Arial"/>
                        </a:rPr>
                        <a:t>Юридические лица</a:t>
                      </a:r>
                      <a:endParaRPr lang="ru-RU" sz="1050" b="0" i="0" u="none" strike="noStrike" dirty="0">
                        <a:solidFill>
                          <a:srgbClr val="336699"/>
                        </a:solidFill>
                        <a:latin typeface="Arial"/>
                      </a:endParaRP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28 713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037618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algn="ctr" fontAlgn="auto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3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Бюджетные организации</a:t>
                      </a:r>
                    </a:p>
                  </a:txBody>
                  <a:tcPr marL="5550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en-US" sz="1050" b="0" i="0" u="none" strike="noStrike" kern="1200" dirty="0" smtClean="0">
                          <a:solidFill>
                            <a:srgbClr val="336699"/>
                          </a:solidFill>
                          <a:latin typeface="Arial"/>
                          <a:ea typeface="+mn-ea"/>
                          <a:cs typeface="+mn-cs"/>
                        </a:rPr>
                        <a:t>870</a:t>
                      </a:r>
                      <a:endParaRPr lang="ru-RU" sz="1050" b="0" i="0" u="none" strike="noStrike" kern="1200" dirty="0">
                        <a:solidFill>
                          <a:srgbClr val="336699"/>
                        </a:solidFill>
                        <a:latin typeface="Arial"/>
                        <a:ea typeface="+mn-ea"/>
                        <a:cs typeface="+mn-cs"/>
                      </a:endParaRPr>
                    </a:p>
                  </a:txBody>
                  <a:tcPr marL="5550" marR="54001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0" i="0" u="none" strike="noStrike" dirty="0">
                          <a:solidFill>
                            <a:srgbClr val="336699"/>
                          </a:solidFill>
                          <a:latin typeface="Arial"/>
                        </a:rPr>
                        <a:t>ед.</a:t>
                      </a:r>
                    </a:p>
                  </a:txBody>
                  <a:tcPr marL="81002" marR="5550" marT="5551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1761913"/>
                  </a:ext>
                </a:extLst>
              </a:tr>
            </a:tbl>
          </a:graphicData>
        </a:graphic>
      </p:graphicFrame>
      <p:sp>
        <p:nvSpPr>
          <p:cNvPr id="60545" name="TextBox 10"/>
          <p:cNvSpPr txBox="1">
            <a:spLocks noChangeArrowheads="1"/>
          </p:cNvSpPr>
          <p:nvPr/>
        </p:nvSpPr>
        <p:spPr bwMode="auto">
          <a:xfrm>
            <a:off x="0" y="233606"/>
            <a:ext cx="12192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ТЕХНИЧЕСКИЕ ПАРАМЕТРЫ СИСТЕМ ВОДОСНАБЖЕНИЯ И ВОДООТВЕДЕНИЯ</a:t>
            </a:r>
            <a:endParaRPr lang="ru-RU" altLang="ru-RU" sz="16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0" t="29577" r="51390" b="25923"/>
          <a:stretch/>
        </p:blipFill>
        <p:spPr>
          <a:xfrm>
            <a:off x="0" y="1118702"/>
            <a:ext cx="2420983" cy="2384641"/>
          </a:xfrm>
          <a:prstGeom prst="rect">
            <a:avLst/>
          </a:pr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84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388178"/>
              </p:ext>
            </p:extLst>
          </p:nvPr>
        </p:nvGraphicFramePr>
        <p:xfrm>
          <a:off x="188258" y="1079032"/>
          <a:ext cx="11824450" cy="5552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4152">
                  <a:extLst>
                    <a:ext uri="{9D8B030D-6E8A-4147-A177-3AD203B41FA5}">
                      <a16:colId xmlns:a16="http://schemas.microsoft.com/office/drawing/2014/main" val="3296842996"/>
                    </a:ext>
                  </a:extLst>
                </a:gridCol>
                <a:gridCol w="3350261">
                  <a:extLst>
                    <a:ext uri="{9D8B030D-6E8A-4147-A177-3AD203B41FA5}">
                      <a16:colId xmlns:a16="http://schemas.microsoft.com/office/drawing/2014/main" val="2336814735"/>
                    </a:ext>
                  </a:extLst>
                </a:gridCol>
                <a:gridCol w="683803">
                  <a:extLst>
                    <a:ext uri="{9D8B030D-6E8A-4147-A177-3AD203B41FA5}">
                      <a16:colId xmlns:a16="http://schemas.microsoft.com/office/drawing/2014/main" val="3190700554"/>
                    </a:ext>
                  </a:extLst>
                </a:gridCol>
                <a:gridCol w="770124">
                  <a:extLst>
                    <a:ext uri="{9D8B030D-6E8A-4147-A177-3AD203B41FA5}">
                      <a16:colId xmlns:a16="http://schemas.microsoft.com/office/drawing/2014/main" val="1012052403"/>
                    </a:ext>
                  </a:extLst>
                </a:gridCol>
                <a:gridCol w="770124">
                  <a:extLst>
                    <a:ext uri="{9D8B030D-6E8A-4147-A177-3AD203B41FA5}">
                      <a16:colId xmlns:a16="http://schemas.microsoft.com/office/drawing/2014/main" val="98443541"/>
                    </a:ext>
                  </a:extLst>
                </a:gridCol>
                <a:gridCol w="1347718">
                  <a:extLst>
                    <a:ext uri="{9D8B030D-6E8A-4147-A177-3AD203B41FA5}">
                      <a16:colId xmlns:a16="http://schemas.microsoft.com/office/drawing/2014/main" val="2041651100"/>
                    </a:ext>
                  </a:extLst>
                </a:gridCol>
                <a:gridCol w="1540249">
                  <a:extLst>
                    <a:ext uri="{9D8B030D-6E8A-4147-A177-3AD203B41FA5}">
                      <a16:colId xmlns:a16="http://schemas.microsoft.com/office/drawing/2014/main" val="999073817"/>
                    </a:ext>
                  </a:extLst>
                </a:gridCol>
                <a:gridCol w="898741">
                  <a:extLst>
                    <a:ext uri="{9D8B030D-6E8A-4147-A177-3AD203B41FA5}">
                      <a16:colId xmlns:a16="http://schemas.microsoft.com/office/drawing/2014/main" val="3434086255"/>
                    </a:ext>
                  </a:extLst>
                </a:gridCol>
                <a:gridCol w="2069278">
                  <a:extLst>
                    <a:ext uri="{9D8B030D-6E8A-4147-A177-3AD203B41FA5}">
                      <a16:colId xmlns:a16="http://schemas.microsoft.com/office/drawing/2014/main" val="3392462667"/>
                    </a:ext>
                  </a:extLst>
                </a:gridCol>
              </a:tblGrid>
              <a:tr h="36008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п/п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Информация о плановых и фактических объемах предоставления регулируемых услуг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инвестиционной программы, тыс. тенге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444892"/>
                  </a:ext>
                </a:extLst>
              </a:tr>
              <a:tr h="5706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регулируемых услуг и обслуживаемая 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территория / Наименование </a:t>
                      </a:r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мероприятий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изм.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 натуральных показателях 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договора)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Отклонение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Причины отклонения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121840"/>
                  </a:ext>
                </a:extLst>
              </a:tr>
              <a:tr h="2879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940488"/>
                  </a:ext>
                </a:extLst>
              </a:tr>
              <a:tr h="4357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Объем предоставляемых услуг по водоснабжению по г. Алматы и </a:t>
                      </a:r>
                      <a:r>
                        <a:rPr lang="ru-RU" sz="1000" b="1" i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Алматинской</a:t>
                      </a:r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области</a:t>
                      </a: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тыс.м³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194 048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205 878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11 369 475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11 016 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354</a:t>
                      </a:r>
                    </a:p>
                    <a:p>
                      <a:pPr algn="ctr" fontAlgn="ctr"/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(97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-353 121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324775"/>
                  </a:ext>
                </a:extLst>
              </a:tr>
              <a:tr h="261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сооружений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604 690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604 690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059574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Проведение технического обследования объекта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347881"/>
                  </a:ext>
                </a:extLst>
              </a:tr>
              <a:tr h="2616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насосных агрегатов, запорно-регулирующей арматуры, трансформаторной подстанции, силовых трансформаторов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1 022 189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1 022 189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1011985"/>
                  </a:ext>
                </a:extLst>
              </a:tr>
              <a:tr h="29002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по технической оснащенности объектов (УССО)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1 384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619191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 водопроводных сетей</a:t>
                      </a: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 м.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65 055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66 804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5 511 304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5 393 557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-117</a:t>
                      </a:r>
                      <a:r>
                        <a:rPr lang="ru-RU" sz="100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747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в результате снижения стоимости</a:t>
                      </a:r>
                      <a:r>
                        <a:rPr lang="ru-RU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завершенных объектов по дополнительному соглашению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908497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Авторский надзор над реконструкцией водопроводных сетей</a:t>
                      </a: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услуга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31 562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1 020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Частичное и полное</a:t>
                      </a:r>
                      <a:r>
                        <a:rPr lang="ru-RU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неисполнение мероприятий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4555921"/>
                  </a:ext>
                </a:extLst>
              </a:tr>
              <a:tr h="282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ПСД</a:t>
                      </a: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0" i="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083197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основных средств</a:t>
                      </a: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308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200 418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132 951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-67 467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lang="ru-RU" sz="100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исполнение </a:t>
                      </a:r>
                      <a:r>
                        <a:rPr lang="ru-RU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мероприятий в срок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97243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Автоматизация систем управления производственным процессом</a:t>
                      </a: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работа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105 837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103 623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-2 214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408154"/>
                  </a:ext>
                </a:extLst>
              </a:tr>
              <a:tr h="308322"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Приобретение специальной техники</a:t>
                      </a:r>
                    </a:p>
                  </a:txBody>
                  <a:tcPr marL="36000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72000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411 567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405 147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-6 420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875743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 за счет полученного дополнительного дохода при применении дифференциации тарифа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 м.</a:t>
                      </a:r>
                    </a:p>
                    <a:p>
                      <a:endParaRPr lang="ru-RU" sz="1000" b="0" i="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9 818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10 737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3 315 585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3 157 332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-158 254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lang="ru-RU" sz="100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исполнение </a:t>
                      </a:r>
                      <a:r>
                        <a:rPr lang="ru-RU" sz="1000" b="0" i="0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мероприятий в срок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5637805"/>
                  </a:ext>
                </a:extLst>
              </a:tr>
            </a:tbl>
          </a:graphicData>
        </a:graphic>
      </p:graphicFrame>
      <p:pic>
        <p:nvPicPr>
          <p:cNvPr id="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12191008" cy="852788"/>
          </a:xfrm>
          <a:prstGeom prst="rect">
            <a:avLst/>
          </a:prstGeom>
        </p:spPr>
      </p:pic>
      <p:pic>
        <p:nvPicPr>
          <p:cNvPr id="9" name="Picture 2" descr="Администрац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0"/>
          <p:cNvSpPr txBox="1">
            <a:spLocks noChangeArrowheads="1"/>
          </p:cNvSpPr>
          <p:nvPr/>
        </p:nvSpPr>
        <p:spPr bwMode="auto">
          <a:xfrm>
            <a:off x="263352" y="251536"/>
            <a:ext cx="1188804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ИСПОЛНЕНИЕ ИНВЕСТИЦИОННОЙ ПРОГРАММЫ ПО УСЛУГЕ ВОДОСНАБЖЕНИЯ ЗА 2025 ГОД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51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0"/>
            <a:ext cx="941388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12191008" cy="852788"/>
          </a:xfrm>
          <a:prstGeom prst="rect">
            <a:avLst/>
          </a:pr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-1" y="251536"/>
            <a:ext cx="121513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ИСПОЛНЕНИЕ ИНВЕСТИЦИОННОЙ ПРОГРАММЫ ПО УСЛУГЕ ВОДООТВЕДЕНИЯ ЗА 2025 ГОД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863686"/>
              </p:ext>
            </p:extLst>
          </p:nvPr>
        </p:nvGraphicFramePr>
        <p:xfrm>
          <a:off x="156756" y="979598"/>
          <a:ext cx="11835812" cy="5560401"/>
        </p:xfrm>
        <a:graphic>
          <a:graphicData uri="http://schemas.openxmlformats.org/drawingml/2006/table">
            <a:tbl>
              <a:tblPr/>
              <a:tblGrid>
                <a:gridCol w="4416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7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7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25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25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332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50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46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3776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81063">
                <a:tc rowSpan="3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№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п/п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Информация о плановых и фактических объемах предоставления регулируемых услуг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Сумма инвестиционной</a:t>
                      </a:r>
                      <a:r>
                        <a:rPr lang="ru-RU" sz="1000" b="1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программы, тыс. тенге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регулируемых услуг и </a:t>
                      </a: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обслуживаемая территория / Наименование мероприятий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Ед.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изм.</a:t>
                      </a:r>
                    </a:p>
                    <a:p>
                      <a:pPr algn="ctr"/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Количество в натуральных показателях 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39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План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Факт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(сумма </a:t>
                      </a:r>
                      <a:r>
                        <a:rPr lang="ru-RU" sz="1000" b="1" kern="1200" baseline="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договора)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Отклонение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Причины</a:t>
                      </a:r>
                      <a:r>
                        <a:rPr lang="ru-RU" sz="1000" b="1" kern="1200" baseline="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000" b="1" kern="1200" baseline="0" dirty="0" smtClean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отклонения</a:t>
                      </a:r>
                      <a:endParaRPr lang="ru-RU" sz="1000" b="1" kern="1200" dirty="0">
                        <a:solidFill>
                          <a:srgbClr val="336699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8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План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Факт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154">
                <a:tc>
                  <a:txBody>
                    <a:bodyPr/>
                    <a:lstStyle/>
                    <a:p>
                      <a:pPr marL="889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предоставляемых услуг по водоотведению по г. Алматы и </a:t>
                      </a:r>
                      <a:r>
                        <a:rPr lang="ru-RU" sz="1000" b="1" i="0" u="none" strike="noStrike" kern="1200" dirty="0" err="1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Алматинской</a:t>
                      </a:r>
                      <a:r>
                        <a:rPr lang="ru-RU" sz="1000" b="1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области</a:t>
                      </a:r>
                    </a:p>
                  </a:txBody>
                  <a:tcPr marL="7398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тыс.м³</a:t>
                      </a:r>
                      <a:endParaRPr lang="ru-RU" sz="1000" b="1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149 974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155 581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22 529 196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22 239 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038 </a:t>
                      </a:r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(9</a:t>
                      </a:r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-290 158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88" marR="7198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308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ИНВЕСТИЦИОННОЙ ПРОГРАММЕ НА 2025 ГОД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3 715 477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3 638 226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-77 252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0711323"/>
                  </a:ext>
                </a:extLst>
              </a:tr>
              <a:tr h="4946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Реконструкция канализационных сетей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 м.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4 880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3 066 563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2 996 420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-70 143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55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Авторский надзор над реконструкцией канализационных сетей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услуга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8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2000" marR="72000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101 420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100 935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-484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1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Разработка проектно-сметной документации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проект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162 811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162 049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5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Приобретение основных средств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ед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384 685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378 822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-5 863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СЧЕТ БЮДЖЕТНЫХ СРЕДСТВ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18 813 718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1 878 967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-17 020 275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11150182"/>
                  </a:ext>
                </a:extLst>
              </a:tr>
              <a:tr h="5156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Реконструкция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err="1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п.м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16 415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17 410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18 443 490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18 235 259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-208 231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873784"/>
                  </a:ext>
                </a:extLst>
              </a:tr>
              <a:tr h="5084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4758" marR="4758" marT="4758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Технический и авторский надзор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услуга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7983" marR="7398" marT="7404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370 229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365 554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-4 675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Экономия по итогам государственных закупок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3900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707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54" y="0"/>
            <a:ext cx="941388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" y="1"/>
            <a:ext cx="12191008" cy="852788"/>
          </a:xfrm>
          <a:prstGeom prst="rect">
            <a:avLst/>
          </a:prstGeom>
        </p:spPr>
      </p:pic>
      <p:pic>
        <p:nvPicPr>
          <p:cNvPr id="8" name="Picture 2" descr="Администрац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"/>
            <a:ext cx="1187065" cy="84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/>
          <p:cNvSpPr txBox="1">
            <a:spLocks noChangeArrowheads="1"/>
          </p:cNvSpPr>
          <p:nvPr/>
        </p:nvSpPr>
        <p:spPr bwMode="auto">
          <a:xfrm>
            <a:off x="-1" y="135423"/>
            <a:ext cx="1215139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ИСПОЛНЕНИЕ ИНВЕСТИЦИОННОЙ ПРОГРАММЫ ПО УСЛУГАМ 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1600" b="1" dirty="0" smtClean="0">
                <a:solidFill>
                  <a:srgbClr val="005696"/>
                </a:solidFill>
                <a:latin typeface="Arial" panose="020B0604020202020204" pitchFamily="34" charset="0"/>
              </a:rPr>
              <a:t>ВОДОСНАБЖЕНИЯ И ВОДООТВЕДЕНИЯ ЗА 2025 ГОД</a:t>
            </a:r>
            <a:endParaRPr lang="ru-RU" altLang="ru-RU" sz="1800" b="1" dirty="0">
              <a:solidFill>
                <a:srgbClr val="005696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970119"/>
              </p:ext>
            </p:extLst>
          </p:nvPr>
        </p:nvGraphicFramePr>
        <p:xfrm>
          <a:off x="156756" y="1327107"/>
          <a:ext cx="11835812" cy="3719046"/>
        </p:xfrm>
        <a:graphic>
          <a:graphicData uri="http://schemas.openxmlformats.org/drawingml/2006/table">
            <a:tbl>
              <a:tblPr/>
              <a:tblGrid>
                <a:gridCol w="523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26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5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139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507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864047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 </a:t>
                      </a:r>
                    </a:p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п/п</a:t>
                      </a: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регулируемых услуг и обслуживаемая территория</a:t>
                      </a:r>
                    </a:p>
                    <a:p>
                      <a:pPr marL="0" algn="ctr" defTabSz="914400" rtl="0" eaLnBrk="1" fontAlgn="ctr" latinLnBrk="0" hangingPunct="1"/>
                      <a:endParaRPr lang="ru-RU" sz="1000" b="1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Информация о сопоставлении фактических показателей исполнения инвестиционных</a:t>
                      </a:r>
                      <a:r>
                        <a:rPr lang="ru-RU" sz="1000" b="1" i="0" u="none" strike="noStrike" baseline="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программ с показателями, утвержденными в инвестиционных программах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14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ru-RU" sz="10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Снижение износа (физического) основных фондов (активов), %, по годам реализации в зависимости от утвержденной инвестиционной программы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Снижение потерь, %, по годам реализации в зависимости от утвержденной инвестиционной программы</a:t>
                      </a:r>
                      <a:endParaRPr lang="ru-RU" sz="1000" b="1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Снижение аварийности,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 годам реализации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в зависимости от утвержденной инвестиционной программы</a:t>
                      </a:r>
                      <a:endParaRPr lang="ru-RU" sz="1000" b="1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3150">
                <a:tc>
                  <a:txBody>
                    <a:bodyPr/>
                    <a:lstStyle/>
                    <a:p>
                      <a:pPr algn="ctr" fontAlgn="ctr"/>
                      <a:endParaRPr lang="en-US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indent="0" algn="l" fontAlgn="ctr"/>
                      <a:endParaRPr lang="ru-RU" sz="1000" b="1" i="0" u="none" strike="noStrike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План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 года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 </a:t>
                      </a:r>
                    </a:p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810">
                <a:tc>
                  <a:txBody>
                    <a:bodyPr/>
                    <a:lstStyle/>
                    <a:p>
                      <a:pPr marL="889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Услуга водоснабжения по г. Алматы и Алматинской области</a:t>
                      </a: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53,39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24,7%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i="0" u="none" strike="noStrike" kern="12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24,25%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2 975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3 487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2542">
                <a:tc>
                  <a:txBody>
                    <a:bodyPr/>
                    <a:lstStyle/>
                    <a:p>
                      <a:pPr marL="8890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8890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Услуга водоотведения по г. Алматы и Алматинской области</a:t>
                      </a:r>
                    </a:p>
                  </a:txBody>
                  <a:tcPr marL="7399" marR="7399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53,81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53,69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u="none" strike="noStrike" kern="12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</a:t>
                      </a:r>
                      <a:endParaRPr lang="ru-RU" sz="1000" b="0" i="0" u="none" strike="noStrike" kern="12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336699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ru-RU" sz="1000" dirty="0">
                        <a:solidFill>
                          <a:srgbClr val="336699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996" marR="71996" marT="7400" marB="0" anchor="ctr">
                    <a:lnL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47813" y="5520471"/>
            <a:ext cx="103498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0" dirty="0" smtClean="0">
                <a:solidFill>
                  <a:srgbClr val="336699"/>
                </a:solidFill>
                <a:latin typeface="Arial" panose="020B0604020202020204" pitchFamily="34" charset="0"/>
              </a:rPr>
              <a:t>Справочно: По услуге </a:t>
            </a:r>
            <a:r>
              <a:rPr lang="ru-RU" sz="1000" dirty="0">
                <a:solidFill>
                  <a:srgbClr val="336699"/>
                </a:solidFill>
                <a:latin typeface="Arial" panose="020B0604020202020204" pitchFamily="34" charset="0"/>
              </a:rPr>
              <a:t>водоснабжения</a:t>
            </a:r>
            <a:r>
              <a:rPr lang="ru-RU" sz="1000" b="0" dirty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b="0" dirty="0" smtClean="0">
                <a:solidFill>
                  <a:srgbClr val="336699"/>
                </a:solidFill>
                <a:latin typeface="Arial" panose="020B0604020202020204" pitchFamily="34" charset="0"/>
              </a:rPr>
              <a:t>в </a:t>
            </a:r>
            <a:r>
              <a:rPr lang="ru-RU" sz="1000" b="1" dirty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sz="1000" b="0" dirty="0">
                <a:solidFill>
                  <a:srgbClr val="336699"/>
                </a:solidFill>
                <a:latin typeface="Arial" panose="020B0604020202020204" pitchFamily="34" charset="0"/>
              </a:rPr>
              <a:t> году протяженность водопроводных сетей составила </a:t>
            </a:r>
            <a:r>
              <a:rPr lang="ru-RU" sz="1000" b="1" dirty="0">
                <a:solidFill>
                  <a:srgbClr val="336699"/>
                </a:solidFill>
                <a:latin typeface="Arial" panose="020B0604020202020204" pitchFamily="34" charset="0"/>
              </a:rPr>
              <a:t>77,54</a:t>
            </a:r>
            <a:r>
              <a:rPr lang="ru-RU" sz="1000" b="0" dirty="0">
                <a:solidFill>
                  <a:srgbClr val="336699"/>
                </a:solidFill>
                <a:latin typeface="Arial" panose="020B0604020202020204" pitchFamily="34" charset="0"/>
              </a:rPr>
              <a:t> км, при этом уровень износа снизился на </a:t>
            </a:r>
            <a:r>
              <a:rPr lang="ru-RU" sz="1000" b="1" dirty="0">
                <a:solidFill>
                  <a:srgbClr val="336699"/>
                </a:solidFill>
                <a:latin typeface="Arial" panose="020B0604020202020204" pitchFamily="34" charset="0"/>
              </a:rPr>
              <a:t>1,1</a:t>
            </a:r>
            <a:r>
              <a:rPr lang="ru-RU" sz="1000" b="0" dirty="0" smtClean="0">
                <a:solidFill>
                  <a:srgbClr val="336699"/>
                </a:solidFill>
                <a:latin typeface="Arial" panose="020B0604020202020204" pitchFamily="34" charset="0"/>
              </a:rPr>
              <a:t>%.</a:t>
            </a:r>
          </a:p>
          <a:p>
            <a:r>
              <a:rPr lang="ru-RU" sz="1000" b="0" dirty="0">
                <a:solidFill>
                  <a:srgbClr val="336699"/>
                </a:solidFill>
                <a:latin typeface="Arial" panose="020B0604020202020204" pitchFamily="34" charset="0"/>
              </a:rPr>
              <a:t>По услуге </a:t>
            </a:r>
            <a:r>
              <a:rPr lang="ru-RU" sz="1000" dirty="0" smtClean="0">
                <a:solidFill>
                  <a:srgbClr val="336699"/>
                </a:solidFill>
                <a:latin typeface="Arial" panose="020B0604020202020204" pitchFamily="34" charset="0"/>
              </a:rPr>
              <a:t>водоотведения</a:t>
            </a:r>
            <a:r>
              <a:rPr lang="ru-RU" sz="1000" b="0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000" b="0" dirty="0">
                <a:solidFill>
                  <a:srgbClr val="336699"/>
                </a:solidFill>
                <a:latin typeface="Arial" panose="020B0604020202020204" pitchFamily="34" charset="0"/>
              </a:rPr>
              <a:t>в </a:t>
            </a:r>
            <a:r>
              <a:rPr lang="ru-RU" sz="1000" b="1" dirty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sz="1000" b="0" dirty="0">
                <a:solidFill>
                  <a:srgbClr val="336699"/>
                </a:solidFill>
                <a:latin typeface="Arial" panose="020B0604020202020204" pitchFamily="34" charset="0"/>
              </a:rPr>
              <a:t> году протяженность </a:t>
            </a:r>
            <a:r>
              <a:rPr lang="ru-RU" sz="1000" b="0" dirty="0" smtClean="0">
                <a:solidFill>
                  <a:srgbClr val="336699"/>
                </a:solidFill>
                <a:latin typeface="Arial" panose="020B0604020202020204" pitchFamily="34" charset="0"/>
              </a:rPr>
              <a:t>канализационных </a:t>
            </a:r>
            <a:r>
              <a:rPr lang="ru-RU" sz="1000" b="0" dirty="0">
                <a:solidFill>
                  <a:srgbClr val="336699"/>
                </a:solidFill>
                <a:latin typeface="Arial" panose="020B0604020202020204" pitchFamily="34" charset="0"/>
              </a:rPr>
              <a:t>сетей составила </a:t>
            </a:r>
            <a:r>
              <a:rPr lang="ru-RU" sz="10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4,88</a:t>
            </a:r>
            <a:r>
              <a:rPr lang="ru-RU" sz="1000" b="0" dirty="0" smtClean="0">
                <a:solidFill>
                  <a:srgbClr val="336699"/>
                </a:solidFill>
                <a:latin typeface="Arial" panose="020B0604020202020204" pitchFamily="34" charset="0"/>
              </a:rPr>
              <a:t> км</a:t>
            </a:r>
            <a:r>
              <a:rPr lang="ru-RU" sz="1000" b="0" dirty="0">
                <a:solidFill>
                  <a:srgbClr val="336699"/>
                </a:solidFill>
                <a:latin typeface="Arial" panose="020B0604020202020204" pitchFamily="34" charset="0"/>
              </a:rPr>
              <a:t>, при этом уровень износа снизился на </a:t>
            </a:r>
            <a:r>
              <a:rPr lang="ru-RU" sz="10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0,12</a:t>
            </a:r>
            <a:r>
              <a:rPr lang="ru-RU" sz="1000" b="0" dirty="0" smtClean="0">
                <a:solidFill>
                  <a:srgbClr val="336699"/>
                </a:solidFill>
                <a:latin typeface="Arial" panose="020B0604020202020204" pitchFamily="34" charset="0"/>
              </a:rPr>
              <a:t>%.</a:t>
            </a:r>
          </a:p>
        </p:txBody>
      </p:sp>
    </p:spTree>
    <p:extLst>
      <p:ext uri="{BB962C8B-B14F-4D97-AF65-F5344CB8AC3E}">
        <p14:creationId xmlns:p14="http://schemas.microsoft.com/office/powerpoint/2010/main" val="343402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356660"/>
            <a:ext cx="12192000" cy="3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44818"/>
            <a:ext cx="12325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ТАРИФЫ НА УСЛУГИ ВОДОСНАБЖЕНИЯ НА </a:t>
            </a:r>
            <a:r>
              <a:rPr 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sz="14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1272013"/>
              </p:ext>
            </p:extLst>
          </p:nvPr>
        </p:nvGraphicFramePr>
        <p:xfrm>
          <a:off x="259974" y="1353922"/>
          <a:ext cx="11696502" cy="35976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3013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5110441">
                  <a:extLst>
                    <a:ext uri="{9D8B030D-6E8A-4147-A177-3AD203B41FA5}">
                      <a16:colId xmlns:a16="http://schemas.microsoft.com/office/drawing/2014/main" val="2207076932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918658869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3064247713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3892749098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3392213122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1384170862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3637914864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2046151347"/>
                    </a:ext>
                  </a:extLst>
                </a:gridCol>
                <a:gridCol w="731631">
                  <a:extLst>
                    <a:ext uri="{9D8B030D-6E8A-4147-A177-3AD203B41FA5}">
                      <a16:colId xmlns:a16="http://schemas.microsoft.com/office/drawing/2014/main" val="1831440734"/>
                    </a:ext>
                  </a:extLst>
                </a:gridCol>
              </a:tblGrid>
              <a:tr h="301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Группа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vert="vert27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групп</a:t>
                      </a:r>
                      <a:r>
                        <a:rPr lang="ru-RU" sz="1000" b="1" u="none" strike="noStrike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потребителей</a:t>
                      </a:r>
                      <a:endParaRPr lang="ru-RU" sz="1000" b="1" i="0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 </a:t>
                      </a: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февраля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года</a:t>
                      </a:r>
                      <a:endParaRPr lang="ru-RU" sz="1000" b="1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*ВКТ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 </a:t>
                      </a: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мая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сентября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extLst>
                  <a:ext uri="{0D108BD9-81ED-4DB2-BD59-A6C34878D82A}">
                    <a16:rowId xmlns:a16="http://schemas.microsoft.com/office/drawing/2014/main" val="2074773934"/>
                  </a:ext>
                </a:extLst>
              </a:tr>
              <a:tr h="301217"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Среднеотпускной тариф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80,79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90,48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135,24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151,47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151,09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136,03</a:t>
                      </a:r>
                      <a:endParaRPr lang="ru-RU" sz="9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900" b="0" i="0" u="none" strike="noStrike" kern="120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152,35</a:t>
                      </a:r>
                      <a:endParaRPr lang="ru-RU" sz="900" b="0" i="0" u="none" strike="noStrike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3644413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</a:t>
                      </a:r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7898354"/>
                  </a:ext>
                </a:extLst>
              </a:tr>
              <a:tr h="13680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организации,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 (при открытой системе горячего водоснабжения), организации, занимающиеся передачей и распределением тепловой энергии, в пределах объемов утвержденных нормативных технических потерь и организации, предоставляющие регулируемые услуги в сфере водоснабжения и (или) водоотведения</a:t>
                      </a:r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3761647"/>
                  </a:ext>
                </a:extLst>
              </a:tr>
              <a:tr h="3359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прочие потребители - юридические лица, не входящие в состав первой и третьей групп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140,33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157,17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290,77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325,66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392,00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53084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III</a:t>
                      </a:r>
                      <a:endParaRPr lang="en-US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организации, содержащиеся за счет бюджетных средств</a:t>
                      </a:r>
                    </a:p>
                  </a:txBody>
                  <a:tcPr marL="72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82,58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186,41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208,78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393,30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440,50</a:t>
                      </a:r>
                      <a:endParaRPr lang="ru-RU" sz="9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485029"/>
                  </a:ext>
                </a:extLst>
              </a:tr>
            </a:tbl>
          </a:graphicData>
        </a:graphic>
      </p:graphicFrame>
      <p:pic>
        <p:nvPicPr>
          <p:cNvPr id="13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11555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9974" y="5152572"/>
            <a:ext cx="11511112" cy="10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*Введен временный компенсирующий тариф по неисполнению инвестиционной программы по реконструкции водопроводных сетей за 2024 год на сумму 57 595 </a:t>
            </a:r>
            <a:r>
              <a:rPr lang="ru-RU" sz="1100" dirty="0" err="1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тыс.тенге</a:t>
            </a:r>
            <a:endParaRPr lang="ru-RU" sz="1100" dirty="0">
              <a:solidFill>
                <a:srgbClr val="3366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0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trumenti per l'elettrolisi - Inject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" b="46968"/>
          <a:stretch/>
        </p:blipFill>
        <p:spPr bwMode="auto">
          <a:xfrm>
            <a:off x="1" y="3356660"/>
            <a:ext cx="12192000" cy="35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960"/>
          </a:xfrm>
          <a:prstGeom prst="rect">
            <a:avLst/>
          </a:prstGeom>
        </p:spPr>
      </p:pic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1917791"/>
              </p:ext>
            </p:extLst>
          </p:nvPr>
        </p:nvGraphicFramePr>
        <p:xfrm>
          <a:off x="198130" y="1689380"/>
          <a:ext cx="11878241" cy="34992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8665">
                  <a:extLst>
                    <a:ext uri="{9D8B030D-6E8A-4147-A177-3AD203B41FA5}">
                      <a16:colId xmlns:a16="http://schemas.microsoft.com/office/drawing/2014/main" val="230026590"/>
                    </a:ext>
                  </a:extLst>
                </a:gridCol>
                <a:gridCol w="5219560">
                  <a:extLst>
                    <a:ext uri="{9D8B030D-6E8A-4147-A177-3AD203B41FA5}">
                      <a16:colId xmlns:a16="http://schemas.microsoft.com/office/drawing/2014/main" val="2207076932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918658869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3064247713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3892749098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3392213122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1384170862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3637914864"/>
                    </a:ext>
                  </a:extLst>
                </a:gridCol>
                <a:gridCol w="747253">
                  <a:extLst>
                    <a:ext uri="{9D8B030D-6E8A-4147-A177-3AD203B41FA5}">
                      <a16:colId xmlns:a16="http://schemas.microsoft.com/office/drawing/2014/main" val="2046151347"/>
                    </a:ext>
                  </a:extLst>
                </a:gridCol>
                <a:gridCol w="679245">
                  <a:extLst>
                    <a:ext uri="{9D8B030D-6E8A-4147-A177-3AD203B41FA5}">
                      <a16:colId xmlns:a16="http://schemas.microsoft.com/office/drawing/2014/main" val="1831440734"/>
                    </a:ext>
                  </a:extLst>
                </a:gridCol>
              </a:tblGrid>
              <a:tr h="30121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9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Подгруппы</a:t>
                      </a:r>
                      <a:endParaRPr lang="ru-RU" sz="9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vert="vert27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Подгруппы (категории)  1 группы потребителей, дифференцированные в зависимости от объемов потребления</a:t>
                      </a: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января </a:t>
                      </a:r>
                      <a:endParaRPr lang="ru-RU" sz="1000" b="1" u="none" strike="noStrike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года </a:t>
                      </a: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1 февраля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u="none" strike="noStrike" kern="120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2025</a:t>
                      </a:r>
                      <a:r>
                        <a:rPr lang="ru-RU" sz="1000" b="1" u="none" strike="noStrike" kern="1200" baseline="0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года</a:t>
                      </a:r>
                      <a:endParaRPr lang="ru-RU" sz="1000" b="1" u="none" strike="noStrike" kern="1200" dirty="0" smtClean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мая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  <a:endParaRPr lang="ru-RU" sz="1000" b="1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1 сентября </a:t>
                      </a:r>
                    </a:p>
                    <a:p>
                      <a:pPr algn="ctr" fontAlgn="ctr"/>
                      <a:r>
                        <a:rPr lang="ru-RU" sz="1000" b="1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года</a:t>
                      </a:r>
                      <a:endParaRPr lang="ru-RU" sz="1000" b="1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50" b="1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/>
                </a:tc>
                <a:extLst>
                  <a:ext uri="{0D108BD9-81ED-4DB2-BD59-A6C34878D82A}">
                    <a16:rowId xmlns:a16="http://schemas.microsoft.com/office/drawing/2014/main" val="2074773934"/>
                  </a:ext>
                </a:extLst>
              </a:tr>
              <a:tr h="301217"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5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НДС</a:t>
                      </a:r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тенге 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1м</a:t>
                      </a:r>
                      <a:r>
                        <a:rPr lang="ru-RU" sz="1000" b="1" u="none" strike="noStrike" baseline="300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 НДС</a:t>
                      </a:r>
                      <a:endParaRPr lang="ru-RU" sz="10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432" marR="5432" marT="5432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897339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подгруппа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ru-RU" sz="1000" b="0" i="0" u="none" strike="noStrike" baseline="0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физические лица, относящиеся к категории населения потребляющие регулируемые услуги до 3 м3 в месяц на 1 человека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91,51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Приостановлено до 31.12.2026</a:t>
                      </a:r>
                      <a:endParaRPr lang="ru-RU" sz="1000" b="0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780288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подгруппа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лица, относящиеся к категории населения потребляющие регулируемые услуги свыше 3 м3 до 5 м3 в месяц на 1 человека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79,21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88,72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110,36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109,82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Приостановлено до 31.12.2026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889662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подгруппа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лица, относящиеся к категории населения потребляющие регулируемые услуги свыше 5 м3 до 10 м3 в месяц на 1 человека, организации, занимающиеся производством тепловой энергии, в пределах объемов потребления воды на собственные нужды в процессе производства тепловой энергии и объемов подпитки при предоставлении услуг горячего водоснабжения (при открытой системе горячего водоснабжения), организации, занимающиеся передачей и распределением тепловой энергии, в пределах объемов утвержденных нормативных технических потерь и организации, предоставляющие регулируемые услуги в сфере водоснабжения и (или) водоотведения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110,89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154,49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137,27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153,74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Приостановлено до 31.12.2026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09229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подгруппа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 dirty="0">
                          <a:solidFill>
                            <a:srgbClr val="336699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физические лица, относящиеся к категории населения потребляющие регулируемые услуги свыше 10 м3 в месяц на 1 человека и физические лица, не имеющие индивидуальные приборы учета воды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132,01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147,85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183,03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204,99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 smtClean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Приостановлено до 31.12.2026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C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58E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33669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90063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92100" y="125055"/>
            <a:ext cx="11899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ТАРИФЫ 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ГРУППЫ ПОТРЕБИТЕЛЕЙ, ДИФФЕРЕНЦИРОВАННЫЕ В ЗАВИСИМОСТИ </a:t>
            </a:r>
          </a:p>
          <a:p>
            <a:pPr algn="ctr"/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ОБЪЕМОВ ПОТРЕБЛЕНИЯ 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УСЛУГ ВОДОСНАБЖЕНИЯ НА </a:t>
            </a:r>
            <a:r>
              <a:rPr lang="ru-RU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2025</a:t>
            </a:r>
            <a:r>
              <a:rPr lang="ru-RU" sz="16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rgbClr val="336699"/>
                </a:solidFill>
                <a:latin typeface="Arial" panose="020B0604020202020204" pitchFamily="34" charset="0"/>
              </a:rPr>
              <a:t>ГОД</a:t>
            </a:r>
            <a:endParaRPr lang="ru-RU" sz="1600" b="1" dirty="0">
              <a:solidFill>
                <a:srgbClr val="336699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2" descr="Администрац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59" y="0"/>
            <a:ext cx="1155521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2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b="1" dirty="0">
            <a:solidFill>
              <a:srgbClr val="336699"/>
            </a:solidFill>
            <a:latin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11387</TotalTime>
  <Words>5953</Words>
  <Application>Microsoft Office PowerPoint</Application>
  <PresentationFormat>Широкоэкранный</PresentationFormat>
  <Paragraphs>2039</Paragraphs>
  <Slides>26</Slides>
  <Notes>19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Calibri</vt:lpstr>
      <vt:lpstr>Corbel</vt:lpstr>
      <vt:lpstr>Times New Roman</vt:lpstr>
      <vt:lpstr>Wingdings 3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Sergey Tkachev</dc:creator>
  <cp:lastModifiedBy>Режепов Жаханбек Аркенулы</cp:lastModifiedBy>
  <cp:revision>751</cp:revision>
  <cp:lastPrinted>2026-02-27T05:46:14Z</cp:lastPrinted>
  <dcterms:created xsi:type="dcterms:W3CDTF">2016-12-05T10:13:35Z</dcterms:created>
  <dcterms:modified xsi:type="dcterms:W3CDTF">2026-04-17T08:11:58Z</dcterms:modified>
</cp:coreProperties>
</file>