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handoutMasterIdLst>
    <p:handoutMasterId r:id="rId31"/>
  </p:handoutMasterIdLst>
  <p:sldIdLst>
    <p:sldId id="256" r:id="rId3"/>
    <p:sldId id="342" r:id="rId4"/>
    <p:sldId id="334" r:id="rId5"/>
    <p:sldId id="316" r:id="rId6"/>
    <p:sldId id="340" r:id="rId7"/>
    <p:sldId id="341" r:id="rId8"/>
    <p:sldId id="327" r:id="rId9"/>
    <p:sldId id="274" r:id="rId10"/>
    <p:sldId id="332" r:id="rId11"/>
    <p:sldId id="331" r:id="rId12"/>
    <p:sldId id="345" r:id="rId13"/>
    <p:sldId id="292" r:id="rId14"/>
    <p:sldId id="313" r:id="rId15"/>
    <p:sldId id="293" r:id="rId16"/>
    <p:sldId id="336" r:id="rId17"/>
    <p:sldId id="337" r:id="rId18"/>
    <p:sldId id="338" r:id="rId19"/>
    <p:sldId id="339" r:id="rId20"/>
    <p:sldId id="312" r:id="rId21"/>
    <p:sldId id="280" r:id="rId22"/>
    <p:sldId id="344" r:id="rId23"/>
    <p:sldId id="324" r:id="rId24"/>
    <p:sldId id="325" r:id="rId25"/>
    <p:sldId id="346" r:id="rId26"/>
    <p:sldId id="321" r:id="rId27"/>
    <p:sldId id="319" r:id="rId28"/>
    <p:sldId id="343" r:id="rId29"/>
  </p:sldIdLst>
  <p:sldSz cx="12192000" cy="685800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3674B5"/>
    <a:srgbClr val="FAFAFA"/>
    <a:srgbClr val="DEF0FD"/>
    <a:srgbClr val="005AAB"/>
    <a:srgbClr val="E0F1F8"/>
    <a:srgbClr val="FF7C80"/>
    <a:srgbClr val="B7DEEF"/>
    <a:srgbClr val="006CB6"/>
    <a:srgbClr val="016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3" autoAdjust="0"/>
    <p:restoredTop sz="94044" autoAdjust="0"/>
  </p:normalViewPr>
  <p:slideViewPr>
    <p:cSldViewPr snapToGrid="0" showGuides="1">
      <p:cViewPr varScale="1">
        <p:scale>
          <a:sx n="66" d="100"/>
          <a:sy n="66" d="100"/>
        </p:scale>
        <p:origin x="78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674B5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3C-456F-A12D-2D8BCA401BC1}"/>
              </c:ext>
            </c:extLst>
          </c:dPt>
          <c:dLbls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F3C-456F-A12D-2D8BCA401B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3674B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Лист1!$A$2:$A$20</c:f>
              <c:strCache>
                <c:ptCount val="19"/>
                <c:pt idx="0">
                  <c:v>Актау </c:v>
                </c:pt>
                <c:pt idx="1">
                  <c:v>Караганда</c:v>
                </c:pt>
                <c:pt idx="2">
                  <c:v>Актобе</c:v>
                </c:pt>
                <c:pt idx="3">
                  <c:v>Костанай</c:v>
                </c:pt>
                <c:pt idx="4">
                  <c:v>Петропавловск</c:v>
                </c:pt>
                <c:pt idx="5">
                  <c:v>Атырау</c:v>
                </c:pt>
                <c:pt idx="6">
                  <c:v>Шымкент</c:v>
                </c:pt>
                <c:pt idx="7">
                  <c:v>Уральск</c:v>
                </c:pt>
                <c:pt idx="8">
                  <c:v>Усть-Каменогорск</c:v>
                </c:pt>
                <c:pt idx="9">
                  <c:v>Кокшетау</c:v>
                </c:pt>
                <c:pt idx="10">
                  <c:v>Павлодар</c:v>
                </c:pt>
                <c:pt idx="11">
                  <c:v>Астана</c:v>
                </c:pt>
                <c:pt idx="12">
                  <c:v>Тараз (Жамбыл)</c:v>
                </c:pt>
                <c:pt idx="13">
                  <c:v>Кызылорда</c:v>
                </c:pt>
                <c:pt idx="14">
                  <c:v>Семей</c:v>
                </c:pt>
                <c:pt idx="15">
                  <c:v>Кунаев</c:v>
                </c:pt>
                <c:pt idx="16">
                  <c:v>Талдыкорган</c:v>
                </c:pt>
                <c:pt idx="17">
                  <c:v>Алматы</c:v>
                </c:pt>
                <c:pt idx="18">
                  <c:v>Жезказган</c:v>
                </c:pt>
              </c:strCache>
            </c:strRef>
          </c:cat>
          <c:val>
            <c:numRef>
              <c:f>Лист1!$B$2:$B$20</c:f>
              <c:numCache>
                <c:formatCode>#,##0.00</c:formatCode>
                <c:ptCount val="19"/>
                <c:pt idx="0">
                  <c:v>283.89</c:v>
                </c:pt>
                <c:pt idx="1">
                  <c:v>154.07758620689654</c:v>
                </c:pt>
                <c:pt idx="2">
                  <c:v>132.9</c:v>
                </c:pt>
                <c:pt idx="3">
                  <c:v>101.9</c:v>
                </c:pt>
                <c:pt idx="4">
                  <c:v>101.069</c:v>
                </c:pt>
                <c:pt idx="5">
                  <c:v>99</c:v>
                </c:pt>
                <c:pt idx="6">
                  <c:v>96.07</c:v>
                </c:pt>
                <c:pt idx="7">
                  <c:v>88.75</c:v>
                </c:pt>
                <c:pt idx="8">
                  <c:v>88.05</c:v>
                </c:pt>
                <c:pt idx="9">
                  <c:v>87.87</c:v>
                </c:pt>
                <c:pt idx="10">
                  <c:v>86.89</c:v>
                </c:pt>
                <c:pt idx="11">
                  <c:v>79.77</c:v>
                </c:pt>
                <c:pt idx="12">
                  <c:v>79.67</c:v>
                </c:pt>
                <c:pt idx="13">
                  <c:v>69.42</c:v>
                </c:pt>
                <c:pt idx="14">
                  <c:v>69.34</c:v>
                </c:pt>
                <c:pt idx="15">
                  <c:v>68.080357142857139</c:v>
                </c:pt>
                <c:pt idx="16">
                  <c:v>68</c:v>
                </c:pt>
                <c:pt idx="17">
                  <c:v>66</c:v>
                </c:pt>
                <c:pt idx="18">
                  <c:v>47.23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3C-456F-A12D-2D8BCA401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4560847"/>
        <c:axId val="1464548367"/>
      </c:barChart>
      <c:catAx>
        <c:axId val="1464560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674B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64548367"/>
        <c:crosses val="autoZero"/>
        <c:auto val="1"/>
        <c:lblAlgn val="ctr"/>
        <c:lblOffset val="100"/>
        <c:noMultiLvlLbl val="0"/>
      </c:catAx>
      <c:valAx>
        <c:axId val="1464548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674B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64560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3674B5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674B5"/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B0-4B08-8CFF-94B7B907FD64}"/>
              </c:ext>
            </c:extLst>
          </c:dPt>
          <c:dLbls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FB0-4B08-8CFF-94B7B907FD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3674B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Лист1!$A$2:$A$20</c:f>
              <c:strCache>
                <c:ptCount val="19"/>
                <c:pt idx="0">
                  <c:v>Караганда</c:v>
                </c:pt>
                <c:pt idx="1">
                  <c:v>Актобе</c:v>
                </c:pt>
                <c:pt idx="2">
                  <c:v>Уральск</c:v>
                </c:pt>
                <c:pt idx="3">
                  <c:v>Усть-Каменогорск</c:v>
                </c:pt>
                <c:pt idx="4">
                  <c:v>Костанай</c:v>
                </c:pt>
                <c:pt idx="5">
                  <c:v>Петропавловск</c:v>
                </c:pt>
                <c:pt idx="6">
                  <c:v>Актау</c:v>
                </c:pt>
                <c:pt idx="7">
                  <c:v>Кокшетау</c:v>
                </c:pt>
                <c:pt idx="8">
                  <c:v>Астана</c:v>
                </c:pt>
                <c:pt idx="9">
                  <c:v>Талдыкорган</c:v>
                </c:pt>
                <c:pt idx="10">
                  <c:v>Кызылорда</c:v>
                </c:pt>
                <c:pt idx="11">
                  <c:v>Атырау</c:v>
                </c:pt>
                <c:pt idx="12">
                  <c:v>Кунаев</c:v>
                </c:pt>
                <c:pt idx="13">
                  <c:v>Семей</c:v>
                </c:pt>
                <c:pt idx="14">
                  <c:v>Шымкент</c:v>
                </c:pt>
                <c:pt idx="15">
                  <c:v>Алматы</c:v>
                </c:pt>
                <c:pt idx="16">
                  <c:v>Павлодар</c:v>
                </c:pt>
                <c:pt idx="17">
                  <c:v>Тараз (Жамбыл)</c:v>
                </c:pt>
                <c:pt idx="18">
                  <c:v>Жезказган</c:v>
                </c:pt>
              </c:strCache>
            </c:strRef>
          </c:cat>
          <c:val>
            <c:numRef>
              <c:f>Лист1!$B$2:$B$20</c:f>
              <c:numCache>
                <c:formatCode>#,##0.00</c:formatCode>
                <c:ptCount val="19"/>
                <c:pt idx="0">
                  <c:v>209.63793103448279</c:v>
                </c:pt>
                <c:pt idx="1">
                  <c:v>127.77</c:v>
                </c:pt>
                <c:pt idx="2">
                  <c:v>105.79</c:v>
                </c:pt>
                <c:pt idx="3">
                  <c:v>101.14</c:v>
                </c:pt>
                <c:pt idx="4">
                  <c:v>97.11</c:v>
                </c:pt>
                <c:pt idx="5">
                  <c:v>93.655000000000001</c:v>
                </c:pt>
                <c:pt idx="6">
                  <c:v>88.6</c:v>
                </c:pt>
                <c:pt idx="7">
                  <c:v>87.87</c:v>
                </c:pt>
                <c:pt idx="8">
                  <c:v>85.15</c:v>
                </c:pt>
                <c:pt idx="9">
                  <c:v>79.801724137931032</c:v>
                </c:pt>
                <c:pt idx="10">
                  <c:v>67.39</c:v>
                </c:pt>
                <c:pt idx="11">
                  <c:v>59.08</c:v>
                </c:pt>
                <c:pt idx="12">
                  <c:v>58.973214285714278</c:v>
                </c:pt>
                <c:pt idx="13">
                  <c:v>55.62</c:v>
                </c:pt>
                <c:pt idx="14">
                  <c:v>53.8</c:v>
                </c:pt>
                <c:pt idx="15">
                  <c:v>40.950000000000003</c:v>
                </c:pt>
                <c:pt idx="16">
                  <c:v>40.119999999999997</c:v>
                </c:pt>
                <c:pt idx="17">
                  <c:v>33.700000000000003</c:v>
                </c:pt>
                <c:pt idx="18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0-4B08-8CFF-94B7B907FD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64560847"/>
        <c:axId val="1464548367"/>
      </c:barChart>
      <c:catAx>
        <c:axId val="1464560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674B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64548367"/>
        <c:crosses val="autoZero"/>
        <c:auto val="1"/>
        <c:lblAlgn val="ctr"/>
        <c:lblOffset val="100"/>
        <c:noMultiLvlLbl val="0"/>
      </c:catAx>
      <c:valAx>
        <c:axId val="1464548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674B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64560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3674B5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7636" y="1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r">
              <a:defRPr sz="1200"/>
            </a:lvl1pPr>
          </a:lstStyle>
          <a:p>
            <a:fld id="{CDAF224D-24F9-4574-ABAB-DDA8AEB90E51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277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7636" y="9444277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r">
              <a:defRPr sz="1200"/>
            </a:lvl1pPr>
          </a:lstStyle>
          <a:p>
            <a:fld id="{85CEDF41-0ED1-4DF5-A8A4-8D63C35B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218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63" cy="498852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6" y="1"/>
            <a:ext cx="2951163" cy="498852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r">
              <a:defRPr sz="1200"/>
            </a:lvl1pPr>
          </a:lstStyle>
          <a:p>
            <a:fld id="{805C892A-AB74-46C2-9AC2-A33CEEADB93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7" tIns="45574" rIns="91147" bIns="455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4"/>
            <a:ext cx="5448300" cy="3914865"/>
          </a:xfrm>
          <a:prstGeom prst="rect">
            <a:avLst/>
          </a:prstGeom>
        </p:spPr>
        <p:txBody>
          <a:bodyPr vert="horz" lIns="91147" tIns="45574" rIns="91147" bIns="4557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r">
              <a:defRPr sz="1200"/>
            </a:lvl1pPr>
          </a:lstStyle>
          <a:p>
            <a:fld id="{F5CD3646-8027-41FE-8D03-BC4276A4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63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5592" indent="-28279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32781" indent="-225605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87162" indent="-225605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39958" indent="-225605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97518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55078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12638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70199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7CBBB32-09B6-405C-BEEE-BB5BC3C81720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844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10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46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88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525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153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618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03" indent="-282859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214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859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308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8550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8794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9036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9277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C39BF6D-B4B0-4DCC-A760-292EBB598395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22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2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829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03" indent="-282859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214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859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308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8550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8794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9036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9277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C39BF6D-B4B0-4DCC-A760-292EBB598395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24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423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03" indent="-282859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214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859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308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8550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8794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9036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9277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C39BF6D-B4B0-4DCC-A760-292EBB598395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25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9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09C5B-68FA-4E46-8DB3-025DBD1BB13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547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10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9873" indent="-283592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39118" indent="-22655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95398" indent="-22655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0094" indent="-22655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06374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62654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18935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75216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645A897-2544-4904-A628-16359472A032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3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842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91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63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635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85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61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017-C429-4CD3-A9E5-8E572E31538D}" type="datetime1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9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B27-0A70-46BF-8476-35CF243A4359}" type="datetime1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1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236C-73A7-4B48-A946-DBD9EA4298D9}" type="datetime1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527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FF31A81-2F22-4585-A197-D7B7A5848601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97BE8F5-F1BB-41B2-9BCE-DDBF0883B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6289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36D6765-99C2-42FC-8B6C-6FDC46973292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AE1DB11-768B-4C3B-9523-617251DCEF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931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8EC6CF77-6860-4F00-9718-66DC27BFAC98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2869EBC-16C1-45C4-9CB4-6CB041E1E2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7660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F5013C5-68B2-402F-AFC0-6109FB4F13C0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5ACCBF-4424-4C37-81AA-849D18FBFF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794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AD2C1C-14A7-476B-BBC8-FFC4B5B3F239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940D22D-7D32-4386-8412-78408739D1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448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7A153D6-C808-4B80-A347-EA482E207DEE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3333F26-9C40-4C19-9D9B-F451C6EBA1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26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D8959C6-64C4-445F-BE6F-821ECACC29DB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4A9C929-5857-4C59-A33D-B3B5A564E4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2486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2600122-762D-428B-9F69-BAFF5A9329F2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9F9DDF-0F66-4F38-8720-754AEA3BFD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46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DBD2-74E1-4C71-B06A-6BFAF62193D9}" type="datetime1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453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3BA4803-9CCA-415E-A421-60BAEF065BFB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DFC01D5-0D29-4813-831F-CFDD8006CD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755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571495C-30F2-421D-8BAF-B264F66550CC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4606E8-01C8-4F7D-A40C-EE93775BF3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68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8ECDB93-8468-448E-BAD1-333F7AF05E4F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A9CFBD1-D1DB-4033-AA54-ADB0539E21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30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3456-C374-408A-8125-E60F2F9D3AFF}" type="datetime1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20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B82B-48D0-4E89-9EB3-11E9FB2A07B5}" type="datetime1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6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86C9-AE9F-40E7-81F4-DE1EE6A29C64}" type="datetime1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1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AF78-22FB-4E0D-B7CA-92CF94C20FA2}" type="datetime1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97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5B5A-7B10-43D5-A592-2E14D104DDE3}" type="datetime1">
              <a:rPr lang="en-GB" smtClean="0"/>
              <a:t>23/04/2026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53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6F52-190A-4E59-B213-4D30E8F77E26}" type="datetime1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1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E7C56-9A09-48D2-8513-BEBB84648870}" type="datetime1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3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AFC3-FA3F-4528-AA35-DD7BBA27D131}" type="datetime1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86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580D02A-1530-4D17-83FD-811D18269184}" type="datetime1">
              <a:rPr lang="ru-RU"/>
              <a:pPr>
                <a:defRPr/>
              </a:pPr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ED04B3-0B14-41C1-AE98-6EBA397E59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29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8.emf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356660"/>
            <a:ext cx="12192000" cy="3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4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338688"/>
              </p:ext>
            </p:extLst>
          </p:nvPr>
        </p:nvGraphicFramePr>
        <p:xfrm>
          <a:off x="192741" y="1573144"/>
          <a:ext cx="11806518" cy="3556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709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5896131">
                  <a:extLst>
                    <a:ext uri="{9D8B030D-6E8A-4147-A177-3AD203B41FA5}">
                      <a16:colId xmlns:a16="http://schemas.microsoft.com/office/drawing/2014/main" val="2207076932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918658869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3064247713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3892749098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3392213122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2046151347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1831440734"/>
                    </a:ext>
                  </a:extLst>
                </a:gridCol>
              </a:tblGrid>
              <a:tr h="301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vert="vert27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групп</a:t>
                      </a:r>
                      <a:r>
                        <a:rPr lang="ru-RU" sz="1000" b="1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потребителей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 </a:t>
                      </a: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февраля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года</a:t>
                      </a:r>
                      <a:endParaRPr lang="ru-RU" sz="1000" b="1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октября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extLst>
                  <a:ext uri="{0D108BD9-81ED-4DB2-BD59-A6C34878D82A}">
                    <a16:rowId xmlns:a16="http://schemas.microsoft.com/office/drawing/2014/main" val="2074773934"/>
                  </a:ext>
                </a:extLst>
              </a:tr>
              <a:tr h="301217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Среднеотпускной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тариф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80,11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89,73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092004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98354"/>
                  </a:ext>
                </a:extLst>
              </a:tr>
              <a:tr h="136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761647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прочие потребители - юридические лица, не входящие в состав первой и третьей групп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190,40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308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организации, содержащиеся за счет бюджетных средств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145,50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162,96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485029"/>
                  </a:ext>
                </a:extLst>
              </a:tr>
            </a:tbl>
          </a:graphicData>
        </a:graphic>
      </p:graphicFrame>
      <p:pic>
        <p:nvPicPr>
          <p:cNvPr id="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221668"/>
            <a:ext cx="1219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ТАРИФЫ НА УСЛУГИ ВОДООТВЕДЕНИЯ НА </a:t>
            </a:r>
            <a:r>
              <a:rPr 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103703"/>
            <a:ext cx="12192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ТАРИФЫ НА УСЛУГИ ВОДОСНАБЖЕНИЯ И ВОДООТВЕДЕНИЯ</a:t>
            </a:r>
            <a:endParaRPr lang="ru-RU" sz="1400" b="1" dirty="0" smtClean="0">
              <a:solidFill>
                <a:srgbClr val="336699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ГОРОДАМ </a:t>
            </a:r>
            <a:r>
              <a:rPr lang="ru-RU" sz="1600" b="1" dirty="0">
                <a:solidFill>
                  <a:srgbClr val="336699"/>
                </a:solidFill>
                <a:latin typeface="Arial" panose="020B0604020202020204" pitchFamily="34" charset="0"/>
              </a:rPr>
              <a:t>К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АЗАХСТАНА</a:t>
            </a: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(по состоянию на 31.12.2025)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86779347"/>
              </p:ext>
            </p:extLst>
          </p:nvPr>
        </p:nvGraphicFramePr>
        <p:xfrm>
          <a:off x="0" y="1219200"/>
          <a:ext cx="12192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37576033"/>
              </p:ext>
            </p:extLst>
          </p:nvPr>
        </p:nvGraphicFramePr>
        <p:xfrm>
          <a:off x="0" y="3983896"/>
          <a:ext cx="12192000" cy="2874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6654" y="813727"/>
            <a:ext cx="12192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д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ля 1 группы потребителей- физические лица (население)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ВОДОСНАБЖЕНИЯ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52991"/>
              </p:ext>
            </p:extLst>
          </p:nvPr>
        </p:nvGraphicFramePr>
        <p:xfrm>
          <a:off x="80681" y="759852"/>
          <a:ext cx="12021673" cy="6048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571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266907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04517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53434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51971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798495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361778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0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705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производство товаров и предоставление услуг,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21 401 264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22 944 331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859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Материальные затраты,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5 678 375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6 420 538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5466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и материалы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567 199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603 745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реактивов, материалов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44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горюче-смазочные материалы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532 006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527 779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8628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опливо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16 413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19 329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стоимости на уголь и газ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933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4 562 757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269 685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стоимости, увеличение объемов добычи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615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оплату труда,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9 258 011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8 909 128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90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8 095 653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7 744 930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уменьшился персонал с большей заработной платой и увеличился персонал с меньшей заработной платой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108463"/>
                  </a:ext>
                </a:extLst>
              </a:tr>
              <a:tr h="2160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социальный налог и социальные отчисления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776 801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776 459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04426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обязательное социальное медицинское страхование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211 730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201 445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отчисления планировались на весь 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89456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профессиональные пенсионные взносы (ОППВ)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44 538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r>
                        <a:rPr lang="en-US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влияние увеличения доли персонала, работающей во вредных условиях труда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528622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пенсионные взносы работодателя (ОПВР)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110 246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116 554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сокращение персонала, запланированного как освобождающийся от уплаты пенсионных взносов (пенсионеры)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60064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профессиональные взносы за счет средств работодателя (ПВР)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19 043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21 432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27045"/>
                  </a:ext>
                </a:extLst>
              </a:tr>
              <a:tr h="233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3 437 227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4 203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702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водопроводных сетей и оборудования на баланс Предприятия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851790"/>
                  </a:ext>
                </a:extLst>
              </a:tr>
              <a:tr h="213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1 018 216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311 497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ремонтных работ на сетях и объектах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6654"/>
                  </a:ext>
                </a:extLst>
              </a:tr>
              <a:tr h="276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затраты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2 009 435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2 099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913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охраны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50 395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50 382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333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труда и техника безопасности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225 427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216 231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 коэффициента распределения для услуг водоснабжения</a:t>
                      </a: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9693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37 084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62 151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электроэнергии и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теплоэнергии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205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виды страхования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81 020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77 026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45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по реализации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226 285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230 098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117995"/>
                  </a:ext>
                </a:extLst>
              </a:tr>
              <a:tr h="270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негативное воздействие на 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охрану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окружающую среды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4 054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платы за негативное воздействие на окружающую среду</a:t>
                      </a: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5787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использование природных ресурсов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9 854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фактическому забору поверхностных вод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6073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добычу подземных вод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746 187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806 949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фактической добыче подземных вод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685816"/>
                  </a:ext>
                </a:extLst>
              </a:tr>
            </a:tbl>
          </a:graphicData>
        </a:graphic>
      </p:graphicFrame>
      <p:pic>
        <p:nvPicPr>
          <p:cNvPr id="7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ВОДОСНАБЖЕНИЯ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296525"/>
              </p:ext>
            </p:extLst>
          </p:nvPr>
        </p:nvGraphicFramePr>
        <p:xfrm>
          <a:off x="89647" y="762018"/>
          <a:ext cx="11994777" cy="5877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174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258103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02040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50120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50120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796819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352401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r>
                        <a:rPr lang="ru-RU" sz="900" b="1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34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радиочастотный ресурс</a:t>
                      </a: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2 358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2 752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платы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122730"/>
                  </a:ext>
                </a:extLst>
              </a:tr>
              <a:tr h="234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затраты, всего, в т. ч.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626 771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711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6850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связи, почтовые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22 341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26 654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0321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командировочные расходы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1 884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согласование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программы и нац. проекта в компетентном органе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05822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кадров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5 462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обязательная подготовка кадров по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БиОТ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9562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оплата проезда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19 777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20 768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проезда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0812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и обслуживание технических средств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110 114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114 006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зоны обслуживания, стоимости услуг, обновление лицензий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07415"/>
                  </a:ext>
                </a:extLst>
              </a:tr>
              <a:tr h="334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материалы, запасные части, инструменты, хозтовары, канцтовары и др.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436 492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584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62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по лаборатории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4 299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4 395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31619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экологические затраты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1 270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проекта инвентаризации и лесопатологического обследования зеленых насаждений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8063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подачи воды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26 709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26 709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4584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атраты </a:t>
                      </a:r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контрактам на недропользование</a:t>
                      </a: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1 416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416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01782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1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r>
                        <a:rPr lang="ru-RU" sz="900" b="1" baseline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периода - всего, в т. ч.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577 874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612 436</a:t>
                      </a:r>
                    </a:p>
                  </a:txBody>
                  <a:tcPr marL="72000" marR="108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52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Общие и административные расходы, всего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577 634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612 196</a:t>
                      </a: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4352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административного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304 062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308 488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утверждена исходя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из СЗП по статистике для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362854"/>
                  </a:ext>
                </a:extLst>
              </a:tr>
              <a:tr h="216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Социальный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и социальные отчисления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29 078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31 231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утверждена исходя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из СЗП по статистике для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96492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бязательное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социальное медицинское страхование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7 937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7 550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отчисления планировались на весь 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245742"/>
                  </a:ext>
                </a:extLst>
              </a:tr>
              <a:tr h="250161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бязательные </a:t>
                      </a:r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пенсионные взносы работодателя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5 239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5 670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утверждена исходя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из СЗП по статистике для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605064"/>
                  </a:ext>
                </a:extLst>
              </a:tr>
              <a:tr h="240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и платежи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142 172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163 570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связи с передачей на баланс объектов водоснабжения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60007"/>
                  </a:ext>
                </a:extLst>
              </a:tr>
              <a:tr h="201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расходы, всего, в </a:t>
                      </a:r>
                      <a:r>
                        <a:rPr lang="ru-RU" sz="90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89 146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95 447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0158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29 781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28 638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 коэффициента распределения для услуг водоснабжения</a:t>
                      </a:r>
                    </a:p>
                  </a:txBody>
                  <a:tcPr marL="72000" marR="36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7215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7 942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810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связи с увеличением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87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сторонних организаций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24 407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996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3015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командировочные расходы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пленарное заседание по нац. проекту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819727"/>
                  </a:ext>
                </a:extLst>
              </a:tr>
            </a:tbl>
          </a:graphicData>
        </a:graphic>
      </p:graphicFrame>
      <p:pic>
        <p:nvPicPr>
          <p:cNvPr id="12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4754522-2106-CF9A-9AC5-B9B42D94A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924147"/>
              </p:ext>
            </p:extLst>
          </p:nvPr>
        </p:nvGraphicFramePr>
        <p:xfrm>
          <a:off x="116539" y="789772"/>
          <a:ext cx="11949954" cy="57605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3361">
                  <a:extLst>
                    <a:ext uri="{9D8B030D-6E8A-4147-A177-3AD203B41FA5}">
                      <a16:colId xmlns:a16="http://schemas.microsoft.com/office/drawing/2014/main" val="1416265324"/>
                    </a:ext>
                  </a:extLst>
                </a:gridCol>
                <a:gridCol w="3245927">
                  <a:extLst>
                    <a:ext uri="{9D8B030D-6E8A-4147-A177-3AD203B41FA5}">
                      <a16:colId xmlns:a16="http://schemas.microsoft.com/office/drawing/2014/main" val="2070387908"/>
                    </a:ext>
                  </a:extLst>
                </a:gridCol>
                <a:gridCol w="599792">
                  <a:extLst>
                    <a:ext uri="{9D8B030D-6E8A-4147-A177-3AD203B41FA5}">
                      <a16:colId xmlns:a16="http://schemas.microsoft.com/office/drawing/2014/main" val="3201985672"/>
                    </a:ext>
                  </a:extLst>
                </a:gridCol>
                <a:gridCol w="1245449">
                  <a:extLst>
                    <a:ext uri="{9D8B030D-6E8A-4147-A177-3AD203B41FA5}">
                      <a16:colId xmlns:a16="http://schemas.microsoft.com/office/drawing/2014/main" val="1018191136"/>
                    </a:ext>
                  </a:extLst>
                </a:gridCol>
                <a:gridCol w="1245449">
                  <a:extLst>
                    <a:ext uri="{9D8B030D-6E8A-4147-A177-3AD203B41FA5}">
                      <a16:colId xmlns:a16="http://schemas.microsoft.com/office/drawing/2014/main" val="2675871717"/>
                    </a:ext>
                  </a:extLst>
                </a:gridCol>
                <a:gridCol w="793841">
                  <a:extLst>
                    <a:ext uri="{9D8B030D-6E8A-4147-A177-3AD203B41FA5}">
                      <a16:colId xmlns:a16="http://schemas.microsoft.com/office/drawing/2014/main" val="573666976"/>
                    </a:ext>
                  </a:extLst>
                </a:gridCol>
                <a:gridCol w="4336135">
                  <a:extLst>
                    <a:ext uri="{9D8B030D-6E8A-4147-A177-3AD203B41FA5}">
                      <a16:colId xmlns:a16="http://schemas.microsoft.com/office/drawing/2014/main" val="1240987080"/>
                    </a:ext>
                  </a:extLst>
                </a:gridCol>
              </a:tblGrid>
              <a:tr h="399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504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связи, почтовые, периодическая печать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6 095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969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5865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обязательное страхование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2 760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777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4206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атериалы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запчасти, </a:t>
                      </a:r>
                      <a:r>
                        <a:rPr lang="ru-RU" sz="90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хоз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канцтовары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17 568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587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77259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6.4.8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и обслуживание технических средств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010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выплату вознаграждений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90413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затрат на предоставление услуг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21 979 138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23 556 767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28175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Прибыль, убыток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3 566 454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1 205 279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-66,2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8266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Регулируемая база задействованных активов (РБА)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73 483 979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98 806 894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34,46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в уставной капитал Предприятия объектов, сетей</a:t>
                      </a: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018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доходов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25 475 135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762 046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-2,80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498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оказываемых услуг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194 048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205 878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733811"/>
                  </a:ext>
                </a:extLst>
              </a:tr>
              <a:tr h="180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технические потери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-10,73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282257"/>
                  </a:ext>
                </a:extLst>
              </a:tr>
              <a:tr h="180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тыс,м3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68 004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65 835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-3,20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0425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средний (без НДС)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135,53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120,28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-11,26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9049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Доход</a:t>
                      </a:r>
                      <a:r>
                        <a:rPr lang="ru-RU" sz="90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сентября 2025 года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8 854 497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8 066 785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6849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Объем оказываемых услуг с 1 сентября 2025 года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65 093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66 963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-2,87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6371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(без НДС) с 1 января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80,79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83,88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6909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(без НДС) с 1 февраля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135,24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125,59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8457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(без НДС) с 1 сентября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136,03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120,47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-11,44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87734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Справочно: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6917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Среднесписочная численность персонала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2 389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2 375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5285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24578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утверждена штатным расписанием 2024 года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64893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Среднемесячная заработная плата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282 566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34748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279 843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23703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298 673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373 853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691486"/>
                  </a:ext>
                </a:extLst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ВОДОСНАБЖЕНИЯ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ВОДООТВЕДЕНИЯ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475293"/>
              </p:ext>
            </p:extLst>
          </p:nvPr>
        </p:nvGraphicFramePr>
        <p:xfrm>
          <a:off x="116542" y="759852"/>
          <a:ext cx="11949953" cy="5990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679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247417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00911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45956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44502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793731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335757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0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705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производство товаров и предоставление услуг,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8 885 527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9 769 099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859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Материальные затраты,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1 329 865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1 429 024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7,5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5466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и материалы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2 986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10 802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261,8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реактивов, материалов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44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горюче-смазочные материалы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170 162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245 736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цен, увеличение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коэффициента распределения для услуг водоотведения</a:t>
                      </a: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8628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опливо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10 186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10 822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стоимости на уголь и газ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933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1 146 531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1 161 663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615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оплату труда,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4 780 243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4 820 529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90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4 146 859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4 163 857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108463"/>
                  </a:ext>
                </a:extLst>
              </a:tr>
              <a:tr h="2160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социальный налог и социальные отчисления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398 414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415 490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04426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обязательное социальное медицинское страхование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117 428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113 131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отчисления планировались на весь производственный персонал</a:t>
                      </a: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89456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профессиональные пенсионные взносы (ОППВ)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47 382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влияние увеличения доли персонала, работающей во вредных условиях труда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528622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пенсионные взносы работодателя (ОПВР)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66 019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сокращение персонала, запланированного как освобождающийся от уплаты пенсионных взносов (пенсионеры)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60064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профессиональные взносы за счет средств работодателя (ПВР)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14 650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27045"/>
                  </a:ext>
                </a:extLst>
              </a:tr>
              <a:tr h="233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537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830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2 104</a:t>
                      </a:r>
                      <a:r>
                        <a:rPr lang="ru-RU" sz="900" b="1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173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36,8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канализационных сетей, станций на баланс Предприятия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851790"/>
                  </a:ext>
                </a:extLst>
              </a:tr>
              <a:tr h="213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367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415 602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13,1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сетей,  ремонтных работ на сетях и объектах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6654"/>
                  </a:ext>
                </a:extLst>
              </a:tr>
              <a:tr h="276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затраты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870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280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999 770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913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охраны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9142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10 483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333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труда и техника безопасности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109 945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коэффициента распределения для услуг водоотведения</a:t>
                      </a: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9693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25 325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89,2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электроэнергии и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теплоэнергии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205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виды страхования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40 340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45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по реализации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106 487</a:t>
                      </a:r>
                      <a:endParaRPr lang="en-US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107 339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117995"/>
                  </a:ext>
                </a:extLst>
              </a:tr>
              <a:tr h="270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негативное воздействие на 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охрану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окружающую среды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331 430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360 412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платы за негативное воздействие на окружающую среду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5787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Другие затраты, всего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262 574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345 927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6073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услуги связи, почтовые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4 895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12 129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147,8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685816"/>
                  </a:ext>
                </a:extLst>
              </a:tr>
            </a:tbl>
          </a:graphicData>
        </a:graphic>
      </p:graphicFrame>
      <p:pic>
        <p:nvPicPr>
          <p:cNvPr id="7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03912"/>
              </p:ext>
            </p:extLst>
          </p:nvPr>
        </p:nvGraphicFramePr>
        <p:xfrm>
          <a:off x="134471" y="762018"/>
          <a:ext cx="11914094" cy="5610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911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236187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597991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41711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41711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791459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323124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r>
                        <a:rPr lang="ru-RU" sz="900" b="1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3403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командировочные расходы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1 332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288,4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согласование инвестиционной программы и Нац. проекта в компетентном органе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755072"/>
                  </a:ext>
                </a:extLst>
              </a:tr>
              <a:tr h="23403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подготовка кадров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1 296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1 676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обязательная подготовка кадров по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БиОТ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6850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оплата проезда персонала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8 024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9 280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проезда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0321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содержание и обслуживание технических средств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35 215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52 679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зоны обслуживания, стоимости услуг, обновление лицензий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05822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материалы, запасные части, инструменты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167 011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210 423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зоны обслуживания, стоимости материалов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9562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затраты по лаборатории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0812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экологические затраты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44 913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57 447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нормативной документации в области санитарно-эпидемиологического нормирования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074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1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r>
                        <a:rPr lang="ru-RU" sz="900" b="1" baseline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периода - всего, в т. ч.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872 201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1 136 626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63548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Общие и административные расходы, всего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872 201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1 136 574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4352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административного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111 903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143 907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утверждена исходя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из СЗП по статистике для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362854"/>
                  </a:ext>
                </a:extLst>
              </a:tr>
              <a:tr h="216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Социальный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и социальные отчисления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10 719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14 569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утверждена исходя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из СЗП по статистике для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96492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бязательное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социальное медицинское страхование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3 357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3 221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-4,1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отчисления планировались на весь 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245742"/>
                  </a:ext>
                </a:extLst>
              </a:tr>
              <a:tr h="250161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бязательные </a:t>
                      </a:r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пенсионные взносы работодателя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2 465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2 645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утверждена исходя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из СЗП по статистике для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605064"/>
                  </a:ext>
                </a:extLst>
              </a:tr>
              <a:tr h="240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и платежи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707 705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927 704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связи с передачей на баланс объектов водоотведения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60007"/>
                  </a:ext>
                </a:extLst>
              </a:tr>
              <a:tr h="201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расходы, всего, в </a:t>
                      </a:r>
                      <a:r>
                        <a:rPr lang="ru-RU" sz="90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35 999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44 528 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0158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12 654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13 362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коэффициента распределения для услуг водоотведения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7215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3 339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6 909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увеличение стоимости электроэнергии и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теплоэнергии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87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сторонних организаций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10 264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11 660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3015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командировочные расходы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48,</a:t>
                      </a:r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планерное заседание по нац. проекту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81972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6.4.5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услуги связи, почтовые, периодическая печать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2 598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2 785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9274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6.4.6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обязательное страхование персонала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1 299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1 295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03513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6.4.7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атериалы</a:t>
                      </a:r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запчасти, </a:t>
                      </a:r>
                      <a:r>
                        <a:rPr lang="ru-RU" sz="900" b="0" i="0" u="none" strike="noStrike" kern="1200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хоз</a:t>
                      </a:r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канцтовары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5 621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8 204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46,0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увеличение, стоимости материалов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66295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содержание и обслуживание технических средств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1263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ВОДООТВЕДЕНИЯ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4754522-2106-CF9A-9AC5-B9B42D94A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75718"/>
              </p:ext>
            </p:extLst>
          </p:nvPr>
        </p:nvGraphicFramePr>
        <p:xfrm>
          <a:off x="179295" y="1109082"/>
          <a:ext cx="11860305" cy="51125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734">
                  <a:extLst>
                    <a:ext uri="{9D8B030D-6E8A-4147-A177-3AD203B41FA5}">
                      <a16:colId xmlns:a16="http://schemas.microsoft.com/office/drawing/2014/main" val="1416265324"/>
                    </a:ext>
                  </a:extLst>
                </a:gridCol>
                <a:gridCol w="3221577">
                  <a:extLst>
                    <a:ext uri="{9D8B030D-6E8A-4147-A177-3AD203B41FA5}">
                      <a16:colId xmlns:a16="http://schemas.microsoft.com/office/drawing/2014/main" val="2070387908"/>
                    </a:ext>
                  </a:extLst>
                </a:gridCol>
                <a:gridCol w="595291">
                  <a:extLst>
                    <a:ext uri="{9D8B030D-6E8A-4147-A177-3AD203B41FA5}">
                      <a16:colId xmlns:a16="http://schemas.microsoft.com/office/drawing/2014/main" val="3201985672"/>
                    </a:ext>
                  </a:extLst>
                </a:gridCol>
                <a:gridCol w="1236105">
                  <a:extLst>
                    <a:ext uri="{9D8B030D-6E8A-4147-A177-3AD203B41FA5}">
                      <a16:colId xmlns:a16="http://schemas.microsoft.com/office/drawing/2014/main" val="1018191136"/>
                    </a:ext>
                  </a:extLst>
                </a:gridCol>
                <a:gridCol w="1236105">
                  <a:extLst>
                    <a:ext uri="{9D8B030D-6E8A-4147-A177-3AD203B41FA5}">
                      <a16:colId xmlns:a16="http://schemas.microsoft.com/office/drawing/2014/main" val="2675871717"/>
                    </a:ext>
                  </a:extLst>
                </a:gridCol>
                <a:gridCol w="787886">
                  <a:extLst>
                    <a:ext uri="{9D8B030D-6E8A-4147-A177-3AD203B41FA5}">
                      <a16:colId xmlns:a16="http://schemas.microsoft.com/office/drawing/2014/main" val="573666976"/>
                    </a:ext>
                  </a:extLst>
                </a:gridCol>
                <a:gridCol w="4303607">
                  <a:extLst>
                    <a:ext uri="{9D8B030D-6E8A-4147-A177-3AD203B41FA5}">
                      <a16:colId xmlns:a16="http://schemas.microsoft.com/office/drawing/2014/main" val="1240987080"/>
                    </a:ext>
                  </a:extLst>
                </a:gridCol>
              </a:tblGrid>
              <a:tr h="399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endParaRPr lang="ru-RU" sz="9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504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Расходы на выплату вознаграждений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1159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затрат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9 757 728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10 905 723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2817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Прибыль, убыток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2 309 876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647 431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-72,0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8266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Регулируемая база задействованных активов (РБА)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53 099 918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70 792 066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в уставной капитал Предприятия объектов, сетей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0188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доходов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11 915 013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11 553 156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498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оказываемых услуг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149 974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155 581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733811"/>
                  </a:ext>
                </a:extLst>
              </a:tr>
              <a:tr h="18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технические потери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126793"/>
                  </a:ext>
                </a:extLst>
              </a:tr>
              <a:tr h="18000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2822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средний (без НДС)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79,45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74,26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0425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Доход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сентября 2025 года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3 022 140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2 807 021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6849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Объем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оказываемых услуг с 1 сентября 2025 года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37 726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38 088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6371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(без НДС) с 1 января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6909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(без НДС) с 1 февраля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83,54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78,21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8457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(без НДС) с 1 сентября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80,11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73,70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87734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Справочно: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6917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Среднесписочная численность персонала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1 224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5285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1 193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24578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утверждена по факту декабря 2024 года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64893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Среднемесячная заработная плата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555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34748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281 209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23703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298 673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378 853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691486"/>
                  </a:ext>
                </a:extLst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ВОДООТВЕДЕНИЯ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0" y="0"/>
            <a:ext cx="12191999" cy="119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О СОБЛЮДЕНИИ ПОКАЗАТЕЛЕЙ КАЧЕСТВА И НАДЕЖНОСТИ УСЛУГ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О ДОСТИЖЕНИИ ПОКАЗАТЕЛЕЙ ЭФФЕКТИВНОСТИ ДЕЯТЕЛЬНОСТИ 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b="16022"/>
          <a:stretch/>
        </p:blipFill>
        <p:spPr>
          <a:xfrm>
            <a:off x="6888480" y="3799728"/>
            <a:ext cx="4782599" cy="208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/>
        </p:blipFill>
        <p:spPr>
          <a:xfrm>
            <a:off x="518391" y="2853480"/>
            <a:ext cx="4724169" cy="30393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8391" y="1450107"/>
            <a:ext cx="5506720" cy="387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КАЧЕСТВО ВОДЫ ПО ВСЕМ ПОКАЗАТЕЛЯМ СООТВЕТСТВУЕТ ТРЕБОВАНИЯМ САНИТАРНЫХ НОРМ</a:t>
            </a:r>
            <a:endParaRPr lang="ru-RU" altLang="ru-RU" sz="12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8391" y="1909411"/>
            <a:ext cx="4836160" cy="824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Процесс контроля качества воды осуществляется лабораторией Предприятия. В процессе обеззараживания воды используется безопасный и нетоксичный гипохлорит натрия.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97040" y="1450107"/>
            <a:ext cx="4951616" cy="387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ОЧИСТКИ СТОЧНЫХ ВОД НА КАНАЛИЗАЦИОННЫХ ОЧИСТНЫХ СООРУЖЕНИЯХ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97039" y="1909411"/>
            <a:ext cx="4951615" cy="1821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Все сточные воды принимаемые Предприятием проходят полную биологическую очистку. Качество очистки контролируется испытательной лабораторией Предприятия.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Ежедневно выполняются анализы сточных вод, поступающих на станцию аэрации, по химическим и бактериологическим показателям на всех этапах очистки.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Ежеквартально проводится мониторинг очищенных сточных вод в накопителях и водохранилищах.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7040" y="6051214"/>
            <a:ext cx="11224039" cy="387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Тарифы Предприятию утверждены на пятилетний период 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2029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гг. с применением затратного метода, при котором показатели качества и надежности услуг, эффективности деятельности субъекту естественной монополии не утверждаются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.</a:t>
            </a:r>
            <a:endParaRPr lang="ru-RU" altLang="ru-RU" sz="1400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29" y="119036"/>
            <a:ext cx="1317011" cy="95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715472"/>
            <a:ext cx="12192000" cy="314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4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0" y="0"/>
            <a:ext cx="12192000" cy="119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ОСНОВНЫЕ ФИНАНСОВО-ЭКОНОМИЧЕСКИЕ ПОКАЗАТЕЛИ ДЕЯТЕЛЬНОСТИ </a:t>
            </a:r>
            <a:b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</a:b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(ОТЧЕТ О ПРИБЫЛЯХ И УБЫТКАХ) ЗА 2025 ГОД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741923"/>
              </p:ext>
            </p:extLst>
          </p:nvPr>
        </p:nvGraphicFramePr>
        <p:xfrm>
          <a:off x="152400" y="1677665"/>
          <a:ext cx="11905129" cy="358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884">
                  <a:extLst>
                    <a:ext uri="{9D8B030D-6E8A-4147-A177-3AD203B41FA5}">
                      <a16:colId xmlns:a16="http://schemas.microsoft.com/office/drawing/2014/main" val="497709223"/>
                    </a:ext>
                  </a:extLst>
                </a:gridCol>
                <a:gridCol w="8393763">
                  <a:extLst>
                    <a:ext uri="{9D8B030D-6E8A-4147-A177-3AD203B41FA5}">
                      <a16:colId xmlns:a16="http://schemas.microsoft.com/office/drawing/2014/main" val="1782054504"/>
                    </a:ext>
                  </a:extLst>
                </a:gridCol>
                <a:gridCol w="2472482">
                  <a:extLst>
                    <a:ext uri="{9D8B030D-6E8A-4147-A177-3AD203B41FA5}">
                      <a16:colId xmlns:a16="http://schemas.microsoft.com/office/drawing/2014/main" val="2353911618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ПОКАЗАТЕЛЕЙ</a:t>
                      </a:r>
                      <a:endParaRPr lang="ru-RU" sz="12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ЗА</a:t>
                      </a:r>
                      <a:r>
                        <a:rPr lang="ru-RU" sz="1200" b="1" kern="120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altLang="ru-RU" sz="16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2025</a:t>
                      </a:r>
                      <a:r>
                        <a:rPr lang="ru-RU" altLang="ru-RU" sz="12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altLang="ru-RU" sz="105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ГОД</a:t>
                      </a:r>
                      <a:endParaRPr lang="en-US" sz="1200" b="1" kern="1200" dirty="0" smtClean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200" b="1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НЕАУДИРОВАННЫЙ)</a:t>
                      </a:r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тыс. тенге</a:t>
                      </a:r>
                      <a:endParaRPr lang="ru-RU" sz="12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132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</a:t>
                      </a:r>
                      <a:r>
                        <a:rPr lang="ru-RU" sz="1100" b="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ОТ РЕАЛИЗАЦИИ УСЛУГ ВОДОСНАБЖЕНИЯ И ВОДООТВЕДЕНИЯ (ВЫРУЧКА)</a:t>
                      </a:r>
                      <a:endParaRPr lang="ru-RU" sz="1100" b="0" i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480 728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8731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СЕБЕСТОИМОСТЬ РЕАЛИЗОВАННЫХ УСЛУГ </a:t>
                      </a:r>
                      <a:endParaRPr lang="ru-RU" sz="1100" b="0" i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kk-KZ" sz="12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  <a:r>
                        <a:rPr lang="kk-KZ" sz="12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478 624</a:t>
                      </a:r>
                      <a:endParaRPr lang="ru-RU" sz="12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504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9504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r>
                        <a:rPr lang="ru-RU" sz="1100" b="0" i="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ПО РЕАЛИЗАЦИИ 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2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866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942</a:t>
                      </a:r>
                      <a:endParaRPr lang="ru-RU" sz="12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0559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АДМИНИСТРАТИВНЫЕ РАСХОДЫ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970</a:t>
                      </a:r>
                      <a:r>
                        <a:rPr lang="ru-RU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650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39084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РАСХОДЫ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823 901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531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ДОХОДЫ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753 865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711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ПО ПОДОХОДНОМУ НАЛОГУ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92 223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4726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ФИНАНСОВЫЙ</a:t>
                      </a:r>
                      <a:r>
                        <a:rPr lang="ru-RU" sz="1100" b="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РЕЗУЛЬТАТ</a:t>
                      </a:r>
                      <a:endParaRPr lang="ru-RU" sz="1100" b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461 114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608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3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42064"/>
          <a:stretch/>
        </p:blipFill>
        <p:spPr bwMode="auto">
          <a:xfrm>
            <a:off x="1" y="2372809"/>
            <a:ext cx="12192000" cy="44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>
            <a:off x="0" y="-1"/>
            <a:ext cx="3056708" cy="1033379"/>
          </a:xfrm>
          <a:prstGeom prst="rect">
            <a:avLst/>
          </a:prstGeom>
        </p:spPr>
      </p:pic>
      <p:pic>
        <p:nvPicPr>
          <p:cNvPr id="53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67" y="11574"/>
            <a:ext cx="1392324" cy="9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916329" y="1033378"/>
            <a:ext cx="1035934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altLang="ru-RU" sz="3200" b="1" dirty="0" smtClean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</a:t>
            </a:r>
            <a:endParaRPr lang="ru-RU" altLang="ru-RU" sz="2800" b="1" dirty="0">
              <a:ln w="3175">
                <a:noFill/>
              </a:ln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altLang="ru-RU" sz="28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исполнении утвержденных тарифных смет,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исполнении утвержденных инвестиционных программ 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услуги водоснабжения и водоотведения</a:t>
            </a:r>
            <a:r>
              <a:rPr lang="en-US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2025 года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коммунального предприятия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праве хозяйственного ведения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«Алматы Су</a:t>
            </a:r>
            <a:r>
              <a:rPr lang="en-US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400" b="1" dirty="0" smtClean="0">
              <a:ln w="3175">
                <a:noFill/>
              </a:ln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400" b="1" dirty="0" smtClean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 </a:t>
            </a: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энергетики и водоснабжения города Алматы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02787" y="-814706"/>
            <a:ext cx="8119736" cy="8560902"/>
          </a:xfrm>
          <a:prstGeom prst="rect">
            <a:avLst/>
          </a:prstGeom>
          <a:blipFill dpi="0" rotWithShape="1">
            <a:blip r:embed="rId6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2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2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0" y="0"/>
            <a:ext cx="12191999" cy="119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ОБЪЕМЫ ПРЕДОСТАВЛЕННЫХ УСЛУГ ВОДОСНАБЖЕНИЯ И ВОДООТВЕДЕНИЯ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ЗА 2025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4427186"/>
              </p:ext>
            </p:extLst>
          </p:nvPr>
        </p:nvGraphicFramePr>
        <p:xfrm>
          <a:off x="277903" y="1432013"/>
          <a:ext cx="11703080" cy="4904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4672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7033077">
                  <a:extLst>
                    <a:ext uri="{9D8B030D-6E8A-4147-A177-3AD203B41FA5}">
                      <a16:colId xmlns:a16="http://schemas.microsoft.com/office/drawing/2014/main" val="3404533618"/>
                    </a:ext>
                  </a:extLst>
                </a:gridCol>
                <a:gridCol w="1419757">
                  <a:extLst>
                    <a:ext uri="{9D8B030D-6E8A-4147-A177-3AD203B41FA5}">
                      <a16:colId xmlns:a16="http://schemas.microsoft.com/office/drawing/2014/main" val="3405235182"/>
                    </a:ext>
                  </a:extLst>
                </a:gridCol>
                <a:gridCol w="1397574">
                  <a:extLst>
                    <a:ext uri="{9D8B030D-6E8A-4147-A177-3AD203B41FA5}">
                      <a16:colId xmlns:a16="http://schemas.microsoft.com/office/drawing/2014/main" val="318283007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1733662079"/>
                    </a:ext>
                  </a:extLst>
                </a:gridCol>
              </a:tblGrid>
              <a:tr h="728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ГРУППА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НАИМЕНОВАНИЕ ПОТРЕБИТЕЛЕЙ 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УТВЕРЖДЕННЫЙ</a:t>
                      </a:r>
                      <a:r>
                        <a:rPr lang="ru-RU" sz="1000" b="1" i="0" u="none" strike="noStrike" baseline="0" dirty="0" smtClean="0">
                          <a:solidFill>
                            <a:srgbClr val="336699"/>
                          </a:solidFill>
                          <a:latin typeface="Arial"/>
                        </a:rPr>
                        <a:t> В ТС ОБЪЕМ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,</a:t>
                      </a:r>
                    </a:p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</a:t>
                      </a:r>
                      <a:r>
                        <a:rPr lang="ru-RU" sz="1000" b="1" u="none" strike="noStrike" baseline="300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ФАКТИЧЕСКИЙ </a:t>
                      </a:r>
                    </a:p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ОБЪЕМ,</a:t>
                      </a:r>
                    </a:p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</a:t>
                      </a:r>
                      <a:r>
                        <a:rPr lang="ru-RU" sz="1000" b="1" u="none" strike="noStrike" baseline="300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1" i="0" u="none" strike="noStrike" dirty="0" smtClean="0">
                        <a:solidFill>
                          <a:srgbClr val="336699"/>
                        </a:solidFill>
                        <a:latin typeface="Arial"/>
                      </a:endParaRP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ОТКЛОНЕНИЕ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,</a:t>
                      </a:r>
                    </a:p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 %</a:t>
                      </a:r>
                    </a:p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 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082588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algn="ctr" fontAlgn="ctr"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105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реализации услуг водоснабжения – всего, в том числе: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194 048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205 878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6,10%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</a:t>
                      </a:r>
                    </a:p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147 609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166 305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983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потребители - юридические лица, не входящие в состав первой и третьей групп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38 200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32 233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-15,6%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3119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организации, содержащиеся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8 239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7 340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-10,9%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30846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105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 услуг водоотведения – всего, в том числе: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149 974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155 581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3,74%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62283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</a:t>
                      </a:r>
                    </a:p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102 805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114 060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7868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потребители - юридические лица, не входящие в состав первой и третьей групп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37 612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32 211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-14,3%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27616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организации, содержащиеся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9 557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05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-2,6%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817001"/>
                  </a:ext>
                </a:extLst>
              </a:tr>
            </a:tbl>
          </a:graphicData>
        </a:graphic>
      </p:graphicFrame>
      <p:pic>
        <p:nvPicPr>
          <p:cNvPr id="8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30873" r="86058" b="55547"/>
          <a:stretch/>
        </p:blipFill>
        <p:spPr>
          <a:xfrm>
            <a:off x="742480" y="2725184"/>
            <a:ext cx="949124" cy="910583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8121445" y="2233913"/>
            <a:ext cx="1855754" cy="2540458"/>
          </a:xfrm>
          <a:prstGeom prst="roundRect">
            <a:avLst>
              <a:gd name="adj" fmla="val 47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44393" y="2342860"/>
            <a:ext cx="282804" cy="282804"/>
          </a:xfrm>
          <a:prstGeom prst="ellipse">
            <a:avLst/>
          </a:prstGeom>
          <a:solidFill>
            <a:srgbClr val="00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2321059" y="2326175"/>
            <a:ext cx="282804" cy="282804"/>
          </a:xfrm>
          <a:prstGeom prst="ellipse">
            <a:avLst/>
          </a:prstGeom>
          <a:solidFill>
            <a:srgbClr val="00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277427" y="2342860"/>
            <a:ext cx="282804" cy="282804"/>
          </a:xfrm>
          <a:prstGeom prst="ellipse">
            <a:avLst/>
          </a:prstGeom>
          <a:solidFill>
            <a:srgbClr val="00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266308" y="2342860"/>
            <a:ext cx="282804" cy="282804"/>
          </a:xfrm>
          <a:prstGeom prst="ellipse">
            <a:avLst/>
          </a:prstGeom>
          <a:solidFill>
            <a:srgbClr val="00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8225132" y="2333433"/>
            <a:ext cx="282804" cy="282804"/>
          </a:xfrm>
          <a:prstGeom prst="ellipse">
            <a:avLst/>
          </a:prstGeom>
          <a:solidFill>
            <a:srgbClr val="005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7197" y="2279494"/>
            <a:ext cx="148638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1000" b="1" spc="3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ДОСУДЕБНЫЕ УВЕДОМЛЕНИЯ</a:t>
            </a:r>
            <a:endParaRPr lang="ru-RU" sz="1000" b="1" spc="3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538778" y="2298047"/>
            <a:ext cx="161485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1000" b="1" spc="3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ПРИОСТАНОВЛЕНИЕ УСЛУГ</a:t>
            </a:r>
            <a:endParaRPr lang="ru-RU" sz="1000" b="1" spc="3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560231" y="2304115"/>
            <a:ext cx="149235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1000" b="1" spc="3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БЛОКИРОВКА КАНАЛИЗАЦИИ</a:t>
            </a:r>
            <a:endParaRPr lang="ru-RU" sz="1000" b="1" spc="3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559658" y="2300456"/>
            <a:ext cx="146021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1000" b="1" spc="3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СУДЕБНАЯ </a:t>
            </a:r>
          </a:p>
          <a:p>
            <a:r>
              <a:rPr lang="ru-RU" sz="1000" b="1" spc="3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</a:t>
            </a:r>
            <a:endParaRPr lang="ru-RU" sz="1000" b="1" spc="3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501027" y="2259044"/>
            <a:ext cx="147617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1000" b="1" spc="3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ГАРАНТИЙНЫЕ ПИСЬМА</a:t>
            </a:r>
            <a:endParaRPr lang="ru-RU" sz="1000" b="1" spc="3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2" t="30700" r="70203" b="55720"/>
          <a:stretch/>
        </p:blipFill>
        <p:spPr>
          <a:xfrm>
            <a:off x="2695655" y="2725183"/>
            <a:ext cx="949124" cy="9105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2" t="30873" r="54253" b="55547"/>
          <a:stretch/>
        </p:blipFill>
        <p:spPr>
          <a:xfrm>
            <a:off x="4605088" y="2725183"/>
            <a:ext cx="949124" cy="91058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1" t="31046" r="37924" b="55374"/>
          <a:stretch/>
        </p:blipFill>
        <p:spPr>
          <a:xfrm>
            <a:off x="6648766" y="2725183"/>
            <a:ext cx="949124" cy="91058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6" t="30873" r="21689" b="55547"/>
          <a:stretch/>
        </p:blipFill>
        <p:spPr>
          <a:xfrm>
            <a:off x="8550816" y="2725183"/>
            <a:ext cx="949124" cy="91058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t="64218" r="-127" b="10326"/>
          <a:stretch/>
        </p:blipFill>
        <p:spPr>
          <a:xfrm>
            <a:off x="92596" y="4886517"/>
            <a:ext cx="12099403" cy="1706880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252417" y="3740616"/>
            <a:ext cx="1845225" cy="650872"/>
          </a:xfrm>
          <a:prstGeom prst="roundRect">
            <a:avLst>
              <a:gd name="adj" fmla="val 479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Направлено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25 223</a:t>
            </a:r>
            <a:endParaRPr lang="ru-RU" sz="1050" b="1" dirty="0" smtClean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Сумма:     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4 904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05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5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Оплачено: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2 132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sz="105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252006" y="3740616"/>
            <a:ext cx="1857734" cy="650872"/>
          </a:xfrm>
          <a:prstGeom prst="roundRect">
            <a:avLst>
              <a:gd name="adj" fmla="val 479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Должников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2 248</a:t>
            </a:r>
            <a:endParaRPr lang="ru-RU" sz="1050" b="1" dirty="0" smtClean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Сумма:         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sz="105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Оплачено:    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sz="105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177531" y="3734549"/>
            <a:ext cx="1833006" cy="656940"/>
          </a:xfrm>
          <a:prstGeom prst="roundRect">
            <a:avLst>
              <a:gd name="adj" fmla="val 479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Передано в суд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13 907</a:t>
            </a:r>
            <a:endParaRPr lang="ru-RU" sz="1050" b="1" dirty="0" smtClean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Сумма:     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3 819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sz="105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Оплачено:   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804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sz="105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119465" y="3734549"/>
            <a:ext cx="1857734" cy="656940"/>
          </a:xfrm>
          <a:prstGeom prst="roundRect">
            <a:avLst>
              <a:gd name="adj" fmla="val 479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Писем выдано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638</a:t>
            </a:r>
            <a:endParaRPr lang="ru-RU" sz="1050" b="1" dirty="0" smtClean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Сумма:         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418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sz="105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Оплачено:      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sz="105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44393" y="1428463"/>
            <a:ext cx="8857480" cy="569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/>
            <a:r>
              <a:rPr lang="ru-RU" sz="1400" spc="3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снижения дебиторской задолженности Предприятием ежедневно проводятся мероприятия по взысканию дебиторской задолженности, используется весь спектр досудебных и судебных мер</a:t>
            </a:r>
            <a:endParaRPr lang="ru-RU" sz="1400" spc="3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260037" y="4350571"/>
            <a:ext cx="1845225" cy="423800"/>
          </a:xfrm>
          <a:prstGeom prst="roundRect">
            <a:avLst>
              <a:gd name="adj" fmla="val 17590"/>
            </a:avLst>
          </a:prstGeom>
          <a:solidFill>
            <a:srgbClr val="DE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ru-RU" sz="8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</a:t>
            </a:r>
            <a:endParaRPr lang="ru-RU" sz="1050" b="1" dirty="0" smtClean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sz="105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852" y="2233915"/>
            <a:ext cx="1857734" cy="2540456"/>
          </a:xfrm>
          <a:prstGeom prst="roundRect">
            <a:avLst>
              <a:gd name="adj" fmla="val 47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2241460" y="4350571"/>
            <a:ext cx="1845225" cy="423800"/>
          </a:xfrm>
          <a:prstGeom prst="roundRect">
            <a:avLst>
              <a:gd name="adj" fmla="val 17590"/>
            </a:avLst>
          </a:prstGeom>
          <a:solidFill>
            <a:srgbClr val="DE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ru-RU" sz="8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</a:t>
            </a:r>
            <a:endParaRPr lang="ru-RU" sz="1050" b="1" dirty="0" smtClean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6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5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4202471" y="4350571"/>
            <a:ext cx="1836251" cy="423800"/>
          </a:xfrm>
          <a:prstGeom prst="roundRect">
            <a:avLst>
              <a:gd name="adj" fmla="val 17590"/>
            </a:avLst>
          </a:prstGeom>
          <a:solidFill>
            <a:srgbClr val="DE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ru-RU" sz="8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</a:t>
            </a:r>
            <a:endParaRPr lang="ru-RU" sz="1050" b="1" dirty="0" smtClean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05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168196" y="4350571"/>
            <a:ext cx="1851676" cy="423800"/>
          </a:xfrm>
          <a:prstGeom prst="roundRect">
            <a:avLst>
              <a:gd name="adj" fmla="val 17590"/>
            </a:avLst>
          </a:prstGeom>
          <a:solidFill>
            <a:srgbClr val="DE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ru-RU" sz="8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</a:t>
            </a:r>
            <a:endParaRPr lang="ru-RU" sz="1050" b="1" dirty="0" smtClean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05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218668" y="3734549"/>
            <a:ext cx="1826810" cy="656940"/>
          </a:xfrm>
          <a:prstGeom prst="roundRect">
            <a:avLst>
              <a:gd name="adj" fmla="val 479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Должников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34 228</a:t>
            </a: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Сумма:     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1 069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sz="105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Оплачено:   </a:t>
            </a:r>
            <a:r>
              <a:rPr lang="ru-RU" sz="1200" b="1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263,5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5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sz="105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12472" y="2233913"/>
            <a:ext cx="1829572" cy="2540458"/>
          </a:xfrm>
          <a:prstGeom prst="roundRect">
            <a:avLst>
              <a:gd name="adj" fmla="val 47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45639" y="2233913"/>
            <a:ext cx="1850020" cy="2540458"/>
          </a:xfrm>
          <a:prstGeom prst="roundRect">
            <a:avLst>
              <a:gd name="adj" fmla="val 47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74097" y="2233912"/>
            <a:ext cx="1845775" cy="2540459"/>
          </a:xfrm>
          <a:prstGeom prst="roundRect">
            <a:avLst>
              <a:gd name="adj" fmla="val 47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2417" y="1306232"/>
            <a:ext cx="11720809" cy="8003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14093"/>
          </a:xfrm>
          <a:prstGeom prst="rect">
            <a:avLst/>
          </a:prstGeom>
        </p:spPr>
      </p:pic>
      <p:sp>
        <p:nvSpPr>
          <p:cNvPr id="66" name="Rectangle 22"/>
          <p:cNvSpPr/>
          <p:nvPr/>
        </p:nvSpPr>
        <p:spPr>
          <a:xfrm>
            <a:off x="0" y="158848"/>
            <a:ext cx="12192000" cy="729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 </a:t>
            </a:r>
            <a:r>
              <a:rPr lang="ru-RU" altLang="ru-RU" sz="1600" b="1" dirty="0" smtClean="0">
                <a:solidFill>
                  <a:srgbClr val="3674B5"/>
                </a:solidFill>
                <a:latin typeface="Arial" panose="020B0604020202020204" pitchFamily="34" charset="0"/>
              </a:rPr>
              <a:t>ПРОВОДИМАЯ РАБОТА С ПОТРЕБИТЕЛЯМИ </a:t>
            </a:r>
          </a:p>
          <a:p>
            <a:pPr algn="ctr"/>
            <a:r>
              <a:rPr lang="ru-RU" altLang="ru-RU" sz="1600" b="1" dirty="0" smtClean="0">
                <a:solidFill>
                  <a:srgbClr val="3674B5"/>
                </a:solidFill>
                <a:latin typeface="Arial" panose="020B0604020202020204" pitchFamily="34" charset="0"/>
              </a:rPr>
              <a:t>УСЛУГ ВОДОСНАБЖЕНИЯ И ВОДООТВЕДЕНИЯ</a:t>
            </a:r>
            <a:endParaRPr lang="en-GB" sz="1600" b="1" dirty="0">
              <a:solidFill>
                <a:srgbClr val="3674B5"/>
              </a:solidFill>
              <a:latin typeface="Arial" panose="020B0604020202020204" pitchFamily="34" charset="0"/>
            </a:endParaRPr>
          </a:p>
        </p:txBody>
      </p:sp>
      <p:pic>
        <p:nvPicPr>
          <p:cNvPr id="67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727" y="5908794"/>
            <a:ext cx="611980" cy="556907"/>
          </a:xfrm>
          <a:prstGeom prst="rect">
            <a:avLst/>
          </a:prstGeom>
        </p:spPr>
      </p:pic>
      <p:sp>
        <p:nvSpPr>
          <p:cNvPr id="72" name="Скругленный прямоугольник 71"/>
          <p:cNvSpPr/>
          <p:nvPr/>
        </p:nvSpPr>
        <p:spPr>
          <a:xfrm>
            <a:off x="10222523" y="1306231"/>
            <a:ext cx="1750703" cy="3468139"/>
          </a:xfrm>
          <a:prstGeom prst="roundRect">
            <a:avLst>
              <a:gd name="adj" fmla="val 9206"/>
            </a:avLst>
          </a:prstGeom>
          <a:solidFill>
            <a:srgbClr val="DEF0FD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spc="3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spc="3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ru-RU" sz="1200" spc="3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3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ОХВАЧЕНО </a:t>
            </a:r>
          </a:p>
          <a:p>
            <a:pPr algn="ctr"/>
            <a:r>
              <a:rPr lang="ru-RU" sz="2400" spc="6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75 606 </a:t>
            </a:r>
          </a:p>
          <a:p>
            <a:pPr algn="ctr"/>
            <a:r>
              <a:rPr lang="ru-RU" sz="1100" spc="3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ПОТРЕБИТЕЛЕЙ </a:t>
            </a:r>
            <a:endParaRPr lang="ru-RU" sz="1100" spc="3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10700" r="49819" b="52632"/>
          <a:stretch/>
        </p:blipFill>
        <p:spPr>
          <a:xfrm>
            <a:off x="6324340" y="2066340"/>
            <a:ext cx="1173166" cy="117204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2" t="16424" r="958" b="58726"/>
          <a:stretch/>
        </p:blipFill>
        <p:spPr>
          <a:xfrm>
            <a:off x="6324339" y="3294732"/>
            <a:ext cx="1180618" cy="9144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57002" r="51287" b="18148"/>
          <a:stretch/>
        </p:blipFill>
        <p:spPr>
          <a:xfrm>
            <a:off x="6324339" y="4454619"/>
            <a:ext cx="1180618" cy="9144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1" t="54805" r="2845" b="15941"/>
          <a:stretch/>
        </p:blipFill>
        <p:spPr>
          <a:xfrm>
            <a:off x="6324339" y="5486205"/>
            <a:ext cx="1176055" cy="9191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6" t="54918" r="26661" b="17400"/>
          <a:stretch/>
        </p:blipFill>
        <p:spPr>
          <a:xfrm>
            <a:off x="182918" y="5436470"/>
            <a:ext cx="1431885" cy="10185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56176" r="72798" b="16142"/>
          <a:stretch/>
        </p:blipFill>
        <p:spPr>
          <a:xfrm>
            <a:off x="216398" y="3941393"/>
            <a:ext cx="1442960" cy="1026450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70"/>
            <a:ext cx="12192000" cy="119786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7048" y="346226"/>
            <a:ext cx="10717493" cy="395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ПРОВОДИМАЯ РАБОТА С ПОТРЕБИТЕЛЯМИ УСЛУГ ВОДОСНАБЖЕНИЯ И ВОДООТВЕДЕНИЯ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8700" y="1371370"/>
            <a:ext cx="5073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</a:rPr>
              <a:t>Информация о способах платежей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00875" y="1262827"/>
            <a:ext cx="4973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</a:rPr>
              <a:t>Способы получения потребителями счет-квитанций и счетов-фактур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31955" y="2094150"/>
            <a:ext cx="4370169" cy="1554916"/>
          </a:xfrm>
          <a:prstGeom prst="roundRect">
            <a:avLst>
              <a:gd name="adj" fmla="val 20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платежных 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терминалов, 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расположенных в 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ЦОП-ах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Жарокова,196;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мкр.Жетысу-3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дом 37;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Ботаническая 29А;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Чуланова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109.</a:t>
            </a:r>
            <a:endParaRPr lang="ru-RU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45448" y="3756399"/>
            <a:ext cx="4356675" cy="1396439"/>
          </a:xfrm>
          <a:prstGeom prst="roundRect">
            <a:avLst>
              <a:gd name="adj" fmla="val 21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интернет-банкинга банков второго уровня. </a:t>
            </a:r>
            <a:endParaRPr lang="ru-RU" sz="11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Интернет-банкинг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пользователям управлять банковскими счетами в режиме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любой точке мира, с любого компьютера/смартфона, имеющего подключение к интернету. Вы можете быстро и легко проводить операции с квитанциями 24 часа в сутки 7 дней в неделю.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31955" y="5260171"/>
            <a:ext cx="4358080" cy="1272947"/>
          </a:xfrm>
          <a:prstGeom prst="roundRect">
            <a:avLst>
              <a:gd name="adj" fmla="val 21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мобильное приложение и официального сайта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потребителей не жилых помещений.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85591" y="2115421"/>
            <a:ext cx="4288950" cy="1030147"/>
          </a:xfrm>
          <a:prstGeom prst="roundRect">
            <a:avLst>
              <a:gd name="adj" fmla="val 20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абонентских отделах Предприятия, расположенных в 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ЦОП-ах 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адресам: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Жарокова,196;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мкр.Жетысу-3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дом 37;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Ботаническая 29А;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Чуланова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109.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85590" y="3236859"/>
            <a:ext cx="4288951" cy="1030147"/>
          </a:xfrm>
          <a:prstGeom prst="roundRect">
            <a:avLst>
              <a:gd name="adj" fmla="val 196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входа на веб-портал Предприятия и регистрации с помощью лицевого счета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ответом на несколько вопросов для аутентификации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85590" y="4361532"/>
            <a:ext cx="4288951" cy="1030147"/>
          </a:xfrm>
          <a:prstGeom prst="roundRect">
            <a:avLst>
              <a:gd name="adj" fmla="val 20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абонентском отделе АО «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Алсеко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1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адресу 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Байзакова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221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83251" y="5486205"/>
            <a:ext cx="4334474" cy="1030147"/>
          </a:xfrm>
          <a:prstGeom prst="roundRect">
            <a:avLst>
              <a:gd name="adj" fmla="val 21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 автоматически выгружаются счета-фактуры абонентов в сервер Комитета государственных доходов. Авторизованные на сайте Комитета потребители имеют возможность получить электронную версию счет-фактуры </a:t>
            </a:r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ВАЖНО!!!</a:t>
            </a:r>
          </a:p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Данный вариант для плательщиков НДС.</a:t>
            </a:r>
          </a:p>
        </p:txBody>
      </p:sp>
      <p:pic>
        <p:nvPicPr>
          <p:cNvPr id="24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15441" r="22887" b="56877"/>
          <a:stretch/>
        </p:blipFill>
        <p:spPr>
          <a:xfrm>
            <a:off x="228545" y="2481864"/>
            <a:ext cx="1431885" cy="10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4364090" y="2407911"/>
            <a:ext cx="1891552" cy="4252673"/>
            <a:chOff x="4364090" y="2407911"/>
            <a:chExt cx="1891552" cy="425267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543322" y="2841812"/>
              <a:ext cx="1514940" cy="3388658"/>
            </a:xfrm>
            <a:prstGeom prst="roundRect">
              <a:avLst>
                <a:gd name="adj" fmla="val 9913"/>
              </a:avLst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4364090" y="2407911"/>
              <a:ext cx="1891552" cy="4252673"/>
              <a:chOff x="4462282" y="1806814"/>
              <a:chExt cx="1891552" cy="4252673"/>
            </a:xfrm>
          </p:grpSpPr>
          <p:pic>
            <p:nvPicPr>
              <p:cNvPr id="28" name="Рисунок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51" b="6174"/>
              <a:stretch/>
            </p:blipFill>
            <p:spPr bwMode="auto">
              <a:xfrm>
                <a:off x="4669453" y="2501153"/>
                <a:ext cx="1460106" cy="335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" descr="Плоский макет IPhone | Фон PNG Бесплатная загрузка - Pikbest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79" r="27442"/>
              <a:stretch/>
            </p:blipFill>
            <p:spPr bwMode="auto">
              <a:xfrm>
                <a:off x="4462282" y="1806814"/>
                <a:ext cx="1891552" cy="4252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1488330" y="292544"/>
            <a:ext cx="10703670" cy="61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ПРОВОДИМАЯ РАБОТА С ПОТРЕБИТЕЛЯМИ УСЛУГ ВОДОСНАБЖЕНИЯ И ВОДООТВЕДЕНИЯ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135127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МОБИЛЬНОЕ ПРИЛОЖЕНИЕ ЛИЧНОГО КАБИНЕТА ПОТРЕБИТЕЛЯ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33" name="Прямоугольник 21"/>
          <p:cNvSpPr>
            <a:spLocks noChangeArrowheads="1"/>
          </p:cNvSpPr>
          <p:nvPr/>
        </p:nvSpPr>
        <p:spPr bwMode="auto">
          <a:xfrm>
            <a:off x="7342046" y="2739144"/>
            <a:ext cx="4478652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 МОБИЛЬНОМ ПРИЛОЖЕНИИ ПРЕДУСМОТРЕНЫ СЛЕДУЮЩИЕ ФУНКЦИИ: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передача 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показаний ИПУ;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заявка на опломбировку ИПУ;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заявка на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распломбировку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ИПУ;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реестр действующих ИПУ;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расшифровка начислений;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расшифровка оплаты и др. </a:t>
            </a: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документы.</a:t>
            </a:r>
            <a:endParaRPr lang="ru-RU" altLang="ru-RU" sz="1400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30933" y="1472478"/>
            <a:ext cx="1891552" cy="4252673"/>
            <a:chOff x="479922" y="1512982"/>
            <a:chExt cx="1891552" cy="4252673"/>
          </a:xfrm>
        </p:grpSpPr>
        <p:pic>
          <p:nvPicPr>
            <p:cNvPr id="18" name="Рисунок 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3" b="6413"/>
            <a:stretch/>
          </p:blipFill>
          <p:spPr bwMode="auto">
            <a:xfrm>
              <a:off x="696145" y="2149443"/>
              <a:ext cx="1441487" cy="278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Плоский макет IPhone | Фон PNG Бесплатная загрузка - Pikbes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79" r="27442"/>
            <a:stretch/>
          </p:blipFill>
          <p:spPr bwMode="auto">
            <a:xfrm>
              <a:off x="479922" y="1512982"/>
              <a:ext cx="1891552" cy="4252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2537525" y="1926971"/>
            <a:ext cx="1891552" cy="4252673"/>
            <a:chOff x="2537525" y="1926971"/>
            <a:chExt cx="1891552" cy="4252673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676275" y="2339788"/>
              <a:ext cx="1557563" cy="3403293"/>
            </a:xfrm>
            <a:prstGeom prst="roundRect">
              <a:avLst>
                <a:gd name="adj" fmla="val 8592"/>
              </a:avLst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2537525" y="1926971"/>
              <a:ext cx="1891552" cy="4252673"/>
              <a:chOff x="2830865" y="2021535"/>
              <a:chExt cx="1891552" cy="4252673"/>
            </a:xfrm>
          </p:grpSpPr>
          <p:grpSp>
            <p:nvGrpSpPr>
              <p:cNvPr id="21" name="Группа 16"/>
              <p:cNvGrpSpPr>
                <a:grpSpLocks/>
              </p:cNvGrpSpPr>
              <p:nvPr/>
            </p:nvGrpSpPr>
            <p:grpSpPr bwMode="auto">
              <a:xfrm>
                <a:off x="3056965" y="2755603"/>
                <a:ext cx="1443318" cy="2805953"/>
                <a:chOff x="5389883" y="844730"/>
                <a:chExt cx="1078518" cy="2048599"/>
              </a:xfrm>
            </p:grpSpPr>
            <p:pic>
              <p:nvPicPr>
                <p:cNvPr id="22" name="Рисунок 2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332" b="5694"/>
                <a:stretch/>
              </p:blipFill>
              <p:spPr bwMode="auto">
                <a:xfrm>
                  <a:off x="5389883" y="844730"/>
                  <a:ext cx="1078518" cy="20485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Прямоугольник 22"/>
                <p:cNvSpPr/>
                <p:nvPr/>
              </p:nvSpPr>
              <p:spPr>
                <a:xfrm>
                  <a:off x="5507311" y="1269901"/>
                  <a:ext cx="793299" cy="2145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5507311" y="1700783"/>
                  <a:ext cx="793299" cy="18702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5" name="Прямоугольник 24"/>
                <p:cNvSpPr/>
                <p:nvPr/>
              </p:nvSpPr>
              <p:spPr>
                <a:xfrm>
                  <a:off x="5507311" y="2025321"/>
                  <a:ext cx="793299" cy="18702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pic>
            <p:nvPicPr>
              <p:cNvPr id="31" name="Picture 2" descr="Плоский макет IPhone | Фон PNG Бесплатная загрузка - Pikbest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79" r="27442"/>
              <a:stretch/>
            </p:blipFill>
            <p:spPr bwMode="auto">
              <a:xfrm>
                <a:off x="2830865" y="2021535"/>
                <a:ext cx="1891552" cy="4252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002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5" b="49699"/>
          <a:stretch/>
        </p:blipFill>
        <p:spPr bwMode="auto">
          <a:xfrm>
            <a:off x="-7516" y="5625296"/>
            <a:ext cx="12192000" cy="12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4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2394235" y="385407"/>
            <a:ext cx="7435160" cy="33408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+mn-cs"/>
              </a:rPr>
              <a:t>ОСНАЩЕННОСТЬ ПРИБОРАМИ УЧЕТА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714256"/>
              </p:ext>
            </p:extLst>
          </p:nvPr>
        </p:nvGraphicFramePr>
        <p:xfrm>
          <a:off x="206187" y="1583269"/>
          <a:ext cx="11815483" cy="3477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8381">
                  <a:extLst>
                    <a:ext uri="{9D8B030D-6E8A-4147-A177-3AD203B41FA5}">
                      <a16:colId xmlns:a16="http://schemas.microsoft.com/office/drawing/2014/main" val="3202796703"/>
                    </a:ext>
                  </a:extLst>
                </a:gridCol>
                <a:gridCol w="1774448">
                  <a:extLst>
                    <a:ext uri="{9D8B030D-6E8A-4147-A177-3AD203B41FA5}">
                      <a16:colId xmlns:a16="http://schemas.microsoft.com/office/drawing/2014/main" val="3404558356"/>
                    </a:ext>
                  </a:extLst>
                </a:gridCol>
                <a:gridCol w="1951893">
                  <a:extLst>
                    <a:ext uri="{9D8B030D-6E8A-4147-A177-3AD203B41FA5}">
                      <a16:colId xmlns:a16="http://schemas.microsoft.com/office/drawing/2014/main" val="1400756768"/>
                    </a:ext>
                  </a:extLst>
                </a:gridCol>
                <a:gridCol w="1121865">
                  <a:extLst>
                    <a:ext uri="{9D8B030D-6E8A-4147-A177-3AD203B41FA5}">
                      <a16:colId xmlns:a16="http://schemas.microsoft.com/office/drawing/2014/main" val="765132868"/>
                    </a:ext>
                  </a:extLst>
                </a:gridCol>
                <a:gridCol w="1774448">
                  <a:extLst>
                    <a:ext uri="{9D8B030D-6E8A-4147-A177-3AD203B41FA5}">
                      <a16:colId xmlns:a16="http://schemas.microsoft.com/office/drawing/2014/main" val="121694726"/>
                    </a:ext>
                  </a:extLst>
                </a:gridCol>
                <a:gridCol w="1774448">
                  <a:extLst>
                    <a:ext uri="{9D8B030D-6E8A-4147-A177-3AD203B41FA5}">
                      <a16:colId xmlns:a16="http://schemas.microsoft.com/office/drawing/2014/main" val="355180781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 Группы</a:t>
                      </a:r>
                      <a:r>
                        <a:rPr lang="ru-RU" sz="120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Потребителей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Всего домов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и квартир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Дома</a:t>
                      </a:r>
                      <a:r>
                        <a:rPr lang="ru-RU" sz="120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и квартиры,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оснащенные ПУ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Всего ПУ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В работе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 Выведены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5997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Физические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лица,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в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том числе;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620 464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468 291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581 837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429 664  </a:t>
                      </a:r>
                      <a:r>
                        <a:rPr lang="ru-RU" sz="16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152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691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Многоквартирные жилые дома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500 823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376 583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487 246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363 006  </a:t>
                      </a:r>
                      <a:r>
                        <a:rPr lang="ru-RU" sz="16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124 </a:t>
                      </a:r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4102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Индивидуальные жилые строения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119 641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91 708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94 591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66 658  </a:t>
                      </a:r>
                      <a:r>
                        <a:rPr lang="ru-RU" sz="16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27 </a:t>
                      </a:r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69112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Юридические лица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31 207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31 207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34 669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34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669  </a:t>
                      </a:r>
                      <a:r>
                        <a:rPr lang="ru-RU" sz="16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84675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Бюджетные организации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1 695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695  </a:t>
                      </a:r>
                      <a:r>
                        <a:rPr lang="ru-RU" sz="16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1052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Всего: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652 543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500 370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618 201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466 028  </a:t>
                      </a:r>
                      <a:r>
                        <a:rPr lang="ru-RU" sz="16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152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29098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80435" y="5274256"/>
            <a:ext cx="116627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По состоянию на конец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года из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652 543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потребителей ГКП «Алматы Су»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500 370</a:t>
            </a:r>
            <a:r>
              <a:rPr lang="ru-RU" sz="12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(</a:t>
            </a:r>
            <a:r>
              <a:rPr lang="ru-RU" sz="14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77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%) </a:t>
            </a:r>
            <a:r>
              <a:rPr lang="ru-RU" sz="1200" i="1" dirty="0" smtClean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потребителей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имеют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618 201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установленных приборов учета, из них </a:t>
            </a:r>
            <a:r>
              <a:rPr lang="ru-RU" sz="1400" b="1" i="1" dirty="0" smtClean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466 028 </a:t>
            </a:r>
            <a:r>
              <a:rPr lang="ru-RU" sz="1200" i="1" dirty="0" smtClean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(</a:t>
            </a:r>
            <a:r>
              <a:rPr lang="ru-RU" sz="1400" i="1" dirty="0" smtClean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75,4</a:t>
            </a:r>
            <a:r>
              <a:rPr lang="ru-RU" sz="1200" i="1" dirty="0" smtClean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%)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находятся в рабочем </a:t>
            </a:r>
            <a:r>
              <a:rPr lang="ru-RU" sz="1200" i="1" dirty="0" smtClean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состоянии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,</a:t>
            </a:r>
            <a:r>
              <a:rPr lang="ru-RU" dirty="0" smtClean="0"/>
              <a:t>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выведены – </a:t>
            </a:r>
            <a:r>
              <a:rPr lang="ru-RU" sz="14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 </a:t>
            </a: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i="1" dirty="0">
              <a:ln w="0"/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0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163"/>
            <a:ext cx="12192000" cy="910244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" y="-16164"/>
            <a:ext cx="12192000" cy="910246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+mn-cs"/>
              </a:rPr>
              <a:t>КОЛИЧЕСТВО ПОТРЕБИТЕЛЕЙ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9118" y="1061157"/>
            <a:ext cx="10928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spcBef>
                <a:spcPct val="0"/>
              </a:spcBef>
            </a:pP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ИНФОРМАЦИЯ О КОЛИЧЕСТВЕ ПОТРЕБИТЕЛЕЙ ПО УСЛУГЕ ВОДОСНАБЖЕНИЯ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653" y="3937507"/>
            <a:ext cx="10895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ИНФОРМАЦИЯ О КОЛИЧЕСТВЕ ПОТРЕБИТЕЛЕЙ ПО УСЛУГЕ ВОДООТВЕДЕНИЯ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502385"/>
              </p:ext>
            </p:extLst>
          </p:nvPr>
        </p:nvGraphicFramePr>
        <p:xfrm>
          <a:off x="87389" y="1368934"/>
          <a:ext cx="11988000" cy="2329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1708872349"/>
                    </a:ext>
                  </a:extLst>
                </a:gridCol>
                <a:gridCol w="3024000">
                  <a:extLst>
                    <a:ext uri="{9D8B030D-6E8A-4147-A177-3AD203B41FA5}">
                      <a16:colId xmlns:a16="http://schemas.microsoft.com/office/drawing/2014/main" val="221299819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45849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408891445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8847111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71126982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612264776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137645379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3870010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район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Юридические лица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Бюджетные организации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Коллективные договоры 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КСК по единому платежу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МЖД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ИЖС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9141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Алатауский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2 471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40 191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27 842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70 729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061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Алмалинский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90 985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101 100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9878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Ауэзовский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4 101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104 897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5 988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115 154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8273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Бостандыкский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6 753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115 199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5 244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127 402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3876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Жетысуский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2 146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28 043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15 892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46 169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88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Талгарский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4 772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46 885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19 866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71 795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4560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Наурызбайский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Карасайский</a:t>
                      </a:r>
                      <a:r>
                        <a:rPr lang="ru-RU" sz="1000" b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2 012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38 882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12 886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53 874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740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Турксибский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Илийский</a:t>
                      </a:r>
                      <a:r>
                        <a:rPr lang="ru-RU" sz="1000" b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2 379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35 411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26 146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64 062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036416"/>
                  </a:ext>
                </a:extLst>
              </a:tr>
              <a:tr h="24146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05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30 296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859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378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500 493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118 118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650 285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048328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195851"/>
              </p:ext>
            </p:extLst>
          </p:nvPr>
        </p:nvGraphicFramePr>
        <p:xfrm>
          <a:off x="87388" y="4281246"/>
          <a:ext cx="11996792" cy="2324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018">
                  <a:extLst>
                    <a:ext uri="{9D8B030D-6E8A-4147-A177-3AD203B41FA5}">
                      <a16:colId xmlns:a16="http://schemas.microsoft.com/office/drawing/2014/main" val="1375358551"/>
                    </a:ext>
                  </a:extLst>
                </a:gridCol>
                <a:gridCol w="3031774">
                  <a:extLst>
                    <a:ext uri="{9D8B030D-6E8A-4147-A177-3AD203B41FA5}">
                      <a16:colId xmlns:a16="http://schemas.microsoft.com/office/drawing/2014/main" val="122178346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24416856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66356145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822050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9797605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75061380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9829944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93452679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район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Юридические лица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Бюджетные организации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Коллективные договоры 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КСК по единому платежу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МЖД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ИЖС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64785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Алатауский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2 483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9 504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52 282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7736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Алмалинский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5 687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90 988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1 183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98 055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968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Ауэзовский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4 117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104 897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3 484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112 662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1490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Бостандыкский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6 767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115 200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2 218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124 387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04484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Жетысуский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2 223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28 044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5 715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36 062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2940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Талгарский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4 777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46 901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8 553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60 454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0773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Наурызбайский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Карасайский</a:t>
                      </a:r>
                      <a:r>
                        <a:rPr lang="ru-RU" sz="1000" b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2 041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38 993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5 502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46 609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58499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Турксибский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Илийский</a:t>
                      </a:r>
                      <a:r>
                        <a:rPr lang="ru-RU" sz="1000" b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2 498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35 606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7 690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45 921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352643"/>
                  </a:ext>
                </a:extLst>
              </a:tr>
              <a:tr h="236668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05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30 593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500 820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43 849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576 432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703327"/>
                  </a:ext>
                </a:extLst>
              </a:tr>
            </a:tbl>
          </a:graphicData>
        </a:graphic>
      </p:graphicFrame>
      <p:pic>
        <p:nvPicPr>
          <p:cNvPr id="13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78" y="95225"/>
            <a:ext cx="1055065" cy="7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800248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1656263" y="-7709"/>
            <a:ext cx="9505950" cy="807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ПЕРСПЕКТИВЫ ДЕЯТЕЛЬНОСТИ И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ТАРИФОВ НА УСЛУГИ ВОДОСНАБЖЕНИЯ И ВОДООТВЕДЕНИЯ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500190"/>
              </p:ext>
            </p:extLst>
          </p:nvPr>
        </p:nvGraphicFramePr>
        <p:xfrm>
          <a:off x="326570" y="956628"/>
          <a:ext cx="11564035" cy="3020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5484">
                  <a:extLst>
                    <a:ext uri="{9D8B030D-6E8A-4147-A177-3AD203B41FA5}">
                      <a16:colId xmlns:a16="http://schemas.microsoft.com/office/drawing/2014/main" val="2626216435"/>
                    </a:ext>
                  </a:extLst>
                </a:gridCol>
                <a:gridCol w="3997087">
                  <a:extLst>
                    <a:ext uri="{9D8B030D-6E8A-4147-A177-3AD203B41FA5}">
                      <a16:colId xmlns:a16="http://schemas.microsoft.com/office/drawing/2014/main" val="1100038833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3693428946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656534815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368796728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005992145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54545767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90599769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854232697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136315765"/>
                    </a:ext>
                  </a:extLst>
                </a:gridCol>
              </a:tblGrid>
              <a:tr h="21600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0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Группы</a:t>
                      </a:r>
                      <a:endParaRPr lang="kk-KZ" sz="10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групп потребителей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kk-KZ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</a:t>
                      </a:r>
                      <a:r>
                        <a:rPr lang="ru-RU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водоснабжения</a:t>
                      </a:r>
                      <a:endParaRPr lang="ru-RU" sz="11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услуги водоотведения</a:t>
                      </a:r>
                      <a:endParaRPr lang="ru-RU" sz="11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81126"/>
                  </a:ext>
                </a:extLst>
              </a:tr>
              <a:tr h="2031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января 2026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апреля 2026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января 2026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апреля 2026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557189"/>
                  </a:ext>
                </a:extLst>
              </a:tr>
              <a:tr h="322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 </a:t>
                      </a:r>
                      <a:r>
                        <a:rPr lang="kk-KZ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НДС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НДС</a:t>
                      </a: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 </a:t>
                      </a:r>
                      <a:r>
                        <a:rPr lang="kk-KZ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НДС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НДС</a:t>
                      </a: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 </a:t>
                      </a:r>
                      <a:r>
                        <a:rPr lang="kk-KZ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НДС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НДС</a:t>
                      </a: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 </a:t>
                      </a:r>
                      <a:r>
                        <a:rPr lang="kk-KZ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НДС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НДС</a:t>
                      </a: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679317"/>
                  </a:ext>
                </a:extLst>
              </a:tr>
              <a:tr h="229639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kk-KZ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kk-KZ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группа </a:t>
                      </a:r>
                      <a:endParaRPr lang="ru-RU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физические лица;</a:t>
                      </a:r>
                      <a:endParaRPr lang="ru-RU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организации</a:t>
                      </a:r>
                      <a:r>
                        <a:rPr lang="ru-RU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водоснабжения; организации, занимающиеся передачей и распределением тепловой энергии; организации, предоставляющие регулируемые услуги в сфере водоснабжения и (или) водоотведения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143118"/>
                  </a:ext>
                </a:extLst>
              </a:tr>
              <a:tr h="1440000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372121"/>
                  </a:ext>
                </a:extLst>
              </a:tr>
              <a:tr h="2353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kk-KZ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группа </a:t>
                      </a:r>
                      <a:endParaRPr lang="ru-RU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прочие </a:t>
                      </a:r>
                      <a:r>
                        <a:rPr lang="ru-RU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потребители - юридические лица, не входящие в состав первой и третьей групп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100288"/>
                  </a:ext>
                </a:extLst>
              </a:tr>
              <a:tr h="20890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kk-KZ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группа</a:t>
                      </a:r>
                      <a:endParaRPr lang="ru-RU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организации</a:t>
                      </a:r>
                      <a:r>
                        <a:rPr lang="ru-RU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содержащиеся за счет бюджетных средств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393,30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456,23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311,51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361,35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145,50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168,78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162,66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188,69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357770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26570" y="4133146"/>
            <a:ext cx="11741373" cy="114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Предприятие планирует подачу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заявки на 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тарифов во втором полугодии 2026 года. </a:t>
            </a:r>
            <a:endParaRPr lang="ru-RU" sz="12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мера обусловлена необходимостью обеспечения устойчивого функционирования предприятия и включает следующие ключевые факторы:</a:t>
            </a:r>
          </a:p>
          <a:p>
            <a:pPr algn="just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Доведение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заработной платы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уровня показателей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энергетической отрасли для сохранения кадрового потенциала.</a:t>
            </a:r>
          </a:p>
          <a:p>
            <a:pPr algn="just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Принятие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баланс новых сетей и объектов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водоснабжения и водоотведения, требующих дополнительных затрат на обслуживание и эксплуатацию.</a:t>
            </a:r>
          </a:p>
          <a:p>
            <a:pPr algn="just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Рост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стоимости стратегических товаров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электроэнергия),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напрямую влияющих на себестоимость 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услуг.</a:t>
            </a:r>
            <a:endParaRPr lang="ru-RU" sz="12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buNone/>
              <a:defRPr/>
            </a:pPr>
            <a:endParaRPr lang="ru-RU" sz="1800" dirty="0">
              <a:latin typeface="Arial" charset="0"/>
            </a:endParaRPr>
          </a:p>
          <a:p>
            <a:pPr>
              <a:buNone/>
            </a:pPr>
            <a:endParaRPr lang="ru-RU" sz="18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	</a:t>
            </a: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endParaRPr lang="ru-RU" altLang="ru-RU" sz="120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  <a:r>
              <a:rPr lang="en-US" altLang="ru-RU" sz="1250" dirty="0">
                <a:latin typeface="Arial" panose="020B0604020202020204" pitchFamily="34" charset="0"/>
              </a:rPr>
              <a:t>	</a:t>
            </a:r>
            <a:endParaRPr lang="ru-RU" altLang="ru-RU" sz="125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50" dirty="0">
                <a:latin typeface="Arial" panose="020B0604020202020204" pitchFamily="34" charset="0"/>
              </a:rPr>
              <a:t>	</a:t>
            </a:r>
            <a:r>
              <a:rPr lang="kk-KZ" altLang="ru-RU" sz="1200" dirty="0">
                <a:latin typeface="Arial" charset="0"/>
              </a:rPr>
              <a:t>	</a:t>
            </a:r>
            <a:endParaRPr lang="ru-RU" altLang="ru-RU" sz="12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 </a:t>
            </a:r>
            <a:br>
              <a:rPr lang="ru-RU" altLang="ru-RU" sz="1800" dirty="0">
                <a:latin typeface="Arial" charset="0"/>
              </a:rPr>
            </a:br>
            <a:endParaRPr lang="ru-RU" altLang="ru-RU" sz="12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78" y="95225"/>
            <a:ext cx="1055065" cy="766178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91968" y="5435083"/>
            <a:ext cx="11741373" cy="114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Предприятию утверждены Инвестиционные программы на 2026 год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/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услуги водоснабжения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8,8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млрд. тенге, в том числе перенесенные с 2025 года мероприятия </a:t>
            </a:r>
            <a:r>
              <a:rPr lang="ru-RU" sz="14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млрд. 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тенге.</a:t>
            </a:r>
            <a:endParaRPr lang="ru-RU" sz="12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водоотведения – </a:t>
            </a:r>
            <a:r>
              <a:rPr lang="ru-RU" sz="14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тенге, в том числе перенесенные с 2025 года мероприятия </a:t>
            </a:r>
            <a:r>
              <a:rPr lang="ru-RU" sz="14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197,5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тенге.</a:t>
            </a:r>
          </a:p>
          <a:p>
            <a:pPr marL="171450" indent="-171450" algn="just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инвестиционную программу водоснабжения внесена заявка на добавление мероприятий за счет дополнительного дохода на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4,3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млрд. тенге.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20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  <a:r>
              <a:rPr lang="en-US" altLang="ru-RU" sz="1250" dirty="0">
                <a:latin typeface="Arial" panose="020B0604020202020204" pitchFamily="34" charset="0"/>
              </a:rPr>
              <a:t>	</a:t>
            </a:r>
            <a:endParaRPr lang="ru-RU" altLang="ru-RU" sz="125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50" dirty="0">
                <a:latin typeface="Arial" panose="020B0604020202020204" pitchFamily="34" charset="0"/>
              </a:rPr>
              <a:t>	</a:t>
            </a:r>
            <a:r>
              <a:rPr lang="kk-KZ" altLang="ru-RU" sz="1200" dirty="0">
                <a:latin typeface="Arial" charset="0"/>
              </a:rPr>
              <a:t>	</a:t>
            </a:r>
            <a:endParaRPr lang="ru-RU" altLang="ru-RU" sz="12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 </a:t>
            </a:r>
            <a:br>
              <a:rPr lang="ru-RU" altLang="ru-RU" sz="1800" dirty="0">
                <a:latin typeface="Arial" charset="0"/>
              </a:rPr>
            </a:br>
            <a:endParaRPr lang="ru-RU" altLang="ru-RU" sz="12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42064"/>
          <a:stretch/>
        </p:blipFill>
        <p:spPr bwMode="auto">
          <a:xfrm>
            <a:off x="0" y="2372809"/>
            <a:ext cx="12192000" cy="44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Strumenti per l'elettrolisi - Injec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43892" r="7823" b="48820"/>
          <a:stretch/>
        </p:blipFill>
        <p:spPr bwMode="auto">
          <a:xfrm>
            <a:off x="903573" y="2666785"/>
            <a:ext cx="10384854" cy="564059"/>
          </a:xfrm>
          <a:custGeom>
            <a:avLst/>
            <a:gdLst/>
            <a:ahLst/>
            <a:cxnLst/>
            <a:rect l="l" t="t" r="r" b="b"/>
            <a:pathLst>
              <a:path w="10384854" h="564059">
                <a:moveTo>
                  <a:pt x="10276209" y="450205"/>
                </a:moveTo>
                <a:lnTo>
                  <a:pt x="10380761" y="450205"/>
                </a:lnTo>
                <a:lnTo>
                  <a:pt x="10380761" y="554757"/>
                </a:lnTo>
                <a:lnTo>
                  <a:pt x="10276209" y="554757"/>
                </a:lnTo>
                <a:close/>
                <a:moveTo>
                  <a:pt x="10028559" y="450205"/>
                </a:moveTo>
                <a:lnTo>
                  <a:pt x="10133111" y="450205"/>
                </a:lnTo>
                <a:lnTo>
                  <a:pt x="10133111" y="554757"/>
                </a:lnTo>
                <a:lnTo>
                  <a:pt x="10028559" y="554757"/>
                </a:lnTo>
                <a:close/>
                <a:moveTo>
                  <a:pt x="9790434" y="450205"/>
                </a:moveTo>
                <a:lnTo>
                  <a:pt x="9894986" y="450205"/>
                </a:lnTo>
                <a:lnTo>
                  <a:pt x="9894986" y="554757"/>
                </a:lnTo>
                <a:lnTo>
                  <a:pt x="9790434" y="554757"/>
                </a:lnTo>
                <a:close/>
                <a:moveTo>
                  <a:pt x="2846338" y="318865"/>
                </a:moveTo>
                <a:lnTo>
                  <a:pt x="2846338" y="463228"/>
                </a:lnTo>
                <a:lnTo>
                  <a:pt x="2953494" y="463228"/>
                </a:lnTo>
                <a:cubicBezTo>
                  <a:pt x="2987725" y="463228"/>
                  <a:pt x="3011785" y="461554"/>
                  <a:pt x="3025676" y="458205"/>
                </a:cubicBezTo>
                <a:cubicBezTo>
                  <a:pt x="3039566" y="454856"/>
                  <a:pt x="3051658" y="447229"/>
                  <a:pt x="3061953" y="435323"/>
                </a:cubicBezTo>
                <a:cubicBezTo>
                  <a:pt x="3072247" y="423416"/>
                  <a:pt x="3077393" y="408782"/>
                  <a:pt x="3077393" y="391418"/>
                </a:cubicBezTo>
                <a:cubicBezTo>
                  <a:pt x="3077393" y="366118"/>
                  <a:pt x="3068401" y="347700"/>
                  <a:pt x="3050419" y="336166"/>
                </a:cubicBezTo>
                <a:cubicBezTo>
                  <a:pt x="3032435" y="324632"/>
                  <a:pt x="3001739" y="318865"/>
                  <a:pt x="2958331" y="318865"/>
                </a:cubicBezTo>
                <a:close/>
                <a:moveTo>
                  <a:pt x="5454327" y="317004"/>
                </a:moveTo>
                <a:lnTo>
                  <a:pt x="5454327" y="462856"/>
                </a:lnTo>
                <a:lnTo>
                  <a:pt x="5556274" y="462856"/>
                </a:lnTo>
                <a:cubicBezTo>
                  <a:pt x="5595962" y="462856"/>
                  <a:pt x="5621139" y="461740"/>
                  <a:pt x="5631805" y="459507"/>
                </a:cubicBezTo>
                <a:cubicBezTo>
                  <a:pt x="5648176" y="456531"/>
                  <a:pt x="5661508" y="449275"/>
                  <a:pt x="5671802" y="437741"/>
                </a:cubicBezTo>
                <a:cubicBezTo>
                  <a:pt x="5682096" y="426207"/>
                  <a:pt x="5687243" y="410766"/>
                  <a:pt x="5687243" y="391418"/>
                </a:cubicBezTo>
                <a:cubicBezTo>
                  <a:pt x="5687243" y="375047"/>
                  <a:pt x="5683274" y="361157"/>
                  <a:pt x="5675337" y="349746"/>
                </a:cubicBezTo>
                <a:cubicBezTo>
                  <a:pt x="5667399" y="338336"/>
                  <a:pt x="5655927" y="330027"/>
                  <a:pt x="5640920" y="324818"/>
                </a:cubicBezTo>
                <a:cubicBezTo>
                  <a:pt x="5625913" y="319609"/>
                  <a:pt x="5593357" y="317004"/>
                  <a:pt x="5543252" y="317004"/>
                </a:cubicBezTo>
                <a:close/>
                <a:moveTo>
                  <a:pt x="7853287" y="136550"/>
                </a:moveTo>
                <a:lnTo>
                  <a:pt x="7779618" y="338956"/>
                </a:lnTo>
                <a:lnTo>
                  <a:pt x="7928446" y="338956"/>
                </a:lnTo>
                <a:close/>
                <a:moveTo>
                  <a:pt x="4786238" y="136550"/>
                </a:moveTo>
                <a:lnTo>
                  <a:pt x="4712568" y="338956"/>
                </a:lnTo>
                <a:lnTo>
                  <a:pt x="4861396" y="338956"/>
                </a:lnTo>
                <a:close/>
                <a:moveTo>
                  <a:pt x="1338188" y="136550"/>
                </a:moveTo>
                <a:lnTo>
                  <a:pt x="1264518" y="338956"/>
                </a:lnTo>
                <a:lnTo>
                  <a:pt x="1413346" y="338956"/>
                </a:lnTo>
                <a:close/>
                <a:moveTo>
                  <a:pt x="5454327" y="100087"/>
                </a:moveTo>
                <a:lnTo>
                  <a:pt x="5454327" y="226219"/>
                </a:lnTo>
                <a:lnTo>
                  <a:pt x="5526509" y="226219"/>
                </a:lnTo>
                <a:cubicBezTo>
                  <a:pt x="5569421" y="226219"/>
                  <a:pt x="5596086" y="225599"/>
                  <a:pt x="5606504" y="224359"/>
                </a:cubicBezTo>
                <a:cubicBezTo>
                  <a:pt x="5625355" y="222126"/>
                  <a:pt x="5640176" y="215615"/>
                  <a:pt x="5650966" y="204825"/>
                </a:cubicBezTo>
                <a:cubicBezTo>
                  <a:pt x="5661756" y="194035"/>
                  <a:pt x="5667151" y="179834"/>
                  <a:pt x="5667151" y="162223"/>
                </a:cubicBezTo>
                <a:cubicBezTo>
                  <a:pt x="5667151" y="145356"/>
                  <a:pt x="5662501" y="131651"/>
                  <a:pt x="5653199" y="121109"/>
                </a:cubicBezTo>
                <a:cubicBezTo>
                  <a:pt x="5643897" y="110567"/>
                  <a:pt x="5630068" y="104180"/>
                  <a:pt x="5611713" y="101948"/>
                </a:cubicBezTo>
                <a:cubicBezTo>
                  <a:pt x="5600798" y="100707"/>
                  <a:pt x="5569421" y="100087"/>
                  <a:pt x="5517579" y="100087"/>
                </a:cubicBezTo>
                <a:close/>
                <a:moveTo>
                  <a:pt x="3529012" y="94134"/>
                </a:moveTo>
                <a:cubicBezTo>
                  <a:pt x="3483620" y="94134"/>
                  <a:pt x="3447033" y="109699"/>
                  <a:pt x="3419251" y="140829"/>
                </a:cubicBezTo>
                <a:cubicBezTo>
                  <a:pt x="3391470" y="171959"/>
                  <a:pt x="3377580" y="218902"/>
                  <a:pt x="3377580" y="281658"/>
                </a:cubicBezTo>
                <a:cubicBezTo>
                  <a:pt x="3377580" y="343421"/>
                  <a:pt x="3391843" y="390240"/>
                  <a:pt x="3420368" y="422114"/>
                </a:cubicBezTo>
                <a:cubicBezTo>
                  <a:pt x="3448893" y="453988"/>
                  <a:pt x="3485108" y="469925"/>
                  <a:pt x="3529012" y="469925"/>
                </a:cubicBezTo>
                <a:cubicBezTo>
                  <a:pt x="3572916" y="469925"/>
                  <a:pt x="3608946" y="454112"/>
                  <a:pt x="3637099" y="422486"/>
                </a:cubicBezTo>
                <a:cubicBezTo>
                  <a:pt x="3665253" y="390860"/>
                  <a:pt x="3679329" y="343421"/>
                  <a:pt x="3679329" y="280169"/>
                </a:cubicBezTo>
                <a:cubicBezTo>
                  <a:pt x="3679329" y="217661"/>
                  <a:pt x="3665624" y="171029"/>
                  <a:pt x="3638215" y="140271"/>
                </a:cubicBezTo>
                <a:cubicBezTo>
                  <a:pt x="3610806" y="109513"/>
                  <a:pt x="3574405" y="94134"/>
                  <a:pt x="3529012" y="94134"/>
                </a:cubicBezTo>
                <a:close/>
                <a:moveTo>
                  <a:pt x="10271745" y="9302"/>
                </a:moveTo>
                <a:lnTo>
                  <a:pt x="10384854" y="9302"/>
                </a:lnTo>
                <a:lnTo>
                  <a:pt x="10384854" y="137294"/>
                </a:lnTo>
                <a:lnTo>
                  <a:pt x="10358065" y="414115"/>
                </a:lnTo>
                <a:lnTo>
                  <a:pt x="10298906" y="414115"/>
                </a:lnTo>
                <a:lnTo>
                  <a:pt x="10271745" y="137294"/>
                </a:lnTo>
                <a:close/>
                <a:moveTo>
                  <a:pt x="10024095" y="9302"/>
                </a:moveTo>
                <a:lnTo>
                  <a:pt x="10137204" y="9302"/>
                </a:lnTo>
                <a:lnTo>
                  <a:pt x="10137204" y="137294"/>
                </a:lnTo>
                <a:lnTo>
                  <a:pt x="10110415" y="414115"/>
                </a:lnTo>
                <a:lnTo>
                  <a:pt x="10051256" y="414115"/>
                </a:lnTo>
                <a:lnTo>
                  <a:pt x="10024095" y="137294"/>
                </a:lnTo>
                <a:close/>
                <a:moveTo>
                  <a:pt x="9785970" y="9302"/>
                </a:moveTo>
                <a:lnTo>
                  <a:pt x="9899079" y="9302"/>
                </a:lnTo>
                <a:lnTo>
                  <a:pt x="9899079" y="137294"/>
                </a:lnTo>
                <a:lnTo>
                  <a:pt x="9872290" y="414115"/>
                </a:lnTo>
                <a:lnTo>
                  <a:pt x="9813131" y="414115"/>
                </a:lnTo>
                <a:lnTo>
                  <a:pt x="9785970" y="137294"/>
                </a:lnTo>
                <a:close/>
                <a:moveTo>
                  <a:pt x="9268122" y="9302"/>
                </a:moveTo>
                <a:lnTo>
                  <a:pt x="9672562" y="9302"/>
                </a:lnTo>
                <a:lnTo>
                  <a:pt x="9672562" y="101575"/>
                </a:lnTo>
                <a:lnTo>
                  <a:pt x="9378255" y="101575"/>
                </a:lnTo>
                <a:lnTo>
                  <a:pt x="9378255" y="222498"/>
                </a:lnTo>
                <a:lnTo>
                  <a:pt x="9652099" y="222498"/>
                </a:lnTo>
                <a:lnTo>
                  <a:pt x="9652099" y="314400"/>
                </a:lnTo>
                <a:lnTo>
                  <a:pt x="9378255" y="314400"/>
                </a:lnTo>
                <a:lnTo>
                  <a:pt x="9378255" y="462856"/>
                </a:lnTo>
                <a:lnTo>
                  <a:pt x="9682980" y="462856"/>
                </a:lnTo>
                <a:lnTo>
                  <a:pt x="9682980" y="554757"/>
                </a:lnTo>
                <a:lnTo>
                  <a:pt x="9268122" y="554757"/>
                </a:lnTo>
                <a:close/>
                <a:moveTo>
                  <a:pt x="8717160" y="9302"/>
                </a:moveTo>
                <a:lnTo>
                  <a:pt x="8820224" y="9302"/>
                </a:lnTo>
                <a:lnTo>
                  <a:pt x="8820224" y="372443"/>
                </a:lnTo>
                <a:lnTo>
                  <a:pt x="9041234" y="9302"/>
                </a:lnTo>
                <a:lnTo>
                  <a:pt x="9150994" y="9302"/>
                </a:lnTo>
                <a:lnTo>
                  <a:pt x="9150994" y="554757"/>
                </a:lnTo>
                <a:lnTo>
                  <a:pt x="9047931" y="554757"/>
                </a:lnTo>
                <a:lnTo>
                  <a:pt x="9047931" y="198686"/>
                </a:lnTo>
                <a:lnTo>
                  <a:pt x="8827293" y="554757"/>
                </a:lnTo>
                <a:lnTo>
                  <a:pt x="8717160" y="554757"/>
                </a:lnTo>
                <a:close/>
                <a:moveTo>
                  <a:pt x="8163594" y="9302"/>
                </a:moveTo>
                <a:lnTo>
                  <a:pt x="8273727" y="9302"/>
                </a:lnTo>
                <a:lnTo>
                  <a:pt x="8273727" y="223987"/>
                </a:lnTo>
                <a:lnTo>
                  <a:pt x="8489528" y="223987"/>
                </a:lnTo>
                <a:lnTo>
                  <a:pt x="8489528" y="9302"/>
                </a:lnTo>
                <a:lnTo>
                  <a:pt x="8599661" y="9302"/>
                </a:lnTo>
                <a:lnTo>
                  <a:pt x="8599661" y="554757"/>
                </a:lnTo>
                <a:lnTo>
                  <a:pt x="8489528" y="554757"/>
                </a:lnTo>
                <a:lnTo>
                  <a:pt x="8489528" y="316260"/>
                </a:lnTo>
                <a:lnTo>
                  <a:pt x="8273727" y="316260"/>
                </a:lnTo>
                <a:lnTo>
                  <a:pt x="8273727" y="554757"/>
                </a:lnTo>
                <a:lnTo>
                  <a:pt x="8163594" y="554757"/>
                </a:lnTo>
                <a:close/>
                <a:moveTo>
                  <a:pt x="7796361" y="9302"/>
                </a:moveTo>
                <a:lnTo>
                  <a:pt x="7912819" y="9302"/>
                </a:lnTo>
                <a:lnTo>
                  <a:pt x="8131224" y="554757"/>
                </a:lnTo>
                <a:lnTo>
                  <a:pt x="8011417" y="554757"/>
                </a:lnTo>
                <a:lnTo>
                  <a:pt x="7963792" y="430858"/>
                </a:lnTo>
                <a:lnTo>
                  <a:pt x="7745759" y="430858"/>
                </a:lnTo>
                <a:lnTo>
                  <a:pt x="7700739" y="554757"/>
                </a:lnTo>
                <a:lnTo>
                  <a:pt x="7583909" y="554757"/>
                </a:lnTo>
                <a:close/>
                <a:moveTo>
                  <a:pt x="6999684" y="9302"/>
                </a:moveTo>
                <a:lnTo>
                  <a:pt x="7164511" y="9302"/>
                </a:lnTo>
                <a:lnTo>
                  <a:pt x="7263482" y="381372"/>
                </a:lnTo>
                <a:lnTo>
                  <a:pt x="7361336" y="9302"/>
                </a:lnTo>
                <a:lnTo>
                  <a:pt x="7526535" y="9302"/>
                </a:lnTo>
                <a:lnTo>
                  <a:pt x="7526535" y="554757"/>
                </a:lnTo>
                <a:lnTo>
                  <a:pt x="7424216" y="554757"/>
                </a:lnTo>
                <a:lnTo>
                  <a:pt x="7424216" y="125388"/>
                </a:lnTo>
                <a:lnTo>
                  <a:pt x="7315944" y="554757"/>
                </a:lnTo>
                <a:lnTo>
                  <a:pt x="7209904" y="554757"/>
                </a:lnTo>
                <a:lnTo>
                  <a:pt x="7102003" y="125388"/>
                </a:lnTo>
                <a:lnTo>
                  <a:pt x="7102003" y="554757"/>
                </a:lnTo>
                <a:lnTo>
                  <a:pt x="6999684" y="554757"/>
                </a:lnTo>
                <a:close/>
                <a:moveTo>
                  <a:pt x="6450211" y="9302"/>
                </a:moveTo>
                <a:lnTo>
                  <a:pt x="6553274" y="9302"/>
                </a:lnTo>
                <a:lnTo>
                  <a:pt x="6553274" y="372443"/>
                </a:lnTo>
                <a:lnTo>
                  <a:pt x="6774284" y="9302"/>
                </a:lnTo>
                <a:lnTo>
                  <a:pt x="6884045" y="9302"/>
                </a:lnTo>
                <a:lnTo>
                  <a:pt x="6884045" y="554757"/>
                </a:lnTo>
                <a:lnTo>
                  <a:pt x="6780981" y="554757"/>
                </a:lnTo>
                <a:lnTo>
                  <a:pt x="6780981" y="198686"/>
                </a:lnTo>
                <a:lnTo>
                  <a:pt x="6560343" y="554757"/>
                </a:lnTo>
                <a:lnTo>
                  <a:pt x="6450211" y="554757"/>
                </a:lnTo>
                <a:close/>
                <a:moveTo>
                  <a:pt x="5896644" y="9302"/>
                </a:moveTo>
                <a:lnTo>
                  <a:pt x="6006777" y="9302"/>
                </a:lnTo>
                <a:lnTo>
                  <a:pt x="6006777" y="223987"/>
                </a:lnTo>
                <a:lnTo>
                  <a:pt x="6222578" y="223987"/>
                </a:lnTo>
                <a:lnTo>
                  <a:pt x="6222578" y="9302"/>
                </a:lnTo>
                <a:lnTo>
                  <a:pt x="6332711" y="9302"/>
                </a:lnTo>
                <a:lnTo>
                  <a:pt x="6332711" y="554757"/>
                </a:lnTo>
                <a:lnTo>
                  <a:pt x="6222578" y="554757"/>
                </a:lnTo>
                <a:lnTo>
                  <a:pt x="6222578" y="316260"/>
                </a:lnTo>
                <a:lnTo>
                  <a:pt x="6006777" y="316260"/>
                </a:lnTo>
                <a:lnTo>
                  <a:pt x="6006777" y="554757"/>
                </a:lnTo>
                <a:lnTo>
                  <a:pt x="5896644" y="554757"/>
                </a:lnTo>
                <a:close/>
                <a:moveTo>
                  <a:pt x="5344194" y="9302"/>
                </a:moveTo>
                <a:lnTo>
                  <a:pt x="5562228" y="9302"/>
                </a:lnTo>
                <a:cubicBezTo>
                  <a:pt x="5605388" y="9302"/>
                  <a:pt x="5637572" y="11100"/>
                  <a:pt x="5658780" y="14697"/>
                </a:cubicBezTo>
                <a:cubicBezTo>
                  <a:pt x="5679988" y="18294"/>
                  <a:pt x="5698963" y="25797"/>
                  <a:pt x="5715707" y="37207"/>
                </a:cubicBezTo>
                <a:cubicBezTo>
                  <a:pt x="5732450" y="48617"/>
                  <a:pt x="5746402" y="63810"/>
                  <a:pt x="5757564" y="82786"/>
                </a:cubicBezTo>
                <a:cubicBezTo>
                  <a:pt x="5768727" y="101762"/>
                  <a:pt x="5774308" y="123032"/>
                  <a:pt x="5774308" y="146596"/>
                </a:cubicBezTo>
                <a:cubicBezTo>
                  <a:pt x="5774308" y="172145"/>
                  <a:pt x="5767424" y="195585"/>
                  <a:pt x="5753658" y="216917"/>
                </a:cubicBezTo>
                <a:cubicBezTo>
                  <a:pt x="5739891" y="238249"/>
                  <a:pt x="5721225" y="254248"/>
                  <a:pt x="5697661" y="264914"/>
                </a:cubicBezTo>
                <a:cubicBezTo>
                  <a:pt x="5730899" y="274588"/>
                  <a:pt x="5756448" y="291083"/>
                  <a:pt x="5774308" y="314400"/>
                </a:cubicBezTo>
                <a:cubicBezTo>
                  <a:pt x="5792167" y="337716"/>
                  <a:pt x="5801097" y="365125"/>
                  <a:pt x="5801097" y="396627"/>
                </a:cubicBezTo>
                <a:cubicBezTo>
                  <a:pt x="5801097" y="421432"/>
                  <a:pt x="5795330" y="445555"/>
                  <a:pt x="5783795" y="468995"/>
                </a:cubicBezTo>
                <a:cubicBezTo>
                  <a:pt x="5772261" y="492435"/>
                  <a:pt x="5756510" y="511163"/>
                  <a:pt x="5736543" y="525178"/>
                </a:cubicBezTo>
                <a:cubicBezTo>
                  <a:pt x="5716575" y="539192"/>
                  <a:pt x="5691956" y="547812"/>
                  <a:pt x="5662687" y="551036"/>
                </a:cubicBezTo>
                <a:cubicBezTo>
                  <a:pt x="5644331" y="553021"/>
                  <a:pt x="5600054" y="554261"/>
                  <a:pt x="5529857" y="554757"/>
                </a:cubicBezTo>
                <a:lnTo>
                  <a:pt x="5344194" y="554757"/>
                </a:lnTo>
                <a:close/>
                <a:moveTo>
                  <a:pt x="4729311" y="9302"/>
                </a:moveTo>
                <a:lnTo>
                  <a:pt x="4845769" y="9302"/>
                </a:lnTo>
                <a:lnTo>
                  <a:pt x="5064174" y="554757"/>
                </a:lnTo>
                <a:lnTo>
                  <a:pt x="4944368" y="554757"/>
                </a:lnTo>
                <a:lnTo>
                  <a:pt x="4896743" y="430858"/>
                </a:lnTo>
                <a:lnTo>
                  <a:pt x="4678709" y="430858"/>
                </a:lnTo>
                <a:lnTo>
                  <a:pt x="4633689" y="554757"/>
                </a:lnTo>
                <a:lnTo>
                  <a:pt x="4516859" y="554757"/>
                </a:lnTo>
                <a:close/>
                <a:moveTo>
                  <a:pt x="2736205" y="9302"/>
                </a:moveTo>
                <a:lnTo>
                  <a:pt x="3143994" y="9302"/>
                </a:lnTo>
                <a:lnTo>
                  <a:pt x="3143994" y="100831"/>
                </a:lnTo>
                <a:lnTo>
                  <a:pt x="2846338" y="100831"/>
                </a:lnTo>
                <a:lnTo>
                  <a:pt x="2846338" y="227335"/>
                </a:lnTo>
                <a:lnTo>
                  <a:pt x="2993678" y="227335"/>
                </a:lnTo>
                <a:cubicBezTo>
                  <a:pt x="3034357" y="227335"/>
                  <a:pt x="3068092" y="232296"/>
                  <a:pt x="3094881" y="242218"/>
                </a:cubicBezTo>
                <a:cubicBezTo>
                  <a:pt x="3121669" y="252140"/>
                  <a:pt x="3144552" y="270495"/>
                  <a:pt x="3163528" y="297284"/>
                </a:cubicBezTo>
                <a:cubicBezTo>
                  <a:pt x="3182503" y="324074"/>
                  <a:pt x="3191991" y="355451"/>
                  <a:pt x="3191991" y="391418"/>
                </a:cubicBezTo>
                <a:cubicBezTo>
                  <a:pt x="3191991" y="428377"/>
                  <a:pt x="3182441" y="460003"/>
                  <a:pt x="3163342" y="486296"/>
                </a:cubicBezTo>
                <a:cubicBezTo>
                  <a:pt x="3144242" y="512589"/>
                  <a:pt x="3122476" y="530573"/>
                  <a:pt x="3098043" y="540246"/>
                </a:cubicBezTo>
                <a:cubicBezTo>
                  <a:pt x="3073610" y="549920"/>
                  <a:pt x="3038822" y="554757"/>
                  <a:pt x="2993678" y="554757"/>
                </a:cubicBezTo>
                <a:lnTo>
                  <a:pt x="2736205" y="554757"/>
                </a:lnTo>
                <a:close/>
                <a:moveTo>
                  <a:pt x="2183011" y="9302"/>
                </a:moveTo>
                <a:lnTo>
                  <a:pt x="2286074" y="9302"/>
                </a:lnTo>
                <a:lnTo>
                  <a:pt x="2286074" y="372443"/>
                </a:lnTo>
                <a:lnTo>
                  <a:pt x="2507084" y="9302"/>
                </a:lnTo>
                <a:lnTo>
                  <a:pt x="2616845" y="9302"/>
                </a:lnTo>
                <a:lnTo>
                  <a:pt x="2616845" y="554757"/>
                </a:lnTo>
                <a:lnTo>
                  <a:pt x="2513782" y="554757"/>
                </a:lnTo>
                <a:lnTo>
                  <a:pt x="2513782" y="198686"/>
                </a:lnTo>
                <a:lnTo>
                  <a:pt x="2293144" y="554757"/>
                </a:lnTo>
                <a:lnTo>
                  <a:pt x="2183011" y="554757"/>
                </a:lnTo>
                <a:close/>
                <a:moveTo>
                  <a:pt x="1281261" y="9302"/>
                </a:moveTo>
                <a:lnTo>
                  <a:pt x="1397719" y="9302"/>
                </a:lnTo>
                <a:lnTo>
                  <a:pt x="1616124" y="554757"/>
                </a:lnTo>
                <a:lnTo>
                  <a:pt x="1496318" y="554757"/>
                </a:lnTo>
                <a:lnTo>
                  <a:pt x="1448693" y="430858"/>
                </a:lnTo>
                <a:lnTo>
                  <a:pt x="1230660" y="430858"/>
                </a:lnTo>
                <a:lnTo>
                  <a:pt x="1185639" y="554757"/>
                </a:lnTo>
                <a:lnTo>
                  <a:pt x="1068809" y="554757"/>
                </a:lnTo>
                <a:close/>
                <a:moveTo>
                  <a:pt x="573286" y="9302"/>
                </a:moveTo>
                <a:lnTo>
                  <a:pt x="1007120" y="9302"/>
                </a:lnTo>
                <a:lnTo>
                  <a:pt x="1007120" y="554757"/>
                </a:lnTo>
                <a:lnTo>
                  <a:pt x="896987" y="554757"/>
                </a:lnTo>
                <a:lnTo>
                  <a:pt x="896987" y="100831"/>
                </a:lnTo>
                <a:lnTo>
                  <a:pt x="683418" y="100831"/>
                </a:lnTo>
                <a:lnTo>
                  <a:pt x="683418" y="554757"/>
                </a:lnTo>
                <a:lnTo>
                  <a:pt x="573286" y="554757"/>
                </a:lnTo>
                <a:close/>
                <a:moveTo>
                  <a:pt x="4263479" y="0"/>
                </a:moveTo>
                <a:cubicBezTo>
                  <a:pt x="4327475" y="0"/>
                  <a:pt x="4375783" y="14077"/>
                  <a:pt x="4408400" y="42230"/>
                </a:cubicBezTo>
                <a:cubicBezTo>
                  <a:pt x="4441019" y="70384"/>
                  <a:pt x="4457328" y="103436"/>
                  <a:pt x="4457328" y="141387"/>
                </a:cubicBezTo>
                <a:cubicBezTo>
                  <a:pt x="4457328" y="167432"/>
                  <a:pt x="4449886" y="190934"/>
                  <a:pt x="4435003" y="211894"/>
                </a:cubicBezTo>
                <a:cubicBezTo>
                  <a:pt x="4420121" y="232854"/>
                  <a:pt x="4397796" y="251272"/>
                  <a:pt x="4368031" y="267147"/>
                </a:cubicBezTo>
                <a:cubicBezTo>
                  <a:pt x="4404246" y="279549"/>
                  <a:pt x="4431407" y="297098"/>
                  <a:pt x="4449514" y="319795"/>
                </a:cubicBezTo>
                <a:cubicBezTo>
                  <a:pt x="4467622" y="342491"/>
                  <a:pt x="4476675" y="370458"/>
                  <a:pt x="4476675" y="403697"/>
                </a:cubicBezTo>
                <a:cubicBezTo>
                  <a:pt x="4476675" y="451570"/>
                  <a:pt x="4459126" y="490265"/>
                  <a:pt x="4424027" y="519783"/>
                </a:cubicBezTo>
                <a:cubicBezTo>
                  <a:pt x="4388929" y="549300"/>
                  <a:pt x="4336405" y="564059"/>
                  <a:pt x="4266456" y="564059"/>
                </a:cubicBezTo>
                <a:cubicBezTo>
                  <a:pt x="4209405" y="564059"/>
                  <a:pt x="4164384" y="554571"/>
                  <a:pt x="4131394" y="535596"/>
                </a:cubicBezTo>
                <a:cubicBezTo>
                  <a:pt x="4098404" y="516620"/>
                  <a:pt x="4073600" y="481087"/>
                  <a:pt x="4056980" y="428997"/>
                </a:cubicBezTo>
                <a:lnTo>
                  <a:pt x="4157811" y="395883"/>
                </a:lnTo>
                <a:cubicBezTo>
                  <a:pt x="4168229" y="428625"/>
                  <a:pt x="4182058" y="449833"/>
                  <a:pt x="4199297" y="459507"/>
                </a:cubicBezTo>
                <a:cubicBezTo>
                  <a:pt x="4216536" y="469181"/>
                  <a:pt x="4237806" y="474018"/>
                  <a:pt x="4263107" y="474018"/>
                </a:cubicBezTo>
                <a:cubicBezTo>
                  <a:pt x="4297834" y="474018"/>
                  <a:pt x="4323135" y="466514"/>
                  <a:pt x="4339009" y="451508"/>
                </a:cubicBezTo>
                <a:cubicBezTo>
                  <a:pt x="4354884" y="436501"/>
                  <a:pt x="4362822" y="419324"/>
                  <a:pt x="4362822" y="399976"/>
                </a:cubicBezTo>
                <a:cubicBezTo>
                  <a:pt x="4362822" y="377652"/>
                  <a:pt x="4353830" y="359668"/>
                  <a:pt x="4335847" y="346026"/>
                </a:cubicBezTo>
                <a:cubicBezTo>
                  <a:pt x="4317863" y="332383"/>
                  <a:pt x="4290764" y="325562"/>
                  <a:pt x="4254549" y="325562"/>
                </a:cubicBezTo>
                <a:lnTo>
                  <a:pt x="4229621" y="325562"/>
                </a:lnTo>
                <a:lnTo>
                  <a:pt x="4229621" y="243334"/>
                </a:lnTo>
                <a:lnTo>
                  <a:pt x="4242271" y="243334"/>
                </a:lnTo>
                <a:cubicBezTo>
                  <a:pt x="4276006" y="243334"/>
                  <a:pt x="4301803" y="235769"/>
                  <a:pt x="4319662" y="220638"/>
                </a:cubicBezTo>
                <a:cubicBezTo>
                  <a:pt x="4337521" y="205507"/>
                  <a:pt x="4346451" y="185415"/>
                  <a:pt x="4346451" y="160363"/>
                </a:cubicBezTo>
                <a:cubicBezTo>
                  <a:pt x="4346451" y="140519"/>
                  <a:pt x="4339195" y="123776"/>
                  <a:pt x="4324685" y="110133"/>
                </a:cubicBezTo>
                <a:cubicBezTo>
                  <a:pt x="4310174" y="96491"/>
                  <a:pt x="4289400" y="89669"/>
                  <a:pt x="4262363" y="89669"/>
                </a:cubicBezTo>
                <a:cubicBezTo>
                  <a:pt x="4216227" y="89669"/>
                  <a:pt x="4186709" y="112490"/>
                  <a:pt x="4173810" y="158130"/>
                </a:cubicBezTo>
                <a:lnTo>
                  <a:pt x="4066654" y="133201"/>
                </a:lnTo>
                <a:cubicBezTo>
                  <a:pt x="4089722" y="44401"/>
                  <a:pt x="4155330" y="0"/>
                  <a:pt x="4263479" y="0"/>
                </a:cubicBezTo>
                <a:close/>
                <a:moveTo>
                  <a:pt x="3527896" y="0"/>
                </a:moveTo>
                <a:cubicBezTo>
                  <a:pt x="3608263" y="0"/>
                  <a:pt x="3672569" y="24929"/>
                  <a:pt x="3720815" y="74786"/>
                </a:cubicBezTo>
                <a:cubicBezTo>
                  <a:pt x="3769060" y="124644"/>
                  <a:pt x="3793182" y="193973"/>
                  <a:pt x="3793182" y="282774"/>
                </a:cubicBezTo>
                <a:cubicBezTo>
                  <a:pt x="3793182" y="370830"/>
                  <a:pt x="3769246" y="439725"/>
                  <a:pt x="3721372" y="489459"/>
                </a:cubicBezTo>
                <a:cubicBezTo>
                  <a:pt x="3673500" y="539192"/>
                  <a:pt x="3609504" y="564059"/>
                  <a:pt x="3529384" y="564059"/>
                </a:cubicBezTo>
                <a:cubicBezTo>
                  <a:pt x="3448273" y="564059"/>
                  <a:pt x="3383781" y="539316"/>
                  <a:pt x="3335908" y="489831"/>
                </a:cubicBezTo>
                <a:cubicBezTo>
                  <a:pt x="3288035" y="440346"/>
                  <a:pt x="3264098" y="372195"/>
                  <a:pt x="3264098" y="285378"/>
                </a:cubicBezTo>
                <a:cubicBezTo>
                  <a:pt x="3264098" y="229816"/>
                  <a:pt x="3272408" y="183183"/>
                  <a:pt x="3289027" y="145480"/>
                </a:cubicBezTo>
                <a:cubicBezTo>
                  <a:pt x="3301430" y="117699"/>
                  <a:pt x="3318358" y="92770"/>
                  <a:pt x="3339815" y="70694"/>
                </a:cubicBezTo>
                <a:cubicBezTo>
                  <a:pt x="3361271" y="48617"/>
                  <a:pt x="3384773" y="32246"/>
                  <a:pt x="3410322" y="21580"/>
                </a:cubicBezTo>
                <a:cubicBezTo>
                  <a:pt x="3444305" y="7194"/>
                  <a:pt x="3483496" y="0"/>
                  <a:pt x="3527896" y="0"/>
                </a:cubicBezTo>
                <a:close/>
                <a:moveTo>
                  <a:pt x="1864965" y="0"/>
                </a:moveTo>
                <a:cubicBezTo>
                  <a:pt x="1931690" y="0"/>
                  <a:pt x="1985888" y="19720"/>
                  <a:pt x="2027559" y="59159"/>
                </a:cubicBezTo>
                <a:cubicBezTo>
                  <a:pt x="2052364" y="82476"/>
                  <a:pt x="2070968" y="115962"/>
                  <a:pt x="2083370" y="159618"/>
                </a:cubicBezTo>
                <a:lnTo>
                  <a:pt x="1974354" y="185663"/>
                </a:lnTo>
                <a:cubicBezTo>
                  <a:pt x="1967904" y="157386"/>
                  <a:pt x="1954448" y="135062"/>
                  <a:pt x="1933984" y="118691"/>
                </a:cubicBezTo>
                <a:cubicBezTo>
                  <a:pt x="1913520" y="102320"/>
                  <a:pt x="1888654" y="94134"/>
                  <a:pt x="1859384" y="94134"/>
                </a:cubicBezTo>
                <a:cubicBezTo>
                  <a:pt x="1818952" y="94134"/>
                  <a:pt x="1786148" y="108645"/>
                  <a:pt x="1760971" y="137666"/>
                </a:cubicBezTo>
                <a:cubicBezTo>
                  <a:pt x="1735795" y="166688"/>
                  <a:pt x="1723206" y="213693"/>
                  <a:pt x="1723206" y="278681"/>
                </a:cubicBezTo>
                <a:cubicBezTo>
                  <a:pt x="1723206" y="347638"/>
                  <a:pt x="1735609" y="396751"/>
                  <a:pt x="1760413" y="426021"/>
                </a:cubicBezTo>
                <a:cubicBezTo>
                  <a:pt x="1785218" y="455290"/>
                  <a:pt x="1817464" y="469925"/>
                  <a:pt x="1857152" y="469925"/>
                </a:cubicBezTo>
                <a:cubicBezTo>
                  <a:pt x="1886421" y="469925"/>
                  <a:pt x="1911598" y="460623"/>
                  <a:pt x="1932682" y="442020"/>
                </a:cubicBezTo>
                <a:cubicBezTo>
                  <a:pt x="1953766" y="423416"/>
                  <a:pt x="1968897" y="394147"/>
                  <a:pt x="1978074" y="354211"/>
                </a:cubicBezTo>
                <a:lnTo>
                  <a:pt x="2084858" y="388070"/>
                </a:lnTo>
                <a:cubicBezTo>
                  <a:pt x="2068487" y="447601"/>
                  <a:pt x="2041264" y="491815"/>
                  <a:pt x="2003189" y="520713"/>
                </a:cubicBezTo>
                <a:cubicBezTo>
                  <a:pt x="1965114" y="549610"/>
                  <a:pt x="1916807" y="564059"/>
                  <a:pt x="1858267" y="564059"/>
                </a:cubicBezTo>
                <a:cubicBezTo>
                  <a:pt x="1785838" y="564059"/>
                  <a:pt x="1726307" y="539316"/>
                  <a:pt x="1679674" y="489831"/>
                </a:cubicBezTo>
                <a:cubicBezTo>
                  <a:pt x="1633041" y="440346"/>
                  <a:pt x="1609725" y="372691"/>
                  <a:pt x="1609725" y="286867"/>
                </a:cubicBezTo>
                <a:cubicBezTo>
                  <a:pt x="1609725" y="196081"/>
                  <a:pt x="1633165" y="125574"/>
                  <a:pt x="1680046" y="75345"/>
                </a:cubicBezTo>
                <a:cubicBezTo>
                  <a:pt x="1726927" y="25115"/>
                  <a:pt x="1788567" y="0"/>
                  <a:pt x="1864965" y="0"/>
                </a:cubicBezTo>
                <a:close/>
                <a:moveTo>
                  <a:pt x="255240" y="0"/>
                </a:moveTo>
                <a:cubicBezTo>
                  <a:pt x="321965" y="0"/>
                  <a:pt x="376163" y="19720"/>
                  <a:pt x="417835" y="59159"/>
                </a:cubicBezTo>
                <a:cubicBezTo>
                  <a:pt x="442639" y="82476"/>
                  <a:pt x="461243" y="115962"/>
                  <a:pt x="473645" y="159618"/>
                </a:cubicBezTo>
                <a:lnTo>
                  <a:pt x="364629" y="185663"/>
                </a:lnTo>
                <a:cubicBezTo>
                  <a:pt x="358179" y="157386"/>
                  <a:pt x="344723" y="135062"/>
                  <a:pt x="324259" y="118691"/>
                </a:cubicBezTo>
                <a:cubicBezTo>
                  <a:pt x="303795" y="102320"/>
                  <a:pt x="278928" y="94134"/>
                  <a:pt x="249659" y="94134"/>
                </a:cubicBezTo>
                <a:cubicBezTo>
                  <a:pt x="209227" y="94134"/>
                  <a:pt x="176423" y="108645"/>
                  <a:pt x="151246" y="137666"/>
                </a:cubicBezTo>
                <a:cubicBezTo>
                  <a:pt x="126070" y="166688"/>
                  <a:pt x="113481" y="213693"/>
                  <a:pt x="113481" y="278681"/>
                </a:cubicBezTo>
                <a:cubicBezTo>
                  <a:pt x="113481" y="347638"/>
                  <a:pt x="125883" y="396751"/>
                  <a:pt x="150688" y="426021"/>
                </a:cubicBezTo>
                <a:cubicBezTo>
                  <a:pt x="175493" y="455290"/>
                  <a:pt x="207739" y="469925"/>
                  <a:pt x="247426" y="469925"/>
                </a:cubicBezTo>
                <a:cubicBezTo>
                  <a:pt x="276696" y="469925"/>
                  <a:pt x="301873" y="460623"/>
                  <a:pt x="322957" y="442020"/>
                </a:cubicBezTo>
                <a:cubicBezTo>
                  <a:pt x="344041" y="423416"/>
                  <a:pt x="359172" y="394147"/>
                  <a:pt x="368349" y="354211"/>
                </a:cubicBezTo>
                <a:lnTo>
                  <a:pt x="475134" y="388070"/>
                </a:lnTo>
                <a:cubicBezTo>
                  <a:pt x="458763" y="447601"/>
                  <a:pt x="431539" y="491815"/>
                  <a:pt x="393464" y="520713"/>
                </a:cubicBezTo>
                <a:cubicBezTo>
                  <a:pt x="355389" y="549610"/>
                  <a:pt x="307082" y="564059"/>
                  <a:pt x="248543" y="564059"/>
                </a:cubicBezTo>
                <a:cubicBezTo>
                  <a:pt x="176113" y="564059"/>
                  <a:pt x="116582" y="539316"/>
                  <a:pt x="69949" y="489831"/>
                </a:cubicBezTo>
                <a:cubicBezTo>
                  <a:pt x="23316" y="440346"/>
                  <a:pt x="0" y="372691"/>
                  <a:pt x="0" y="286867"/>
                </a:cubicBezTo>
                <a:cubicBezTo>
                  <a:pt x="0" y="196081"/>
                  <a:pt x="23440" y="125574"/>
                  <a:pt x="70321" y="75345"/>
                </a:cubicBezTo>
                <a:cubicBezTo>
                  <a:pt x="117202" y="25115"/>
                  <a:pt x="178842" y="0"/>
                  <a:pt x="255240" y="0"/>
                </a:cubicBezTo>
                <a:close/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358" y="8594933"/>
            <a:ext cx="2272856" cy="16505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4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3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7885708" cy="852788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0" y="233606"/>
            <a:ext cx="788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</a:t>
            </a:r>
            <a:r>
              <a:rPr lang="ru-RU" altLang="ru-RU" sz="1800" b="1" dirty="0" smtClean="0">
                <a:solidFill>
                  <a:srgbClr val="005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 </a:t>
            </a:r>
            <a:r>
              <a:rPr lang="ru-RU" altLang="ru-RU" sz="1800" b="1" dirty="0" smtClean="0">
                <a:solidFill>
                  <a:srgbClr val="005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ГКП</a:t>
            </a: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 smtClean="0">
                <a:solidFill>
                  <a:srgbClr val="005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«АЛМАТЫ СУ»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2240" y="1389093"/>
            <a:ext cx="5565573" cy="3048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ПРЕДОСТАВЛЯЕМЫЕ РЕГУЛИРУЕМЫЕ УСЛУГИ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9131" y="2337362"/>
            <a:ext cx="5558682" cy="268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9131" y="4685939"/>
            <a:ext cx="5457455" cy="268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СТАТУС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9131" y="3787193"/>
            <a:ext cx="5565573" cy="2417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 ПРИСУТСТВИЯ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12241" y="1705937"/>
            <a:ext cx="5565573" cy="4894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водоснабжения</a:t>
            </a:r>
            <a:endParaRPr lang="ru-RU" sz="1100" dirty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водоотведения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19131" y="4037044"/>
            <a:ext cx="5565573" cy="491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Алматы</a:t>
            </a:r>
            <a:endParaRPr lang="ru-RU" altLang="ru-RU" sz="1100" dirty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Близлежащие </a:t>
            </a: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населенные пункты </a:t>
            </a:r>
            <a:r>
              <a:rPr lang="ru-RU" altLang="ru-RU" sz="1100" dirty="0" err="1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Алматинской</a:t>
            </a: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12674" y="2613514"/>
            <a:ext cx="5948382" cy="10257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Жизнеобеспечение </a:t>
            </a: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населенных </a:t>
            </a: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  <a:endParaRPr lang="ru-RU" altLang="ru-RU" sz="1100" dirty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одержание</a:t>
            </a: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эксплуатация и техническое обслуживание объектов водоснабжения и </a:t>
            </a: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водоотведения</a:t>
            </a:r>
            <a:endParaRPr lang="ru-RU" altLang="ru-RU" sz="1100" dirty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беспечение </a:t>
            </a: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 водохозяйственных систем и сооружений, находящихся в государственной собственности в регионе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9131" y="4954729"/>
            <a:ext cx="5687401" cy="16320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Учредитель </a:t>
            </a: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100" dirty="0" err="1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Акимат</a:t>
            </a: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города </a:t>
            </a: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Алматы</a:t>
            </a:r>
            <a:endParaRPr lang="ru-RU" altLang="ru-RU" sz="1100" dirty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 управления – Управление энергетики и водоснабжения города </a:t>
            </a: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Алматы</a:t>
            </a:r>
            <a:endParaRPr lang="ru-RU" altLang="ru-RU" sz="1100" dirty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Предприятие включено в республиканский раздел Государственного регистра субъектов естественных монополий в сфере водоснабжения и водоотведения</a:t>
            </a:r>
            <a:r>
              <a:rPr lang="ru-RU" altLang="ru-RU" sz="1100" dirty="0" smtClean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*.</a:t>
            </a:r>
          </a:p>
          <a:p>
            <a:pPr>
              <a:spcBef>
                <a:spcPct val="0"/>
              </a:spcBef>
            </a:pPr>
            <a:endParaRPr lang="ru-RU" altLang="ru-RU" sz="1100" dirty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800" dirty="0">
                <a:solidFill>
                  <a:srgbClr val="3674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*Приказ Комитета по регулированию естественных монополий, защите конкуренции и прав потребителей Министерства национальной экономики Республики Казахстан от 30 ноября 2017 года №296-ОД </a:t>
            </a:r>
            <a:endParaRPr lang="ru-RU" altLang="ru-RU" sz="1200" dirty="0">
              <a:solidFill>
                <a:srgbClr val="3674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 rot="10800000">
            <a:off x="11207928" y="6586758"/>
            <a:ext cx="984069" cy="28216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" t="1818" r="31979"/>
          <a:stretch>
            <a:fillRect/>
          </a:stretch>
        </p:blipFill>
        <p:spPr>
          <a:xfrm>
            <a:off x="6101616" y="1"/>
            <a:ext cx="6090384" cy="6868921"/>
          </a:xfrm>
          <a:custGeom>
            <a:avLst/>
            <a:gdLst>
              <a:gd name="connsiteX0" fmla="*/ 1218076 w 6090384"/>
              <a:gd name="connsiteY0" fmla="*/ 0 h 6857998"/>
              <a:gd name="connsiteX1" fmla="*/ 6090384 w 6090384"/>
              <a:gd name="connsiteY1" fmla="*/ 0 h 6857998"/>
              <a:gd name="connsiteX2" fmla="*/ 6090384 w 6090384"/>
              <a:gd name="connsiteY2" fmla="*/ 6857998 h 6857998"/>
              <a:gd name="connsiteX3" fmla="*/ 0 w 60903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384" h="6857998">
                <a:moveTo>
                  <a:pt x="1218076" y="0"/>
                </a:moveTo>
                <a:lnTo>
                  <a:pt x="6090384" y="0"/>
                </a:lnTo>
                <a:lnTo>
                  <a:pt x="6090384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02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3" t="28464" r="3330" b="22206"/>
          <a:stretch/>
        </p:blipFill>
        <p:spPr>
          <a:xfrm>
            <a:off x="0" y="3537331"/>
            <a:ext cx="2409371" cy="3049428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79444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540284"/>
              </p:ext>
            </p:extLst>
          </p:nvPr>
        </p:nvGraphicFramePr>
        <p:xfrm>
          <a:off x="2563906" y="845436"/>
          <a:ext cx="9493623" cy="594020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7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8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128">
                  <a:extLst>
                    <a:ext uri="{9D8B030D-6E8A-4147-A177-3AD203B41FA5}">
                      <a16:colId xmlns:a16="http://schemas.microsoft.com/office/drawing/2014/main" val="4284699974"/>
                    </a:ext>
                  </a:extLst>
                </a:gridCol>
                <a:gridCol w="1033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93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4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СИСТЕМА</a:t>
                      </a:r>
                      <a:r>
                        <a:rPr lang="ru-RU" sz="1400" b="1" i="0" u="none" strike="noStrike" baseline="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ВОДОСНАБЖЕНИЯ</a:t>
                      </a:r>
                      <a:endParaRPr lang="ru-RU" sz="14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919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  подземных источников: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Талгарское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Алма-Атинское месторождения  </a:t>
                      </a:r>
                      <a:r>
                        <a:rPr lang="ru-RU" sz="1050" b="0" i="0" u="none" strike="noStrike" baseline="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b="0" i="0" u="none" strike="noStrike" baseline="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</a:t>
                      </a:r>
                      <a:r>
                        <a:rPr lang="ru-RU" sz="1050" b="0" i="0" u="none" strike="noStrike" baseline="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скважин глубиной до 500 м)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094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тыс.м³/</a:t>
                      </a:r>
                    </a:p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сутки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919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 поверхностных источников: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Головные очистные сооружения (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р.Б.Алматинка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фильтровальные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станции «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(р. Ким-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Асар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«Аксай»,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Карагайлы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286,6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тыс.м³/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сутки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водопроводных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сетей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080,74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Водопроводные колодцы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камеры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54 258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Запорно-регулирующая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арматура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1 989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902717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Пожарные гидранты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050" b="0" i="0" u="none" strike="noStrike" kern="1200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b="0" i="0" u="none" strike="noStrike" kern="1200" baseline="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247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75536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Насосные станции (1-2-го подъемов, 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повысительные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насосные станции)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Резервуары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чистой воды (РЧВ)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525712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Трансформаторные подстанции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1527698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4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СИСТЕМА ВОДООТВЕДЕНИЯ</a:t>
                      </a:r>
                      <a:endParaRPr lang="ru-RU" sz="14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2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562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Канализационные очистные сооружения: механическая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биологическая очистка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тыс.м³/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сутки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62810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 канализационных сетей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kk-KZ" sz="105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334,74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Канализационные колодцы и камеры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86 496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Канализационные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асосные станции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kk-KZ" sz="105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05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Отводящие каналы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Накопитель 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Сорбулак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000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млн.м³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Накопители правобережного </a:t>
                      </a:r>
                      <a:r>
                        <a:rPr lang="ru-RU" sz="1050" b="0" i="0" u="none" strike="noStrike" baseline="0" dirty="0" err="1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Сорбулакского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канала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50,3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млн.м³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4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ПОТРЕБИТЕЛИ </a:t>
                      </a:r>
                      <a:endParaRPr lang="ru-RU" sz="14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2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4853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Потребителей - всего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652 104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9719666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Население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620 464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744540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Юридические лица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30 678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37618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Бюджетные организации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1761913"/>
                  </a:ext>
                </a:extLst>
              </a:tr>
            </a:tbl>
          </a:graphicData>
        </a:graphic>
      </p:graphicFrame>
      <p:sp>
        <p:nvSpPr>
          <p:cNvPr id="60545" name="TextBox 10"/>
          <p:cNvSpPr txBox="1">
            <a:spLocks noChangeArrowheads="1"/>
          </p:cNvSpPr>
          <p:nvPr/>
        </p:nvSpPr>
        <p:spPr bwMode="auto">
          <a:xfrm>
            <a:off x="0" y="233606"/>
            <a:ext cx="1219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ПАРАМЕТРЫ СИСТЕМ ВОДОСНАБЖЕНИЯ И ВОДООТВЕДЕНИЯ</a:t>
            </a:r>
            <a:endParaRPr lang="ru-RU" altLang="ru-RU" sz="1600" b="1" dirty="0">
              <a:solidFill>
                <a:srgbClr val="0056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29577" r="51390" b="25923"/>
          <a:stretch/>
        </p:blipFill>
        <p:spPr>
          <a:xfrm>
            <a:off x="0" y="1118702"/>
            <a:ext cx="2420983" cy="2384641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2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565938"/>
              </p:ext>
            </p:extLst>
          </p:nvPr>
        </p:nvGraphicFramePr>
        <p:xfrm>
          <a:off x="188258" y="955572"/>
          <a:ext cx="11888980" cy="56670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152">
                  <a:extLst>
                    <a:ext uri="{9D8B030D-6E8A-4147-A177-3AD203B41FA5}">
                      <a16:colId xmlns:a16="http://schemas.microsoft.com/office/drawing/2014/main" val="3296842996"/>
                    </a:ext>
                  </a:extLst>
                </a:gridCol>
                <a:gridCol w="3433409">
                  <a:extLst>
                    <a:ext uri="{9D8B030D-6E8A-4147-A177-3AD203B41FA5}">
                      <a16:colId xmlns:a16="http://schemas.microsoft.com/office/drawing/2014/main" val="2336814735"/>
                    </a:ext>
                  </a:extLst>
                </a:gridCol>
                <a:gridCol w="665185">
                  <a:extLst>
                    <a:ext uri="{9D8B030D-6E8A-4147-A177-3AD203B41FA5}">
                      <a16:colId xmlns:a16="http://schemas.microsoft.com/office/drawing/2014/main" val="3190700554"/>
                    </a:ext>
                  </a:extLst>
                </a:gridCol>
                <a:gridCol w="770124">
                  <a:extLst>
                    <a:ext uri="{9D8B030D-6E8A-4147-A177-3AD203B41FA5}">
                      <a16:colId xmlns:a16="http://schemas.microsoft.com/office/drawing/2014/main" val="1012052403"/>
                    </a:ext>
                  </a:extLst>
                </a:gridCol>
                <a:gridCol w="770124">
                  <a:extLst>
                    <a:ext uri="{9D8B030D-6E8A-4147-A177-3AD203B41FA5}">
                      <a16:colId xmlns:a16="http://schemas.microsoft.com/office/drawing/2014/main" val="98443541"/>
                    </a:ext>
                  </a:extLst>
                </a:gridCol>
                <a:gridCol w="1159936">
                  <a:extLst>
                    <a:ext uri="{9D8B030D-6E8A-4147-A177-3AD203B41FA5}">
                      <a16:colId xmlns:a16="http://schemas.microsoft.com/office/drawing/2014/main" val="2041651100"/>
                    </a:ext>
                  </a:extLst>
                </a:gridCol>
                <a:gridCol w="1216057">
                  <a:extLst>
                    <a:ext uri="{9D8B030D-6E8A-4147-A177-3AD203B41FA5}">
                      <a16:colId xmlns:a16="http://schemas.microsoft.com/office/drawing/2014/main" val="999073817"/>
                    </a:ext>
                  </a:extLst>
                </a:gridCol>
                <a:gridCol w="952108">
                  <a:extLst>
                    <a:ext uri="{9D8B030D-6E8A-4147-A177-3AD203B41FA5}">
                      <a16:colId xmlns:a16="http://schemas.microsoft.com/office/drawing/2014/main" val="3434086255"/>
                    </a:ext>
                  </a:extLst>
                </a:gridCol>
                <a:gridCol w="2527885">
                  <a:extLst>
                    <a:ext uri="{9D8B030D-6E8A-4147-A177-3AD203B41FA5}">
                      <a16:colId xmlns:a16="http://schemas.microsoft.com/office/drawing/2014/main" val="3392462667"/>
                    </a:ext>
                  </a:extLst>
                </a:gridCol>
              </a:tblGrid>
              <a:tr h="432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Информация о плановых и фактических объемах предоставления 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регулируемых </a:t>
                      </a:r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инвестиционной программы, тыс. 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 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444892"/>
                  </a:ext>
                </a:extLst>
              </a:tr>
              <a:tr h="3063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регулируемых услуг и обслуживаемая 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территория / Наименование </a:t>
                      </a:r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мероприятий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Причины отклонения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121840"/>
                  </a:ext>
                </a:extLst>
              </a:tr>
              <a:tr h="287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940488"/>
                  </a:ext>
                </a:extLst>
              </a:tr>
              <a:tr h="435764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предоставляемых услуг по водоснабжению по г. Алматы и </a:t>
                      </a:r>
                      <a:r>
                        <a:rPr lang="ru-RU" sz="1000" b="1" i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Алматинской</a:t>
                      </a:r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области</a:t>
                      </a:r>
                    </a:p>
                  </a:txBody>
                  <a:tcPr marL="72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тыс.м³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205 878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324775"/>
                  </a:ext>
                </a:extLst>
              </a:tr>
              <a:tr h="261674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по услуге водоснабжения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11 369 475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11 016 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(97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-353 121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789696"/>
                  </a:ext>
                </a:extLst>
              </a:tr>
              <a:tr h="261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сооружений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604 690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604 690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5957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технического обследования объекта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347881"/>
                  </a:ext>
                </a:extLst>
              </a:tr>
              <a:tr h="535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насосных агрегатов, запорно-регулирующей арматуры, трансформаторной подстанции, силовых трансформаторов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1 022 189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1 022 189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011985"/>
                  </a:ext>
                </a:extLst>
              </a:tr>
              <a:tr h="290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по технической оснащенности объектов (УССО)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191916"/>
                  </a:ext>
                </a:extLst>
              </a:tr>
              <a:tr h="436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водопроводных сетей</a:t>
                      </a:r>
                    </a:p>
                  </a:txBody>
                  <a:tcPr marL="72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 м.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65 055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66 804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5 511 304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5 393 557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-117</a:t>
                      </a:r>
                      <a:r>
                        <a:rPr lang="ru-RU" sz="100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747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договорной</a:t>
                      </a:r>
                      <a:r>
                        <a:rPr lang="ru-RU" sz="95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стоимости</a:t>
                      </a:r>
                      <a:r>
                        <a:rPr lang="ru-RU" sz="95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объектов (доп. соглашение на уменьшение)</a:t>
                      </a:r>
                      <a:endParaRPr lang="ru-RU" sz="9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08497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Авторский надзор над реконструкцией водопроводных сетей</a:t>
                      </a:r>
                    </a:p>
                  </a:txBody>
                  <a:tcPr marL="72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услуга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31 562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30 542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закупок, ч</a:t>
                      </a:r>
                      <a:r>
                        <a:rPr lang="ru-RU" sz="9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астичное </a:t>
                      </a:r>
                      <a:r>
                        <a:rPr lang="ru-RU" sz="95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неисполнение поставщиком обязательств</a:t>
                      </a:r>
                      <a:endParaRPr lang="ru-RU" sz="9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555921"/>
                  </a:ext>
                </a:extLst>
              </a:tr>
              <a:tr h="282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ПСД</a:t>
                      </a:r>
                    </a:p>
                  </a:txBody>
                  <a:tcPr marL="72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950" b="0" i="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08319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основных средств</a:t>
                      </a:r>
                    </a:p>
                  </a:txBody>
                  <a:tcPr marL="72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200 418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132 951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-67 467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ru-RU" sz="95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обязательств </a:t>
                      </a:r>
                    </a:p>
                    <a:p>
                      <a:pPr algn="ctr" fontAlgn="ctr"/>
                      <a:r>
                        <a:rPr lang="ru-RU" sz="95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поставщиком в срок </a:t>
                      </a:r>
                      <a:endParaRPr lang="ru-RU" sz="9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97243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Автоматизация систем управления производственным процессом</a:t>
                      </a:r>
                    </a:p>
                  </a:txBody>
                  <a:tcPr marL="72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105 837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103 623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08154"/>
                  </a:ext>
                </a:extLst>
              </a:tr>
              <a:tr h="308322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специальной техники</a:t>
                      </a:r>
                    </a:p>
                  </a:txBody>
                  <a:tcPr marL="72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411 567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405 147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-6 420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7574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за счет полученного дополнительного дохода при применении дифференциации тарифа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 м.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9 818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10 737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3 315 585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3 157 332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-158 254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ru-RU" sz="95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 мероприятий поставщиком в срок</a:t>
                      </a:r>
                      <a:endParaRPr lang="ru-RU" sz="9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637805"/>
                  </a:ext>
                </a:extLst>
              </a:tr>
            </a:tbl>
          </a:graphicData>
        </a:graphic>
      </p:graphicFrame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12191008" cy="852788"/>
          </a:xfrm>
          <a:prstGeom prst="rect">
            <a:avLst/>
          </a:prstGeom>
        </p:spPr>
      </p:pic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63352" y="251536"/>
            <a:ext cx="118880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ИСПОЛНЕНИЕ ИНВЕСТИЦИОННОЙ ПРОГРАММЫ ПО УСЛУГЕ ВОДОСНАБЖЕНИЯ ЗА 2025 ГОД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2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0"/>
            <a:ext cx="94138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12191008" cy="852788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-1" y="251536"/>
            <a:ext cx="121513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ИСПОЛНЕНИЕ ИНВЕСТИЦИОННОЙ ПРОГРАММЫ ПО УСЛУГЕ ВОДООТВЕДЕНИЯ ЗА 2025 ГОД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335417"/>
              </p:ext>
            </p:extLst>
          </p:nvPr>
        </p:nvGraphicFramePr>
        <p:xfrm>
          <a:off x="156756" y="979598"/>
          <a:ext cx="11835812" cy="5448628"/>
        </p:xfrm>
        <a:graphic>
          <a:graphicData uri="http://schemas.openxmlformats.org/drawingml/2006/table">
            <a:tbl>
              <a:tblPr/>
              <a:tblGrid>
                <a:gridCol w="441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7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2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4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1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0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944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4448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Информация о плановых и фактических объемах предоставления </a:t>
                      </a:r>
                      <a:endParaRPr lang="ru-RU" sz="1000" b="1" i="0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регулируемых </a:t>
                      </a:r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инвестиционной программы, тыс. 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 без НДС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регулируемых услуг и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обслуживаемая территория /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мероприятий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Ед.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изм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Отклонение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Причины 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отклонения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15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предоставляемых услуг по водоотведению по г. Алматы и </a:t>
                      </a:r>
                      <a:r>
                        <a:rPr lang="ru-RU" sz="1000" b="1" i="0" u="none" strike="noStrike" kern="1200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Алматинской</a:t>
                      </a:r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области</a:t>
                      </a:r>
                    </a:p>
                  </a:txBody>
                  <a:tcPr marL="72000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тыс.м³</a:t>
                      </a:r>
                    </a:p>
                  </a:txBody>
                  <a:tcPr marL="36000" marR="36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149 974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155 581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0" i="0" u="none" strike="noStrike" kern="120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88" marR="7198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по услуге водоотведения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3 715 477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3 638 233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98%)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-77 244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5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0711323"/>
                  </a:ext>
                </a:extLst>
              </a:tr>
              <a:tr h="49465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Реконструкция канализационных сетей 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п. м.</a:t>
                      </a:r>
                    </a:p>
                  </a:txBody>
                  <a:tcPr marL="36000" marR="36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3 066 563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2 996 419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-70 143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Экономия по договорной стоимости объектов (доп. соглашение на уменьшение)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50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Авторский надзор над реконструкцией канализационных сетей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услуга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100 935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Экономия по договорной стоимости объектов (доп. соглашение на уменьшение)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1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Разработка проектно-сметной документации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162 811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162 058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Экономия по итогам государственных закупок, частичное неисполнение поставщиком обязательств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79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Приобретение основных средств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384 685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378 822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-5 863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счет бюджетных средств (с НДС)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18 813 718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18 896 077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(100,4%)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82 359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5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15018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Реконструкция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п.м</a:t>
                      </a: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16 415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18 443 490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526 407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82 917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Перевыполнение, переходящий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 (Западный коллектор) – завершение в 2027 году 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873784"/>
                  </a:ext>
                </a:extLst>
              </a:tr>
              <a:tr h="50843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Технический и авторский надзор 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услуга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370 229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369 669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-560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390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0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2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0"/>
            <a:ext cx="94138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12191008" cy="852788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-1" y="135423"/>
            <a:ext cx="12151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ИСПОЛНЕНИЕ ИНВЕСТИЦИОННОЙ ПРОГРАММЫ ПО УСЛУГАМ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ВОДОСНАБЖЕНИЯ И ВОДООТВЕДЕНИЯ ЗА 2025 ГОД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110637"/>
              </p:ext>
            </p:extLst>
          </p:nvPr>
        </p:nvGraphicFramePr>
        <p:xfrm>
          <a:off x="156754" y="1635962"/>
          <a:ext cx="11835812" cy="3101335"/>
        </p:xfrm>
        <a:graphic>
          <a:graphicData uri="http://schemas.openxmlformats.org/drawingml/2006/table">
            <a:tbl>
              <a:tblPr/>
              <a:tblGrid>
                <a:gridCol w="523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2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39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73411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регулируемых услуг и обслуживаемая 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территория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Информация о сопоставлении фактических показателей исполнения инвестиционных</a:t>
                      </a:r>
                      <a:r>
                        <a:rPr lang="ru-RU" sz="1000" b="1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программ с показателями, утвержденными в инвестиционных программах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4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Снижение износа (физического) основных фондов (активов), 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%,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годам реализации в зависимости от утвержденной инвестиционной программы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Снижение потерь, %, по годам реализации в зависимости от утвержденной инвестиционной программы</a:t>
                      </a:r>
                      <a:endParaRPr lang="ru-RU" sz="1000" b="1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Снижение аварийности,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годам реализации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зависимости от утвержденной инвестиционной программы</a:t>
                      </a:r>
                      <a:endParaRPr lang="ru-RU" sz="1000" b="1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150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810">
                <a:tc>
                  <a:txBody>
                    <a:bodyPr/>
                    <a:lstStyle/>
                    <a:p>
                      <a:pPr marL="889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Услуга водоснабжения по г. Алматы и Алматинской области</a:t>
                      </a: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54,49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(0,33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53,51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(0,98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24,7%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24,25%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2 975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3 487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542">
                <a:tc>
                  <a:txBody>
                    <a:bodyPr/>
                    <a:lstStyle/>
                    <a:p>
                      <a:pPr marL="889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Услуга водоотведения по г. Алматы и Алматинской области</a:t>
                      </a: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53,81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(0,25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53,41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(0,4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56754" y="4864170"/>
            <a:ext cx="118358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По итогам Инвестиционной программы в 2025 году выполнена: 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реконструкция 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</a:rPr>
              <a:t>77,5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км водопроводных сетей (при плане 22 км), что позволило снизить показатель износа сетей на </a:t>
            </a:r>
            <a:r>
              <a:rPr lang="en-US" sz="1100" b="1" dirty="0">
                <a:solidFill>
                  <a:srgbClr val="336699"/>
                </a:solidFill>
                <a:latin typeface="Arial" panose="020B0604020202020204" pitchFamily="34" charset="0"/>
              </a:rPr>
              <a:t>0,98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% при плане 0,33</a:t>
            </a:r>
            <a:r>
              <a:rPr lang="en-US" sz="1100" dirty="0">
                <a:solidFill>
                  <a:srgbClr val="336699"/>
                </a:solidFill>
                <a:latin typeface="Arial" panose="020B0604020202020204" pitchFamily="34" charset="0"/>
              </a:rPr>
              <a:t>%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     (в 2025 году было дополнительно реконструировано – 10,74 км сетей за счет дополнительного дохода от дифференцированного тарифа по услуге водоснабжения) </a:t>
            </a:r>
          </a:p>
          <a:p>
            <a:endParaRPr lang="ru-RU" sz="1100" dirty="0">
              <a:solidFill>
                <a:srgbClr val="336699"/>
              </a:solidFill>
              <a:latin typeface="Arial" panose="020B0604020202020204" pitchFamily="34" charset="0"/>
            </a:endParaRPr>
          </a:p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- Реконструкция 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</a:rPr>
              <a:t>18,93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 км канализационных сетей (при плане 21,3 км), что позволило снизить показатель износа сетей на 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</a:rPr>
              <a:t>0,4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%</a:t>
            </a:r>
            <a:r>
              <a:rPr lang="en-US" sz="11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при плане 0,25</a:t>
            </a:r>
            <a:r>
              <a:rPr lang="en-US" sz="1100" dirty="0">
                <a:solidFill>
                  <a:srgbClr val="336699"/>
                </a:solidFill>
                <a:latin typeface="Arial" panose="020B0604020202020204" pitchFamily="34" charset="0"/>
              </a:rPr>
              <a:t>%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6754" y="5929762"/>
            <a:ext cx="103498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Общие показатели износа сетей по Предприятию:</a:t>
            </a:r>
          </a:p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Сети 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</a:rPr>
              <a:t>водоснабжения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: 2024 год – 54,49%; 2025 год – 50,76%.</a:t>
            </a:r>
          </a:p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Сети 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</a:rPr>
              <a:t>водоотведения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</a:rPr>
              <a:t>: 2024 год – 53,81%; 2025 год – 48,63%.</a:t>
            </a:r>
          </a:p>
        </p:txBody>
      </p:sp>
    </p:spTree>
    <p:extLst>
      <p:ext uri="{BB962C8B-B14F-4D97-AF65-F5344CB8AC3E}">
        <p14:creationId xmlns:p14="http://schemas.microsoft.com/office/powerpoint/2010/main" val="34340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356660"/>
            <a:ext cx="12192000" cy="3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974" y="5152572"/>
            <a:ext cx="11511112" cy="10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*Введен временный компенсирующий тариф по неисполнению инвестиционной программы по реконструкции водопроводных сетей за 2024 год на сумму 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57 595 </a:t>
            </a: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тыс.тенге</a:t>
            </a:r>
            <a:endParaRPr lang="ru-RU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4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973409"/>
              </p:ext>
            </p:extLst>
          </p:nvPr>
        </p:nvGraphicFramePr>
        <p:xfrm>
          <a:off x="259974" y="1353922"/>
          <a:ext cx="11696502" cy="3597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3013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5110441">
                  <a:extLst>
                    <a:ext uri="{9D8B030D-6E8A-4147-A177-3AD203B41FA5}">
                      <a16:colId xmlns:a16="http://schemas.microsoft.com/office/drawing/2014/main" val="2207076932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918658869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3064247713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3892749098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3392213122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1384170862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3637914864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2046151347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1831440734"/>
                    </a:ext>
                  </a:extLst>
                </a:gridCol>
              </a:tblGrid>
              <a:tr h="301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vert="vert27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групп</a:t>
                      </a:r>
                      <a:r>
                        <a:rPr lang="ru-RU" sz="1000" b="1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потребителей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 </a:t>
                      </a: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февраля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года</a:t>
                      </a:r>
                      <a:endParaRPr lang="ru-RU" sz="1000" b="1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*ВКТ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1 мая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сентября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extLst>
                  <a:ext uri="{0D108BD9-81ED-4DB2-BD59-A6C34878D82A}">
                    <a16:rowId xmlns:a16="http://schemas.microsoft.com/office/drawing/2014/main" val="2074773934"/>
                  </a:ext>
                </a:extLst>
              </a:tr>
              <a:tr h="301217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Среднеотпускной тариф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136,03</a:t>
                      </a:r>
                      <a:endParaRPr lang="ru-RU" sz="9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152,35</a:t>
                      </a:r>
                      <a:endParaRPr lang="ru-RU" sz="9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644413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98354"/>
                  </a:ext>
                </a:extLst>
              </a:tr>
              <a:tr h="136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761647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прочие потребители - юридические лица, не входящие в состав первой и третьей групп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308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организации, содержащиеся за счет бюджетных средств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393,30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440,50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485029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44818"/>
            <a:ext cx="1232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ТАРИФЫ НА УСЛУГИ ВОДОСНАБЖЕНИЯ НА </a:t>
            </a:r>
            <a:r>
              <a:rPr 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356660"/>
            <a:ext cx="12192000" cy="3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02787" y="-823671"/>
            <a:ext cx="8119736" cy="8560902"/>
          </a:xfrm>
          <a:prstGeom prst="rect">
            <a:avLst/>
          </a:prstGeom>
          <a:blipFill dpi="0" rotWithShape="1">
            <a:blip r:embed="rId4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100" y="125055"/>
            <a:ext cx="11899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ТАРИФЫ 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ГРУППЫ ПОТРЕБИТЕЛЕЙ, ДИФФЕРЕНЦИРОВАННЫЕ В ЗАВИСИМОСТИ </a:t>
            </a:r>
          </a:p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ОБЪЕМОВ ПОТРЕБЛЕНИЯ 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УСЛУГ ВОДОСНАБЖЕНИЯ НА </a:t>
            </a:r>
            <a:r>
              <a:rPr 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235929"/>
              </p:ext>
            </p:extLst>
          </p:nvPr>
        </p:nvGraphicFramePr>
        <p:xfrm>
          <a:off x="198130" y="1689380"/>
          <a:ext cx="11878241" cy="3499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665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5219560">
                  <a:extLst>
                    <a:ext uri="{9D8B030D-6E8A-4147-A177-3AD203B41FA5}">
                      <a16:colId xmlns:a16="http://schemas.microsoft.com/office/drawing/2014/main" val="2207076932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918658869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3064247713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3892749098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3392213122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1384170862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3637914864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2046151347"/>
                    </a:ext>
                  </a:extLst>
                </a:gridCol>
                <a:gridCol w="679245">
                  <a:extLst>
                    <a:ext uri="{9D8B030D-6E8A-4147-A177-3AD203B41FA5}">
                      <a16:colId xmlns:a16="http://schemas.microsoft.com/office/drawing/2014/main" val="1831440734"/>
                    </a:ext>
                  </a:extLst>
                </a:gridCol>
              </a:tblGrid>
              <a:tr h="301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Подгруппы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vert="vert27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Подгруппы (категории)  1 группы потребителей, дифференцированные в зависимости от объемов потребления</a:t>
                      </a: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 </a:t>
                      </a: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февраля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года</a:t>
                      </a:r>
                      <a:endParaRPr lang="ru-RU" sz="1000" b="1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мая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сентября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extLst>
                  <a:ext uri="{0D108BD9-81ED-4DB2-BD59-A6C34878D82A}">
                    <a16:rowId xmlns:a16="http://schemas.microsoft.com/office/drawing/2014/main" val="2074773934"/>
                  </a:ext>
                </a:extLst>
              </a:tr>
              <a:tr h="301217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подгруппа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физические лица, относящиеся к категории населения потребляющие регулируемые услуги до 3 м3 в месяц на 1 человека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Приостановлено с 01.09.2025</a:t>
                      </a:r>
                      <a:r>
                        <a:rPr lang="ru-RU" sz="1000" b="0" i="0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 </a:t>
                      </a:r>
                      <a:r>
                        <a:rPr lang="ru-RU" sz="10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31.12.2026 г.</a:t>
                      </a:r>
                      <a:endParaRPr lang="ru-RU" sz="10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8028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подгруппа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лица, относящиеся к категории населения потребляющие регулируемые услуги свыше 3 м3 до 5 м3 в месяц на 1 человека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8966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подгруппа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лица, относящиеся к категории населения потребляющие регулируемые услуги свыше 5 м3 до 10 м3 в месяц на 1 человека,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9229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подгруппа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лица, относящиеся к категории населения потребляющие регулируемые услуги свыше 10 м3 в месяц на 1 человека и физические лица, не имеющие индивидуальные приборы учета воды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900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b="1" dirty="0">
            <a:solidFill>
              <a:srgbClr val="336699"/>
            </a:solidFill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12572</TotalTime>
  <Words>6182</Words>
  <Application>Microsoft Office PowerPoint</Application>
  <PresentationFormat>Широкоэкранный</PresentationFormat>
  <Paragraphs>2057</Paragraphs>
  <Slides>27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Corbel</vt:lpstr>
      <vt:lpstr>Times New Roman</vt:lpstr>
      <vt:lpstr>Wingdings 3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Tkachev</dc:creator>
  <cp:lastModifiedBy>Режепов Жаханбек Аркенулы</cp:lastModifiedBy>
  <cp:revision>814</cp:revision>
  <cp:lastPrinted>2026-04-23T08:43:13Z</cp:lastPrinted>
  <dcterms:created xsi:type="dcterms:W3CDTF">2016-12-05T10:13:35Z</dcterms:created>
  <dcterms:modified xsi:type="dcterms:W3CDTF">2026-04-23T10:21:42Z</dcterms:modified>
</cp:coreProperties>
</file>